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7971E"/>
    <a:srgbClr val="CADAD7"/>
    <a:srgbClr val="A1C1B6"/>
    <a:srgbClr val="3E7D68"/>
    <a:srgbClr val="F4952B"/>
    <a:srgbClr val="D9F0DF"/>
    <a:srgbClr val="80BB7A"/>
    <a:srgbClr val="687E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8550" autoAdjust="0"/>
    <p:restoredTop sz="74956" autoAdjust="0"/>
  </p:normalViewPr>
  <p:slideViewPr>
    <p:cSldViewPr snapToGrid="0" showGuides="1">
      <p:cViewPr varScale="1">
        <p:scale>
          <a:sx n="100" d="100"/>
          <a:sy n="100" d="100"/>
        </p:scale>
        <p:origin x="-2676" y="-96"/>
      </p:cViewPr>
      <p:guideLst>
        <p:guide orient="horz" pos="1205"/>
        <p:guide pos="288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-1338" y="972"/>
      </p:cViewPr>
      <p:guideLst>
        <p:guide orient="horz" pos="3024"/>
        <p:guide pos="2304"/>
      </p:guideLst>
    </p:cSldViewPr>
  </p:notesViewPr>
  <p:gridSpacing cx="76200" cy="76200"/>
</p:viewPr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13" tIns="48208" rIns="96413" bIns="48208" numCol="1" anchor="t" anchorCtr="0" compatLnSpc="1">
            <a:prstTxWarp prst="textNoShape">
              <a:avLst/>
            </a:prstTxWarp>
          </a:bodyPr>
          <a:lstStyle>
            <a:lvl1pPr algn="l" defTabSz="962025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F0741C"/>
              </a:buClr>
              <a:buFontTx/>
              <a:buChar char="•"/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13" tIns="48208" rIns="96413" bIns="48208" numCol="1" anchor="t" anchorCtr="0" compatLnSpc="1">
            <a:prstTxWarp prst="textNoShape">
              <a:avLst/>
            </a:prstTxWarp>
          </a:bodyPr>
          <a:lstStyle>
            <a:lvl1pPr algn="r" defTabSz="962025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F0741C"/>
              </a:buClr>
              <a:buFontTx/>
              <a:buChar char="•"/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1825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13" tIns="48208" rIns="96413" bIns="48208" numCol="1" anchor="b" anchorCtr="0" compatLnSpc="1">
            <a:prstTxWarp prst="textNoShape">
              <a:avLst/>
            </a:prstTxWarp>
          </a:bodyPr>
          <a:lstStyle>
            <a:lvl1pPr algn="l" defTabSz="962025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F0741C"/>
              </a:buClr>
              <a:buFontTx/>
              <a:buChar char="•"/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1825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13" tIns="48208" rIns="96413" bIns="48208" numCol="1" anchor="b" anchorCtr="0" compatLnSpc="1">
            <a:prstTxWarp prst="textNoShape">
              <a:avLst/>
            </a:prstTxWarp>
          </a:bodyPr>
          <a:lstStyle>
            <a:lvl1pPr algn="r" defTabSz="962025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F0741C"/>
              </a:buClr>
              <a:buFontTx/>
              <a:buChar char="•"/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8107B94-98D6-AC48-A843-08CA5A63A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3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13" tIns="48208" rIns="96413" bIns="48208" numCol="1" anchor="t" anchorCtr="0" compatLnSpc="1">
            <a:prstTxWarp prst="textNoShape">
              <a:avLst/>
            </a:prstTxWarp>
          </a:bodyPr>
          <a:lstStyle>
            <a:lvl1pPr algn="l" defTabSz="962025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latin typeface="Times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1788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13" tIns="48208" rIns="96413" bIns="48208" numCol="1" anchor="t" anchorCtr="0" compatLnSpc="1">
            <a:prstTxWarp prst="textNoShape">
              <a:avLst/>
            </a:prstTxWarp>
          </a:bodyPr>
          <a:lstStyle>
            <a:lvl1pPr algn="r" defTabSz="962025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latin typeface="Times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2475"/>
            <a:ext cx="5851525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13" tIns="48208" rIns="96413" bIns="482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13" tIns="48208" rIns="96413" bIns="48208" numCol="1" anchor="b" anchorCtr="0" compatLnSpc="1">
            <a:prstTxWarp prst="textNoShape">
              <a:avLst/>
            </a:prstTxWarp>
          </a:bodyPr>
          <a:lstStyle>
            <a:lvl1pPr algn="l" defTabSz="962025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latin typeface="Times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1788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13" tIns="48208" rIns="96413" bIns="48208" numCol="1" anchor="b" anchorCtr="0" compatLnSpc="1">
            <a:prstTxWarp prst="textNoShape">
              <a:avLst/>
            </a:prstTxWarp>
          </a:bodyPr>
          <a:lstStyle>
            <a:lvl1pPr algn="r" defTabSz="962025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latin typeface="Times" pitchFamily="-108" charset="0"/>
              </a:defRPr>
            </a:lvl1pPr>
          </a:lstStyle>
          <a:p>
            <a:pPr>
              <a:defRPr/>
            </a:pPr>
            <a:fld id="{FC3BF2F2-A712-0843-8D49-6C8F8C0B8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98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docProps/app.xml><?xml version="1.0" encoding="utf-8"?>
<Properties xmlns="http://schemas.openxmlformats.org/officeDocument/2006/extended-properties" xmlns:vt="http://schemas.openxmlformats.org/officeDocument/2006/docPropsVTypes">
  <Template>GHITemplate_2011</Template>
  <TotalTime>2138</TotalTime>
  <Words>485</Words>
  <Application>Microsoft Office PowerPoint</Application>
  <PresentationFormat>On-screen Show (4:3)</PresentationFormat>
  <Paragraphs>30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3_Default Design</vt:lpstr>
      <vt:lpstr>Validation of a 12-Gene Colon Cancer Recurrence Score® in Stage II Colon Cancer Patients from CALGB 9581</vt:lpstr>
      <vt:lpstr> CALGB 9581: A Unique Opportunity to Test the Oncotype DX® Assay in Low/Standard Risk Stage II Colon Cancer</vt:lpstr>
      <vt:lpstr>CALGB 9581: Second Successful Prospectively-Designed Confirmation Study</vt:lpstr>
      <vt:lpstr>CALGB 9581: Improving the Ability to Discriminate High vs. Low Risk of Recurrence in Standard Risk Stage II Colon Cancer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Header goes here</dc:title>
  <dc:creator>Betsy Denning</dc:creator>
  <cp:lastModifiedBy>Barbara Maloney</cp:lastModifiedBy>
  <cp:revision>328</cp:revision>
  <dcterms:created xsi:type="dcterms:W3CDTF">2011-04-14T17:25:40Z</dcterms:created>
  <dcterms:modified xsi:type="dcterms:W3CDTF">2011-07-28T17:24:34Z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B_TRACKING_NAME">
    <vt:lpwstr>\\leh\wam\groups\mp\mpbcf\HEALTHCARE\2005\IVD Enabling Tools\Genomic Health\IPO\Roadshow Slides\GHDX Roadshow presentation draft v3 (Compressed images).ppt - calimbuy - 8/15/2005 9:56:20 AM</vt:lpwstr>
  </property>
</Properties>
</file>