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58" r:id="rId2"/>
  </p:sldMasterIdLst>
  <p:notesMasterIdLst>
    <p:notesMasterId r:id="rId78"/>
  </p:notesMasterIdLst>
  <p:handoutMasterIdLst>
    <p:handoutMasterId r:id="rId79"/>
  </p:handoutMasterIdLst>
  <p:sldIdLst>
    <p:sldId id="353" r:id="rId3"/>
    <p:sldId id="632" r:id="rId4"/>
    <p:sldId id="681" r:id="rId5"/>
    <p:sldId id="670" r:id="rId6"/>
    <p:sldId id="600" r:id="rId7"/>
    <p:sldId id="558" r:id="rId8"/>
    <p:sldId id="621" r:id="rId9"/>
    <p:sldId id="685" r:id="rId10"/>
    <p:sldId id="564" r:id="rId11"/>
    <p:sldId id="565" r:id="rId12"/>
    <p:sldId id="671" r:id="rId13"/>
    <p:sldId id="635" r:id="rId14"/>
    <p:sldId id="636" r:id="rId15"/>
    <p:sldId id="659" r:id="rId16"/>
    <p:sldId id="638" r:id="rId17"/>
    <p:sldId id="677" r:id="rId18"/>
    <p:sldId id="626" r:id="rId19"/>
    <p:sldId id="680" r:id="rId20"/>
    <p:sldId id="624" r:id="rId21"/>
    <p:sldId id="444" r:id="rId22"/>
    <p:sldId id="591" r:id="rId23"/>
    <p:sldId id="432" r:id="rId24"/>
    <p:sldId id="679" r:id="rId25"/>
    <p:sldId id="435" r:id="rId26"/>
    <p:sldId id="436" r:id="rId27"/>
    <p:sldId id="674" r:id="rId28"/>
    <p:sldId id="607" r:id="rId29"/>
    <p:sldId id="629" r:id="rId30"/>
    <p:sldId id="682" r:id="rId31"/>
    <p:sldId id="588" r:id="rId32"/>
    <p:sldId id="630" r:id="rId33"/>
    <p:sldId id="631" r:id="rId34"/>
    <p:sldId id="590" r:id="rId35"/>
    <p:sldId id="667" r:id="rId36"/>
    <p:sldId id="642" r:id="rId37"/>
    <p:sldId id="645" r:id="rId38"/>
    <p:sldId id="686" r:id="rId39"/>
    <p:sldId id="648" r:id="rId40"/>
    <p:sldId id="650" r:id="rId41"/>
    <p:sldId id="651" r:id="rId42"/>
    <p:sldId id="652" r:id="rId43"/>
    <p:sldId id="684" r:id="rId44"/>
    <p:sldId id="678" r:id="rId45"/>
    <p:sldId id="656" r:id="rId46"/>
    <p:sldId id="657" r:id="rId47"/>
    <p:sldId id="604" r:id="rId48"/>
    <p:sldId id="595" r:id="rId49"/>
    <p:sldId id="608" r:id="rId50"/>
    <p:sldId id="675" r:id="rId51"/>
    <p:sldId id="627" r:id="rId52"/>
    <p:sldId id="570" r:id="rId53"/>
    <p:sldId id="625" r:id="rId54"/>
    <p:sldId id="574" r:id="rId55"/>
    <p:sldId id="434" r:id="rId56"/>
    <p:sldId id="439" r:id="rId57"/>
    <p:sldId id="585" r:id="rId58"/>
    <p:sldId id="594" r:id="rId59"/>
    <p:sldId id="620" r:id="rId60"/>
    <p:sldId id="609" r:id="rId61"/>
    <p:sldId id="610" r:id="rId62"/>
    <p:sldId id="628" r:id="rId63"/>
    <p:sldId id="611" r:id="rId64"/>
    <p:sldId id="612" r:id="rId65"/>
    <p:sldId id="613" r:id="rId66"/>
    <p:sldId id="614" r:id="rId67"/>
    <p:sldId id="615" r:id="rId68"/>
    <p:sldId id="616" r:id="rId69"/>
    <p:sldId id="617" r:id="rId70"/>
    <p:sldId id="618" r:id="rId71"/>
    <p:sldId id="619" r:id="rId72"/>
    <p:sldId id="641" r:id="rId73"/>
    <p:sldId id="646" r:id="rId74"/>
    <p:sldId id="647" r:id="rId75"/>
    <p:sldId id="649" r:id="rId76"/>
    <p:sldId id="668" r:id="rId77"/>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Baehner" initials="KB" lastIdx="41" clrIdx="0"/>
  <p:cmAuthor id="1" name="Anna Lau" initials="AL" lastIdx="1" clrIdx="1"/>
  <p:cmAuthor id="2" name="cnouraee" initials="c"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FB0FB"/>
    <a:srgbClr val="8BBAFF"/>
    <a:srgbClr val="99CCFF"/>
    <a:srgbClr val="FFFF00"/>
    <a:srgbClr val="CCFFFF"/>
    <a:srgbClr val="FFC000"/>
    <a:srgbClr val="4F81BD"/>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45882" autoAdjust="0"/>
  </p:normalViewPr>
  <p:slideViewPr>
    <p:cSldViewPr snapToGrid="0">
      <p:cViewPr>
        <p:scale>
          <a:sx n="86" d="100"/>
          <a:sy n="86" d="100"/>
        </p:scale>
        <p:origin x="-798" y="1050"/>
      </p:cViewPr>
      <p:guideLst>
        <p:guide orient="horz"/>
        <p:guide pos="2880"/>
      </p:guideLst>
    </p:cSldViewPr>
  </p:slideViewPr>
  <p:notesTextViewPr>
    <p:cViewPr>
      <p:scale>
        <a:sx n="100" d="100"/>
        <a:sy n="100" d="100"/>
      </p:scale>
      <p:origin x="0" y="0"/>
    </p:cViewPr>
  </p:notesTextViewPr>
  <p:sorterViewPr>
    <p:cViewPr>
      <p:scale>
        <a:sx n="100" d="100"/>
        <a:sy n="100" d="100"/>
      </p:scale>
      <p:origin x="0" y="12018"/>
    </p:cViewPr>
  </p:sorterViewPr>
  <p:notesViewPr>
    <p:cSldViewPr snapToGrid="0">
      <p:cViewPr>
        <p:scale>
          <a:sx n="66" d="100"/>
          <a:sy n="66" d="100"/>
        </p:scale>
        <p:origin x="-21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SEER database</a:t>
            </a:r>
            <a:r>
              <a:rPr lang="en-US" sz="1800" baseline="0" dirty="0" smtClean="0"/>
              <a:t> </a:t>
            </a:r>
            <a:r>
              <a:rPr lang="en-US" sz="1800" dirty="0" smtClean="0"/>
              <a:t>1991-2000</a:t>
            </a:r>
            <a:r>
              <a:rPr lang="en-US" sz="1800" baseline="0" dirty="0" smtClean="0"/>
              <a:t> (n = </a:t>
            </a:r>
            <a:r>
              <a:rPr lang="en-US" sz="1800" dirty="0" smtClean="0"/>
              <a:t>119,363)</a:t>
            </a:r>
            <a:r>
              <a:rPr lang="en-US" sz="1800" baseline="0" dirty="0" smtClean="0"/>
              <a:t>:  </a:t>
            </a:r>
            <a:r>
              <a:rPr lang="en-US" sz="1800" dirty="0" smtClean="0"/>
              <a:t>5-yr survival</a:t>
            </a:r>
            <a:endParaRPr lang="en-US" sz="1800" dirty="0"/>
          </a:p>
        </c:rich>
      </c:tx>
      <c:layout>
        <c:manualLayout>
          <c:xMode val="edge"/>
          <c:yMode val="edge"/>
          <c:x val="0.22785739679323175"/>
          <c:y val="1.7471479367208109E-2"/>
        </c:manualLayout>
      </c:layout>
      <c:overlay val="0"/>
    </c:title>
    <c:autoTitleDeleted val="0"/>
    <c:plotArea>
      <c:layout/>
      <c:barChart>
        <c:barDir val="col"/>
        <c:grouping val="clustered"/>
        <c:varyColors val="0"/>
        <c:ser>
          <c:idx val="0"/>
          <c:order val="0"/>
          <c:tx>
            <c:strRef>
              <c:f>Sheet1!$B$1</c:f>
              <c:strCache>
                <c:ptCount val="1"/>
                <c:pt idx="0">
                  <c:v>5 yr Survival</c:v>
                </c:pt>
              </c:strCache>
            </c:strRef>
          </c:tx>
          <c:spPr>
            <a:solidFill>
              <a:schemeClr val="bg2">
                <a:lumMod val="20000"/>
                <a:lumOff val="80000"/>
              </a:schemeClr>
            </a:solidFill>
          </c:spPr>
          <c:invertIfNegative val="0"/>
          <c:cat>
            <c:strRef>
              <c:f>Sheet1!$A$2:$A$8</c:f>
              <c:strCache>
                <c:ptCount val="7"/>
                <c:pt idx="0">
                  <c:v>I(T1-2N0)</c:v>
                </c:pt>
                <c:pt idx="1">
                  <c:v>IIA (T3N0)</c:v>
                </c:pt>
                <c:pt idx="2">
                  <c:v>IIB (T4N0)</c:v>
                </c:pt>
                <c:pt idx="3">
                  <c:v>IIIA (T1-2N1)</c:v>
                </c:pt>
                <c:pt idx="4">
                  <c:v>IIIB (T3-4N1)</c:v>
                </c:pt>
                <c:pt idx="5">
                  <c:v>IIIC (TanyN2)</c:v>
                </c:pt>
                <c:pt idx="6">
                  <c:v>IV (M1)</c:v>
                </c:pt>
              </c:strCache>
            </c:strRef>
          </c:cat>
          <c:val>
            <c:numRef>
              <c:f>Sheet1!$B$2:$B$8</c:f>
              <c:numCache>
                <c:formatCode>0%</c:formatCode>
                <c:ptCount val="7"/>
                <c:pt idx="0">
                  <c:v>0.93</c:v>
                </c:pt>
                <c:pt idx="1">
                  <c:v>0.85000000000000064</c:v>
                </c:pt>
                <c:pt idx="2">
                  <c:v>0.72000000000000064</c:v>
                </c:pt>
                <c:pt idx="3">
                  <c:v>0.83000000000000063</c:v>
                </c:pt>
                <c:pt idx="4">
                  <c:v>0.64000000000000112</c:v>
                </c:pt>
                <c:pt idx="5">
                  <c:v>0.44000000000000045</c:v>
                </c:pt>
                <c:pt idx="6">
                  <c:v>8.0000000000000154E-2</c:v>
                </c:pt>
              </c:numCache>
            </c:numRef>
          </c:val>
        </c:ser>
        <c:dLbls>
          <c:showLegendKey val="0"/>
          <c:showVal val="0"/>
          <c:showCatName val="0"/>
          <c:showSerName val="0"/>
          <c:showPercent val="0"/>
          <c:showBubbleSize val="0"/>
        </c:dLbls>
        <c:gapWidth val="150"/>
        <c:axId val="87609728"/>
        <c:axId val="87611264"/>
      </c:barChart>
      <c:catAx>
        <c:axId val="87609728"/>
        <c:scaling>
          <c:orientation val="minMax"/>
        </c:scaling>
        <c:delete val="0"/>
        <c:axPos val="b"/>
        <c:majorTickMark val="out"/>
        <c:minorTickMark val="none"/>
        <c:tickLblPos val="nextTo"/>
        <c:txPr>
          <a:bodyPr rot="0" vert="horz"/>
          <a:lstStyle/>
          <a:p>
            <a:pPr>
              <a:defRPr sz="1300" b="1"/>
            </a:pPr>
            <a:endParaRPr lang="en-US"/>
          </a:p>
        </c:txPr>
        <c:crossAx val="87611264"/>
        <c:crosses val="autoZero"/>
        <c:auto val="1"/>
        <c:lblAlgn val="ctr"/>
        <c:lblOffset val="100"/>
        <c:noMultiLvlLbl val="0"/>
      </c:catAx>
      <c:valAx>
        <c:axId val="87611264"/>
        <c:scaling>
          <c:orientation val="minMax"/>
        </c:scaling>
        <c:delete val="0"/>
        <c:axPos val="l"/>
        <c:majorGridlines>
          <c:spPr>
            <a:ln>
              <a:noFill/>
            </a:ln>
          </c:spPr>
        </c:majorGridlines>
        <c:numFmt formatCode="0%" sourceLinked="1"/>
        <c:majorTickMark val="out"/>
        <c:minorTickMark val="none"/>
        <c:tickLblPos val="nextTo"/>
        <c:crossAx val="876097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8-11T12:20:49.605" idx="34">
    <p:pos x="10" y="-156"/>
    <p:text>NCCN trademarks info / update market research numbers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291" tIns="46145" rIns="92291" bIns="46145" numCol="1" anchor="t" anchorCtr="0" compatLnSpc="1">
            <a:prstTxWarp prst="textNoShape">
              <a:avLst/>
            </a:prstTxWarp>
          </a:bodyPr>
          <a:lstStyle>
            <a:lvl1pPr defTabSz="922338" eaLnBrk="0" hangingPunct="0">
              <a:defRPr sz="1300">
                <a:latin typeface="Arial" charset="0"/>
              </a:defRPr>
            </a:lvl1pPr>
          </a:lstStyle>
          <a:p>
            <a:pPr>
              <a:defRPr/>
            </a:pPr>
            <a:endParaRPr lang="en-US"/>
          </a:p>
        </p:txBody>
      </p:sp>
      <p:sp>
        <p:nvSpPr>
          <p:cNvPr id="556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2291" tIns="46145" rIns="92291" bIns="46145" numCol="1" anchor="t" anchorCtr="0" compatLnSpc="1">
            <a:prstTxWarp prst="textNoShape">
              <a:avLst/>
            </a:prstTxWarp>
          </a:bodyPr>
          <a:lstStyle>
            <a:lvl1pPr algn="r" defTabSz="922338" eaLnBrk="0" hangingPunct="0">
              <a:defRPr sz="1300">
                <a:latin typeface="Arial" charset="0"/>
              </a:defRPr>
            </a:lvl1pPr>
          </a:lstStyle>
          <a:p>
            <a:pPr>
              <a:defRPr/>
            </a:pPr>
            <a:fld id="{F2B8A632-A0D8-44DA-BBA9-C6BF5AF39C22}" type="datetimeFigureOut">
              <a:rPr lang="en-US"/>
              <a:pPr>
                <a:defRPr/>
              </a:pPr>
              <a:t>8/26/2011</a:t>
            </a:fld>
            <a:endParaRPr lang="en-US"/>
          </a:p>
        </p:txBody>
      </p:sp>
      <p:sp>
        <p:nvSpPr>
          <p:cNvPr id="556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2291" tIns="46145" rIns="92291" bIns="46145" numCol="1" anchor="b" anchorCtr="0" compatLnSpc="1">
            <a:prstTxWarp prst="textNoShape">
              <a:avLst/>
            </a:prstTxWarp>
          </a:bodyPr>
          <a:lstStyle>
            <a:lvl1pPr defTabSz="922338" eaLnBrk="0" hangingPunct="0">
              <a:defRPr sz="1300">
                <a:latin typeface="Arial" charset="0"/>
              </a:defRPr>
            </a:lvl1pPr>
          </a:lstStyle>
          <a:p>
            <a:pPr>
              <a:defRPr/>
            </a:pPr>
            <a:endParaRPr lang="en-US"/>
          </a:p>
        </p:txBody>
      </p:sp>
      <p:sp>
        <p:nvSpPr>
          <p:cNvPr id="556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2291" tIns="46145" rIns="92291" bIns="46145" numCol="1" anchor="b" anchorCtr="0" compatLnSpc="1">
            <a:prstTxWarp prst="textNoShape">
              <a:avLst/>
            </a:prstTxWarp>
          </a:bodyPr>
          <a:lstStyle>
            <a:lvl1pPr algn="r" defTabSz="922338" eaLnBrk="0" hangingPunct="0">
              <a:defRPr sz="1300">
                <a:latin typeface="Arial" charset="0"/>
              </a:defRPr>
            </a:lvl1pPr>
          </a:lstStyle>
          <a:p>
            <a:pPr>
              <a:defRPr/>
            </a:pPr>
            <a:fld id="{3A7A5B4C-DA7B-4591-84D6-36D89EABE80D}" type="slidenum">
              <a:rPr lang="en-US"/>
              <a:pPr>
                <a:defRPr/>
              </a:pPr>
              <a:t>‹#›</a:t>
            </a:fld>
            <a:endParaRPr lang="en-US"/>
          </a:p>
        </p:txBody>
      </p:sp>
    </p:spTree>
    <p:extLst>
      <p:ext uri="{BB962C8B-B14F-4D97-AF65-F5344CB8AC3E}">
        <p14:creationId xmlns:p14="http://schemas.microsoft.com/office/powerpoint/2010/main" val="185314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2291" tIns="46145" rIns="92291" bIns="46145" numCol="1" anchor="t" anchorCtr="0" compatLnSpc="1">
            <a:prstTxWarp prst="textNoShape">
              <a:avLst/>
            </a:prstTxWarp>
          </a:bodyPr>
          <a:lstStyle>
            <a:lvl1pPr defTabSz="922338">
              <a:defRPr sz="13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2291" tIns="46145" rIns="92291" bIns="46145" numCol="1" anchor="t" anchorCtr="0" compatLnSpc="1">
            <a:prstTxWarp prst="textNoShape">
              <a:avLst/>
            </a:prstTxWarp>
          </a:bodyPr>
          <a:lstStyle>
            <a:lvl1pPr algn="r" defTabSz="922338">
              <a:defRPr sz="1300">
                <a:latin typeface="Calibri" pitchFamily="34" charset="0"/>
              </a:defRPr>
            </a:lvl1pPr>
          </a:lstStyle>
          <a:p>
            <a:pPr>
              <a:defRPr/>
            </a:pPr>
            <a:fld id="{BDB9686B-DE4D-425D-B5C7-D7E57794086D}" type="datetimeFigureOut">
              <a:rPr lang="en-US"/>
              <a:pPr>
                <a:defRPr/>
              </a:pPr>
              <a:t>8/26/2011</a:t>
            </a:fld>
            <a:endParaRPr lang="en-US"/>
          </a:p>
        </p:txBody>
      </p:sp>
      <p:sp>
        <p:nvSpPr>
          <p:cNvPr id="4" name="Slide Image Placeholder 3"/>
          <p:cNvSpPr>
            <a:spLocks noGrp="1" noRot="1" noChangeAspect="1"/>
          </p:cNvSpPr>
          <p:nvPr>
            <p:ph type="sldImg" idx="2"/>
          </p:nvPr>
        </p:nvSpPr>
        <p:spPr>
          <a:xfrm>
            <a:off x="1684338" y="474663"/>
            <a:ext cx="3927475" cy="29448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311150" y="3475038"/>
            <a:ext cx="6699250" cy="5821362"/>
          </a:xfrm>
          <a:prstGeom prst="rect">
            <a:avLst/>
          </a:prstGeom>
          <a:noFill/>
          <a:ln w="9525">
            <a:noFill/>
            <a:miter lim="800000"/>
            <a:headEnd/>
            <a:tailEnd/>
          </a:ln>
        </p:spPr>
        <p:txBody>
          <a:bodyPr vert="horz" wrap="square" lIns="92291" tIns="46145" rIns="92291"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04728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689100" y="474663"/>
            <a:ext cx="3922713" cy="2943225"/>
          </a:xfrm>
          <a:ln/>
        </p:spPr>
      </p:sp>
      <p:sp>
        <p:nvSpPr>
          <p:cNvPr id="38915" name="Rectangle 3"/>
          <p:cNvSpPr>
            <a:spLocks noGrp="1" noChangeArrowheads="1"/>
          </p:cNvSpPr>
          <p:nvPr>
            <p:ph type="body" idx="1"/>
          </p:nvPr>
        </p:nvSpPr>
        <p:spPr>
          <a:xfrm>
            <a:off x="311878" y="3476928"/>
            <a:ext cx="6698522" cy="5819473"/>
          </a:xfrm>
          <a:noFill/>
          <a:ln/>
        </p:spPr>
        <p:txBody>
          <a:bodyPr/>
          <a:lstStyle/>
          <a:p>
            <a:r>
              <a:rPr lang="en-US" dirty="0" smtClean="0">
                <a:latin typeface="Times" pitchFamily="18" charset="0"/>
                <a:ea typeface="ＭＳ Ｐゴシック" pitchFamily="34" charset="-128"/>
              </a:rPr>
              <a:t>Multiple</a:t>
            </a:r>
            <a:r>
              <a:rPr lang="en-US" baseline="0" dirty="0" smtClean="0">
                <a:latin typeface="Times" pitchFamily="18" charset="0"/>
                <a:ea typeface="ＭＳ Ｐゴシック" pitchFamily="34" charset="-128"/>
              </a:rPr>
              <a:t> studies have shown that stage for stage, patients with MMR-D tumors have a more favorable prognosis compared to patients with MMR-P tumors.  This seminal 2003 publication showed that </a:t>
            </a:r>
            <a:r>
              <a:rPr lang="en-US" dirty="0" smtClean="0"/>
              <a:t>of the 287 stage II/III patients  (all untreated), patients with MMR-D tumors had a better five-year rate of overall survival compared to patients with MMR-P tumors (hazard ratio for death, 0.31 [95 percent confidence interval, 0.14 to 0.72]; P=0.004).</a:t>
            </a:r>
          </a:p>
          <a:p>
            <a:endParaRPr lang="en-US" dirty="0" smtClean="0">
              <a:latin typeface="Times" pitchFamily="18" charset="0"/>
              <a:ea typeface="ＭＳ Ｐゴシック" pitchFamily="34" charset="-128"/>
            </a:endParaRPr>
          </a:p>
          <a:p>
            <a:pPr defTabSz="881390">
              <a:defRPr/>
            </a:pPr>
            <a:r>
              <a:rPr lang="en-US" b="0" dirty="0" err="1" smtClean="0"/>
              <a:t>Ribic</a:t>
            </a:r>
            <a:r>
              <a:rPr lang="en-US" b="0" dirty="0" smtClean="0"/>
              <a:t> CM, Sargent DJ, Moore MJ, et al. Tumor microsatellite-instability status as a predictor of benefit from fluorouracil-based adjuvant chemotherapy for colon cancer. N </a:t>
            </a:r>
            <a:r>
              <a:rPr lang="en-US" b="0" dirty="0" err="1" smtClean="0"/>
              <a:t>Engl</a:t>
            </a:r>
            <a:r>
              <a:rPr lang="en-US" b="0" dirty="0" smtClean="0"/>
              <a:t> J Med. 2003;349(3):247-57.</a:t>
            </a:r>
          </a:p>
          <a:p>
            <a:endParaRPr lang="en-US" dirty="0" smtClean="0">
              <a:latin typeface="Times"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17" rtl="0" eaLnBrk="1" fontAlgn="auto" latinLnBrk="0" hangingPunct="1">
              <a:lnSpc>
                <a:spcPct val="100000"/>
              </a:lnSpc>
              <a:spcBef>
                <a:spcPts val="0"/>
              </a:spcBef>
              <a:spcAft>
                <a:spcPts val="0"/>
              </a:spcAft>
              <a:buClrTx/>
              <a:buSzTx/>
              <a:buFontTx/>
              <a:buNone/>
              <a:tabLst/>
              <a:defRPr/>
            </a:pPr>
            <a:r>
              <a:rPr lang="en-US" sz="1200" dirty="0" smtClean="0"/>
              <a:t>There has been remarkable consistency in the literature demonstrating</a:t>
            </a:r>
            <a:r>
              <a:rPr lang="en-US" sz="1200" baseline="0" dirty="0" smtClean="0"/>
              <a:t> that MMR-D is associated with more favorable prognosis in stage II colon cancer</a:t>
            </a:r>
            <a:r>
              <a:rPr lang="en-US" sz="1200" dirty="0" smtClean="0"/>
              <a:t>.  This</a:t>
            </a:r>
            <a:r>
              <a:rPr lang="en-US" sz="1200" baseline="0" dirty="0" smtClean="0"/>
              <a:t> includes findings from the QUASAR clinical validation study for Oncotype DX.  In addition, a</a:t>
            </a:r>
            <a:r>
              <a:rPr lang="en-US" sz="1200" dirty="0" smtClean="0"/>
              <a:t> recent PETACC-3 analysis of MMR/MSI in a large dataset of stage II and stage III colon cancer has also reported a markedly improved outcome for stage II colon cancer patients with MMR-D tumors.</a:t>
            </a:r>
          </a:p>
          <a:p>
            <a:pPr marL="0" marR="0" indent="0" algn="l" defTabSz="931717" rtl="0" eaLnBrk="1" fontAlgn="auto" latinLnBrk="0" hangingPunct="1">
              <a:lnSpc>
                <a:spcPct val="100000"/>
              </a:lnSpc>
              <a:spcBef>
                <a:spcPts val="0"/>
              </a:spcBef>
              <a:spcAft>
                <a:spcPts val="0"/>
              </a:spcAft>
              <a:buClrTx/>
              <a:buSzTx/>
              <a:buFontTx/>
              <a:buNone/>
              <a:tabLst/>
              <a:defRPr/>
            </a:pPr>
            <a:endParaRPr lang="en-US" sz="1200" dirty="0" smtClean="0"/>
          </a:p>
          <a:p>
            <a:pPr defTabSz="931717" eaLnBrk="1" fontAlgn="auto" hangingPunct="1">
              <a:spcBef>
                <a:spcPts val="0"/>
              </a:spcBef>
              <a:spcAft>
                <a:spcPts val="0"/>
              </a:spcAft>
              <a:defRPr/>
            </a:pPr>
            <a:r>
              <a:rPr lang="en-US" b="0" dirty="0" err="1" smtClean="0"/>
              <a:t>Ribic</a:t>
            </a:r>
            <a:r>
              <a:rPr lang="en-US" b="0" dirty="0" smtClean="0"/>
              <a:t> CM, Sargent DJ, Moore MJ, et al. Tumor microsatellite-instability status as a predictor of benefit from fluorouracil-based adjuvant chemotherapy for colon cancer. N </a:t>
            </a:r>
            <a:r>
              <a:rPr lang="en-US" b="0" dirty="0" err="1" smtClean="0"/>
              <a:t>Engl</a:t>
            </a:r>
            <a:r>
              <a:rPr lang="en-US" b="0" dirty="0" smtClean="0"/>
              <a:t> J Med. 2003;349(3):247-57.</a:t>
            </a:r>
          </a:p>
          <a:p>
            <a:pPr defTabSz="931717" eaLnBrk="1" fontAlgn="auto" hangingPunct="1">
              <a:spcBef>
                <a:spcPts val="0"/>
              </a:spcBef>
              <a:spcAft>
                <a:spcPts val="0"/>
              </a:spcAft>
              <a:defRPr/>
            </a:pPr>
            <a:endParaRPr lang="fr-FR" sz="1300" dirty="0"/>
          </a:p>
          <a:p>
            <a:pPr defTabSz="931717" eaLnBrk="1" fontAlgn="auto" hangingPunct="1">
              <a:spcBef>
                <a:spcPts val="0"/>
              </a:spcBef>
              <a:spcAft>
                <a:spcPts val="0"/>
              </a:spcAft>
              <a:defRPr/>
            </a:pPr>
            <a:r>
              <a:rPr lang="en-US" dirty="0" smtClean="0">
                <a:latin typeface="Times" pitchFamily="18" charset="0"/>
                <a:ea typeface="ＭＳ Ｐゴシック" pitchFamily="34" charset="-128"/>
              </a:rPr>
              <a:t>Sargent DJ, </a:t>
            </a:r>
            <a:r>
              <a:rPr lang="en-US" dirty="0" err="1" smtClean="0">
                <a:latin typeface="Times" pitchFamily="18" charset="0"/>
                <a:ea typeface="ＭＳ Ｐゴシック" pitchFamily="34" charset="-128"/>
              </a:rPr>
              <a:t>Marsoni</a:t>
            </a:r>
            <a:r>
              <a:rPr lang="en-US" dirty="0" smtClean="0">
                <a:latin typeface="Times" pitchFamily="18" charset="0"/>
                <a:ea typeface="ＭＳ Ｐゴシック" pitchFamily="34" charset="-128"/>
              </a:rPr>
              <a:t> S, </a:t>
            </a:r>
            <a:r>
              <a:rPr lang="en-US" dirty="0" err="1" smtClean="0">
                <a:latin typeface="Times" pitchFamily="18" charset="0"/>
                <a:ea typeface="ＭＳ Ｐゴシック" pitchFamily="34" charset="-128"/>
              </a:rPr>
              <a:t>Monges</a:t>
            </a:r>
            <a:r>
              <a:rPr lang="en-US" dirty="0" smtClean="0">
                <a:latin typeface="Times" pitchFamily="18" charset="0"/>
                <a:ea typeface="ＭＳ Ｐゴシック" pitchFamily="34" charset="-128"/>
              </a:rPr>
              <a:t> G, et al.  Defective Mismatch Repair As a Predictive Marker for Lack of Efficacy of Fluorouracil-Based Adjuvant Therapy in Colon Cancer. </a:t>
            </a:r>
            <a:r>
              <a:rPr lang="en-US" i="1" dirty="0" smtClean="0">
                <a:latin typeface="Times" pitchFamily="18" charset="0"/>
                <a:ea typeface="ＭＳ Ｐゴシック" pitchFamily="34" charset="-128"/>
              </a:rPr>
              <a:t>J </a:t>
            </a:r>
            <a:r>
              <a:rPr lang="en-US" i="1" dirty="0" err="1" smtClean="0">
                <a:latin typeface="Times" pitchFamily="18" charset="0"/>
                <a:ea typeface="ＭＳ Ｐゴシック" pitchFamily="34" charset="-128"/>
              </a:rPr>
              <a:t>Clin</a:t>
            </a:r>
            <a:r>
              <a:rPr lang="en-US" i="1" dirty="0" smtClean="0">
                <a:latin typeface="Times" pitchFamily="18" charset="0"/>
                <a:ea typeface="ＭＳ Ｐゴシック" pitchFamily="34" charset="-128"/>
              </a:rPr>
              <a:t> </a:t>
            </a:r>
            <a:r>
              <a:rPr lang="en-US" i="1" dirty="0" err="1" smtClean="0">
                <a:latin typeface="Times" pitchFamily="18" charset="0"/>
                <a:ea typeface="ＭＳ Ｐゴシック" pitchFamily="34" charset="-128"/>
              </a:rPr>
              <a:t>Oncol</a:t>
            </a:r>
            <a:r>
              <a:rPr lang="en-US" dirty="0" smtClean="0">
                <a:latin typeface="Times" pitchFamily="18" charset="0"/>
                <a:ea typeface="ＭＳ Ｐゴシック" pitchFamily="34" charset="-128"/>
              </a:rPr>
              <a:t>. 2010;28(20): 3219-3226. </a:t>
            </a:r>
            <a:endParaRPr lang="fr-FR" sz="1300" dirty="0"/>
          </a:p>
          <a:p>
            <a:pPr defTabSz="931717" eaLnBrk="1" fontAlgn="auto" hangingPunct="1">
              <a:spcBef>
                <a:spcPts val="0"/>
              </a:spcBef>
              <a:spcAft>
                <a:spcPts val="0"/>
              </a:spcAft>
              <a:defRPr/>
            </a:pPr>
            <a:endParaRPr lang="fr-FR" sz="1300" dirty="0"/>
          </a:p>
          <a:p>
            <a:pPr defTabSz="931717" eaLnBrk="1" fontAlgn="auto" hangingPunct="1">
              <a:spcBef>
                <a:spcPts val="0"/>
              </a:spcBef>
              <a:spcAft>
                <a:spcPts val="0"/>
              </a:spcAft>
              <a:defRPr/>
            </a:pPr>
            <a:r>
              <a:rPr lang="fr-FR" sz="1300" dirty="0"/>
              <a:t>Kerr</a:t>
            </a:r>
            <a:r>
              <a:rPr lang="fr-FR" sz="1300" b="1" dirty="0"/>
              <a:t> </a:t>
            </a:r>
            <a:r>
              <a:rPr lang="fr-FR" sz="1300" dirty="0"/>
              <a:t>D, Gray R, </a:t>
            </a:r>
            <a:r>
              <a:rPr lang="fr-FR" sz="1300" dirty="0" err="1"/>
              <a:t>Quirke</a:t>
            </a:r>
            <a:r>
              <a:rPr lang="fr-FR" sz="1300" dirty="0"/>
              <a:t> P et al. A quantitative </a:t>
            </a:r>
            <a:r>
              <a:rPr lang="fr-FR" sz="1300" dirty="0" err="1"/>
              <a:t>multigene</a:t>
            </a:r>
            <a:r>
              <a:rPr lang="fr-FR" sz="1300" dirty="0"/>
              <a:t> RT-PCR </a:t>
            </a:r>
            <a:r>
              <a:rPr lang="fr-FR" sz="1300" dirty="0" err="1"/>
              <a:t>assay</a:t>
            </a:r>
            <a:r>
              <a:rPr lang="fr-FR" sz="1300" dirty="0"/>
              <a:t> for </a:t>
            </a:r>
            <a:r>
              <a:rPr lang="fr-FR" sz="1300" dirty="0" err="1"/>
              <a:t>prediction</a:t>
            </a:r>
            <a:r>
              <a:rPr lang="fr-FR" sz="1300" dirty="0"/>
              <a:t> of </a:t>
            </a:r>
            <a:r>
              <a:rPr lang="fr-FR" sz="1300" dirty="0" err="1"/>
              <a:t>recurrence</a:t>
            </a:r>
            <a:r>
              <a:rPr lang="fr-FR" sz="1300" dirty="0"/>
              <a:t> in stage II colon cancer: </a:t>
            </a:r>
            <a:r>
              <a:rPr lang="fr-FR" sz="1300" dirty="0" err="1"/>
              <a:t>Selection</a:t>
            </a:r>
            <a:r>
              <a:rPr lang="fr-FR" sz="1300" dirty="0"/>
              <a:t> of the </a:t>
            </a:r>
            <a:r>
              <a:rPr lang="fr-FR" sz="1300" dirty="0" err="1"/>
              <a:t>genes</a:t>
            </a:r>
            <a:r>
              <a:rPr lang="fr-FR" sz="1300" dirty="0"/>
              <a:t> in four large </a:t>
            </a:r>
            <a:r>
              <a:rPr lang="fr-FR" sz="1300" dirty="0" err="1"/>
              <a:t>studies</a:t>
            </a:r>
            <a:r>
              <a:rPr lang="fr-FR" sz="1300" dirty="0"/>
              <a:t> and </a:t>
            </a:r>
            <a:r>
              <a:rPr lang="fr-FR" sz="1300" dirty="0" err="1"/>
              <a:t>results</a:t>
            </a:r>
            <a:r>
              <a:rPr lang="fr-FR" sz="1300" dirty="0"/>
              <a:t> of the </a:t>
            </a:r>
            <a:r>
              <a:rPr lang="fr-FR" sz="1300" dirty="0" err="1"/>
              <a:t>independent</a:t>
            </a:r>
            <a:r>
              <a:rPr lang="fr-FR" sz="1300" dirty="0"/>
              <a:t>, </a:t>
            </a:r>
            <a:r>
              <a:rPr lang="fr-FR" sz="1300" dirty="0" err="1"/>
              <a:t>prospectively</a:t>
            </a:r>
            <a:r>
              <a:rPr lang="fr-FR" sz="1300" dirty="0"/>
              <a:t> </a:t>
            </a:r>
            <a:r>
              <a:rPr lang="fr-FR" sz="1300" dirty="0" err="1"/>
              <a:t>designed</a:t>
            </a:r>
            <a:r>
              <a:rPr lang="fr-FR" sz="1300" dirty="0"/>
              <a:t> QUASAR validation </a:t>
            </a:r>
            <a:r>
              <a:rPr lang="fr-FR" sz="1300" dirty="0" err="1"/>
              <a:t>study</a:t>
            </a:r>
            <a:r>
              <a:rPr lang="fr-FR" sz="1300" dirty="0"/>
              <a:t>. </a:t>
            </a:r>
            <a:r>
              <a:rPr lang="fr-FR" sz="1300" i="1" dirty="0"/>
              <a:t>J Clin </a:t>
            </a:r>
            <a:r>
              <a:rPr lang="fr-FR" sz="1300" i="1" dirty="0" err="1"/>
              <a:t>Oncol</a:t>
            </a:r>
            <a:r>
              <a:rPr lang="fr-FR" sz="1300" dirty="0"/>
              <a:t> 27:15s, 2009 (</a:t>
            </a:r>
            <a:r>
              <a:rPr lang="fr-FR" sz="1300" dirty="0" err="1"/>
              <a:t>suppl</a:t>
            </a:r>
            <a:r>
              <a:rPr lang="fr-FR" sz="1300" dirty="0"/>
              <a:t>; </a:t>
            </a:r>
            <a:r>
              <a:rPr lang="fr-FR" sz="1300" dirty="0" err="1"/>
              <a:t>abstr</a:t>
            </a:r>
            <a:r>
              <a:rPr lang="fr-FR" sz="1300" dirty="0"/>
              <a:t> 4000).</a:t>
            </a:r>
          </a:p>
          <a:p>
            <a:pPr defTabSz="931717" eaLnBrk="1" fontAlgn="auto" hangingPunct="1">
              <a:spcBef>
                <a:spcPts val="0"/>
              </a:spcBef>
              <a:spcAft>
                <a:spcPts val="0"/>
              </a:spcAft>
              <a:defRPr/>
            </a:pPr>
            <a:endParaRPr lang="fr-FR" sz="1300" dirty="0"/>
          </a:p>
          <a:p>
            <a:pPr defTabSz="931717" eaLnBrk="1" fontAlgn="auto" hangingPunct="1">
              <a:spcBef>
                <a:spcPts val="0"/>
              </a:spcBef>
              <a:spcAft>
                <a:spcPts val="0"/>
              </a:spcAft>
              <a:defRPr/>
            </a:pPr>
            <a:r>
              <a:rPr lang="en-US" sz="1300" dirty="0"/>
              <a:t>Roth AD, </a:t>
            </a:r>
            <a:r>
              <a:rPr lang="en-US" sz="1300" dirty="0" err="1"/>
              <a:t>Tejpar</a:t>
            </a:r>
            <a:r>
              <a:rPr lang="en-US" sz="1300" dirty="0"/>
              <a:t> S, Yan P, et al. Correlation of molecular markers in colon cancer with stage-specific prognosis: Results of the translational study on the PETACC 3 - EORTC 40993-SAKK 60-00 trial. </a:t>
            </a:r>
            <a:r>
              <a:rPr lang="fr-FR" sz="1300" i="1" dirty="0"/>
              <a:t>J Clin </a:t>
            </a:r>
            <a:r>
              <a:rPr lang="fr-FR" sz="1300" i="1" dirty="0" err="1"/>
              <a:t>Oncol</a:t>
            </a:r>
            <a:r>
              <a:rPr lang="fr-FR" sz="1300" dirty="0"/>
              <a:t> 27:15s, 2009 (</a:t>
            </a:r>
            <a:r>
              <a:rPr lang="fr-FR" sz="1300" dirty="0" err="1"/>
              <a:t>suppl</a:t>
            </a:r>
            <a:r>
              <a:rPr lang="fr-FR" sz="1300" dirty="0"/>
              <a:t>; </a:t>
            </a:r>
            <a:r>
              <a:rPr lang="fr-FR" sz="1300" dirty="0" err="1"/>
              <a:t>abstr</a:t>
            </a:r>
            <a:r>
              <a:rPr lang="fr-FR" sz="1300" dirty="0"/>
              <a:t> 288).</a:t>
            </a:r>
          </a:p>
          <a:p>
            <a:pPr defTabSz="931717" eaLnBrk="1" fontAlgn="auto" hangingPunct="1">
              <a:spcBef>
                <a:spcPts val="0"/>
              </a:spcBef>
              <a:spcAft>
                <a:spcPts val="0"/>
              </a:spcAft>
              <a:defRPr/>
            </a:pPr>
            <a:endParaRPr lang="en-US" b="0" baseline="0" dirty="0" smtClean="0">
              <a:latin typeface="Times"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fld id="{6ECCDB00-0AA6-4657-A459-F317F494BFF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9982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4" eaLnBrk="1" fontAlgn="auto" hangingPunct="1">
              <a:spcBef>
                <a:spcPts val="0"/>
              </a:spcBef>
              <a:spcAft>
                <a:spcPts val="0"/>
              </a:spcAft>
              <a:defRPr/>
            </a:pPr>
            <a:r>
              <a:rPr lang="fr-FR" baseline="0" dirty="0" smtClean="0"/>
              <a:t>Data </a:t>
            </a:r>
            <a:r>
              <a:rPr lang="fr-FR" baseline="0" dirty="0" err="1" smtClean="0"/>
              <a:t>supporting</a:t>
            </a:r>
            <a:r>
              <a:rPr lang="fr-FR" baseline="0" dirty="0" smtClean="0"/>
              <a:t> </a:t>
            </a:r>
            <a:r>
              <a:rPr lang="fr-FR" baseline="0" dirty="0" err="1" smtClean="0"/>
              <a:t>high</a:t>
            </a:r>
            <a:r>
              <a:rPr lang="fr-FR" baseline="0" dirty="0" smtClean="0"/>
              <a:t> </a:t>
            </a:r>
            <a:r>
              <a:rPr lang="fr-FR" baseline="0" dirty="0" err="1" smtClean="0"/>
              <a:t>tumor</a:t>
            </a:r>
            <a:r>
              <a:rPr lang="fr-FR" baseline="0" dirty="0" smtClean="0"/>
              <a:t> grade came </a:t>
            </a:r>
            <a:r>
              <a:rPr lang="fr-FR" baseline="0" dirty="0" err="1" smtClean="0"/>
              <a:t>from</a:t>
            </a:r>
            <a:r>
              <a:rPr lang="fr-FR" baseline="0" dirty="0" smtClean="0"/>
              <a:t> </a:t>
            </a:r>
            <a:r>
              <a:rPr lang="fr-FR" baseline="0" dirty="0" err="1" smtClean="0"/>
              <a:t>small</a:t>
            </a:r>
            <a:r>
              <a:rPr lang="fr-FR" baseline="0" dirty="0" smtClean="0"/>
              <a:t> </a:t>
            </a:r>
            <a:r>
              <a:rPr lang="fr-FR" baseline="0" dirty="0" err="1" smtClean="0"/>
              <a:t>historical</a:t>
            </a:r>
            <a:r>
              <a:rPr lang="fr-FR" baseline="0" dirty="0" smtClean="0"/>
              <a:t> </a:t>
            </a:r>
            <a:r>
              <a:rPr lang="fr-FR" baseline="0" dirty="0" err="1" smtClean="0"/>
              <a:t>series</a:t>
            </a:r>
            <a:r>
              <a:rPr lang="fr-FR" baseline="0" dirty="0" smtClean="0"/>
              <a:t> of mixed stage.  </a:t>
            </a:r>
            <a:r>
              <a:rPr lang="fr-FR" baseline="0" dirty="0" err="1" smtClean="0"/>
              <a:t>Now</a:t>
            </a:r>
            <a:r>
              <a:rPr lang="fr-FR" baseline="0" dirty="0" smtClean="0"/>
              <a:t>, multiple large </a:t>
            </a:r>
            <a:r>
              <a:rPr lang="fr-FR" baseline="0" dirty="0" err="1" smtClean="0"/>
              <a:t>studies</a:t>
            </a:r>
            <a:r>
              <a:rPr lang="fr-FR" baseline="0" dirty="0" smtClean="0"/>
              <a:t> </a:t>
            </a:r>
            <a:r>
              <a:rPr lang="fr-FR" baseline="0" dirty="0" err="1" smtClean="0"/>
              <a:t>with</a:t>
            </a:r>
            <a:r>
              <a:rPr lang="fr-FR" baseline="0" dirty="0" smtClean="0"/>
              <a:t> focus on stage II colon cancer (</a:t>
            </a:r>
            <a:r>
              <a:rPr lang="fr-FR" baseline="0" dirty="0" err="1" smtClean="0"/>
              <a:t>nearly</a:t>
            </a:r>
            <a:r>
              <a:rPr lang="fr-FR" baseline="0" dirty="0" smtClean="0"/>
              <a:t> 3000 stage II colon cancer patients </a:t>
            </a:r>
            <a:r>
              <a:rPr lang="fr-FR" baseline="0" dirty="0" err="1" smtClean="0"/>
              <a:t>across</a:t>
            </a:r>
            <a:r>
              <a:rPr lang="fr-FR" baseline="0" dirty="0" smtClean="0"/>
              <a:t> 5 large </a:t>
            </a:r>
            <a:r>
              <a:rPr lang="fr-FR" baseline="0" dirty="0" err="1" smtClean="0"/>
              <a:t>studies</a:t>
            </a:r>
            <a:r>
              <a:rPr lang="fr-FR" baseline="0" dirty="0" smtClean="0"/>
              <a:t>) have </a:t>
            </a:r>
            <a:r>
              <a:rPr lang="fr-FR" baseline="0" dirty="0" err="1" smtClean="0"/>
              <a:t>found</a:t>
            </a:r>
            <a:r>
              <a:rPr lang="fr-FR" baseline="0" dirty="0" smtClean="0"/>
              <a:t> </a:t>
            </a:r>
            <a:r>
              <a:rPr lang="fr-FR" baseline="0" dirty="0" err="1" smtClean="0"/>
              <a:t>that</a:t>
            </a:r>
            <a:r>
              <a:rPr lang="fr-FR" baseline="0" dirty="0" smtClean="0"/>
              <a:t> </a:t>
            </a:r>
            <a:r>
              <a:rPr lang="fr-FR" baseline="0" dirty="0" err="1" smtClean="0"/>
              <a:t>high</a:t>
            </a:r>
            <a:r>
              <a:rPr lang="fr-FR" baseline="0" dirty="0" smtClean="0"/>
              <a:t> </a:t>
            </a:r>
            <a:r>
              <a:rPr lang="fr-FR" baseline="0" dirty="0" err="1" smtClean="0"/>
              <a:t>tumor</a:t>
            </a:r>
            <a:r>
              <a:rPr lang="fr-FR" baseline="0" dirty="0" smtClean="0"/>
              <a:t> grade </a:t>
            </a:r>
            <a:r>
              <a:rPr lang="fr-FR" baseline="0" dirty="0" err="1" smtClean="0"/>
              <a:t>is</a:t>
            </a:r>
            <a:r>
              <a:rPr lang="fr-FR" baseline="0" dirty="0" smtClean="0"/>
              <a:t> not a </a:t>
            </a:r>
            <a:r>
              <a:rPr lang="fr-FR" baseline="0" dirty="0" err="1" smtClean="0"/>
              <a:t>predictor</a:t>
            </a:r>
            <a:r>
              <a:rPr lang="fr-FR" baseline="0" dirty="0" smtClean="0"/>
              <a:t> of </a:t>
            </a:r>
            <a:r>
              <a:rPr lang="fr-FR" baseline="0" dirty="0" err="1" smtClean="0"/>
              <a:t>higher</a:t>
            </a:r>
            <a:r>
              <a:rPr lang="fr-FR" baseline="0" dirty="0" smtClean="0"/>
              <a:t> </a:t>
            </a:r>
            <a:r>
              <a:rPr lang="fr-FR" baseline="0" dirty="0" err="1" smtClean="0"/>
              <a:t>recurrence</a:t>
            </a:r>
            <a:r>
              <a:rPr lang="fr-FR" baseline="0" dirty="0" smtClean="0"/>
              <a:t> </a:t>
            </a:r>
            <a:r>
              <a:rPr lang="fr-FR" baseline="0" dirty="0" err="1" smtClean="0"/>
              <a:t>risk</a:t>
            </a:r>
            <a:r>
              <a:rPr lang="fr-FR" baseline="0" dirty="0" smtClean="0"/>
              <a:t>.  High </a:t>
            </a:r>
            <a:r>
              <a:rPr lang="fr-FR" baseline="0" dirty="0" err="1" smtClean="0"/>
              <a:t>tumor</a:t>
            </a:r>
            <a:r>
              <a:rPr lang="fr-FR" baseline="0" dirty="0" smtClean="0"/>
              <a:t> grade has been </a:t>
            </a:r>
            <a:r>
              <a:rPr lang="fr-FR" baseline="0" dirty="0" err="1" smtClean="0"/>
              <a:t>consistently</a:t>
            </a:r>
            <a:r>
              <a:rPr lang="fr-FR" baseline="0" dirty="0" smtClean="0"/>
              <a:t> </a:t>
            </a:r>
            <a:r>
              <a:rPr lang="fr-FR" baseline="0" dirty="0" err="1" smtClean="0"/>
              <a:t>found</a:t>
            </a:r>
            <a:r>
              <a:rPr lang="fr-FR" baseline="0" dirty="0" smtClean="0"/>
              <a:t> to </a:t>
            </a:r>
            <a:r>
              <a:rPr lang="fr-FR" baseline="0" dirty="0" err="1" smtClean="0"/>
              <a:t>be</a:t>
            </a:r>
            <a:r>
              <a:rPr lang="fr-FR" baseline="0" dirty="0" smtClean="0"/>
              <a:t> </a:t>
            </a:r>
            <a:r>
              <a:rPr lang="fr-FR" baseline="0" dirty="0" err="1" smtClean="0"/>
              <a:t>either</a:t>
            </a:r>
            <a:r>
              <a:rPr lang="fr-FR" baseline="0" dirty="0" smtClean="0"/>
              <a:t> not </a:t>
            </a:r>
            <a:r>
              <a:rPr lang="fr-FR" baseline="0" dirty="0" err="1" smtClean="0"/>
              <a:t>significantly</a:t>
            </a:r>
            <a:r>
              <a:rPr lang="fr-FR" baseline="0" dirty="0" smtClean="0"/>
              <a:t> </a:t>
            </a:r>
            <a:r>
              <a:rPr lang="fr-FR" baseline="0" dirty="0" err="1" smtClean="0"/>
              <a:t>associated</a:t>
            </a:r>
            <a:r>
              <a:rPr lang="fr-FR" baseline="0" dirty="0" smtClean="0"/>
              <a:t> </a:t>
            </a:r>
            <a:r>
              <a:rPr lang="fr-FR" baseline="0" dirty="0" err="1" smtClean="0"/>
              <a:t>with</a:t>
            </a:r>
            <a:r>
              <a:rPr lang="fr-FR" baseline="0" dirty="0" smtClean="0"/>
              <a:t> </a:t>
            </a:r>
            <a:r>
              <a:rPr lang="fr-FR" baseline="0" dirty="0" err="1" smtClean="0"/>
              <a:t>recurrence</a:t>
            </a:r>
            <a:r>
              <a:rPr lang="fr-FR" baseline="0" dirty="0" smtClean="0"/>
              <a:t> (</a:t>
            </a:r>
            <a:r>
              <a:rPr lang="fr-FR" baseline="0" dirty="0" err="1" smtClean="0"/>
              <a:t>Memorial</a:t>
            </a:r>
            <a:r>
              <a:rPr lang="fr-FR" baseline="0" dirty="0" smtClean="0"/>
              <a:t> </a:t>
            </a:r>
            <a:r>
              <a:rPr lang="fr-FR" baseline="0" dirty="0" err="1" smtClean="0"/>
              <a:t>Sloan</a:t>
            </a:r>
            <a:r>
              <a:rPr lang="fr-FR" baseline="0" dirty="0" smtClean="0"/>
              <a:t> </a:t>
            </a:r>
            <a:r>
              <a:rPr lang="fr-FR" baseline="0" dirty="0" err="1" smtClean="0"/>
              <a:t>Kettering</a:t>
            </a:r>
            <a:r>
              <a:rPr lang="fr-FR" baseline="0" dirty="0" smtClean="0"/>
              <a:t> </a:t>
            </a:r>
            <a:r>
              <a:rPr lang="fr-FR" baseline="0" dirty="0" err="1" smtClean="0"/>
              <a:t>study</a:t>
            </a:r>
            <a:r>
              <a:rPr lang="fr-FR" baseline="0" dirty="0" smtClean="0"/>
              <a:t>, PETACC-3, CALGB 9581), or, </a:t>
            </a:r>
            <a:r>
              <a:rPr lang="fr-FR" baseline="0" dirty="0" err="1" smtClean="0"/>
              <a:t>when</a:t>
            </a:r>
            <a:r>
              <a:rPr lang="fr-FR" baseline="0" dirty="0" smtClean="0"/>
              <a:t> </a:t>
            </a:r>
            <a:r>
              <a:rPr lang="fr-FR" baseline="0" dirty="0" err="1" smtClean="0"/>
              <a:t>significant</a:t>
            </a:r>
            <a:r>
              <a:rPr lang="fr-FR" baseline="0" dirty="0" smtClean="0"/>
              <a:t>, </a:t>
            </a:r>
            <a:r>
              <a:rPr lang="fr-FR" baseline="0" dirty="0" err="1" smtClean="0"/>
              <a:t>high</a:t>
            </a:r>
            <a:r>
              <a:rPr lang="fr-FR" baseline="0" dirty="0" smtClean="0"/>
              <a:t> </a:t>
            </a:r>
            <a:r>
              <a:rPr lang="fr-FR" baseline="0" dirty="0" err="1" smtClean="0"/>
              <a:t>tumor</a:t>
            </a:r>
            <a:r>
              <a:rPr lang="fr-FR" baseline="0" dirty="0" smtClean="0"/>
              <a:t> grade has been </a:t>
            </a:r>
            <a:r>
              <a:rPr lang="fr-FR" baseline="0" dirty="0" err="1" smtClean="0"/>
              <a:t>found</a:t>
            </a:r>
            <a:r>
              <a:rPr lang="fr-FR" baseline="0" dirty="0" smtClean="0"/>
              <a:t> to </a:t>
            </a:r>
            <a:r>
              <a:rPr lang="fr-FR" baseline="0" dirty="0" err="1" smtClean="0"/>
              <a:t>actually</a:t>
            </a:r>
            <a:r>
              <a:rPr lang="fr-FR" baseline="0" dirty="0" smtClean="0"/>
              <a:t> </a:t>
            </a:r>
            <a:r>
              <a:rPr lang="fr-FR" baseline="0" dirty="0" err="1" smtClean="0"/>
              <a:t>be</a:t>
            </a:r>
            <a:r>
              <a:rPr lang="fr-FR" baseline="0" dirty="0" smtClean="0"/>
              <a:t> a </a:t>
            </a:r>
            <a:r>
              <a:rPr lang="fr-FR" baseline="0" dirty="0" err="1" smtClean="0"/>
              <a:t>predictor</a:t>
            </a:r>
            <a:r>
              <a:rPr lang="fr-FR" baseline="0" dirty="0" smtClean="0"/>
              <a:t> of </a:t>
            </a:r>
            <a:r>
              <a:rPr lang="fr-FR" u="sng" baseline="0" dirty="0" err="1" smtClean="0"/>
              <a:t>lower</a:t>
            </a:r>
            <a:r>
              <a:rPr lang="fr-FR" baseline="0" dirty="0" smtClean="0"/>
              <a:t> </a:t>
            </a:r>
            <a:r>
              <a:rPr lang="fr-FR" baseline="0" dirty="0" err="1" smtClean="0"/>
              <a:t>recurrence</a:t>
            </a:r>
            <a:r>
              <a:rPr lang="fr-FR" baseline="0" dirty="0" smtClean="0"/>
              <a:t> </a:t>
            </a:r>
            <a:r>
              <a:rPr lang="fr-FR" baseline="0" dirty="0" err="1" smtClean="0"/>
              <a:t>risk</a:t>
            </a:r>
            <a:r>
              <a:rPr lang="fr-FR" baseline="0" dirty="0" smtClean="0"/>
              <a:t> (NSABP/CCF, QUASAR).  The </a:t>
            </a:r>
            <a:r>
              <a:rPr lang="fr-FR" baseline="0" dirty="0" err="1" smtClean="0"/>
              <a:t>key</a:t>
            </a:r>
            <a:r>
              <a:rPr lang="fr-FR" baseline="0" dirty="0" smtClean="0"/>
              <a:t> conclusion </a:t>
            </a:r>
            <a:r>
              <a:rPr lang="fr-FR" baseline="0" dirty="0" err="1" smtClean="0"/>
              <a:t>here</a:t>
            </a:r>
            <a:r>
              <a:rPr lang="fr-FR" baseline="0" dirty="0" smtClean="0"/>
              <a:t> </a:t>
            </a:r>
            <a:r>
              <a:rPr lang="fr-FR" baseline="0" dirty="0" err="1" smtClean="0"/>
              <a:t>is</a:t>
            </a:r>
            <a:r>
              <a:rPr lang="fr-FR" baseline="0" dirty="0" smtClean="0"/>
              <a:t> </a:t>
            </a:r>
            <a:r>
              <a:rPr lang="fr-FR" baseline="0" dirty="0" err="1" smtClean="0"/>
              <a:t>that</a:t>
            </a:r>
            <a:r>
              <a:rPr lang="fr-FR" baseline="0" dirty="0" smtClean="0"/>
              <a:t> </a:t>
            </a:r>
            <a:r>
              <a:rPr lang="fr-FR" baseline="0" dirty="0" err="1" smtClean="0"/>
              <a:t>high</a:t>
            </a:r>
            <a:r>
              <a:rPr lang="fr-FR" baseline="0" dirty="0" smtClean="0"/>
              <a:t> </a:t>
            </a:r>
            <a:r>
              <a:rPr lang="fr-FR" baseline="0" dirty="0" err="1" smtClean="0"/>
              <a:t>tumor</a:t>
            </a:r>
            <a:r>
              <a:rPr lang="fr-FR" baseline="0" dirty="0" smtClean="0"/>
              <a:t> grade </a:t>
            </a:r>
            <a:r>
              <a:rPr lang="fr-FR" baseline="0" dirty="0" err="1" smtClean="0"/>
              <a:t>should</a:t>
            </a:r>
            <a:r>
              <a:rPr lang="fr-FR" baseline="0" dirty="0" smtClean="0"/>
              <a:t> not </a:t>
            </a:r>
            <a:r>
              <a:rPr lang="fr-FR" baseline="0" dirty="0" err="1" smtClean="0"/>
              <a:t>be</a:t>
            </a:r>
            <a:r>
              <a:rPr lang="fr-FR" baseline="0" dirty="0" smtClean="0"/>
              <a:t> </a:t>
            </a:r>
            <a:r>
              <a:rPr lang="fr-FR" baseline="0" dirty="0" err="1" smtClean="0"/>
              <a:t>used</a:t>
            </a:r>
            <a:r>
              <a:rPr lang="fr-FR" baseline="0" dirty="0" smtClean="0"/>
              <a:t> to </a:t>
            </a:r>
            <a:r>
              <a:rPr lang="fr-FR" baseline="0" dirty="0" err="1" smtClean="0"/>
              <a:t>identify</a:t>
            </a:r>
            <a:r>
              <a:rPr lang="fr-FR" baseline="0" dirty="0" smtClean="0"/>
              <a:t> patients </a:t>
            </a:r>
            <a:r>
              <a:rPr lang="fr-FR" baseline="0" dirty="0" err="1" smtClean="0"/>
              <a:t>at</a:t>
            </a:r>
            <a:r>
              <a:rPr lang="fr-FR" baseline="0" dirty="0" smtClean="0"/>
              <a:t> </a:t>
            </a:r>
            <a:r>
              <a:rPr lang="fr-FR" baseline="0" dirty="0" err="1" smtClean="0"/>
              <a:t>higher</a:t>
            </a:r>
            <a:r>
              <a:rPr lang="fr-FR" baseline="0" dirty="0" smtClean="0"/>
              <a:t> </a:t>
            </a:r>
            <a:r>
              <a:rPr lang="fr-FR" baseline="0" dirty="0" err="1" smtClean="0"/>
              <a:t>risk</a:t>
            </a:r>
            <a:r>
              <a:rPr lang="fr-FR" baseline="0" dirty="0" smtClean="0"/>
              <a:t> of </a:t>
            </a:r>
            <a:r>
              <a:rPr lang="fr-FR" baseline="0" dirty="0" err="1" smtClean="0"/>
              <a:t>recurrence</a:t>
            </a:r>
            <a:r>
              <a:rPr lang="fr-FR" baseline="0" dirty="0" smtClean="0"/>
              <a:t> in stage II.</a:t>
            </a:r>
            <a:endParaRPr lang="fr-FR" dirty="0" smtClean="0"/>
          </a:p>
          <a:p>
            <a:pPr defTabSz="931634" fontAlgn="auto">
              <a:spcBef>
                <a:spcPts val="0"/>
              </a:spcBef>
              <a:spcAft>
                <a:spcPts val="0"/>
              </a:spcAft>
              <a:defRPr/>
            </a:pPr>
            <a:endParaRPr lang="fr-FR" dirty="0"/>
          </a:p>
          <a:p>
            <a:pPr defTabSz="931634" fontAlgn="auto">
              <a:spcBef>
                <a:spcPts val="0"/>
              </a:spcBef>
              <a:spcAft>
                <a:spcPts val="0"/>
              </a:spcAft>
              <a:defRPr/>
            </a:pPr>
            <a:r>
              <a:rPr lang="fr-FR" dirty="0"/>
              <a:t>Kerr</a:t>
            </a:r>
            <a:r>
              <a:rPr lang="fr-FR" b="1" dirty="0"/>
              <a:t> </a:t>
            </a:r>
            <a:r>
              <a:rPr lang="fr-FR" dirty="0"/>
              <a:t>D, Gray R, </a:t>
            </a:r>
            <a:r>
              <a:rPr lang="fr-FR" dirty="0" err="1"/>
              <a:t>Quirke</a:t>
            </a:r>
            <a:r>
              <a:rPr lang="fr-FR" dirty="0"/>
              <a:t> P et al. A quantitative </a:t>
            </a:r>
            <a:r>
              <a:rPr lang="fr-FR" dirty="0" err="1"/>
              <a:t>multigene</a:t>
            </a:r>
            <a:r>
              <a:rPr lang="fr-FR" dirty="0"/>
              <a:t> RT-PCR </a:t>
            </a:r>
            <a:r>
              <a:rPr lang="fr-FR" dirty="0" err="1"/>
              <a:t>assay</a:t>
            </a:r>
            <a:r>
              <a:rPr lang="fr-FR" dirty="0"/>
              <a:t> for </a:t>
            </a:r>
            <a:r>
              <a:rPr lang="fr-FR" dirty="0" err="1"/>
              <a:t>prediction</a:t>
            </a:r>
            <a:r>
              <a:rPr lang="fr-FR" dirty="0"/>
              <a:t> of </a:t>
            </a:r>
            <a:r>
              <a:rPr lang="fr-FR" dirty="0" err="1"/>
              <a:t>recurrence</a:t>
            </a:r>
            <a:r>
              <a:rPr lang="fr-FR" dirty="0"/>
              <a:t> in stage II colon cancer: </a:t>
            </a:r>
            <a:r>
              <a:rPr lang="fr-FR" dirty="0" err="1"/>
              <a:t>Selection</a:t>
            </a:r>
            <a:r>
              <a:rPr lang="fr-FR" dirty="0"/>
              <a:t> of the </a:t>
            </a:r>
            <a:r>
              <a:rPr lang="fr-FR" dirty="0" err="1"/>
              <a:t>genes</a:t>
            </a:r>
            <a:r>
              <a:rPr lang="fr-FR" dirty="0"/>
              <a:t> in four large </a:t>
            </a:r>
            <a:r>
              <a:rPr lang="fr-FR" dirty="0" err="1"/>
              <a:t>studies</a:t>
            </a:r>
            <a:r>
              <a:rPr lang="fr-FR" dirty="0"/>
              <a:t> and </a:t>
            </a:r>
            <a:r>
              <a:rPr lang="fr-FR" dirty="0" err="1"/>
              <a:t>results</a:t>
            </a:r>
            <a:r>
              <a:rPr lang="fr-FR" dirty="0"/>
              <a:t> of the </a:t>
            </a:r>
            <a:r>
              <a:rPr lang="fr-FR" dirty="0" err="1"/>
              <a:t>independent</a:t>
            </a:r>
            <a:r>
              <a:rPr lang="fr-FR" dirty="0"/>
              <a:t>, </a:t>
            </a:r>
            <a:r>
              <a:rPr lang="fr-FR" dirty="0" err="1"/>
              <a:t>prospectively</a:t>
            </a:r>
            <a:r>
              <a:rPr lang="fr-FR" dirty="0"/>
              <a:t> </a:t>
            </a:r>
            <a:r>
              <a:rPr lang="fr-FR" dirty="0" err="1"/>
              <a:t>designed</a:t>
            </a:r>
            <a:r>
              <a:rPr lang="fr-FR" dirty="0"/>
              <a:t> QUASAR validation </a:t>
            </a:r>
            <a:r>
              <a:rPr lang="fr-FR" dirty="0" err="1"/>
              <a:t>study</a:t>
            </a:r>
            <a:r>
              <a:rPr lang="fr-FR" dirty="0"/>
              <a:t>. </a:t>
            </a:r>
            <a:r>
              <a:rPr lang="fr-FR" i="1" dirty="0"/>
              <a:t>J Clin </a:t>
            </a:r>
            <a:r>
              <a:rPr lang="fr-FR" i="1" dirty="0" err="1"/>
              <a:t>Oncol</a:t>
            </a:r>
            <a:r>
              <a:rPr lang="fr-FR" dirty="0"/>
              <a:t> 27:15s, 2009 (</a:t>
            </a:r>
            <a:r>
              <a:rPr lang="fr-FR" dirty="0" err="1"/>
              <a:t>suppl</a:t>
            </a:r>
            <a:r>
              <a:rPr lang="fr-FR" dirty="0"/>
              <a:t>; </a:t>
            </a:r>
            <a:r>
              <a:rPr lang="fr-FR" dirty="0" err="1"/>
              <a:t>abstr</a:t>
            </a:r>
            <a:r>
              <a:rPr lang="fr-FR" dirty="0"/>
              <a:t> 4000).</a:t>
            </a:r>
          </a:p>
          <a:p>
            <a:pPr defTabSz="931634" fontAlgn="auto">
              <a:spcBef>
                <a:spcPts val="0"/>
              </a:spcBef>
              <a:spcAft>
                <a:spcPts val="0"/>
              </a:spcAft>
              <a:defRPr/>
            </a:pPr>
            <a:endParaRPr lang="fr-FR" dirty="0"/>
          </a:p>
          <a:p>
            <a:pPr defTabSz="931634" fontAlgn="auto">
              <a:spcBef>
                <a:spcPts val="0"/>
              </a:spcBef>
              <a:spcAft>
                <a:spcPts val="0"/>
              </a:spcAft>
              <a:defRPr/>
            </a:pPr>
            <a:r>
              <a:rPr lang="en-US" dirty="0">
                <a:latin typeface="+mn-lt"/>
              </a:rPr>
              <a:t>Roth AD, </a:t>
            </a:r>
            <a:r>
              <a:rPr lang="en-US" dirty="0" err="1">
                <a:latin typeface="+mn-lt"/>
              </a:rPr>
              <a:t>Tejpar</a:t>
            </a:r>
            <a:r>
              <a:rPr lang="en-US" dirty="0">
                <a:latin typeface="+mn-lt"/>
              </a:rPr>
              <a:t> S, Yan P, et al. Correlation of molecular markers in colon cancer with stage-specific prognosis: Results of the translational study on the PETACC 3 - EORTC 40993-SAKK 60-00 trial. </a:t>
            </a:r>
            <a:r>
              <a:rPr lang="fr-FR" i="1" dirty="0"/>
              <a:t>J Clin </a:t>
            </a:r>
            <a:r>
              <a:rPr lang="fr-FR" i="1" dirty="0" err="1"/>
              <a:t>Oncol</a:t>
            </a:r>
            <a:r>
              <a:rPr lang="fr-FR" dirty="0"/>
              <a:t> 27:15s, 2009 (</a:t>
            </a:r>
            <a:r>
              <a:rPr lang="fr-FR" dirty="0" err="1"/>
              <a:t>suppl</a:t>
            </a:r>
            <a:r>
              <a:rPr lang="fr-FR" dirty="0"/>
              <a:t>; </a:t>
            </a:r>
            <a:r>
              <a:rPr lang="fr-FR" dirty="0" err="1"/>
              <a:t>abstr</a:t>
            </a:r>
            <a:r>
              <a:rPr lang="fr-FR" dirty="0"/>
              <a:t> 288).</a:t>
            </a:r>
          </a:p>
          <a:p>
            <a:pPr defTabSz="931634" fontAlgn="auto">
              <a:spcBef>
                <a:spcPts val="0"/>
              </a:spcBef>
              <a:spcAft>
                <a:spcPts val="0"/>
              </a:spcAft>
              <a:defRPr/>
            </a:pPr>
            <a:endParaRPr lang="en-US" b="0" baseline="0" dirty="0" smtClean="0">
              <a:latin typeface="Times"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fld id="{6ECCDB00-0AA6-4657-A459-F317F494BFF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9982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Key Point:  This study highlights the need for standardized criteria in evaluation of LVI.  Variability in assessing LVI may impact the accuracy of assessing patient prognosis and the course of clinical treatment.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LVI in colorectal cancer is included in NCCN guidelines for assessing recurrence risk in Stage II patients. However, the degree of inter-observer agreement among pathologists for LVI has been unclear.  Harris et al, conducted an inter-observer variability study to assess the agreement among 6 GI pathologists across 5 academic institutions in their diagnosis of LVI using tissues from 50 AJCC stage II moderately differentiated CRC tumors from 1990-2005.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H&amp;E slides from 50 cases were circulated to 6 GI pathologists, who independently assessed small and large vessel invasion. No diagnostic guidelines were given to the participating pathologists; each was instructed to apply the criteria for LVI that he or she used in daily practice.  IHC for D2-40 and CD31 was performed on corresponding paraffin blocks. The IHC slides were randomized, </a:t>
            </a:r>
            <a:r>
              <a:rPr lang="en-US" sz="1200" b="0" i="0" u="none" strike="noStrike" kern="1200" baseline="0" dirty="0" err="1" smtClean="0">
                <a:solidFill>
                  <a:schemeClr val="tx1"/>
                </a:solidFill>
                <a:latin typeface="+mn-lt"/>
                <a:ea typeface="+mn-ea"/>
                <a:cs typeface="+mn-cs"/>
              </a:rPr>
              <a:t>recirculated</a:t>
            </a:r>
            <a:r>
              <a:rPr lang="en-US" sz="1200" b="0" i="0" u="none" strike="noStrike" kern="1200" baseline="0" dirty="0" smtClean="0">
                <a:solidFill>
                  <a:schemeClr val="tx1"/>
                </a:solidFill>
                <a:latin typeface="+mn-lt"/>
                <a:ea typeface="+mn-ea"/>
                <a:cs typeface="+mn-cs"/>
              </a:rPr>
              <a:t>, and rescored for LVI.  </a:t>
            </a:r>
            <a:r>
              <a:rPr lang="en-US" sz="1200" kern="1200" dirty="0" smtClean="0">
                <a:solidFill>
                  <a:schemeClr val="tx1"/>
                </a:solidFill>
                <a:effectLst/>
                <a:latin typeface="+mn-lt"/>
                <a:ea typeface="+mn-ea"/>
                <a:cs typeface="+mn-cs"/>
              </a:rPr>
              <a:t>Results were analyzed using kappa and percent agreement.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Kappa is a measure of agreement between raters which accounts for the amount of agreement due to chance alone.   If the number of categories is small (for example, just two - LVI present or absent), the agreement expected by chance alone could be substantial and a simple proportion of how often pathologists gave the same ratings would be misleading.   It is important to use measures such as kappa to properly characterize the agreement   Kappa &lt;0.4 is considered to indicate low/fair agreement, 0.4 to 0.6 moderate and above 0.6 good agreement.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Agreement was fair for H&amp;E small vessel invasion (κ = 0.28). The least agreement was seen in interpretation of H&amp;E large vessel invasion (κ = 0.18).  Agreement was not improved by using IHC</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stains</a:t>
            </a:r>
            <a:r>
              <a:rPr lang="fr-FR" sz="1200" b="0" i="0" u="none" strike="noStrike" kern="1200" baseline="0" dirty="0" smtClean="0">
                <a:solidFill>
                  <a:schemeClr val="tx1"/>
                </a:solidFill>
                <a:latin typeface="+mn-lt"/>
                <a:ea typeface="+mn-ea"/>
                <a:cs typeface="+mn-cs"/>
              </a:rPr>
              <a:t>: CD31 (large </a:t>
            </a:r>
            <a:r>
              <a:rPr lang="fr-FR" sz="1200" b="0" i="0" u="none" strike="noStrike" kern="1200" baseline="0" dirty="0" err="1" smtClean="0">
                <a:solidFill>
                  <a:schemeClr val="tx1"/>
                </a:solidFill>
                <a:latin typeface="+mn-lt"/>
                <a:ea typeface="+mn-ea"/>
                <a:cs typeface="+mn-cs"/>
              </a:rPr>
              <a:t>vessel</a:t>
            </a:r>
            <a:r>
              <a:rPr lang="fr-FR" sz="1200" b="0" i="0" u="none" strike="noStrike" kern="1200" baseline="0" dirty="0" smtClean="0">
                <a:solidFill>
                  <a:schemeClr val="tx1"/>
                </a:solidFill>
                <a:latin typeface="+mn-lt"/>
                <a:ea typeface="+mn-ea"/>
                <a:cs typeface="+mn-cs"/>
              </a:rPr>
              <a:t>, κ = 0.42, </a:t>
            </a:r>
            <a:r>
              <a:rPr lang="fr-FR" sz="1200" b="0" i="0" u="none" strike="noStrike" kern="1200" baseline="0" dirty="0" err="1" smtClean="0">
                <a:solidFill>
                  <a:schemeClr val="tx1"/>
                </a:solidFill>
                <a:latin typeface="+mn-lt"/>
                <a:ea typeface="+mn-ea"/>
                <a:cs typeface="+mn-cs"/>
              </a:rPr>
              <a:t>small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vessel</a:t>
            </a:r>
            <a:r>
              <a:rPr lang="fr-FR" sz="1200" b="0" i="0" u="none" strike="noStrike" kern="1200" baseline="0" dirty="0" smtClean="0">
                <a:solidFill>
                  <a:schemeClr val="tx1"/>
                </a:solidFill>
                <a:latin typeface="+mn-lt"/>
                <a:ea typeface="+mn-ea"/>
                <a:cs typeface="+mn-cs"/>
              </a:rPr>
              <a:t>, κ = 0.26</a:t>
            </a:r>
            <a:r>
              <a:rPr lang="it-IT" sz="1200" b="0" i="0" u="none" strike="noStrike" kern="1200" baseline="0" dirty="0" smtClean="0">
                <a:solidFill>
                  <a:schemeClr val="tx1"/>
                </a:solidFill>
                <a:latin typeface="+mn-lt"/>
                <a:ea typeface="+mn-ea"/>
                <a:cs typeface="+mn-cs"/>
              </a:rPr>
              <a:t>) and D2-40 (κ = 0.32).  </a:t>
            </a: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conclusion, inter-observer variability in diagnosis of LVI was substantial on H&amp;E slides and did not improve upon use of IHC. Agreement in evaluation of large vessel invasion was only slightly higher than would be seen by chance alone.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400839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dirty="0" smtClean="0"/>
              <a:t>The unmet</a:t>
            </a:r>
            <a:r>
              <a:rPr lang="en-US" baseline="0" dirty="0" smtClean="0"/>
              <a:t> clinical need in stage II colon cancer is significant:  The majority of patients, those with T3, MMR-Proficient tumors, are a heterogeneous group of patients who in aggregate have “standard risk” disease.</a:t>
            </a:r>
          </a:p>
          <a:p>
            <a:pPr eaLnBrk="1" hangingPunct="1">
              <a:buFontTx/>
              <a:buNone/>
            </a:pPr>
            <a:endParaRPr lang="en-US" baseline="0" dirty="0" smtClean="0"/>
          </a:p>
          <a:p>
            <a:pPr eaLnBrk="1" hangingPunct="1">
              <a:buFontTx/>
              <a:buNone/>
            </a:pPr>
            <a:r>
              <a:rPr lang="en-US" baseline="0" dirty="0" smtClean="0"/>
              <a:t>Current guidelines suggest using conventional markers such as grade and LVI, pathologic markers that have not been standardized nor validated for the purpose of predicting recurrence risk in stage II colon cancer.  As such, these markers cannot be relied upon for providing accurate assessments of </a:t>
            </a:r>
            <a:r>
              <a:rPr lang="en-US" baseline="0" smtClean="0"/>
              <a:t>recurrence risk.</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is an increasing recognition of the importance of understanding and treating the underlying individual tumor biology for optimal care of the colon cancer patient.  The question now is no longer </a:t>
            </a:r>
            <a:r>
              <a:rPr lang="en-US" i="1" smtClean="0"/>
              <a:t>whether</a:t>
            </a:r>
            <a:r>
              <a:rPr lang="en-US" smtClean="0"/>
              <a:t> genomics can enable personalized medicine in colon cancer but rather </a:t>
            </a:r>
            <a:r>
              <a:rPr lang="en-US" i="1" smtClean="0"/>
              <a:t>how best </a:t>
            </a:r>
            <a:r>
              <a:rPr lang="en-US" smtClean="0"/>
              <a:t>to develop, validate, and evaluate genomic assays for treatment decision-making in the clinic.  A unifying principle in considering genomic assays (or any marker used for treatment decision-making e.g. clinical factors, pathology or imaging markers) is that they must satisfy multiple criteria to be considered “fit for purpose”, specifically fit for the purpose of impacting treatment decisions in clinical practice for individual colon cancer patients.  </a:t>
            </a:r>
          </a:p>
          <a:p>
            <a:endParaRPr lang="en-US" smtClean="0"/>
          </a:p>
          <a:p>
            <a:r>
              <a:rPr lang="en-US" smtClean="0"/>
              <a:t>This slide summarizes the key criteria which should be used in evaluating whether a genomic assay should be applied to clinical decision-making in the clinic.  These principles, as will be evident in the subsequent slides, are foundational for the development and validation strategy used for Oncotype DX.</a:t>
            </a:r>
          </a:p>
          <a:p>
            <a:endParaRPr lang="en-US" smtClean="0"/>
          </a:p>
        </p:txBody>
      </p:sp>
      <p:sp>
        <p:nvSpPr>
          <p:cNvPr id="116740"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0" tIns="45290" rIns="90580" bIns="45290"/>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79BD0CE0-C000-45F3-8A31-BC769DB86871}" type="slidenum">
              <a:rPr lang="en-US">
                <a:solidFill>
                  <a:srgbClr val="000000"/>
                </a:solidFill>
              </a:rPr>
              <a:pPr eaLnBrk="1" hangingPunct="1"/>
              <a:t>17</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eaLnBrk="1" hangingPunct="1">
              <a:lnSpc>
                <a:spcPct val="90000"/>
              </a:lnSpc>
            </a:pPr>
            <a:r>
              <a:rPr lang="en-US" sz="1200" dirty="0" smtClean="0"/>
              <a:t>Key points:</a:t>
            </a:r>
          </a:p>
          <a:p>
            <a:pPr marL="228600" indent="-228600" eaLnBrk="1" hangingPunct="1">
              <a:lnSpc>
                <a:spcPct val="90000"/>
              </a:lnSpc>
              <a:buFontTx/>
              <a:buAutoNum type="arabicParenR"/>
            </a:pPr>
            <a:r>
              <a:rPr lang="en-US" sz="1200" dirty="0" smtClean="0"/>
              <a:t> Rigorous development strategy built upon successful blueprint used to develop 21-gene Breast Cancer Recurrence Score  </a:t>
            </a:r>
          </a:p>
          <a:p>
            <a:pPr marL="228600" indent="-228600" eaLnBrk="1" hangingPunct="1">
              <a:lnSpc>
                <a:spcPct val="90000"/>
              </a:lnSpc>
              <a:buFontTx/>
              <a:buAutoNum type="arabicParenR"/>
            </a:pPr>
            <a:r>
              <a:rPr lang="en-US" sz="1200" dirty="0" smtClean="0"/>
              <a:t> Size and number of development studies (NSABP and Cleveland Clinic) required to identify genes with confidence.  Development studies included both stage II and stage III colon cancer patients.</a:t>
            </a:r>
          </a:p>
          <a:p>
            <a:pPr marL="228600" indent="-228600" eaLnBrk="1" hangingPunct="1">
              <a:lnSpc>
                <a:spcPct val="90000"/>
              </a:lnSpc>
              <a:buFontTx/>
              <a:buAutoNum type="arabicParenR"/>
            </a:pPr>
            <a:r>
              <a:rPr lang="en-US" sz="1200" dirty="0" smtClean="0"/>
              <a:t> Pre-specification of final genes, algorithm, and lab process PRIOR TO clinical validation in large, independent study of stage II colon cancer (QUASAR)</a:t>
            </a:r>
          </a:p>
          <a:p>
            <a:pPr marL="228600" indent="-228600" eaLnBrk="1" hangingPunct="1">
              <a:lnSpc>
                <a:spcPct val="90000"/>
              </a:lnSpc>
              <a:buFontTx/>
              <a:buAutoNum type="arabicParenR"/>
            </a:pPr>
            <a:r>
              <a:rPr lang="en-US" sz="1200" dirty="0" smtClean="0"/>
              <a:t> Limitation of NOT having had randomized studies to identify genes predictive of differential 5FU/LV benefit.   However, including both surgery alone and surgery + 5FU treatment was important as it enabled an understanding of the impact of chemotherapy.</a:t>
            </a:r>
          </a:p>
          <a:p>
            <a:pPr marL="228600" indent="-228600" eaLnBrk="1" hangingPunct="1">
              <a:lnSpc>
                <a:spcPct val="90000"/>
              </a:lnSpc>
              <a:buFontTx/>
              <a:buAutoNum type="arabicPeriod"/>
            </a:pPr>
            <a:endParaRPr lang="en-US" sz="1200" dirty="0" smtClean="0"/>
          </a:p>
          <a:p>
            <a:pPr marL="228600" indent="-228600" eaLnBrk="1" hangingPunct="1">
              <a:lnSpc>
                <a:spcPct val="90000"/>
              </a:lnSpc>
            </a:pPr>
            <a:r>
              <a:rPr lang="en-US" sz="1200" dirty="0" smtClean="0"/>
              <a:t>Details:</a:t>
            </a:r>
          </a:p>
          <a:p>
            <a:pPr marL="228600" indent="-228600" eaLnBrk="1" hangingPunct="1">
              <a:lnSpc>
                <a:spcPct val="90000"/>
              </a:lnSpc>
            </a:pPr>
            <a:r>
              <a:rPr lang="en-US" sz="1200" dirty="0" smtClean="0"/>
              <a:t>Data from stage II and stage III colon cancer patients were included in the development studies and used to identify and select the genes for both recurrence risk and differential 5FU/LV benefit.  Selected genes and algorithms were evaluated in the subset of stage II patients from the development studies for verification. </a:t>
            </a:r>
          </a:p>
          <a:p>
            <a:pPr marL="228600" indent="-228600" eaLnBrk="1" hangingPunct="1">
              <a:lnSpc>
                <a:spcPct val="90000"/>
              </a:lnSpc>
            </a:pPr>
            <a:endParaRPr lang="en-US" sz="1200" dirty="0" smtClean="0"/>
          </a:p>
          <a:p>
            <a:pPr marL="228600" indent="-228600" eaLnBrk="1" hangingPunct="1">
              <a:lnSpc>
                <a:spcPct val="90000"/>
              </a:lnSpc>
            </a:pPr>
            <a:r>
              <a:rPr lang="en-US" sz="1200" dirty="0" smtClean="0"/>
              <a:t>For point #4: Treatment benefit genes would be expected to have a different relationship with patient outcome in surgery alone </a:t>
            </a:r>
            <a:r>
              <a:rPr lang="en-US" sz="1200" dirty="0" err="1" smtClean="0"/>
              <a:t>vs</a:t>
            </a:r>
            <a:r>
              <a:rPr lang="en-US" sz="1200" dirty="0" smtClean="0"/>
              <a:t> surgery+5FU (i.e. gene expression by treatment interaction).  However, since the surgery alone and the surgery+5FU patients came from completely independent studies, a different relationship of a gene’s expression with outcome could either be related to treatment or something else different between the studies (e.g. patient populations).  Given the lack of randomized studies (with tissue) comparing stage II colon cancer patients treated with surgery alone </a:t>
            </a:r>
            <a:r>
              <a:rPr lang="en-US" sz="1200" dirty="0" err="1" smtClean="0"/>
              <a:t>vs</a:t>
            </a:r>
            <a:r>
              <a:rPr lang="en-US" sz="1200" dirty="0" smtClean="0"/>
              <a:t> surgery + 5FU/LV, the strategy here was to use multiple well-defined single-arm studies for each of the treatment groups, reserving the single large randomized study (QUASAR) for validation.</a:t>
            </a:r>
          </a:p>
          <a:p>
            <a:pPr marL="228600" indent="-228600" eaLnBrk="1" hangingPunct="1">
              <a:lnSpc>
                <a:spcPct val="90000"/>
              </a:lnSpc>
            </a:pPr>
            <a:endParaRPr lang="en-US" sz="1200" dirty="0" smtClean="0"/>
          </a:p>
          <a:p>
            <a:pPr marL="228600" indent="-228600" eaLnBrk="1" hangingPunct="1">
              <a:lnSpc>
                <a:spcPct val="90000"/>
              </a:lnSpc>
            </a:pPr>
            <a:r>
              <a:rPr lang="en-US" sz="1200" dirty="0" smtClean="0"/>
              <a:t>References for Development Studies:</a:t>
            </a:r>
          </a:p>
          <a:p>
            <a:pPr marL="228600" indent="-228600" eaLnBrk="1" hangingPunct="1">
              <a:lnSpc>
                <a:spcPct val="90000"/>
              </a:lnSpc>
            </a:pPr>
            <a:endParaRPr lang="en-US" sz="1200" dirty="0" smtClean="0"/>
          </a:p>
          <a:p>
            <a:pPr marL="228600" indent="-228600" eaLnBrk="1" hangingPunct="1">
              <a:lnSpc>
                <a:spcPct val="90000"/>
              </a:lnSpc>
            </a:pPr>
            <a:r>
              <a:rPr lang="en-US" sz="1200" dirty="0" smtClean="0"/>
              <a:t>O’Connell MJ, </a:t>
            </a:r>
            <a:r>
              <a:rPr lang="en-US" sz="1200" dirty="0" err="1" smtClean="0"/>
              <a:t>Lavery</a:t>
            </a:r>
            <a:r>
              <a:rPr lang="en-US" sz="1200" dirty="0" smtClean="0"/>
              <a:t> I, </a:t>
            </a:r>
            <a:r>
              <a:rPr lang="en-US" sz="1200" dirty="0" err="1" smtClean="0"/>
              <a:t>Yothers</a:t>
            </a:r>
            <a:r>
              <a:rPr lang="en-US" sz="1200" dirty="0" smtClean="0"/>
              <a:t> G, et al.  Relationship between tumor gene expression and recurrence in four independent studies of stage II/III colon cancer patients treated with surgery alone or surgery plus adjuvant 5-FU/LV.  </a:t>
            </a:r>
            <a:r>
              <a:rPr lang="en-US" sz="1200" i="1" dirty="0" smtClean="0"/>
              <a:t>J </a:t>
            </a:r>
            <a:r>
              <a:rPr lang="en-US" sz="1200" i="1" dirty="0" err="1" smtClean="0"/>
              <a:t>Clin</a:t>
            </a:r>
            <a:r>
              <a:rPr lang="en-US" sz="1200" i="1" dirty="0" smtClean="0"/>
              <a:t> </a:t>
            </a:r>
            <a:r>
              <a:rPr lang="en-US" sz="1200" i="1" dirty="0" err="1" smtClean="0"/>
              <a:t>Oncol</a:t>
            </a:r>
            <a:r>
              <a:rPr lang="en-US" sz="1200" i="1" dirty="0" smtClean="0"/>
              <a:t>.</a:t>
            </a:r>
            <a:r>
              <a:rPr lang="en-US" sz="1200" dirty="0" smtClean="0"/>
              <a:t> in press.</a:t>
            </a:r>
            <a:endParaRPr lang="en-US" sz="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28600" indent="-228600" eaLnBrk="1" hangingPunct="1">
              <a:buFontTx/>
              <a:buAutoNum type="arabicParenR"/>
              <a:defRPr/>
            </a:pPr>
            <a:r>
              <a:rPr lang="en-US" dirty="0" smtClean="0"/>
              <a:t>This slide shows the 12-gene Recurrence Score, with 7 cancer genes and 5 reference genes.  The 7 cancer genes include the 2 key biologic pathways (cell cycle genes and </a:t>
            </a:r>
            <a:r>
              <a:rPr lang="en-US" dirty="0" err="1" smtClean="0"/>
              <a:t>stromal</a:t>
            </a:r>
            <a:r>
              <a:rPr lang="en-US" dirty="0" smtClean="0"/>
              <a:t> genes) identified as being associated with recurrence in the development studies, as well as an individual gene GADD45B (associated with cellular response to stress).</a:t>
            </a:r>
          </a:p>
          <a:p>
            <a:pPr marL="228600" indent="-228600" eaLnBrk="1" hangingPunct="1">
              <a:buFontTx/>
              <a:buAutoNum type="arabicParenR"/>
              <a:defRPr/>
            </a:pPr>
            <a:endParaRPr lang="en-US" dirty="0" smtClean="0"/>
          </a:p>
          <a:p>
            <a:pPr marL="228600" indent="-228600" eaLnBrk="1" hangingPunct="1">
              <a:defRPr/>
            </a:pPr>
            <a:r>
              <a:rPr lang="en-US" dirty="0" smtClean="0"/>
              <a:t>Details:</a:t>
            </a:r>
          </a:p>
          <a:p>
            <a:pPr marL="228600" indent="-228600" eaLnBrk="1" hangingPunct="1">
              <a:defRPr/>
            </a:pPr>
            <a:r>
              <a:rPr lang="en-US" dirty="0" smtClean="0"/>
              <a:t>The Recurrence Score contains gene groups consistently identified in the 1851 patients from the development studies, and the validation of the Recurrence Score in QUASAR provides strong support for their biological relevance.  </a:t>
            </a:r>
          </a:p>
          <a:p>
            <a:pPr marL="228600" indent="-228600" eaLnBrk="1" hangingPunct="1">
              <a:defRPr/>
            </a:pPr>
            <a:endParaRPr lang="en-US" dirty="0" smtClean="0"/>
          </a:p>
          <a:p>
            <a:pPr marL="228600" indent="-228600" eaLnBrk="1" hangingPunct="1">
              <a:defRPr/>
            </a:pPr>
            <a:r>
              <a:rPr lang="en-US" dirty="0" smtClean="0"/>
              <a:t>Expression of the cell cycle group, including Ki67, is associated with better outcome in stage II colon cancer following surgery, and this result is consistent with reports in the literature, including studies by the NSABP.  Cell cycle genes are well-known to produce different effects in different biological contexts, ranging from promotion of proliferation to induction of cell senescence or apoptosis.  Expression of the </a:t>
            </a:r>
            <a:r>
              <a:rPr lang="en-US" dirty="0" err="1" smtClean="0"/>
              <a:t>stromal</a:t>
            </a:r>
            <a:r>
              <a:rPr lang="en-US" dirty="0" smtClean="0"/>
              <a:t> gene group is associated with poor outcome in colon cancer, which is consistent with observations in the literature that </a:t>
            </a:r>
            <a:r>
              <a:rPr lang="en-US" dirty="0" err="1" smtClean="0"/>
              <a:t>stromal</a:t>
            </a:r>
            <a:r>
              <a:rPr lang="en-US" dirty="0" smtClean="0"/>
              <a:t> genes are associated with induction of tumor cell proliferation, tumor invasion, and metastasis.  The cell cycle gene group and the </a:t>
            </a:r>
            <a:r>
              <a:rPr lang="en-US" dirty="0" err="1" smtClean="0"/>
              <a:t>stromal</a:t>
            </a:r>
            <a:r>
              <a:rPr lang="en-US" dirty="0" smtClean="0"/>
              <a:t> gene group are included in the calculation of the Recurrence Score as an average of the 3 genes in each group.  GADD45B is an individual gene used for calculation of the Recurrence Score and is known to be a marker of </a:t>
            </a:r>
            <a:r>
              <a:rPr lang="en-US" dirty="0" err="1" smtClean="0"/>
              <a:t>genotoxic</a:t>
            </a:r>
            <a:r>
              <a:rPr lang="en-US" dirty="0" smtClean="0"/>
              <a:t> stress which may be indicative of tumor-</a:t>
            </a:r>
            <a:r>
              <a:rPr lang="en-US" dirty="0" err="1" smtClean="0"/>
              <a:t>stroma</a:t>
            </a:r>
            <a:r>
              <a:rPr lang="en-US" dirty="0" smtClean="0"/>
              <a:t> interactions which allow for more aggressive tumor behavior.</a:t>
            </a:r>
          </a:p>
          <a:p>
            <a:pPr marL="228600" indent="-228600" eaLnBrk="1" hangingPunct="1">
              <a:defRPr/>
            </a:pPr>
            <a:endParaRPr lang="en-US" dirty="0" smtClean="0"/>
          </a:p>
          <a:p>
            <a:pPr marL="228600" indent="-228600" eaLnBrk="1" hangingPunct="1">
              <a:lnSpc>
                <a:spcPct val="80000"/>
              </a:lnSpc>
              <a:tabLst>
                <a:tab pos="342900" algn="l"/>
                <a:tab pos="457200" algn="l"/>
              </a:tabLst>
              <a:defRPr/>
            </a:pPr>
            <a:r>
              <a:rPr lang="en-US" sz="1050" dirty="0" smtClean="0"/>
              <a:t>References for Development Studies:</a:t>
            </a:r>
          </a:p>
          <a:p>
            <a:pPr marL="228600" indent="-228600" eaLnBrk="1" hangingPunct="1">
              <a:lnSpc>
                <a:spcPct val="80000"/>
              </a:lnSpc>
              <a:tabLst>
                <a:tab pos="342900" algn="l"/>
                <a:tab pos="457200" algn="l"/>
              </a:tabLst>
              <a:defRPr/>
            </a:pPr>
            <a:endParaRPr lang="en-US" sz="800" dirty="0" smtClean="0"/>
          </a:p>
          <a:p>
            <a:pPr marL="228600" indent="-228600" eaLnBrk="1" hangingPunct="1">
              <a:lnSpc>
                <a:spcPct val="80000"/>
              </a:lnSpc>
              <a:tabLst>
                <a:tab pos="342900" algn="l"/>
                <a:tab pos="457200" algn="l"/>
              </a:tabLst>
              <a:defRPr/>
            </a:pPr>
            <a:r>
              <a:rPr lang="en-US" dirty="0" smtClean="0"/>
              <a:t>O’Connell MJ, Lavery I, Yothers G, et al.  Relationship between tumor gene expression and recurrence in four independent studies of stage II/III colon cancer patients treated with surgery alone or surgery plus adjuvant 5-FU/LV.  </a:t>
            </a:r>
            <a:r>
              <a:rPr lang="en-US" i="1" dirty="0" smtClean="0"/>
              <a:t>J </a:t>
            </a:r>
            <a:r>
              <a:rPr lang="en-US" i="1" dirty="0" err="1" smtClean="0"/>
              <a:t>Clin</a:t>
            </a:r>
            <a:r>
              <a:rPr lang="en-US" i="1" dirty="0" smtClean="0"/>
              <a:t> </a:t>
            </a:r>
            <a:r>
              <a:rPr lang="en-US" i="1" dirty="0" err="1" smtClean="0"/>
              <a:t>Oncol</a:t>
            </a:r>
            <a:r>
              <a:rPr lang="en-US" i="1" dirty="0" smtClean="0"/>
              <a:t>.</a:t>
            </a:r>
            <a:r>
              <a:rPr lang="en-US" dirty="0" smtClean="0"/>
              <a:t> 2010; </a:t>
            </a:r>
            <a:r>
              <a:rPr lang="en-US" sz="1800" i="1" dirty="0" smtClean="0"/>
              <a:t>28:3937-3944</a:t>
            </a:r>
          </a:p>
          <a:p>
            <a:pPr marL="228600" indent="-228600" eaLnBrk="1" hangingPunct="1">
              <a:defRPr/>
            </a:pPr>
            <a:endParaRPr lang="en-US" dirty="0" smtClean="0"/>
          </a:p>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Trans-Atlantic collaboration involving NSABP, Cleveland Clinic, QUASAR group, and Genomic Health.  </a:t>
            </a:r>
          </a:p>
          <a:p>
            <a:pPr eaLnBrk="1" hangingPunct="1"/>
            <a:endParaRPr lang="en-US" smtClean="0"/>
          </a:p>
          <a:p>
            <a:pPr eaLnBrk="1" hangingPunct="1"/>
            <a:r>
              <a:rPr lang="en-US" smtClean="0"/>
              <a:t>Professors Kerr (clinical PI), Gray (statistical PI), and Quirke (pathology PI) are the investigators from the QUASAR group who led the Genomic Health-QUASAR validation study.</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QUASAR Study was the best study available to validate the Oncotype DX Colon Cancer assay . The QUASAR trial originally was a study of colon and rectal cancer; both stage II and stage III, randomized to either observation or adjuvant 5-FU after surgery. This study was 70% resected stage II colon cancer. It was a very large study as you’ll see in subsequent slides and provided a wealth of tissue for doing this validation study. It was enrolled in the decade—over ten years from 1994 to 2003, almost all from the United Kingdom. This study demonstrated an approximately 3% to 4% absolute benefit of adjuvant 5-FU within the stage II population translating into an approximate 20% relative risk reduction for recurrence and survival, which is consistent with meta-analyses of adjuvant 5FU trials involving stage II patients.</a:t>
            </a:r>
          </a:p>
          <a:p>
            <a:pPr eaLnBrk="1" hangingPunct="1"/>
            <a:endParaRPr lang="en-US" dirty="0" smtClean="0"/>
          </a:p>
          <a:p>
            <a:pPr eaLnBrk="1" hangingPunct="1"/>
            <a:r>
              <a:rPr lang="en-US" dirty="0" smtClean="0"/>
              <a:t>Patients who were assigned to adjuvant 5FU/LV received bolus 5FU/LV by one of two schedules, either (1) “Mayo-like”:  5 daily doses given on consecutive days and repeated monthly, or (2) “Roswell Park-like”: weekly dosing.  Importantly, the total planned adjuvant 5FU/LV dose was the same for both regimens, and physicians were given the choice of regimen.  Overall study results suggested no significant difference in efficacy between the two schedules.</a:t>
            </a:r>
          </a:p>
          <a:p>
            <a:pPr eaLnBrk="1" hangingPunct="1"/>
            <a:endParaRPr lang="en-US" dirty="0" smtClean="0"/>
          </a:p>
          <a:p>
            <a:pPr eaLnBrk="1" hangingPunct="1"/>
            <a:r>
              <a:rPr lang="en-US" dirty="0" smtClean="0"/>
              <a:t>References:</a:t>
            </a:r>
          </a:p>
          <a:p>
            <a:pPr eaLnBrk="1" hangingPunct="1"/>
            <a:endParaRPr lang="en-US" dirty="0" smtClean="0"/>
          </a:p>
          <a:p>
            <a:pPr eaLnBrk="1" hangingPunct="1"/>
            <a:r>
              <a:rPr lang="en-US" dirty="0" smtClean="0"/>
              <a:t>QUASAR Collaborative Group, Gray R, Barnwell J, et al. Adjuvant chemotherapy versus observation in patients with colorectal cancer: a </a:t>
            </a:r>
            <a:r>
              <a:rPr lang="en-US" dirty="0" err="1" smtClean="0"/>
              <a:t>randomised</a:t>
            </a:r>
            <a:r>
              <a:rPr lang="en-US" dirty="0" smtClean="0"/>
              <a:t> study. </a:t>
            </a:r>
            <a:r>
              <a:rPr lang="en-US" i="1" dirty="0" smtClean="0"/>
              <a:t>Lancet</a:t>
            </a:r>
            <a:r>
              <a:rPr lang="en-US" dirty="0" smtClean="0"/>
              <a:t>. 2007;370(9604):2020-2029.</a:t>
            </a:r>
          </a:p>
          <a:p>
            <a:pPr eaLnBrk="1" hangingPunct="1"/>
            <a:endParaRPr lang="en-US" dirty="0" smtClean="0"/>
          </a:p>
          <a:p>
            <a:pPr eaLnBrk="1" hangingPunct="1"/>
            <a:r>
              <a:rPr lang="en-US" dirty="0" smtClean="0"/>
              <a:t>Gill S, </a:t>
            </a:r>
            <a:r>
              <a:rPr lang="en-US" dirty="0" err="1" smtClean="0"/>
              <a:t>Loprinzi</a:t>
            </a:r>
            <a:r>
              <a:rPr lang="en-US" dirty="0" smtClean="0"/>
              <a:t> CL, Sargent DJ, et al. Pooled analysis of fluorouracil-based adjuvant therapy for stage II and III colon cancer: who benefits and by how much? </a:t>
            </a:r>
            <a:r>
              <a:rPr lang="en-US" i="1" dirty="0" smtClean="0"/>
              <a:t>J. </a:t>
            </a:r>
            <a:r>
              <a:rPr lang="en-US" i="1" dirty="0" err="1" smtClean="0"/>
              <a:t>Clin</a:t>
            </a:r>
            <a:r>
              <a:rPr lang="en-US" i="1" dirty="0" smtClean="0"/>
              <a:t>. </a:t>
            </a:r>
            <a:r>
              <a:rPr lang="en-US" i="1" dirty="0" err="1" smtClean="0"/>
              <a:t>Oncol</a:t>
            </a:r>
            <a:r>
              <a:rPr lang="en-US" dirty="0" smtClean="0"/>
              <a:t>. 2004;22(10):1797-1806.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This is a typical stage II colon cancer patient: a 72 year old</a:t>
            </a:r>
            <a:r>
              <a:rPr lang="en-US" baseline="0" dirty="0" smtClean="0"/>
              <a:t> </a:t>
            </a:r>
            <a:r>
              <a:rPr lang="en-US" dirty="0" smtClean="0"/>
              <a:t>with a T3 N0 tumor without any of the existing pathologic risk factors and who otherwise seems to be a good candidate for chemotherapy. </a:t>
            </a:r>
          </a:p>
          <a:p>
            <a:pPr eaLnBrk="1" hangingPunct="1">
              <a:spcBef>
                <a:spcPct val="0"/>
              </a:spcBef>
            </a:pPr>
            <a:r>
              <a:rPr lang="en-US" dirty="0" smtClean="0"/>
              <a:t>The questions are:</a:t>
            </a:r>
          </a:p>
          <a:p>
            <a:pPr eaLnBrk="1" hangingPunct="1">
              <a:spcBef>
                <a:spcPct val="0"/>
              </a:spcBef>
              <a:buFontTx/>
              <a:buChar char="•"/>
            </a:pPr>
            <a:r>
              <a:rPr lang="en-US" dirty="0" smtClean="0"/>
              <a:t>How should this patient be evaluated for treatment?</a:t>
            </a:r>
          </a:p>
          <a:p>
            <a:pPr eaLnBrk="1" hangingPunct="1">
              <a:spcBef>
                <a:spcPct val="0"/>
              </a:spcBef>
              <a:buFontTx/>
              <a:buChar char="•"/>
            </a:pPr>
            <a:r>
              <a:rPr lang="en-US" dirty="0" smtClean="0"/>
              <a:t>What is his risk for a disease recurrence?</a:t>
            </a:r>
          </a:p>
          <a:p>
            <a:pPr eaLnBrk="1" hangingPunct="1">
              <a:spcBef>
                <a:spcPct val="0"/>
              </a:spcBef>
              <a:buFontTx/>
              <a:buChar char="•"/>
            </a:pPr>
            <a:r>
              <a:rPr lang="en-US" dirty="0" smtClean="0"/>
              <a:t>How likely is he to benefit from chemotherapy?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Key points:</a:t>
            </a:r>
          </a:p>
          <a:p>
            <a:pPr marL="228600" indent="-228600" eaLnBrk="1" hangingPunct="1">
              <a:buFontTx/>
              <a:buAutoNum type="arabicParenR"/>
            </a:pPr>
            <a:r>
              <a:rPr lang="en-US" smtClean="0"/>
              <a:t> Highly successful retrospective block collection effort from QUASAR, with nearly 70% of patients having blocks retrieved </a:t>
            </a:r>
          </a:p>
          <a:p>
            <a:pPr marL="228600" indent="-228600" eaLnBrk="1" hangingPunct="1">
              <a:buFontTx/>
              <a:buAutoNum type="arabicParenR"/>
            </a:pPr>
            <a:r>
              <a:rPr lang="en-US" smtClean="0"/>
              <a:t> Stage II colon cancer cases were confirmed by central review of the associated pathology reports for each block</a:t>
            </a:r>
          </a:p>
          <a:p>
            <a:pPr marL="228600" indent="-228600" eaLnBrk="1" hangingPunct="1">
              <a:buFontTx/>
              <a:buAutoNum type="arabicParenR"/>
            </a:pPr>
            <a:r>
              <a:rPr lang="en-US" smtClean="0"/>
              <a:t> Only a tiny minority of cases (&lt;1%) were excluded due to inadequate tissue or RNA</a:t>
            </a:r>
          </a:p>
          <a:p>
            <a:pPr marL="228600" indent="-228600" eaLnBrk="1" hangingPunct="1">
              <a:buFontTx/>
              <a:buAutoNum type="arabicParenR"/>
            </a:pPr>
            <a:endParaRPr lang="en-US" smtClean="0"/>
          </a:p>
          <a:p>
            <a:pPr marL="228600" indent="-228600" eaLnBrk="1" hangingPunct="1"/>
            <a:r>
              <a:rPr lang="en-US" smtClean="0"/>
              <a:t>Details:</a:t>
            </a:r>
          </a:p>
          <a:p>
            <a:pPr marL="228600" indent="-228600" eaLnBrk="1" hangingPunct="1"/>
            <a:r>
              <a:rPr lang="en-US" smtClean="0"/>
              <a:t>QUASAR study enrolled stage II and stage III colon and rectal cancer patients (n=3,239), and tissue collection was open to all patients.  The vast majority of collected tumor tissue blocks (~97%) came from enrolling sites in the UK.  Pathology reports were collected for each tumor tissue block and reviewed by a single board-certified surgical pathologist.  Information extracted from the pathology reports was used to confirm the stage (II vs III) and tissue type (colon vs rectal) of the primary tumor.  </a:t>
            </a:r>
          </a:p>
          <a:p>
            <a:pPr marL="228600" indent="-228600" eaLnBrk="1" hangingPunct="1"/>
            <a:endParaRPr lang="en-US" smtClean="0"/>
          </a:p>
          <a:p>
            <a:pPr marL="228600" indent="-228600" eaLnBrk="1" hangingPunct="1"/>
            <a:r>
              <a:rPr lang="en-US" smtClean="0"/>
              <a:t>2197 blocks is 68% of all QUASAR patients</a:t>
            </a:r>
          </a:p>
          <a:p>
            <a:pPr marL="228600" indent="-228600" eaLnBrk="1" hangingPunct="1"/>
            <a:r>
              <a:rPr lang="en-US" smtClean="0"/>
              <a:t>1490 stage II colon blocks is 69% of all stage II colon in QUASAR</a:t>
            </a:r>
          </a:p>
          <a:p>
            <a:pPr marL="228600" indent="-228600" eaLnBrk="1" hangingPunct="1"/>
            <a:endParaRPr lang="en-US" smtClean="0"/>
          </a:p>
          <a:p>
            <a:pPr marL="228600" indent="-228600" eaLnBrk="1" hangingPunct="1"/>
            <a:r>
              <a:rPr lang="en-US" smtClean="0"/>
              <a:t>Of 1,490 stage II colon cancer patients with tissue from QUASAR, only a small minority of cases were excluded (3.6%), with the majority of these exclusions related to the presence of synchronous tumors noted on the pathology reports.  Since a single block was available for each case, the presence of multiple primary tumors would have precluded a clear ascertainment of the originating tumor responsible for recurrence.  Only a tiny fraction of cases were excluded for technical reasons (inadequate tissue or RNA quantity/quality). </a:t>
            </a:r>
          </a:p>
          <a:p>
            <a:pPr marL="228600" indent="-228600"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eaLnBrk="1" hangingPunct="1">
              <a:lnSpc>
                <a:spcPct val="80000"/>
              </a:lnSpc>
            </a:pPr>
            <a:r>
              <a:rPr lang="en-US" sz="1200" dirty="0" smtClean="0"/>
              <a:t>Key points:</a:t>
            </a:r>
          </a:p>
          <a:p>
            <a:pPr marL="228600" indent="-228600" eaLnBrk="1" hangingPunct="1">
              <a:lnSpc>
                <a:spcPct val="80000"/>
              </a:lnSpc>
              <a:buFontTx/>
              <a:buAutoNum type="arabicParenR"/>
            </a:pPr>
            <a:r>
              <a:rPr lang="en-US" sz="1200" dirty="0" smtClean="0"/>
              <a:t>The two arms of the study were well-balanced for all clinical and pathology parameters assessed.</a:t>
            </a:r>
          </a:p>
          <a:p>
            <a:pPr marL="228600" indent="-228600" eaLnBrk="1" hangingPunct="1">
              <a:lnSpc>
                <a:spcPct val="80000"/>
              </a:lnSpc>
              <a:buFontTx/>
              <a:buAutoNum type="arabicParenR"/>
            </a:pPr>
            <a:r>
              <a:rPr lang="en-US" sz="1200" dirty="0" smtClean="0"/>
              <a:t> This population of stage II colon cancer is representative of contemporary stage II colon cancer seen in US practice, with perhaps the exception of number of nodes examined (~40% in QUASAR had 12 or more nodes examined).  With growing awareness of the need to examine 12 or more nodes per guidelines, the proportion of patients with fewer than 12 nodes has been steadily declining in practice and has become rare at NCCN centers.  The validation study protocol specified analyses based on number of nodes examined, recognizing the importance of this parameter for risk assessment in stage II colon cancer.  The proportion of patients with T4 stage, LVI, high tumor grade, and MMR deficiency are consistent with values reported in other series of stage II colon cancer.</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Details:</a:t>
            </a:r>
          </a:p>
          <a:p>
            <a:pPr marL="228600" indent="-228600" eaLnBrk="1" hangingPunct="1">
              <a:lnSpc>
                <a:spcPct val="80000"/>
              </a:lnSpc>
            </a:pPr>
            <a:r>
              <a:rPr lang="en-US" sz="1200" dirty="0" smtClean="0"/>
              <a:t>Median age for 1,436 patients was </a:t>
            </a:r>
            <a:r>
              <a:rPr lang="en-US" sz="1200" b="1" dirty="0" smtClean="0"/>
              <a:t>63 </a:t>
            </a:r>
            <a:r>
              <a:rPr lang="en-US" sz="1200" dirty="0" err="1" smtClean="0"/>
              <a:t>y.o</a:t>
            </a:r>
            <a:r>
              <a:rPr lang="en-US" sz="1200" dirty="0" smtClean="0"/>
              <a:t>. in both arms.</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Pathology data were acquired by central review of H&amp;E slides from each patient block by a board-certified academic surgical pathologist with expertise in gastrointestinal pathology.  The original pathology reports from the colon tumor primary resections were centrally reviewed by a board-certified academic surgical pathologist. The MMR </a:t>
            </a:r>
            <a:r>
              <a:rPr lang="en-US" sz="1200" dirty="0" err="1" smtClean="0"/>
              <a:t>immunohistochemistry</a:t>
            </a:r>
            <a:r>
              <a:rPr lang="en-US" sz="1200" dirty="0" smtClean="0"/>
              <a:t> for MLH1 and MSH2 was performed in large part and entirely interpreted by a board-certified academic surgical pathologist from Vitro, a CLIA certified central laboratory. </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Pathology variables were collected according to </a:t>
            </a:r>
          </a:p>
          <a:p>
            <a:pPr marL="228600" indent="-228600" eaLnBrk="1" hangingPunct="1">
              <a:lnSpc>
                <a:spcPct val="80000"/>
              </a:lnSpc>
              <a:buFontTx/>
              <a:buAutoNum type="arabicParenR"/>
            </a:pPr>
            <a:r>
              <a:rPr lang="en-US" sz="1200" dirty="0" smtClean="0"/>
              <a:t>Compton CC, Fielding LP, </a:t>
            </a:r>
            <a:r>
              <a:rPr lang="en-US" sz="1200" dirty="0" err="1" smtClean="0"/>
              <a:t>Burgart</a:t>
            </a:r>
            <a:r>
              <a:rPr lang="en-US" sz="1200" dirty="0" smtClean="0"/>
              <a:t> LJ, et al: Prognostic factors in colorectal cancer.  College of American Pathologists Consensus Statement 1999. Arch </a:t>
            </a:r>
            <a:r>
              <a:rPr lang="en-US" sz="1200" dirty="0" err="1" smtClean="0"/>
              <a:t>Pathol</a:t>
            </a:r>
            <a:r>
              <a:rPr lang="en-US" sz="1200" dirty="0" smtClean="0"/>
              <a:t> Lab Med. 2000 Jul; 124(7):979-94.</a:t>
            </a:r>
          </a:p>
          <a:p>
            <a:pPr marL="228600" indent="-228600" eaLnBrk="1" hangingPunct="1">
              <a:lnSpc>
                <a:spcPct val="80000"/>
              </a:lnSpc>
              <a:buFontTx/>
              <a:buAutoNum type="arabicParenR"/>
            </a:pPr>
            <a:r>
              <a:rPr lang="en-US" sz="1200" dirty="0" smtClean="0"/>
              <a:t>AJCC Cancer Staging Manual, 6 ed. Springer, Chicago, IL 2002.</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T3 stage was defined by tumor invasion through the </a:t>
            </a:r>
            <a:r>
              <a:rPr lang="en-US" sz="1200" dirty="0" err="1" smtClean="0"/>
              <a:t>muscularis</a:t>
            </a:r>
            <a:r>
              <a:rPr lang="en-US" sz="1200" dirty="0" smtClean="0"/>
              <a:t> </a:t>
            </a:r>
            <a:r>
              <a:rPr lang="en-US" sz="1200" dirty="0" err="1" smtClean="0"/>
              <a:t>propria</a:t>
            </a:r>
            <a:r>
              <a:rPr lang="en-US" sz="1200" dirty="0" smtClean="0"/>
              <a:t> into the </a:t>
            </a:r>
            <a:r>
              <a:rPr lang="en-US" sz="1200" dirty="0" err="1" smtClean="0"/>
              <a:t>subserosa</a:t>
            </a:r>
            <a:r>
              <a:rPr lang="en-US" sz="1200" dirty="0" smtClean="0"/>
              <a:t>, or into non-</a:t>
            </a:r>
            <a:r>
              <a:rPr lang="en-US" sz="1200" dirty="0" err="1" smtClean="0"/>
              <a:t>peritonealized</a:t>
            </a:r>
            <a:r>
              <a:rPr lang="en-US" sz="1200" dirty="0" smtClean="0"/>
              <a:t> </a:t>
            </a:r>
            <a:r>
              <a:rPr lang="en-US" sz="1200" dirty="0" err="1" smtClean="0"/>
              <a:t>pericolic</a:t>
            </a:r>
            <a:r>
              <a:rPr lang="en-US" sz="1200" dirty="0" smtClean="0"/>
              <a:t> or </a:t>
            </a:r>
            <a:r>
              <a:rPr lang="en-US" sz="1200" dirty="0" err="1" smtClean="0"/>
              <a:t>perirectal</a:t>
            </a:r>
            <a:r>
              <a:rPr lang="en-US" sz="1200" dirty="0" smtClean="0"/>
              <a:t> tissues.  T4 stage was defined by direct tumor invasion of other organs or structures, and/or tumor perforation of the visceral peritoneum.</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Median number of nodes examined was 10 (from original pathology report).  Protocol specified dichotomization of this variable around 12 nodes examined, in keeping with the NCCN guidelines.</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LVI = </a:t>
            </a:r>
            <a:r>
              <a:rPr lang="en-US" sz="1200" dirty="0" err="1" smtClean="0"/>
              <a:t>lympho</a:t>
            </a:r>
            <a:r>
              <a:rPr lang="en-US" sz="1200" dirty="0" smtClean="0"/>
              <a:t>-vascular invasion.  LVI was collected from both review of H&amp;E slides and from original pathology reports.</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Tumor grade and type (</a:t>
            </a:r>
            <a:r>
              <a:rPr lang="en-US" sz="1200" dirty="0" err="1" smtClean="0"/>
              <a:t>adenocarcinoma</a:t>
            </a:r>
            <a:r>
              <a:rPr lang="en-US" sz="1200" dirty="0" smtClean="0"/>
              <a:t> NOS </a:t>
            </a:r>
            <a:r>
              <a:rPr lang="en-US" sz="1200" dirty="0" err="1" smtClean="0"/>
              <a:t>vs</a:t>
            </a:r>
            <a:r>
              <a:rPr lang="en-US" sz="1200" dirty="0" smtClean="0"/>
              <a:t> </a:t>
            </a:r>
            <a:r>
              <a:rPr lang="en-US" sz="1200" dirty="0" err="1" smtClean="0"/>
              <a:t>mucinous</a:t>
            </a:r>
            <a:r>
              <a:rPr lang="en-US" sz="1200" dirty="0" smtClean="0"/>
              <a:t> carcinoma) were collected from H&amp;E review.  </a:t>
            </a:r>
            <a:r>
              <a:rPr lang="en-US" sz="1200" dirty="0" err="1" smtClean="0"/>
              <a:t>Mucinous</a:t>
            </a:r>
            <a:r>
              <a:rPr lang="en-US" sz="1200" dirty="0" smtClean="0"/>
              <a:t> carcinomas were uniformly classified as high tumor grade in this study, according to current guidelines.</a:t>
            </a:r>
          </a:p>
          <a:p>
            <a:pPr marL="228600" indent="-228600" eaLnBrk="1" hangingPunct="1">
              <a:lnSpc>
                <a:spcPct val="80000"/>
              </a:lnSpc>
            </a:pPr>
            <a:endParaRPr lang="en-US" sz="1200" dirty="0" smtClean="0"/>
          </a:p>
          <a:p>
            <a:pPr marL="228600" indent="-228600" eaLnBrk="1" hangingPunct="1">
              <a:lnSpc>
                <a:spcPct val="80000"/>
              </a:lnSpc>
            </a:pPr>
            <a:r>
              <a:rPr lang="en-US" sz="1200" dirty="0" smtClean="0"/>
              <a:t>MMR = “mismatch repair”.  Tumor tissue was assessed by IHC for the MMR proteins MLH1 and MSH2.  Staining of normal host tissues adjacent to or within tumor was used as a positive control.  Complete absence of IHC staining for either MLH1 or MSH2 in tumor tissue was interpreted as MMR deficient.  Intact staining for both MLH1 and MSH2 in tumor tissue was interpreted as MMR proficient.  Loss of MMR protein expression results in the appearance of high-frequency microsatellite instability (MSI-H) in DNA, i.e. alterations in tumor DNA related to ineffective DNA mismatch repair.  Thus, MMR deficiency (MMR-D) is considered synonymous with MSI-H, and is a feature of colon cancer in approximately 15% of stage II colon cancer patients.</a:t>
            </a:r>
          </a:p>
          <a:p>
            <a:pPr marL="228600" indent="-228600" eaLnBrk="1" hangingPunct="1">
              <a:lnSpc>
                <a:spcPct val="80000"/>
              </a:lnSpc>
            </a:pPr>
            <a:endParaRPr lang="en-US" sz="1200" dirty="0" smtClean="0"/>
          </a:p>
          <a:p>
            <a:pPr marL="228600" indent="-228600" eaLnBrk="1" hangingPunct="1">
              <a:lnSpc>
                <a:spcPct val="80000"/>
              </a:lnSpc>
            </a:pPr>
            <a:endParaRPr lang="en-US" sz="1200"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Key points:</a:t>
            </a:r>
          </a:p>
          <a:p>
            <a:pPr marL="228600" indent="-228600" eaLnBrk="1" hangingPunct="1">
              <a:buFontTx/>
              <a:buAutoNum type="arabicParenR"/>
            </a:pPr>
            <a:r>
              <a:rPr lang="en-US" smtClean="0"/>
              <a:t>This study was performed as a rigorous prospective validation study on archival tumor tissue from QUASAR and the pre-specified primary endpoint for the study was “Is there a significant relationship between the risk of recurrence and the pre-specified continuous Recurrence Score in stage II colon cancer patients randomized to surgery alone?”</a:t>
            </a:r>
          </a:p>
          <a:p>
            <a:pPr marL="228600" indent="-228600" eaLnBrk="1" hangingPunct="1">
              <a:buFontTx/>
              <a:buAutoNum type="arabicParenR"/>
            </a:pPr>
            <a:r>
              <a:rPr lang="en-US" smtClean="0"/>
              <a:t>Box at right depicts the 12-gene Recurrence Score, with 7 cancer genes and 5 reference genes.  The 7 cancer genes include the 2 key biologic pathways (cell cycle genes and stromal genes) identified as being associated with recurrence in the development studies, as well as an individual gene GADD45B (associated with cellular response to stress).</a:t>
            </a:r>
          </a:p>
          <a:p>
            <a:pPr marL="228600" indent="-228600" eaLnBrk="1" hangingPunct="1">
              <a:buFontTx/>
              <a:buAutoNum type="arabicParenR"/>
            </a:pPr>
            <a:endParaRPr lang="en-US" smtClean="0"/>
          </a:p>
          <a:p>
            <a:pPr marL="228600" indent="-228600" eaLnBrk="1" hangingPunct="1"/>
            <a:r>
              <a:rPr lang="en-US" smtClean="0"/>
              <a:t>Details:</a:t>
            </a:r>
          </a:p>
          <a:p>
            <a:pPr marL="228600" indent="-228600" eaLnBrk="1" hangingPunct="1"/>
            <a:r>
              <a:rPr lang="en-US" smtClean="0"/>
              <a:t>The Recurrence Score contains gene groups consistently identified in the 1851 patients from the development studies, and the validation of the Recurrence Score in QUASAR provides strong support for their biological relevance.  </a:t>
            </a:r>
          </a:p>
          <a:p>
            <a:pPr marL="228600" indent="-228600" eaLnBrk="1" hangingPunct="1"/>
            <a:endParaRPr lang="en-US" smtClean="0"/>
          </a:p>
          <a:p>
            <a:pPr marL="228600" indent="-228600" eaLnBrk="1" hangingPunct="1"/>
            <a:r>
              <a:rPr lang="en-US" smtClean="0"/>
              <a:t>Expression of the cell cycle group, including Ki67, is associated with better outcome in stage II colon cancer following surgery, and this result is consistent with reports in the literature, including studies by the NSABP.  Cell cycle genes are well-known to produce different effects in different biological contexts, ranging from promotion of proliferation to induction of cell senescence or apoptosis.  Expression of the stromal gene group is associated with poor outcome in colon cancer, which is consistent with observations in the literature that stromal genes are associated with induction of tumor cell proliferation, tumor invasion, and metastasis.  The cell cycle gene group and the stromal gene group are included in the calculation of the Recurrence Score as an average of the 3 genes in each group.  GADD45B is an individual gene used for calculation of the Recurrence Score and is known to be a marker of genotoxic stress which may be indicative of tumor-stroma interactions which allow for more aggressive tumor behavior. </a:t>
            </a:r>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Key points:</a:t>
            </a:r>
          </a:p>
          <a:p>
            <a:pPr marL="228600" indent="-228600" eaLnBrk="1" hangingPunct="1">
              <a:buFontTx/>
              <a:buAutoNum type="arabicParenR"/>
            </a:pPr>
            <a:r>
              <a:rPr lang="en-US" dirty="0" smtClean="0"/>
              <a:t> The pre-specified primary endpoint was met.  Primary analysis of association of continuous Recurrence Score with recurrence in stage II colon cancer patients following surgery was highly significant (p=0.004)</a:t>
            </a:r>
          </a:p>
          <a:p>
            <a:pPr marL="228600" indent="-228600" eaLnBrk="1" hangingPunct="1">
              <a:buFontTx/>
              <a:buAutoNum type="arabicParenR"/>
            </a:pPr>
            <a:r>
              <a:rPr lang="en-US" dirty="0" smtClean="0"/>
              <a:t> The solid yellow curve depicts the relationship of continuous Recurrence Score to 3 year recurrence risk, demonstrating a near linear relationship with higher RS associated with higher recurrence risk.  The dotted curves indicate 95% confidence intervals.</a:t>
            </a:r>
          </a:p>
          <a:p>
            <a:pPr marL="228600" indent="-228600" eaLnBrk="1" hangingPunct="1">
              <a:buFontTx/>
              <a:buAutoNum type="arabicParenR"/>
            </a:pPr>
            <a:r>
              <a:rPr lang="en-US" dirty="0" smtClean="0"/>
              <a:t> This analysis is derived from a Cox proportional hazards model.</a:t>
            </a:r>
          </a:p>
          <a:p>
            <a:pPr marL="228600" indent="-228600" eaLnBrk="1" hangingPunct="1">
              <a:buFontTx/>
              <a:buAutoNum type="arabicParenR"/>
            </a:pPr>
            <a:endParaRPr lang="en-US" dirty="0" smtClean="0"/>
          </a:p>
          <a:p>
            <a:pPr marL="228600" indent="-228600" eaLnBrk="1" hangingPunct="1"/>
            <a:r>
              <a:rPr lang="en-US" dirty="0" smtClean="0"/>
              <a:t>Details:</a:t>
            </a:r>
          </a:p>
          <a:p>
            <a:pPr marL="228600" indent="-228600" eaLnBrk="1" hangingPunct="1"/>
            <a:r>
              <a:rPr lang="en-US" dirty="0" smtClean="0"/>
              <a:t>Method: In the pre-specified primary analysis, a Cox proportional hazards regression model was fitted to the clinical endpoint RFI for the 711 patients who were randomized to surgery alone and a likelihood ratio test was used to determine if the Recurrence Score is significantly associated with the risk of recurrence.</a:t>
            </a:r>
          </a:p>
          <a:p>
            <a:pPr marL="228600" indent="-228600" eaLnBrk="1" hangingPunct="1"/>
            <a:endParaRPr lang="en-US" dirty="0" smtClean="0"/>
          </a:p>
          <a:p>
            <a:pPr marL="228600" indent="-228600" eaLnBrk="1" hangingPunct="1"/>
            <a:r>
              <a:rPr lang="en-US" dirty="0" smtClean="0"/>
              <a:t>Rationale for 3 year recurrence risk: The ACCENT analysis of adjuvant colon cancer trials, involving more than 20,000 patients, highlighted the importance of the 3 year time point, particularly as the significant bulk of recurrence events in colon cancer occur in the first 3 years, and disease-free survival at 3 years correlates well with 5 year overall survival results.  </a:t>
            </a:r>
            <a:r>
              <a:rPr lang="en-US" dirty="0" err="1" smtClean="0"/>
              <a:t>Oxaliplatin</a:t>
            </a:r>
            <a:r>
              <a:rPr lang="en-US" dirty="0" smtClean="0"/>
              <a:t> and </a:t>
            </a:r>
            <a:r>
              <a:rPr lang="en-US" dirty="0" err="1" smtClean="0"/>
              <a:t>capecitabine</a:t>
            </a:r>
            <a:r>
              <a:rPr lang="en-US" dirty="0" smtClean="0"/>
              <a:t> both received regulatory approval for use in adjuvant therapy of colon cancer based on 3 year DFS.  Results in QUASAR at longer time points were generally similar, with slightly higher estimates of risk at all levels of Recurrence Score, as one would expect. </a:t>
            </a:r>
          </a:p>
          <a:p>
            <a:pPr marL="228600" indent="-228600" eaLnBrk="1" hangingPunct="1"/>
            <a:endParaRPr lang="en-US" dirty="0" smtClean="0"/>
          </a:p>
          <a:p>
            <a:pPr marL="228600" indent="-228600" eaLnBrk="1" hangingPunct="1"/>
            <a:r>
              <a:rPr lang="en-US" dirty="0" smtClean="0"/>
              <a:t>Please note that the graph only shows Recurrence Scores ranging from 0 to 70 since this was the range of Recurrence Scores found in the QUASAR data.  The Recurrence Score is scaled from 0-100 and values higher than 70 are possible and may be observed in practice.</a:t>
            </a:r>
          </a:p>
          <a:p>
            <a:pPr marL="228600" indent="-228600" eaLnBrk="1" hangingPunct="1"/>
            <a:endParaRPr lang="en-US" dirty="0" smtClean="0"/>
          </a:p>
          <a:p>
            <a:pPr marL="228600" indent="-228600" eaLnBrk="1" hangingPunct="1"/>
            <a:endParaRPr lang="en-US" dirty="0" smtClean="0"/>
          </a:p>
          <a:p>
            <a:pPr marL="228600" indent="-228600" eaLnBrk="1" hangingPunct="1"/>
            <a:endParaRPr lang="en-US" dirty="0" smtClean="0"/>
          </a:p>
          <a:p>
            <a:pPr marL="228600" indent="-228600"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Key points:</a:t>
            </a:r>
          </a:p>
          <a:p>
            <a:pPr marL="228600" indent="-228600" eaLnBrk="1" hangingPunct="1">
              <a:buFontTx/>
              <a:buAutoNum type="arabicParenR"/>
            </a:pPr>
            <a:r>
              <a:rPr lang="en-US" dirty="0" smtClean="0"/>
              <a:t>The validation study protocol specified secondary analyses to characterize risk resolution across the range of Recurrence Score.  These secondary analyses are presented on this slide.</a:t>
            </a:r>
          </a:p>
          <a:p>
            <a:pPr marL="228600" indent="-228600" eaLnBrk="1" hangingPunct="1">
              <a:buFontTx/>
              <a:buAutoNum type="arabicParenR"/>
            </a:pPr>
            <a:r>
              <a:rPr lang="en-US" dirty="0" smtClean="0"/>
              <a:t> Protocol-specified </a:t>
            </a:r>
            <a:r>
              <a:rPr lang="en-US" dirty="0" err="1" smtClean="0"/>
              <a:t>cutpoints</a:t>
            </a:r>
            <a:r>
              <a:rPr lang="en-US" dirty="0" smtClean="0"/>
              <a:t> at 30 and 41 were used to separate the population into 3 groups of patients of sufficient size to enable statistical analyses (table at top left indicates the proportion of patients in each of the low, intermediate, and high recurrence risk groups).  These </a:t>
            </a:r>
            <a:r>
              <a:rPr lang="en-US" dirty="0" err="1" smtClean="0"/>
              <a:t>cutpoints</a:t>
            </a:r>
            <a:r>
              <a:rPr lang="en-US" dirty="0" smtClean="0"/>
              <a:t> were NOT intended to be clinically actionable, particularly as thresholds of risk and benefit will likely be dependent on the specific characteristics (age, comorbidities, patient preference) of the individual colon cancer patient. </a:t>
            </a:r>
          </a:p>
          <a:p>
            <a:pPr marL="228600" indent="-228600" eaLnBrk="1" hangingPunct="1">
              <a:buFontTx/>
              <a:buAutoNum type="arabicParenR"/>
            </a:pPr>
            <a:r>
              <a:rPr lang="en-US" dirty="0" smtClean="0"/>
              <a:t>At right, Kaplan-Meier analysis of the 3 groups defined by the pre-specified </a:t>
            </a:r>
            <a:r>
              <a:rPr lang="en-US" dirty="0" err="1" smtClean="0"/>
              <a:t>cutpoints</a:t>
            </a:r>
            <a:r>
              <a:rPr lang="en-US" dirty="0" smtClean="0"/>
              <a:t> demonstrates a separation of 3 year recurrence risk between the groups, with average risk in the low risk group of 12% and average risk in the high risk group of 22%.  </a:t>
            </a:r>
          </a:p>
          <a:p>
            <a:pPr marL="228600" indent="-228600" eaLnBrk="1" hangingPunct="1">
              <a:buFontTx/>
              <a:buAutoNum type="arabicParenR"/>
            </a:pPr>
            <a:r>
              <a:rPr lang="en-US" dirty="0" smtClean="0"/>
              <a:t> At bottom left, protocol-specified comparison of the high </a:t>
            </a:r>
            <a:r>
              <a:rPr lang="en-US" dirty="0" err="1" smtClean="0"/>
              <a:t>vs</a:t>
            </a:r>
            <a:r>
              <a:rPr lang="en-US" dirty="0" smtClean="0"/>
              <a:t> low recurrence risk groups in a Cox model shows significant HR 1.47 (with p&lt;0.05)</a:t>
            </a:r>
          </a:p>
          <a:p>
            <a:pPr marL="228600" indent="-228600" eaLnBrk="1" hangingPunct="1"/>
            <a:endParaRPr lang="en-US" dirty="0" smtClean="0"/>
          </a:p>
          <a:p>
            <a:pPr marL="228600" indent="-228600" eaLnBrk="1" hangingPunct="1"/>
            <a:r>
              <a:rPr lang="en-US" dirty="0" smtClean="0"/>
              <a:t>Details:</a:t>
            </a:r>
          </a:p>
          <a:p>
            <a:pPr marL="228600" indent="-228600" eaLnBrk="1" hangingPunct="1"/>
            <a:r>
              <a:rPr lang="en-US" dirty="0" smtClean="0"/>
              <a:t>The pre-specified recurrence risk groups were defined in the protocol to enable statistical analysis of different regions of the Recurrence Score risk profile.  The </a:t>
            </a:r>
            <a:r>
              <a:rPr lang="en-US" dirty="0" err="1" smtClean="0"/>
              <a:t>cutpoints</a:t>
            </a:r>
            <a:r>
              <a:rPr lang="en-US" dirty="0" smtClean="0"/>
              <a:t> of 30 and 41 were selected from the Development study data to capture statistically meaningfully sized proportions of patients in 3 recurrence risk groups.  These </a:t>
            </a:r>
            <a:r>
              <a:rPr lang="en-US" dirty="0" err="1" smtClean="0"/>
              <a:t>cutpoints</a:t>
            </a:r>
            <a:r>
              <a:rPr lang="en-US" dirty="0" smtClean="0"/>
              <a:t> were NOT intended </a:t>
            </a:r>
            <a:r>
              <a:rPr lang="en-US" i="1" dirty="0" smtClean="0"/>
              <a:t>a priori</a:t>
            </a:r>
            <a:r>
              <a:rPr lang="en-US" dirty="0" smtClean="0"/>
              <a:t> to indicate clinically actionable patient populations (i.e. low risk indicating one treatment path while high risk indicating another). </a:t>
            </a:r>
          </a:p>
          <a:p>
            <a:pPr marL="228600" indent="-228600" eaLnBrk="1" hangingPunct="1"/>
            <a:endParaRPr lang="en-US" dirty="0" smtClean="0"/>
          </a:p>
          <a:p>
            <a:pPr marL="228600" indent="-228600" eaLnBrk="1" hangingPunct="1"/>
            <a:r>
              <a:rPr lang="en-US" dirty="0" smtClean="0"/>
              <a:t>Three recurrence risk groups were chosen instead of two because, as with every laboratory measurement, Recurrence Score will have a standard deviation, and with only two groups, patients with Recurrence Scores very near a </a:t>
            </a:r>
            <a:r>
              <a:rPr lang="en-US" dirty="0" err="1" smtClean="0"/>
              <a:t>cutpoint</a:t>
            </a:r>
            <a:r>
              <a:rPr lang="en-US" dirty="0" smtClean="0"/>
              <a:t> could be assigned to one group or the other simply due to normal variation in laboratory measurement.</a:t>
            </a:r>
          </a:p>
          <a:p>
            <a:pPr marL="228600" indent="-228600" eaLnBrk="1" hangingPunct="1"/>
            <a:endParaRPr lang="en-US" dirty="0" smtClean="0"/>
          </a:p>
          <a:p>
            <a:pPr marL="228600" indent="-228600" eaLnBrk="1" hangingPunct="1"/>
            <a:r>
              <a:rPr lang="en-US" dirty="0" smtClean="0"/>
              <a:t>It is important to note that the clinical utility of the assay resides in the continuous Recurrence Score, which provides individualized recurrence risk information over a range from 9-11% at the low end to 25-27% at the high end.  Our discussions with oncologists would suggest that thresholds for clinical </a:t>
            </a:r>
            <a:r>
              <a:rPr lang="en-US" dirty="0" err="1" smtClean="0"/>
              <a:t>actionability</a:t>
            </a:r>
            <a:r>
              <a:rPr lang="en-US" dirty="0" smtClean="0"/>
              <a:t> (i.e. the decision to recommend treatment or not) will depend on the individual patient’s clinical situation. </a:t>
            </a:r>
          </a:p>
          <a:p>
            <a:pPr marL="228600" indent="-228600" eaLnBrk="1" hangingPunct="1"/>
            <a:endParaRPr lang="en-US" dirty="0" smtClean="0"/>
          </a:p>
          <a:p>
            <a:pPr marL="228600" indent="-228600"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a:xfrm>
            <a:off x="311150" y="3475038"/>
            <a:ext cx="6365875"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z="1000" dirty="0" smtClean="0"/>
              <a:t>Key points:</a:t>
            </a:r>
          </a:p>
          <a:p>
            <a:pPr marL="228600" indent="-228600">
              <a:buFontTx/>
              <a:buAutoNum type="arabicParenR"/>
            </a:pPr>
            <a:r>
              <a:rPr lang="en-US" sz="1000" dirty="0" smtClean="0"/>
              <a:t> In </a:t>
            </a:r>
            <a:r>
              <a:rPr lang="en-US" sz="1000" dirty="0" err="1" smtClean="0"/>
              <a:t>univariate</a:t>
            </a:r>
            <a:r>
              <a:rPr lang="en-US" sz="1000" dirty="0" smtClean="0"/>
              <a:t> analyses, the clinical and pathological covariates found to have the most significant relationship to recurrence-free interval (RFI) were mismatch repair status (MMR) and T-stage (data not shown in this presentation).</a:t>
            </a:r>
          </a:p>
          <a:p>
            <a:pPr marL="228600" indent="-228600">
              <a:buFontTx/>
              <a:buAutoNum type="arabicParenR"/>
            </a:pPr>
            <a:r>
              <a:rPr lang="en-US" sz="1000" dirty="0" smtClean="0"/>
              <a:t> In a protocol-specified multivariate analysis, Recurrence Score remained significantly associated with RFI after simultaneously controlling for the prognostic effects of MMR, T stage, tumor grade, number of nodes examined, and LVI, with Recurrence Score retaining the HR and significance level observed in </a:t>
            </a:r>
            <a:r>
              <a:rPr lang="en-US" sz="1000" dirty="0" err="1" smtClean="0"/>
              <a:t>univariate</a:t>
            </a:r>
            <a:r>
              <a:rPr lang="en-US" sz="1000" dirty="0" smtClean="0"/>
              <a:t> analyses.  </a:t>
            </a:r>
          </a:p>
          <a:p>
            <a:pPr marL="228600" indent="-228600">
              <a:buFontTx/>
              <a:buAutoNum type="arabicParenR"/>
            </a:pPr>
            <a:r>
              <a:rPr lang="en-US" sz="1000" dirty="0" smtClean="0"/>
              <a:t> In these multivariate analyses, three factors -- Recurrence Score, MMR status, and T stage -- were found to be the most significant independent predictors of recurrence risk following surgery.</a:t>
            </a:r>
          </a:p>
          <a:p>
            <a:pPr marL="228600" indent="-228600"/>
            <a:r>
              <a:rPr lang="en-US" sz="1000" dirty="0" smtClean="0"/>
              <a:t>  </a:t>
            </a:r>
          </a:p>
          <a:p>
            <a:pPr marL="228600" indent="-228600"/>
            <a:r>
              <a:rPr lang="en-US" sz="1000" dirty="0" smtClean="0"/>
              <a:t>Details:</a:t>
            </a:r>
          </a:p>
          <a:p>
            <a:pPr marL="228600" indent="-228600"/>
            <a:r>
              <a:rPr lang="en-US" sz="1000" dirty="0" smtClean="0"/>
              <a:t>Protocol specified secondary analyses included </a:t>
            </a:r>
            <a:r>
              <a:rPr lang="en-US" sz="1000" dirty="0" err="1" smtClean="0"/>
              <a:t>univariate</a:t>
            </a:r>
            <a:r>
              <a:rPr lang="en-US" sz="1000" dirty="0" smtClean="0"/>
              <a:t> and multivariate analyses of clinical and pathologic covariates with RFI in Cox proportional hazards models.  In multiple analyses (not shown), mismatch repair status (MMR) and T stage were the most significant  </a:t>
            </a:r>
          </a:p>
          <a:p>
            <a:pPr marL="228600" indent="-228600"/>
            <a:endParaRPr lang="en-US" sz="1000" dirty="0" smtClean="0"/>
          </a:p>
          <a:p>
            <a:pPr marL="228600" indent="-228600"/>
            <a:r>
              <a:rPr lang="en-US" sz="1000" dirty="0" smtClean="0"/>
              <a:t>In the study protocol, reporting for Recurrence Score HR was specified to be expressed per inter-quartile range.  For purposes of simplicity, and for comparability to the breast product (where HR is given per 50 units RS), HR for the colon cancer Recurrence Score is being expressed as change in recurrence risk per 25 unit rise in RS.</a:t>
            </a:r>
          </a:p>
          <a:p>
            <a:pPr marL="228600" indent="-228600"/>
            <a:endParaRPr lang="en-US" sz="1000" dirty="0" smtClean="0"/>
          </a:p>
          <a:p>
            <a:pPr marL="228600" indent="-228600"/>
            <a:r>
              <a:rPr lang="en-US" sz="1000" dirty="0" smtClean="0"/>
              <a:t>The 13% of patients with MMR deficiency (MMR-D) have a significantly lower recurrence risk than the 87% of patients with MMR proficiency.  Given the small proportion of patients with MMR-D, patients with MMR-P have near-average recurrence risk.   Similarly, the 15% of patients with T4 stage have a significantly higher recurrence risk than the 85% of patients with T3 disease, but patients with T3 disease have near-average risk.  In this way, MMR-D and T4 stage are informative for a small fraction of patients (13% and 15%, respectively) but are not informative for the majority of patients.</a:t>
            </a:r>
          </a:p>
          <a:p>
            <a:pPr marL="228600" indent="-228600"/>
            <a:endParaRPr lang="en-US" sz="1000" dirty="0" smtClean="0"/>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High tumor grade was found to predict lower recurrence risk when compared to low tumor grade although the relationship of high tumor grade to recurrence may be confounded by its association with MMR-D and mucinous histology. These inter-relationships have been reported in the literature.</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228600" indent="-228600"/>
            <a:r>
              <a:rPr lang="en-US" sz="1000" dirty="0" smtClean="0"/>
              <a:t>Number of nodes examined and LVI had the expected relationships with recurrence although these relationships appeared to have lower significance in this data set.</a:t>
            </a:r>
          </a:p>
          <a:p>
            <a:pPr marL="228600" indent="-228600"/>
            <a:endParaRPr lang="en-US" sz="1000" dirty="0" smtClean="0"/>
          </a:p>
          <a:p>
            <a:pPr marL="228600" indent="-228600"/>
            <a:endParaRPr lang="en-US" sz="10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p:cNvSpPr>
          <p:nvPr>
            <p:ph type="body" idx="1"/>
          </p:nvPr>
        </p:nvSpPr>
        <p:spPr>
          <a:xfrm>
            <a:off x="311150" y="3475038"/>
            <a:ext cx="6323013"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r>
              <a:rPr lang="en-US" dirty="0" smtClean="0"/>
              <a:t>Integrating the results from the QUASAR validation study leads us to this figure:</a:t>
            </a:r>
          </a:p>
          <a:p>
            <a:pPr marL="227013" indent="-227013" eaLnBrk="1" hangingPunct="1"/>
            <a:endParaRPr lang="en-US" dirty="0" smtClean="0"/>
          </a:p>
          <a:p>
            <a:pPr marL="227013" indent="-227013" eaLnBrk="1" hangingPunct="1"/>
            <a:r>
              <a:rPr lang="en-US" dirty="0" smtClean="0"/>
              <a:t>Key points:</a:t>
            </a:r>
          </a:p>
          <a:p>
            <a:pPr marL="227013" indent="-227013" eaLnBrk="1" hangingPunct="1">
              <a:buFontTx/>
              <a:buAutoNum type="arabicParenR"/>
            </a:pPr>
            <a:r>
              <a:rPr lang="en-US" dirty="0" smtClean="0"/>
              <a:t> Given the independent, significant contribution</a:t>
            </a:r>
            <a:r>
              <a:rPr lang="en-US" baseline="0" dirty="0" smtClean="0"/>
              <a:t> </a:t>
            </a:r>
            <a:r>
              <a:rPr lang="en-US" dirty="0" smtClean="0"/>
              <a:t>of T4 stage, MMR-D, and Recurrence Score for predicting recurrence risk in stage II colon cancer following surgery, these results support a paradigm in which individualized risk assessment can be achieved with knowledge of these three factors.</a:t>
            </a:r>
          </a:p>
          <a:p>
            <a:pPr marL="227013" indent="-227013" eaLnBrk="1" hangingPunct="1">
              <a:buFontTx/>
              <a:buAutoNum type="arabicParenR"/>
            </a:pPr>
            <a:r>
              <a:rPr lang="en-US" dirty="0" smtClean="0"/>
              <a:t> The solid curves represent 3 year recurrence risk estimates from the Cox model, and illustrate the RS by recurrence risk relationship, as follows: the white curve represents the population of patients with MMR-D (11% of patients), the red curve represents the patients with T4 stage (13% of patients), and the blue line represents the 74% of patients who have T3 stage and MMR-P.  Dotted lines indicate 95% confidence intervals for each curve.</a:t>
            </a:r>
          </a:p>
          <a:p>
            <a:pPr marL="227013" indent="-227013" eaLnBrk="1" hangingPunct="1">
              <a:buFontTx/>
              <a:buAutoNum type="arabicParenR"/>
            </a:pPr>
            <a:r>
              <a:rPr lang="en-US" dirty="0" smtClean="0"/>
              <a:t> The Recurrence Score is independent of T stage and MMR status and delineates risk for each of those populations (white curve and red curve).  The greatest value of the Recurrence Score, however, is likely to reside in the population of patients (74%) for whom T stage and MMR status are NOT informative (blue curve).  The Recurrence Score provides individualized information for recurrence risk in this population which is not available with existing measures.</a:t>
            </a:r>
          </a:p>
          <a:p>
            <a:pPr marL="227013" indent="-227013" eaLnBrk="1" hangingPunct="1">
              <a:buFontTx/>
              <a:buAutoNum type="arabicParenR"/>
            </a:pPr>
            <a:endParaRPr lang="en-US" dirty="0" smtClean="0"/>
          </a:p>
          <a:p>
            <a:pPr marL="227013" indent="-227013" eaLnBrk="1" hangingPunct="1"/>
            <a:r>
              <a:rPr lang="en-US" dirty="0" smtClean="0"/>
              <a:t>Details:</a:t>
            </a:r>
          </a:p>
          <a:p>
            <a:pPr marL="227013" indent="-227013" eaLnBrk="1" hangingPunct="1"/>
            <a:r>
              <a:rPr lang="en-US" dirty="0" smtClean="0"/>
              <a:t>This analysis was performed in 650 patients with available data for T stage and MMR status.  Percentages of patients with T4 and MMR-D in this analysis are slightly different from the percentages given for the overall population as a result. </a:t>
            </a:r>
          </a:p>
          <a:p>
            <a:pPr marL="227013" indent="-227013" eaLnBrk="1" hangingPunct="1"/>
            <a:endParaRPr lang="en-US" dirty="0" smtClean="0"/>
          </a:p>
          <a:p>
            <a:pPr marL="227013" indent="-227013" eaLnBrk="1" hangingPunct="1"/>
            <a:r>
              <a:rPr lang="en-US" dirty="0" smtClean="0"/>
              <a:t>17 patients (2% of all patients in this analysis) with T4, MMR-D tumors had estimated recurrence risks that approximated (with large confidence intervals) those for patients with T3 stage, MMR-P tumors and were not included in this figure.</a:t>
            </a:r>
          </a:p>
          <a:p>
            <a:pPr marL="227013" indent="-227013" eaLnBrk="1" hangingPunct="1"/>
            <a:endParaRPr lang="en-US" dirty="0" smtClean="0"/>
          </a:p>
          <a:p>
            <a:pPr marL="227013" indent="-227013"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a:xfrm>
            <a:off x="311150" y="3475038"/>
            <a:ext cx="6337300"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dirty="0" smtClean="0"/>
              <a:t>Depicted on this slide are schematic representations of potential relationships between a “score” and recurrence risk in patients treated with surgery alone (yellow) and patients treated with surgery and chemotherapy (blue). </a:t>
            </a:r>
          </a:p>
          <a:p>
            <a:pPr marL="228600" indent="-228600" eaLnBrk="1" hangingPunct="1">
              <a:lnSpc>
                <a:spcPct val="90000"/>
              </a:lnSpc>
            </a:pPr>
            <a:endParaRPr lang="en-US" dirty="0" smtClean="0"/>
          </a:p>
          <a:p>
            <a:pPr marL="228600" indent="-228600" eaLnBrk="1" hangingPunct="1">
              <a:lnSpc>
                <a:spcPct val="90000"/>
              </a:lnSpc>
            </a:pPr>
            <a:r>
              <a:rPr lang="en-US" dirty="0" smtClean="0"/>
              <a:t>Left hand panel:  A score could be determined to be prognostic in surgery alone patients, with low scores correlating with low recurrence risk and high scores correlating with high recurrence risk.  However, without studying </a:t>
            </a:r>
            <a:r>
              <a:rPr lang="en-US" dirty="0" err="1" smtClean="0"/>
              <a:t>surgery+chemotherapy</a:t>
            </a:r>
            <a:r>
              <a:rPr lang="en-US" dirty="0" smtClean="0"/>
              <a:t> treated patients, one could not make any conclusions about the potential impact of chemotherapy for patients with any given score.  In fact, a score which is prognostic in surgery alone patients could have a different relationship with recurrence risk in </a:t>
            </a:r>
            <a:r>
              <a:rPr lang="en-US" dirty="0" err="1" smtClean="0"/>
              <a:t>surgery+chemotherapy</a:t>
            </a:r>
            <a:r>
              <a:rPr lang="en-US" dirty="0" smtClean="0"/>
              <a:t> treated patients, such that relative benefit of chemotherapy could be quite different for patients with different levels of the score. </a:t>
            </a:r>
          </a:p>
          <a:p>
            <a:pPr marL="228600" indent="-228600" eaLnBrk="1" hangingPunct="1">
              <a:lnSpc>
                <a:spcPct val="90000"/>
              </a:lnSpc>
            </a:pPr>
            <a:endParaRPr lang="en-US" dirty="0" smtClean="0"/>
          </a:p>
          <a:p>
            <a:pPr marL="228600" indent="-228600" eaLnBrk="1" hangingPunct="1">
              <a:lnSpc>
                <a:spcPct val="90000"/>
              </a:lnSpc>
            </a:pPr>
            <a:r>
              <a:rPr lang="en-US" dirty="0" smtClean="0"/>
              <a:t>Right hand panel:  In principle, there are 3 potential outcomes if a score prognostic in surgery alone patients is subsequently examined in </a:t>
            </a:r>
            <a:r>
              <a:rPr lang="en-US" dirty="0" err="1" smtClean="0"/>
              <a:t>surgery+chemotherapy</a:t>
            </a:r>
            <a:r>
              <a:rPr lang="en-US" dirty="0" smtClean="0"/>
              <a:t> patients.  </a:t>
            </a:r>
          </a:p>
          <a:p>
            <a:pPr marL="228600" indent="-228600" eaLnBrk="1" hangingPunct="1">
              <a:lnSpc>
                <a:spcPct val="90000"/>
              </a:lnSpc>
              <a:buFontTx/>
              <a:buChar char="•"/>
            </a:pPr>
            <a:r>
              <a:rPr lang="en-US" dirty="0" smtClean="0"/>
              <a:t>In the top most panel, the relationship of the score to recurrence risk in </a:t>
            </a:r>
            <a:r>
              <a:rPr lang="en-US" dirty="0" err="1" smtClean="0"/>
              <a:t>surgery+chemotherapy</a:t>
            </a:r>
            <a:r>
              <a:rPr lang="en-US" dirty="0" smtClean="0"/>
              <a:t> patients mirrors that seen in surgery alone patients, with the blue line shifted down by the same proportion across the entire range of the score, with the proportion being the average proportional risk reduction seen for chemotherapy in the overall population.  For example, if chemotherapy produces a ~20% relative risk reduction in the overall population, one would observe that the risk of recurrence for any given score would be PROPORTIONATELY ~20% lower for a </a:t>
            </a:r>
            <a:r>
              <a:rPr lang="en-US" dirty="0" err="1" smtClean="0"/>
              <a:t>surgery+chemotherapy</a:t>
            </a:r>
            <a:r>
              <a:rPr lang="en-US" dirty="0" smtClean="0"/>
              <a:t> patient as compared to a surgery alone patient at the same score.  In this scenario, given the same relative risk reduction across the range of the score, absolute benefit of chemotherapy would be dependent on the baseline recurrence risk with surgery alone for a given a score, with higher scores (and thus higher baseline risk) translating into higher absolute chemotherapy benefit (e.g. 20% relative risk reduction for a patient with 25% baseline risk (5% absolute risk reduction) is of greater magnitude than 20% relative risk reduction for a patient with 10% baseline risk (2% absolute risk reduction)). </a:t>
            </a:r>
          </a:p>
          <a:p>
            <a:pPr marL="228600" indent="-228600" eaLnBrk="1" hangingPunct="1">
              <a:lnSpc>
                <a:spcPct val="90000"/>
              </a:lnSpc>
              <a:buFontTx/>
              <a:buChar char="•"/>
            </a:pPr>
            <a:r>
              <a:rPr lang="en-US" dirty="0" smtClean="0"/>
              <a:t>In the middle panel, the relationship of the score to recurrence risk in </a:t>
            </a:r>
            <a:r>
              <a:rPr lang="en-US" dirty="0" err="1" smtClean="0"/>
              <a:t>surgery+chemotherapy</a:t>
            </a:r>
            <a:r>
              <a:rPr lang="en-US" dirty="0" smtClean="0"/>
              <a:t> patients demonstrates a markedly different slope when compared to surgery alone patients.  Here, chemotherapy-treated patients with high scores have much lower recurrence risks compared to surgery alone patients with high scores, whereas recurrence risks in the surgery alone and </a:t>
            </a:r>
            <a:r>
              <a:rPr lang="en-US" dirty="0" err="1" smtClean="0"/>
              <a:t>surgery+chemotherapy</a:t>
            </a:r>
            <a:r>
              <a:rPr lang="en-US" dirty="0" smtClean="0"/>
              <a:t> treated groups are quite similar at low scores.  In this scenario, relative risk reduction with chemotherapy is much higher at high scores than at low scores, indicating that the score is predictive of DIFFERENTIAL chemotherapy benefit.</a:t>
            </a:r>
          </a:p>
          <a:p>
            <a:pPr marL="228600" indent="-228600" eaLnBrk="1" hangingPunct="1">
              <a:lnSpc>
                <a:spcPct val="90000"/>
              </a:lnSpc>
              <a:buFontTx/>
              <a:buChar char="•"/>
            </a:pPr>
            <a:r>
              <a:rPr lang="en-US" dirty="0" smtClean="0"/>
              <a:t>In the bottom panel, we see another example of a score which is prognostic AND predictive of differential chemotherapy benefit.  However, unlike in the middle panel, recurrence risks for surgery alone and </a:t>
            </a:r>
            <a:r>
              <a:rPr lang="en-US" dirty="0" err="1" smtClean="0"/>
              <a:t>surgery+chemotherapy</a:t>
            </a:r>
            <a:r>
              <a:rPr lang="en-US" dirty="0" smtClean="0"/>
              <a:t> treated patients is divergent at low scores while remaining similar at high scores.  In this scenario, patients with low scores would be expected to derive larger relative risk reduction than patients at high scores.  Such a scenario would be clinically challenging, as the “need” for chemotherapy (baseline recurrence risk) and the benefit of chemotherapy would appear to be mismatched – high risk patients would not be expected to benefit while low risk patients would be expected to benefit.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a:xfrm>
            <a:off x="311150" y="3475038"/>
            <a:ext cx="6337300"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z="1000" dirty="0" smtClean="0"/>
              <a:t>Key points:</a:t>
            </a:r>
          </a:p>
          <a:p>
            <a:pPr marL="228600" indent="-228600" eaLnBrk="1" hangingPunct="1">
              <a:buFontTx/>
              <a:buAutoNum type="arabicParenR"/>
            </a:pPr>
            <a:r>
              <a:rPr lang="en-US" sz="1000" dirty="0" smtClean="0"/>
              <a:t> To sort through these potential scenarios, in a pre-specified secondary analysis, the relationship of the Recurrence Score in surgery alone and surgery+5FU/LV patients was examined in QUASAR, through use of the test of interaction.  The continuous Recurrence Score did not have significant interaction with treatment (i.e. surgery alone </a:t>
            </a:r>
            <a:r>
              <a:rPr lang="en-US" sz="1000" dirty="0" err="1" smtClean="0"/>
              <a:t>vs</a:t>
            </a:r>
            <a:r>
              <a:rPr lang="en-US" sz="1000" dirty="0" smtClean="0"/>
              <a:t> </a:t>
            </a:r>
            <a:r>
              <a:rPr lang="en-US" sz="1000" dirty="0" err="1" smtClean="0"/>
              <a:t>surgery+chemotherapy</a:t>
            </a:r>
            <a:r>
              <a:rPr lang="en-US" sz="1000" dirty="0" smtClean="0"/>
              <a:t>) (p=0.76); thus, the validation study results support the top scenario and exclude the bottom two scenarios. </a:t>
            </a:r>
          </a:p>
          <a:p>
            <a:pPr marL="228600" indent="-228600" eaLnBrk="1" hangingPunct="1">
              <a:buFontTx/>
              <a:buAutoNum type="arabicParenR"/>
            </a:pPr>
            <a:r>
              <a:rPr lang="en-US" sz="1000" dirty="0" smtClean="0"/>
              <a:t> The absence of a Recurrence Score by treatment interaction reveals that the proportional benefit of adjuvant 5FU/LV is not significantly different across the range of Recurrence Score.</a:t>
            </a:r>
          </a:p>
          <a:p>
            <a:pPr marL="228600" indent="-228600" eaLnBrk="1" hangingPunct="1">
              <a:buFontTx/>
              <a:buAutoNum type="arabicParenR"/>
            </a:pPr>
            <a:r>
              <a:rPr lang="en-US" sz="1000" dirty="0" smtClean="0"/>
              <a:t> In the setting where PROPORTIONAL benefit with treatment is similar across a population, ABSOLUTE benefit with treatment will be expected to be lower at low baseline risk and higher at high baseline risk.</a:t>
            </a:r>
          </a:p>
          <a:p>
            <a:pPr marL="228600" indent="-228600" eaLnBrk="1" hangingPunct="1">
              <a:buFontTx/>
              <a:buAutoNum type="arabicParenR"/>
            </a:pPr>
            <a:endParaRPr lang="en-US" sz="1000" dirty="0" smtClean="0"/>
          </a:p>
          <a:p>
            <a:pPr marL="228600" indent="-228600" eaLnBrk="1" hangingPunct="1"/>
            <a:r>
              <a:rPr lang="en-US" sz="1000" dirty="0" smtClean="0"/>
              <a:t>Details:</a:t>
            </a:r>
          </a:p>
          <a:p>
            <a:pPr marL="228600" indent="-228600" eaLnBrk="1" hangingPunct="1"/>
            <a:r>
              <a:rPr lang="en-US" sz="1000" dirty="0" smtClean="0"/>
              <a:t>“Differential 5FU/LV benefit“ –  refers to a differential proportional benefit (relative risk reduction) with 5FU/LV treatment as a function of the classifier. To illustrate this concept, suppose that we have a hypothetical patient population with an overall 20% risk of recurrence, for which therapy reduces the recurrence risk to an average of 16% (20% relative risk reduction). An example of differential treatment benefit would be where a classifier-defined group of patients experiences a 10% relative risk reduction with treatment (e.g. treatment reduces risk from 20% to 18% (2% absolute risk reduction)) while another classifier-defined group of patients experiences a 30% relative risk reduction with treatment (e.g. treatment reduces risk from 20% to 14% (6% absolute risk reduction)).  </a:t>
            </a:r>
          </a:p>
          <a:p>
            <a:pPr marL="228600" indent="-228600" eaLnBrk="1" hangingPunct="1"/>
            <a:endParaRPr lang="en-US" sz="1000" dirty="0" smtClean="0"/>
          </a:p>
          <a:p>
            <a:pPr marL="228600" indent="-228600" eaLnBrk="1" hangingPunct="1"/>
            <a:r>
              <a:rPr lang="en-US" sz="1000" dirty="0" smtClean="0"/>
              <a:t>In the absence of differential treatment benefit, the expected ~20% relative risk reduction with 5FU/LV treatment in stage II colon cancer would be expected to be similar across the range of Recurrence Score, such that a patient with 10% baseline risk would be expected to have risk reduced to 8% with treatment and a patient with 25% baseline risk would have their risk fall to 20% with treatment.  </a:t>
            </a:r>
          </a:p>
          <a:p>
            <a:pPr marL="228600" indent="-228600" eaLnBrk="1" hangingPunct="1"/>
            <a:endParaRPr lang="en-US" sz="1000" dirty="0" smtClean="0"/>
          </a:p>
          <a:p>
            <a:pPr marL="228600" indent="-228600" eaLnBrk="1" hangingPunct="1"/>
            <a:r>
              <a:rPr lang="en-US" sz="1000" dirty="0" smtClean="0"/>
              <a:t>In this study, examination of both treated and untreated patients gives us knowledge of the degree of treatment benefit for different groups of patients.  This analysis reveals that segregation of patients by Recurrence Score does not allow identification of patients with significantly higher or lower proportional 5FU/LV benefit, with the implication that patients across the range of Recurrence Score derive similar proportional benefit from 5FU/LV.</a:t>
            </a:r>
          </a:p>
          <a:p>
            <a:pPr marL="228600" indent="-228600" eaLnBrk="1" hangingPunct="1"/>
            <a:endParaRPr lang="en-US" sz="1000" dirty="0" smtClean="0"/>
          </a:p>
          <a:p>
            <a:pPr marL="228600" indent="-228600" eaLnBrk="1" hangingPunct="1"/>
            <a:endParaRPr lang="en-US" sz="10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a:xfrm>
            <a:off x="311150" y="3475038"/>
            <a:ext cx="6323013"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r>
              <a:rPr lang="en-US" b="0" dirty="0" smtClean="0"/>
              <a:t>Although the Recurrence Score will likely yield its highest value when used as a continuous measure, to obtain individualized estimates of recurrence risk, an analysis of the QUASAR data permit the identification of “guideposts” which may be useful for clinical decision-making.  These guideposts have been identified on the basis of internal consistency within the data, and are not, in any manner, meant to be prescriptive – ultimately, decision making with an individual patient should be based on clinical judgment after review of the relevant clinical data, including Recurrence Score.</a:t>
            </a:r>
          </a:p>
          <a:p>
            <a:pPr marL="227013" indent="-227013" eaLnBrk="1" hangingPunct="1"/>
            <a:endParaRPr lang="en-US" b="1" dirty="0" smtClean="0"/>
          </a:p>
          <a:p>
            <a:pPr marL="227013" indent="-227013" eaLnBrk="1" hangingPunct="1"/>
            <a:r>
              <a:rPr lang="en-US" dirty="0" smtClean="0"/>
              <a:t>This slide depicts a guidepost using Recurrence Score of 41.  The ~25% of T3, MMR-P patients (blue curve) with RS &gt;= 41 have high Recurrence Score disease and thus recurrence risk that overlaps with patients on the T4, MMR-P curve.  These patients would be expected to derive at least 3% benefit with adjuvant 5FU/LV chemotherapy, based on an estimated 20% relative risk reduction with 5FU/LV.  Recall that the high Recurrence Score group defined using this same cutpoint had a 3 year recurrence risk of ~22% with surgery alone;  assuming a 20% relative risk reduction with 5FU/LV, this group of patients would be estimated to have &gt;4% absolute benefit with adjuvant 5FU/LV.</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patient’s RS is 51,</a:t>
            </a:r>
            <a:r>
              <a:rPr lang="en-US" baseline="0" dirty="0" smtClean="0"/>
              <a:t> with an estimated risk of recurrence of 22% at 3 years.  This patient’s recurrence risk is as high as that for a T4 stage II colon cancer patient (stage IIB).</a:t>
            </a:r>
            <a:endParaRPr lang="en-US" dirty="0"/>
          </a:p>
        </p:txBody>
      </p:sp>
    </p:spTree>
    <p:extLst>
      <p:ext uri="{BB962C8B-B14F-4D97-AF65-F5344CB8AC3E}">
        <p14:creationId xmlns:p14="http://schemas.microsoft.com/office/powerpoint/2010/main" val="265469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a:xfrm>
            <a:off x="311150" y="3475038"/>
            <a:ext cx="6323013"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r>
              <a:rPr lang="en-US" b="0" dirty="0" smtClean="0"/>
              <a:t>Although the Recurrence Score will likely yield its highest value when used as a continuous measure, to obtain individualized estimates of recurrence risk, an analysis of the QUASAR data permit the identification of “guideposts” which may be useful for clinical decision-making.  These guideposts have been identified on the basis of internal consistency within the data, and are not, in any manner, meant to be prescriptive – ultimately, decision making with an individual patient should be based on clinical judgment after review of the relevant clinical data, including Recurrence Score.</a:t>
            </a:r>
          </a:p>
          <a:p>
            <a:pPr marL="227013" indent="-227013" eaLnBrk="1" hangingPunct="1"/>
            <a:endParaRPr lang="en-US" b="1" dirty="0" smtClean="0"/>
          </a:p>
          <a:p>
            <a:pPr marL="227013" indent="-227013" eaLnBrk="1" hangingPunct="1"/>
            <a:r>
              <a:rPr lang="en-US" dirty="0" smtClean="0"/>
              <a:t>This slide depicts a guidepost using Recurrence Score of 30.  The ~45% of T3, MMR-P patients (blue curve) with RS &lt; 30 have low Recurrence Score disease and thus recurrence risks that do not exceed 15%.  These patients would be expected to derive less than 3% benefit with adjuvant 5FU/LV chemotherapy, based on an estimated 20% relative risk reduction with 5FU/LV.  Recall that the low Recurrence Score group defined using this same cutpoint had a 3 year recurrence risk of ~12% with surgery alone;  assuming a 20% relative risk reduction with 5FU/LV, this group of patients would be estimated to have &lt;3% absolute benefit with adjuvant 5FU/LV.</a:t>
            </a:r>
          </a:p>
          <a:p>
            <a:pPr marL="227013" indent="-227013"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a:xfrm>
            <a:off x="311150" y="3475038"/>
            <a:ext cx="6380163"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The QUASAR validation study has shown that:</a:t>
            </a:r>
          </a:p>
          <a:p>
            <a:pPr marL="171450" indent="-171450" eaLnBrk="1" hangingPunct="1">
              <a:buFontTx/>
              <a:buChar char="-"/>
            </a:pPr>
            <a:r>
              <a:rPr lang="en-US" baseline="0" dirty="0" smtClean="0"/>
              <a:t>Recurrence Score is a strong quantitative predictor of recurrence risk, providing information not available from other clinical-pathologic measures.</a:t>
            </a:r>
          </a:p>
          <a:p>
            <a:pPr marL="171450" indent="-171450" eaLnBrk="1" hangingPunct="1">
              <a:buFontTx/>
              <a:buChar char="-"/>
            </a:pPr>
            <a:r>
              <a:rPr lang="en-US" baseline="0" dirty="0" smtClean="0"/>
              <a:t>The three most important measures in assessing risk for Stage II colon cancer should be:  RS, MMR status, and T stage</a:t>
            </a:r>
          </a:p>
          <a:p>
            <a:pPr marL="171450" indent="-171450" eaLnBrk="1" hangingPunct="1">
              <a:buFontTx/>
              <a:buChar char="-"/>
            </a:pPr>
            <a:r>
              <a:rPr lang="en-US" baseline="0" dirty="0" smtClean="0"/>
              <a:t>The RS has the greatest utility in T3, MMR-Proficient patients, which make up ~70% of stage II colon cancer </a:t>
            </a:r>
          </a:p>
          <a:p>
            <a:pPr marL="171450" indent="-171450" eaLnBrk="1" hangingPunct="1">
              <a:buFontTx/>
              <a:buChar cha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8C4E21EB-0366-4609-A328-C6D848F192A3}" type="slidenum">
              <a:rPr lang="en-US" smtClean="0">
                <a:solidFill>
                  <a:srgbClr val="000000"/>
                </a:solidFill>
                <a:latin typeface="Times" pitchFamily="-112" charset="0"/>
              </a:rPr>
              <a:pPr/>
              <a:t>34</a:t>
            </a:fld>
            <a:endParaRPr lang="en-US" dirty="0" smtClean="0">
              <a:solidFill>
                <a:srgbClr val="000000"/>
              </a:solidFill>
              <a:latin typeface="Times" pitchFamily="-112" charset="0"/>
            </a:endParaRPr>
          </a:p>
        </p:txBody>
      </p:sp>
      <p:sp>
        <p:nvSpPr>
          <p:cNvPr id="154627" name="Slide Image Placeholder 1"/>
          <p:cNvSpPr>
            <a:spLocks noGrp="1" noRot="1" noChangeAspect="1" noTextEdit="1"/>
          </p:cNvSpPr>
          <p:nvPr>
            <p:ph type="sldImg"/>
          </p:nvPr>
        </p:nvSpPr>
        <p:spPr>
          <a:ln/>
        </p:spPr>
      </p:sp>
      <p:sp>
        <p:nvSpPr>
          <p:cNvPr id="154628" name="Notes Placeholder 2"/>
          <p:cNvSpPr>
            <a:spLocks noGrp="1"/>
          </p:cNvSpPr>
          <p:nvPr>
            <p:ph type="body" idx="1"/>
          </p:nvPr>
        </p:nvSpPr>
        <p:spPr>
          <a:noFill/>
          <a:ln/>
        </p:spPr>
        <p:txBody>
          <a:bodyPr/>
          <a:lstStyle/>
          <a:p>
            <a:pPr defTabSz="881390" eaLnBrk="1" hangingPunct="1">
              <a:spcBef>
                <a:spcPct val="0"/>
              </a:spcBef>
              <a:defRPr/>
            </a:pPr>
            <a:r>
              <a:rPr lang="en-US" b="0" dirty="0" smtClean="0"/>
              <a:t>Abstract #3518:  </a:t>
            </a:r>
            <a:r>
              <a:rPr lang="en-US" dirty="0" smtClean="0"/>
              <a:t>Validation of a 12-gene colon cancer Recurrence Score in patients with stage II colon cancer</a:t>
            </a:r>
            <a:r>
              <a:rPr lang="en-US" baseline="0" dirty="0" smtClean="0"/>
              <a:t> </a:t>
            </a:r>
            <a:r>
              <a:rPr lang="en-US" dirty="0" smtClean="0"/>
              <a:t>from CALGB 9581</a:t>
            </a:r>
            <a:r>
              <a:rPr lang="en-US" i="1" dirty="0" smtClean="0"/>
              <a:t>.</a:t>
            </a:r>
            <a:r>
              <a:rPr lang="en-US" dirty="0" smtClean="0"/>
              <a:t> </a:t>
            </a:r>
            <a:r>
              <a:rPr lang="en-US" u="sng" dirty="0" smtClean="0"/>
              <a:t>Alan P. </a:t>
            </a:r>
            <a:r>
              <a:rPr lang="en-US" u="sng" dirty="0" err="1" smtClean="0"/>
              <a:t>Venook</a:t>
            </a:r>
            <a:r>
              <a:rPr lang="en-US" u="sng" baseline="0" dirty="0" smtClean="0"/>
              <a:t> et al.</a:t>
            </a:r>
            <a:endParaRPr lang="en-US" dirty="0" smtClean="0"/>
          </a:p>
          <a:p>
            <a:pPr eaLnBrk="1" hangingPunct="1">
              <a:spcBef>
                <a:spcPct val="0"/>
              </a:spcBef>
            </a:pPr>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CALGB 9581 data set represented a rare opportunity to confirm the prognostic capabilities of the 12-gene Recurrence Score in a well-defined stage II colon cancer patient population wherein there was no treatment effect and there was, on average, a low recurrence risk.  </a:t>
            </a:r>
          </a:p>
        </p:txBody>
      </p:sp>
    </p:spTree>
    <p:extLst>
      <p:ext uri="{BB962C8B-B14F-4D97-AF65-F5344CB8AC3E}">
        <p14:creationId xmlns:p14="http://schemas.microsoft.com/office/powerpoint/2010/main" val="2054504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000" dirty="0">
                <a:ea typeface="ＭＳ Ｐゴシック" pitchFamily="34" charset="-128"/>
                <a:cs typeface="MS PGothic" charset="0"/>
              </a:rPr>
              <a:t>Of the 1672 stage II colon cancer patients from the parent CALGB 9581 trial, 1137 (68%) had available tumor tissue for analysis, including 187 patients with known tumor recurrences.  The CALGB-GHI study processed 728 patients from both study arms pooled – these included all available patients with recurrences and a random sampling of non-recurrent patients at a ratio of 3:1.  A total of 38 cases were excluded based on not meeting pre-specified pathologic criteria for analysis.</a:t>
            </a:r>
          </a:p>
          <a:p>
            <a:pPr defTabSz="881390">
              <a:defRPr/>
            </a:pPr>
            <a:endParaRPr lang="en-US" sz="1000" dirty="0">
              <a:ea typeface="ＭＳ Ｐゴシック" pitchFamily="34" charset="-128"/>
              <a:cs typeface="MS PGothic" charset="0"/>
            </a:endParaRPr>
          </a:p>
          <a:p>
            <a:r>
              <a:rPr lang="en-US" sz="1000" dirty="0">
                <a:ea typeface="ＭＳ Ｐゴシック" pitchFamily="34" charset="-128"/>
                <a:cs typeface="MS PGothic" charset="0"/>
              </a:rPr>
              <a:t>The final study population included 690 evaluable patients, with 162 recurrence events.</a:t>
            </a:r>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104646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patients in CALGB 9581 represent</a:t>
            </a:r>
            <a:r>
              <a:rPr lang="en-US" baseline="0" dirty="0" smtClean="0"/>
              <a:t> a low-risk stage II colon cancer population compared with QUASAR.  These differences may be attributed to several factors:</a:t>
            </a:r>
          </a:p>
          <a:p>
            <a:pPr marL="171450" indent="-171450">
              <a:buFontTx/>
              <a:buChar char="-"/>
            </a:pPr>
            <a:r>
              <a:rPr lang="en-US" baseline="0" dirty="0" smtClean="0"/>
              <a:t>Patients with T4b tumors, obstructions, perforations, and positive margins were excluded from CALGB 9581</a:t>
            </a:r>
          </a:p>
          <a:p>
            <a:pPr marL="171450" indent="-171450">
              <a:buFontTx/>
              <a:buChar char="-"/>
            </a:pPr>
            <a:r>
              <a:rPr lang="en-US" baseline="0" dirty="0" smtClean="0"/>
              <a:t>The CALGB study was conducted more recently (1997-2002) in the US, compared to QUASAR (1994-2003) which largely recruited from the UK.</a:t>
            </a:r>
          </a:p>
          <a:p>
            <a:pPr marL="171450" indent="-171450">
              <a:buFontTx/>
              <a:buChar char="-"/>
            </a:pPr>
            <a:r>
              <a:rPr lang="en-US" baseline="0" dirty="0" smtClean="0"/>
              <a:t>Patients recruited to CALGB 9581 were randomized to a novel immunotherapeutic agent </a:t>
            </a:r>
            <a:r>
              <a:rPr lang="en-US" baseline="0" dirty="0" err="1" smtClean="0"/>
              <a:t>vs</a:t>
            </a:r>
            <a:r>
              <a:rPr lang="en-US" baseline="0" dirty="0" smtClean="0"/>
              <a:t> observation only; thus, younger patients considered obvious adjuvant chemotherapy candidates may have been under-represented in this cohort.</a:t>
            </a:r>
          </a:p>
          <a:p>
            <a:pPr marL="171450" indent="-171450">
              <a:buFontTx/>
              <a:buChar char="-"/>
            </a:pPr>
            <a:endParaRPr lang="en-US" baseline="0" dirty="0" smtClean="0"/>
          </a:p>
          <a:p>
            <a:r>
              <a:rPr lang="en-US" sz="1200" b="0" i="0" u="none" strike="noStrike" kern="1200" baseline="0" dirty="0" smtClean="0">
                <a:solidFill>
                  <a:schemeClr val="tx1"/>
                </a:solidFill>
                <a:latin typeface="+mn-lt"/>
                <a:ea typeface="+mn-ea"/>
                <a:cs typeface="+mn-cs"/>
              </a:rPr>
              <a:t>Compared to most adjuvant colon cancer trial populations, patients enrolled in the CALGB 9581 study</a:t>
            </a:r>
          </a:p>
          <a:p>
            <a:r>
              <a:rPr lang="en-US" sz="1200" b="0" i="0" u="none" strike="noStrike" kern="1200" baseline="0" dirty="0" smtClean="0">
                <a:solidFill>
                  <a:schemeClr val="tx1"/>
                </a:solidFill>
                <a:latin typeface="+mn-lt"/>
                <a:ea typeface="+mn-ea"/>
                <a:cs typeface="+mn-cs"/>
              </a:rPr>
              <a:t>were, on average, older and at lower risk of recurrence (recurrence risk of 14.6% at 5 years)</a:t>
            </a:r>
          </a:p>
          <a:p>
            <a:r>
              <a:rPr lang="en-US" sz="1200" b="0" i="0" u="none" strike="noStrike" kern="1200" baseline="0" dirty="0" smtClean="0">
                <a:solidFill>
                  <a:schemeClr val="tx1"/>
                </a:solidFill>
                <a:latin typeface="+mn-lt"/>
                <a:ea typeface="+mn-ea"/>
                <a:cs typeface="+mn-cs"/>
              </a:rPr>
              <a:t>-- Consistent with the expected pattern of patient selection for a clinical trial with no conventional</a:t>
            </a:r>
          </a:p>
          <a:p>
            <a:r>
              <a:rPr lang="en-US" sz="1200" b="0" i="0" u="none" strike="noStrike" kern="1200" baseline="0" dirty="0" smtClean="0">
                <a:solidFill>
                  <a:schemeClr val="tx1"/>
                </a:solidFill>
                <a:latin typeface="+mn-lt"/>
                <a:ea typeface="+mn-ea"/>
                <a:cs typeface="+mn-cs"/>
              </a:rPr>
              <a:t>chemotherapy arm</a:t>
            </a:r>
          </a:p>
          <a:p>
            <a:r>
              <a:rPr lang="en-US" sz="1200" b="0" i="0" u="none" strike="noStrike" kern="1200" baseline="0" dirty="0" smtClean="0">
                <a:solidFill>
                  <a:schemeClr val="tx1"/>
                </a:solidFill>
                <a:latin typeface="+mn-lt"/>
                <a:ea typeface="+mn-ea"/>
                <a:cs typeface="+mn-cs"/>
              </a:rPr>
              <a:t>-- Smaller proportion of T4 and higher proportion of MMR-D consistent with lower recurrence risk</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4134745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Main point:</a:t>
            </a:r>
          </a:p>
          <a:p>
            <a:pPr marL="228600" indent="-228600" eaLnBrk="1" hangingPunct="1">
              <a:buFontTx/>
              <a:buAutoNum type="arabicParenR"/>
            </a:pPr>
            <a:r>
              <a:rPr lang="en-US" dirty="0" smtClean="0"/>
              <a:t>The pre-specified primary endpoint was met in this</a:t>
            </a:r>
            <a:r>
              <a:rPr lang="en-US" baseline="0" dirty="0" smtClean="0"/>
              <a:t> confirmatory study for the 12-gene RS:</a:t>
            </a:r>
            <a:r>
              <a:rPr lang="en-US" dirty="0" smtClean="0"/>
              <a:t>  Primary analysis of the association of continuous Recurrence Score with recurrence risk was significant (p=0.013) in this study population</a:t>
            </a:r>
            <a:r>
              <a:rPr lang="en-US" baseline="0" dirty="0" smtClean="0"/>
              <a:t> of </a:t>
            </a:r>
            <a:r>
              <a:rPr lang="en-US" dirty="0" smtClean="0"/>
              <a:t>lower-risk resected stage II colon cancer patients</a:t>
            </a:r>
            <a:r>
              <a:rPr lang="en-US" baseline="0" dirty="0" smtClean="0"/>
              <a:t> </a:t>
            </a:r>
            <a:r>
              <a:rPr lang="en-US" dirty="0" smtClean="0"/>
              <a:t> </a:t>
            </a:r>
          </a:p>
          <a:p>
            <a:pPr marL="228600" indent="-228600" eaLnBrk="1" hangingPunct="1">
              <a:buFontTx/>
              <a:buAutoNum type="arabicParenR"/>
            </a:pPr>
            <a:r>
              <a:rPr lang="en-US" dirty="0" smtClean="0"/>
              <a:t> The solid curve depicts the relationship of continuous Recurrence Score to 5 year recurrence risk, demonstrating a near linear relationship with higher RS associated with higher recurrence risk.  The dotted curves indicate 95% confidence intervals.</a:t>
            </a:r>
          </a:p>
          <a:p>
            <a:pPr marL="228600" indent="-228600" eaLnBrk="1" hangingPunct="1">
              <a:buFontTx/>
              <a:buAutoNum type="arabicParenR"/>
            </a:pPr>
            <a:r>
              <a:rPr lang="en-US" dirty="0" smtClean="0"/>
              <a:t>These results are very consistent with</a:t>
            </a:r>
            <a:r>
              <a:rPr lang="en-US" baseline="0" dirty="0" smtClean="0"/>
              <a:t> those of the QUASAR validation study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Method: In the pre-specified primary analysis, a Cox proportional hazards regression model was fitted to the clinical endpoint,</a:t>
            </a:r>
            <a:r>
              <a:rPr lang="en-US" baseline="0" dirty="0" smtClean="0"/>
              <a:t> time to Recurrence </a:t>
            </a:r>
            <a:r>
              <a:rPr lang="en-US" dirty="0" smtClean="0"/>
              <a:t>for the CALGB 9581-GHI</a:t>
            </a:r>
            <a:r>
              <a:rPr lang="en-US" baseline="0" dirty="0" smtClean="0"/>
              <a:t> </a:t>
            </a:r>
            <a:r>
              <a:rPr lang="en-US" dirty="0" smtClean="0"/>
              <a:t>study population, and a likelihood ratio test was used to determine if the Recurrence Score is significantly associated with the risk of recurrence.</a:t>
            </a: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E6EA607C-165A-48FC-A63A-9F463C413390}"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241114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000" dirty="0">
                <a:ea typeface="ＭＳ Ｐゴシック" pitchFamily="34" charset="-128"/>
                <a:cs typeface="MS PGothic" charset="0"/>
              </a:rPr>
              <a:t>The Recurrence Score was significantly associated with recurrence risk (p=0.004) after controlling for MMR status, T-stage, number of nodes examined, histologic grade and LVI in the multivariate cox regression of RS and covariates on recurrence free interval (n=656, 95% of all patients) </a:t>
            </a:r>
            <a:endParaRPr lang="en-US" sz="1000" dirty="0">
              <a:solidFill>
                <a:srgbClr val="000000"/>
              </a:solidFill>
              <a:latin typeface="Verdana"/>
              <a:ea typeface="ＭＳ Ｐゴシック" pitchFamily="34" charset="-128"/>
              <a:cs typeface="MS PGothic" charset="0"/>
            </a:endParaRPr>
          </a:p>
          <a:p>
            <a:endParaRPr lang="en-US" dirty="0" smtClean="0"/>
          </a:p>
          <a:p>
            <a:r>
              <a:rPr lang="en-US" sz="1200" b="0" i="0" u="none" strike="noStrike" kern="1200" baseline="0" dirty="0" smtClean="0">
                <a:solidFill>
                  <a:schemeClr val="tx1"/>
                </a:solidFill>
                <a:latin typeface="+mn-lt"/>
                <a:ea typeface="+mn-ea"/>
                <a:cs typeface="+mn-cs"/>
              </a:rPr>
              <a:t>• Contribution of RS to prediction of recurrence risk beyond clinical and pathological characteristics was</a:t>
            </a:r>
          </a:p>
          <a:p>
            <a:r>
              <a:rPr lang="en-US" sz="1200" b="0" i="0" u="none" strike="noStrike" kern="1200" baseline="0" dirty="0" smtClean="0">
                <a:solidFill>
                  <a:schemeClr val="tx1"/>
                </a:solidFill>
                <a:latin typeface="+mn-lt"/>
                <a:ea typeface="+mn-ea"/>
                <a:cs typeface="+mn-cs"/>
              </a:rPr>
              <a:t>also examined in two-variable models of RS and any of the following covariates: age, gender, race, T</a:t>
            </a:r>
          </a:p>
          <a:p>
            <a:r>
              <a:rPr lang="en-US" sz="1200" b="0" i="0" u="none" strike="noStrike" kern="1200" baseline="0" dirty="0" smtClean="0">
                <a:solidFill>
                  <a:schemeClr val="tx1"/>
                </a:solidFill>
                <a:latin typeface="+mn-lt"/>
                <a:ea typeface="+mn-ea"/>
                <a:cs typeface="+mn-cs"/>
              </a:rPr>
              <a:t>stage, MMR status, grade, nodes examined, mucinous histology, tumor location or LVI.  In this analysis, RS was significantly associated with recurrence risk after all individual clinical and pathological covariates were included in two-variable models</a:t>
            </a: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4035936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20000"/>
              </a:spcBef>
              <a:spcAft>
                <a:spcPct val="0"/>
              </a:spcAft>
              <a:buClrTx/>
              <a:buSzTx/>
              <a:buFont typeface="Arial" charset="0"/>
              <a:buNone/>
              <a:tabLst/>
              <a:defRPr/>
            </a:pPr>
            <a:r>
              <a:rPr lang="en-US" sz="1200" dirty="0" smtClean="0">
                <a:solidFill>
                  <a:srgbClr val="FF0000"/>
                </a:solidFill>
              </a:rPr>
              <a:t>There were no events in 7 T4 MMR-D patients in our study providing insufficient data to estimate effect in these patients.</a:t>
            </a:r>
          </a:p>
          <a:p>
            <a:pPr marL="0" indent="0">
              <a:spcBef>
                <a:spcPct val="20000"/>
              </a:spcBef>
              <a:buFont typeface="Arial" charset="0"/>
              <a:buNone/>
            </a:pPr>
            <a:endParaRPr lang="en-US" sz="1200" b="1" i="0" u="none" strike="noStrike" kern="1200" baseline="0" dirty="0" smtClean="0">
              <a:solidFill>
                <a:schemeClr val="tx1"/>
              </a:solidFill>
              <a:latin typeface="+mn-lt"/>
              <a:ea typeface="+mn-ea"/>
              <a:cs typeface="+mn-cs"/>
            </a:endParaRPr>
          </a:p>
          <a:p>
            <a:pPr marL="0" indent="0">
              <a:spcBef>
                <a:spcPct val="20000"/>
              </a:spcBef>
              <a:buFont typeface="Arial" charset="0"/>
              <a:buNone/>
            </a:pPr>
            <a:r>
              <a:rPr lang="en-US" sz="1200" b="1" i="0" u="none" strike="noStrike" kern="1200" baseline="0" dirty="0" smtClean="0">
                <a:solidFill>
                  <a:schemeClr val="tx1"/>
                </a:solidFill>
                <a:latin typeface="+mn-lt"/>
                <a:ea typeface="+mn-ea"/>
                <a:cs typeface="+mn-cs"/>
              </a:rPr>
              <a:t>Contribution of RS to Prediction of Recurrence Risk Beyond MMR and T-Stage:</a:t>
            </a:r>
          </a:p>
          <a:p>
            <a:pPr marL="0" indent="0">
              <a:spcBef>
                <a:spcPct val="20000"/>
              </a:spcBef>
              <a:buFont typeface="Arial" charset="0"/>
              <a:buNone/>
            </a:pPr>
            <a:endParaRPr lang="en-US" sz="1200" b="1" i="0" u="none" strike="noStrike" kern="1200" baseline="0" dirty="0" smtClean="0">
              <a:solidFill>
                <a:schemeClr val="tx1"/>
              </a:solidFill>
              <a:latin typeface="+mn-lt"/>
              <a:ea typeface="+mn-ea"/>
              <a:cs typeface="+mn-cs"/>
            </a:endParaRPr>
          </a:p>
          <a:p>
            <a:pPr marL="330521" indent="-330521">
              <a:spcBef>
                <a:spcPct val="20000"/>
              </a:spcBef>
              <a:buFont typeface="Arial" charset="0"/>
              <a:buChar char="•"/>
            </a:pPr>
            <a:r>
              <a:rPr lang="en-US" sz="1000" dirty="0" smtClean="0">
                <a:solidFill>
                  <a:srgbClr val="000000"/>
                </a:solidFill>
                <a:latin typeface="Verdana"/>
                <a:ea typeface="ＭＳ Ｐゴシック" pitchFamily="34" charset="-128"/>
                <a:cs typeface="MS PGothic" charset="0"/>
              </a:rPr>
              <a:t>RS </a:t>
            </a:r>
            <a:r>
              <a:rPr lang="en-US" sz="1000" dirty="0">
                <a:solidFill>
                  <a:srgbClr val="000000"/>
                </a:solidFill>
                <a:latin typeface="Verdana"/>
                <a:ea typeface="ＭＳ Ｐゴシック" pitchFamily="34" charset="-128"/>
                <a:cs typeface="MS PGothic" charset="0"/>
              </a:rPr>
              <a:t>was significantly associated with recurrence risk (p=0.008) after MMR status, T stage and interaction of MMR and T stage were included in the model</a:t>
            </a:r>
          </a:p>
          <a:p>
            <a:pPr marL="330521" indent="-330521">
              <a:spcBef>
                <a:spcPct val="20000"/>
              </a:spcBef>
              <a:buFont typeface="Arial" charset="0"/>
              <a:buChar char="•"/>
            </a:pPr>
            <a:r>
              <a:rPr lang="en-US" sz="1000" dirty="0">
                <a:solidFill>
                  <a:srgbClr val="000000"/>
                </a:solidFill>
                <a:latin typeface="Verdana"/>
                <a:ea typeface="ＭＳ Ｐゴシック" pitchFamily="34" charset="-128"/>
                <a:cs typeface="MS PGothic" charset="0"/>
              </a:rPr>
              <a:t>In T3 patients</a:t>
            </a:r>
            <a:r>
              <a:rPr lang="en-US" sz="1000" dirty="0">
                <a:solidFill>
                  <a:srgbClr val="DADADA">
                    <a:lumMod val="10000"/>
                  </a:srgbClr>
                </a:solidFill>
                <a:latin typeface="Verdana"/>
                <a:ea typeface="ＭＳ Ｐゴシック" pitchFamily="34" charset="-128"/>
                <a:cs typeface="MS PGothic" charset="0"/>
              </a:rPr>
              <a:t>, MMR-D was </a:t>
            </a:r>
            <a:r>
              <a:rPr lang="en-US" sz="1000" dirty="0">
                <a:solidFill>
                  <a:srgbClr val="000000"/>
                </a:solidFill>
                <a:latin typeface="Verdana"/>
                <a:ea typeface="ＭＳ Ｐゴシック" pitchFamily="34" charset="-128"/>
                <a:cs typeface="MS PGothic" charset="0"/>
              </a:rPr>
              <a:t>associated with significantly lower recurrence risk (p=0.04) </a:t>
            </a:r>
          </a:p>
          <a:p>
            <a:pPr marL="330521" indent="-330521">
              <a:spcBef>
                <a:spcPct val="20000"/>
              </a:spcBef>
              <a:buFont typeface="Arial" charset="0"/>
              <a:buChar char="•"/>
            </a:pPr>
            <a:endParaRPr lang="en-US" sz="1000" dirty="0">
              <a:solidFill>
                <a:srgbClr val="000000"/>
              </a:solidFill>
              <a:latin typeface="Verdana"/>
              <a:ea typeface="ＭＳ Ｐゴシック" pitchFamily="34" charset="-128"/>
              <a:cs typeface="MS PGothic" charset="0"/>
            </a:endParaRPr>
          </a:p>
          <a:p>
            <a:pPr marL="0" indent="0" defTabSz="881390">
              <a:spcBef>
                <a:spcPct val="20000"/>
              </a:spcBef>
              <a:buFont typeface="Arial" charset="0"/>
              <a:buNone/>
              <a:defRPr/>
            </a:pPr>
            <a:r>
              <a:rPr lang="en-US" sz="1000" kern="0" dirty="0">
                <a:solidFill>
                  <a:srgbClr val="000000"/>
                </a:solidFill>
                <a:ea typeface="ＭＳ Ｐゴシック" pitchFamily="34" charset="-128"/>
                <a:cs typeface="MS PGothic" charset="0"/>
              </a:rPr>
              <a:t>* </a:t>
            </a:r>
            <a:r>
              <a:rPr lang="en-US" sz="1000" dirty="0" smtClean="0">
                <a:solidFill>
                  <a:srgbClr val="000000"/>
                </a:solidFill>
                <a:ea typeface="ＭＳ Ｐゴシック" pitchFamily="34" charset="-128"/>
                <a:cs typeface="MS PGothic" charset="0"/>
              </a:rPr>
              <a:t>There </a:t>
            </a:r>
            <a:r>
              <a:rPr lang="en-US" sz="1000" dirty="0">
                <a:solidFill>
                  <a:srgbClr val="000000"/>
                </a:solidFill>
                <a:ea typeface="ＭＳ Ｐゴシック" pitchFamily="34" charset="-128"/>
                <a:cs typeface="MS PGothic" charset="0"/>
              </a:rPr>
              <a:t>were no events in 7 </a:t>
            </a:r>
            <a:r>
              <a:rPr lang="en-US" sz="1000" dirty="0" smtClean="0">
                <a:solidFill>
                  <a:srgbClr val="000000"/>
                </a:solidFill>
                <a:ea typeface="ＭＳ Ｐゴシック" pitchFamily="34" charset="-128"/>
                <a:cs typeface="MS PGothic" charset="0"/>
              </a:rPr>
              <a:t>T4, </a:t>
            </a:r>
            <a:r>
              <a:rPr lang="en-US" sz="1000" dirty="0">
                <a:solidFill>
                  <a:srgbClr val="000000"/>
                </a:solidFill>
                <a:ea typeface="ＭＳ Ｐゴシック" pitchFamily="34" charset="-128"/>
                <a:cs typeface="MS PGothic" charset="0"/>
              </a:rPr>
              <a:t>MMR-D patients in our study providing insufficient data to estimate effect in these patients.</a:t>
            </a:r>
            <a:endParaRPr lang="en-US" sz="1000" kern="0" dirty="0">
              <a:solidFill>
                <a:srgbClr val="000000"/>
              </a:solidFill>
              <a:ea typeface="ＭＳ Ｐゴシック" pitchFamily="34" charset="-128"/>
              <a:cs typeface="MS PGothic" charset="0"/>
            </a:endParaRPr>
          </a:p>
          <a:p>
            <a:pPr marL="330521" indent="-330521">
              <a:spcBef>
                <a:spcPct val="20000"/>
              </a:spcBef>
              <a:buFont typeface="Arial" charset="0"/>
              <a:buChar char="•"/>
            </a:pPr>
            <a:endParaRPr lang="en-US" sz="1000" dirty="0">
              <a:solidFill>
                <a:srgbClr val="000000"/>
              </a:solidFill>
              <a:latin typeface="Verdana"/>
              <a:ea typeface="ＭＳ Ｐゴシック" pitchFamily="34" charset="-128"/>
              <a:cs typeface="MS PGothic"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271691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pre-specified</a:t>
            </a:r>
            <a:r>
              <a:rPr lang="en-US" baseline="0" dirty="0" smtClean="0"/>
              <a:t> cut-points in defining the RS groups were set at the 40</a:t>
            </a:r>
            <a:r>
              <a:rPr lang="en-US" baseline="30000" dirty="0" smtClean="0"/>
              <a:t>th</a:t>
            </a:r>
            <a:r>
              <a:rPr lang="en-US" baseline="0" dirty="0" smtClean="0"/>
              <a:t> and 75</a:t>
            </a:r>
            <a:r>
              <a:rPr lang="en-US" baseline="30000" dirty="0" smtClean="0"/>
              <a:t>th</a:t>
            </a:r>
            <a:r>
              <a:rPr lang="en-US" baseline="0" dirty="0" smtClean="0"/>
              <a:t> percentiles for the overall CALGB 9581 study population.  The proportion of patients were slightly different for the T3 MMR-proficient population in this study, because patients with T4 tumors and MMR-D tumors may not have been evenly distributed across the three RS groups. </a:t>
            </a:r>
          </a:p>
          <a:p>
            <a:endParaRPr lang="en-US" baseline="0" dirty="0" smtClean="0"/>
          </a:p>
          <a:p>
            <a:r>
              <a:rPr lang="en-US" dirty="0" smtClean="0"/>
              <a:t>The average 5-year recurrence risk for T3 MMR-P patients</a:t>
            </a:r>
            <a:r>
              <a:rPr lang="en-US" baseline="0" dirty="0" smtClean="0"/>
              <a:t> was </a:t>
            </a:r>
            <a:r>
              <a:rPr lang="en-US" dirty="0" smtClean="0"/>
              <a:t>13% in</a:t>
            </a:r>
            <a:r>
              <a:rPr lang="en-US" baseline="0" dirty="0" smtClean="0"/>
              <a:t> the</a:t>
            </a:r>
            <a:r>
              <a:rPr lang="en-US" dirty="0" smtClean="0"/>
              <a:t> low risk cohort, 16% in</a:t>
            </a:r>
            <a:r>
              <a:rPr lang="en-US" baseline="0" dirty="0" smtClean="0"/>
              <a:t> the </a:t>
            </a:r>
            <a:r>
              <a:rPr lang="en-US" dirty="0" smtClean="0"/>
              <a:t>intermediate risk and 21% in</a:t>
            </a:r>
            <a:r>
              <a:rPr lang="en-US" baseline="0" dirty="0" smtClean="0"/>
              <a:t> the</a:t>
            </a:r>
            <a:r>
              <a:rPr lang="en-US" dirty="0" smtClean="0"/>
              <a:t> high risk group.</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08" charset="0"/>
                <a:ea typeface="ＭＳ Ｐゴシック" pitchFamily="-108" charset="-128"/>
                <a:cs typeface="ＭＳ Ｐゴシック" pitchFamily="-108" charset="-128"/>
              </a:rPr>
              <a:t>Main Point</a:t>
            </a:r>
            <a:r>
              <a:rPr lang="en-US" dirty="0" smtClean="0">
                <a:latin typeface="Times" pitchFamily="-108" charset="0"/>
                <a:ea typeface="ＭＳ Ｐゴシック" pitchFamily="-108" charset="-128"/>
                <a:cs typeface="ＭＳ Ｐゴシック" pitchFamily="-108" charset="-128"/>
              </a:rPr>
              <a:t>: </a:t>
            </a:r>
            <a:r>
              <a:rPr lang="en-US" sz="1200" kern="1200" dirty="0" smtClean="0">
                <a:solidFill>
                  <a:schemeClr val="tx1"/>
                </a:solidFill>
                <a:effectLst/>
                <a:latin typeface="+mn-lt"/>
                <a:ea typeface="+mn-ea"/>
                <a:cs typeface="+mn-cs"/>
              </a:rPr>
              <a:t>In the CALGB study, as was seen in the QUASAR study, the 12-gene RS was able to identify, in a standard risk stage II population, ~20 – 25% of patients with a higher risk of recurrence at 5 years.</a:t>
            </a:r>
          </a:p>
          <a:p>
            <a:r>
              <a:rPr lang="en-US" dirty="0" smtClean="0">
                <a:latin typeface="Times" pitchFamily="-108" charset="0"/>
                <a:ea typeface="ＭＳ Ｐゴシック" pitchFamily="-108" charset="-128"/>
                <a:cs typeface="ＭＳ Ｐゴシック" pitchFamily="-108" charset="-128"/>
              </a:rPr>
              <a:t>  </a:t>
            </a:r>
            <a:endParaRPr lang="en-US" dirty="0" smtClean="0">
              <a:latin typeface="Times" pitchFamily="-108" charset="0"/>
              <a:ea typeface="ＭＳ Ｐゴシック" pitchFamily="-108" charset="-128"/>
              <a:cs typeface="ＭＳ Ｐゴシック" pitchFamily="-108" charset="-128"/>
            </a:endParaRPr>
          </a:p>
          <a:p>
            <a:endParaRPr lang="en-US" dirty="0" smtClean="0"/>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286447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689100" y="474663"/>
            <a:ext cx="3924300" cy="2943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a:xfrm>
            <a:off x="311150" y="3476625"/>
            <a:ext cx="669925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dirty="0" smtClean="0"/>
              <a:t>When considering the clinical questions in colon cancer where genomics could make a major impact, our conversations with oncologists led us to focus on the challenge of stage II colon cancer. Some considerations in that challenge are as follows: </a:t>
            </a:r>
          </a:p>
          <a:p>
            <a:pPr eaLnBrk="1" hangingPunct="1">
              <a:lnSpc>
                <a:spcPct val="80000"/>
              </a:lnSpc>
              <a:spcBef>
                <a:spcPct val="0"/>
              </a:spcBef>
              <a:buFontTx/>
              <a:buChar char="•"/>
            </a:pPr>
            <a:r>
              <a:rPr lang="en-US" sz="800" dirty="0" smtClean="0"/>
              <a:t>First is the fact that 75% to 80% of these patients are cured with surgery alone. Identifying who exactly those 75-80% are has been a significant challenge.</a:t>
            </a:r>
          </a:p>
          <a:p>
            <a:pPr eaLnBrk="1" hangingPunct="1">
              <a:lnSpc>
                <a:spcPct val="80000"/>
              </a:lnSpc>
              <a:spcBef>
                <a:spcPct val="0"/>
              </a:spcBef>
              <a:buFontTx/>
              <a:buChar char="•"/>
            </a:pPr>
            <a:r>
              <a:rPr lang="en-US" sz="800" dirty="0" smtClean="0"/>
              <a:t>We know that in an unselected patient population of stage II colon cancer, there is a significant but small absolute benefit of adjuvant chemotherapy. Moreover, for this patient population which is largely elderly, six months of therapy and potential toxicities may have an impact on quality of life. There are also competing causes of death and comorbidities for these patients. </a:t>
            </a:r>
          </a:p>
          <a:p>
            <a:pPr eaLnBrk="1" hangingPunct="1">
              <a:lnSpc>
                <a:spcPct val="80000"/>
              </a:lnSpc>
            </a:pPr>
            <a:endParaRPr lang="en-US" sz="800" dirty="0" smtClean="0"/>
          </a:p>
          <a:p>
            <a:pPr eaLnBrk="1" hangingPunct="1">
              <a:lnSpc>
                <a:spcPct val="80000"/>
              </a:lnSpc>
            </a:pPr>
            <a:r>
              <a:rPr lang="en-US" sz="800" dirty="0" smtClean="0"/>
              <a:t>ASCO and NCCN guidelines suggest that the benefit of adjuvant therapy in stage II colon cancer is &lt;5%.  Results from the QUASAR study (Lancet 2007 370:2020-9) are consistent with a 3.6% absolute survival benefit of adjuvant 5FU/LV in stage II disease.  This level of benefit is consistent with meta-analyses of adjuvant therapy trials in stage II colon cancer patients (Gill et al JCO 2004; Sargent et al JCO 2009).</a:t>
            </a:r>
          </a:p>
          <a:p>
            <a:pPr eaLnBrk="1" hangingPunct="1">
              <a:lnSpc>
                <a:spcPct val="80000"/>
              </a:lnSpc>
            </a:pPr>
            <a:endParaRPr lang="en-US" sz="800" dirty="0" smtClean="0"/>
          </a:p>
          <a:p>
            <a:pPr eaLnBrk="1" hangingPunct="1">
              <a:lnSpc>
                <a:spcPct val="80000"/>
              </a:lnSpc>
            </a:pPr>
            <a:r>
              <a:rPr lang="en-US" sz="800" dirty="0" smtClean="0"/>
              <a:t>Toxicity of adjuvant therapy is significant in colon cancer because of (1) the 6-month duration of colon cancer therapy, (2) treatment in a population with average age of 70 years, (3) 0.5% toxic death rate with 5FU in multiple trials, (4) diarrhea, </a:t>
            </a:r>
            <a:r>
              <a:rPr lang="en-US" sz="800" dirty="0" err="1" smtClean="0"/>
              <a:t>mucositis</a:t>
            </a:r>
            <a:r>
              <a:rPr lang="en-US" sz="800" dirty="0" smtClean="0"/>
              <a:t>, </a:t>
            </a:r>
            <a:r>
              <a:rPr lang="en-US" sz="800" dirty="0" err="1" smtClean="0"/>
              <a:t>myelosuppression</a:t>
            </a:r>
            <a:r>
              <a:rPr lang="en-US" sz="800" dirty="0" smtClean="0"/>
              <a:t>, and other acute toxicities associated with 5FU, and (5) long-term peripheral neurotoxicity associated with </a:t>
            </a:r>
            <a:r>
              <a:rPr lang="en-US" sz="800" dirty="0" err="1" smtClean="0"/>
              <a:t>oxaliplatin</a:t>
            </a:r>
            <a:r>
              <a:rPr lang="en-US" sz="800" dirty="0" smtClean="0"/>
              <a:t>, which is in common use even for stage II colon cancer</a:t>
            </a:r>
          </a:p>
          <a:p>
            <a:pPr eaLnBrk="1" hangingPunct="1">
              <a:lnSpc>
                <a:spcPct val="80000"/>
              </a:lnSpc>
            </a:pPr>
            <a:endParaRPr lang="en-US" sz="800" dirty="0" smtClean="0"/>
          </a:p>
          <a:p>
            <a:pPr eaLnBrk="1" hangingPunct="1">
              <a:lnSpc>
                <a:spcPct val="80000"/>
              </a:lnSpc>
            </a:pPr>
            <a:r>
              <a:rPr lang="en-US" sz="800" dirty="0" smtClean="0"/>
              <a:t>The paradigm in the community today is that selection of patients for chemotherapy is subjectively based on two elements.  On the one hand, there is risk assessment with a limited set of clinical and pathologic markers (qualitative risk assessment); on the other, another important driver of decision-making is a collection of subjective criteria, including patient age, comorbidities, and patient preference. </a:t>
            </a:r>
          </a:p>
          <a:p>
            <a:pPr eaLnBrk="1" hangingPunct="1">
              <a:lnSpc>
                <a:spcPct val="80000"/>
              </a:lnSpc>
            </a:pPr>
            <a:endParaRPr lang="en-US" sz="800" dirty="0" smtClean="0"/>
          </a:p>
          <a:p>
            <a:pPr eaLnBrk="1" hangingPunct="1">
              <a:lnSpc>
                <a:spcPct val="80000"/>
              </a:lnSpc>
            </a:pPr>
            <a:r>
              <a:rPr lang="en-US" sz="800" dirty="0" smtClean="0"/>
              <a:t>The guidelines emphasize the importance of risk assessment in treatment planning for stage II colon cancer.  Current markers of risk (clinical and pathologic markers such as bowel perforation, bowel obstruction, T stage, number of nodes examined, </a:t>
            </a:r>
            <a:r>
              <a:rPr lang="en-US" sz="800" dirty="0" err="1" smtClean="0"/>
              <a:t>lympho</a:t>
            </a:r>
            <a:r>
              <a:rPr lang="en-US" sz="800" dirty="0" smtClean="0"/>
              <a:t>-vascular invasion, tumor grade) are not informative for the majority of patients, and thus, there is a pressing need for more accurate, individualized information on recurrence risk in stage II colon cancer to better identify the individual patients who require more aggressive therapy.</a:t>
            </a:r>
          </a:p>
          <a:p>
            <a:pPr eaLnBrk="1" hangingPunct="1">
              <a:lnSpc>
                <a:spcPct val="80000"/>
              </a:lnSpc>
            </a:pPr>
            <a:endParaRPr lang="en-US" sz="800" dirty="0" smtClean="0"/>
          </a:p>
          <a:p>
            <a:pPr eaLnBrk="1" hangingPunct="1">
              <a:lnSpc>
                <a:spcPct val="80000"/>
              </a:lnSpc>
            </a:pPr>
            <a:r>
              <a:rPr lang="en-US" sz="800" dirty="0" smtClean="0"/>
              <a:t>In current US practice, it is estimated from market research that 25-35% of stage II colon cancer patients receive adjuvant therapy, with more than 50% of those chemotherapy-treated patients receiving </a:t>
            </a:r>
            <a:r>
              <a:rPr lang="en-US" sz="800" dirty="0" err="1" smtClean="0"/>
              <a:t>oxaliplatin</a:t>
            </a:r>
            <a:r>
              <a:rPr lang="en-US" sz="800" dirty="0" smtClean="0"/>
              <a:t>-based chemotherapy.</a:t>
            </a:r>
          </a:p>
          <a:p>
            <a:pPr eaLnBrk="1" hangingPunct="1">
              <a:lnSpc>
                <a:spcPct val="80000"/>
              </a:lnSpc>
            </a:pPr>
            <a:endParaRPr lang="en-US" sz="800" dirty="0" smtClean="0"/>
          </a:p>
          <a:p>
            <a:pPr eaLnBrk="1" hangingPunct="1">
              <a:lnSpc>
                <a:spcPct val="80000"/>
              </a:lnSpc>
            </a:pPr>
            <a:r>
              <a:rPr lang="en-US" sz="800" dirty="0" smtClean="0"/>
              <a:t>References:</a:t>
            </a:r>
          </a:p>
          <a:p>
            <a:pPr eaLnBrk="1" hangingPunct="1">
              <a:lnSpc>
                <a:spcPct val="80000"/>
              </a:lnSpc>
            </a:pPr>
            <a:endParaRPr lang="en-US" sz="800" dirty="0" smtClean="0"/>
          </a:p>
          <a:p>
            <a:pPr eaLnBrk="1" hangingPunct="1">
              <a:lnSpc>
                <a:spcPct val="80000"/>
              </a:lnSpc>
            </a:pPr>
            <a:r>
              <a:rPr lang="en-US" sz="800" dirty="0" smtClean="0"/>
              <a:t>Vicuna B and Benson AB:  Adjuvant therapy for stage II colon cancer: Prognostic and predictive markers.  JNCCN 2007; 5:927-936.</a:t>
            </a:r>
          </a:p>
          <a:p>
            <a:pPr eaLnBrk="1" hangingPunct="1">
              <a:lnSpc>
                <a:spcPct val="80000"/>
              </a:lnSpc>
            </a:pPr>
            <a:endParaRPr lang="en-US" sz="800" dirty="0" smtClean="0"/>
          </a:p>
          <a:p>
            <a:pPr eaLnBrk="1" hangingPunct="1">
              <a:lnSpc>
                <a:spcPct val="80000"/>
              </a:lnSpc>
            </a:pPr>
            <a:r>
              <a:rPr lang="en-US" sz="800" dirty="0" smtClean="0"/>
              <a:t>Benson AB, </a:t>
            </a:r>
            <a:r>
              <a:rPr lang="en-US" sz="800" dirty="0" err="1" smtClean="0"/>
              <a:t>Schrag</a:t>
            </a:r>
            <a:r>
              <a:rPr lang="en-US" sz="800" dirty="0" smtClean="0"/>
              <a:t> D, Somerfield MR, et al: American Society of Clinical Oncology recommendations on adjuvant chemotherapy for stage II colon cancer.  J </a:t>
            </a:r>
            <a:r>
              <a:rPr lang="en-US" sz="800" dirty="0" err="1" smtClean="0"/>
              <a:t>Clin</a:t>
            </a:r>
            <a:r>
              <a:rPr lang="en-US" sz="800" dirty="0" smtClean="0"/>
              <a:t> </a:t>
            </a:r>
            <a:r>
              <a:rPr lang="en-US" sz="800" dirty="0" err="1" smtClean="0"/>
              <a:t>Oncol</a:t>
            </a:r>
            <a:r>
              <a:rPr lang="en-US" sz="800" dirty="0" smtClean="0"/>
              <a:t> 2004; 22: 3408-3419.</a:t>
            </a:r>
          </a:p>
          <a:p>
            <a:pPr eaLnBrk="1" hangingPunct="1">
              <a:lnSpc>
                <a:spcPct val="80000"/>
              </a:lnSpc>
            </a:pPr>
            <a:endParaRPr lang="en-US" sz="800" dirty="0" smtClean="0"/>
          </a:p>
          <a:p>
            <a:pPr eaLnBrk="1" hangingPunct="1">
              <a:lnSpc>
                <a:spcPct val="80000"/>
              </a:lnSpc>
            </a:pPr>
            <a:r>
              <a:rPr lang="en-US" sz="800" dirty="0" smtClean="0"/>
              <a:t>NCCN Clinical Practice Guidelines in Oncology: Colon Cancer.  V.2.2011.</a:t>
            </a:r>
          </a:p>
          <a:p>
            <a:pPr eaLnBrk="1" hangingPunct="1">
              <a:lnSpc>
                <a:spcPct val="80000"/>
              </a:lnSpc>
            </a:pPr>
            <a:endParaRPr lang="en-US" sz="800" dirty="0" smtClean="0"/>
          </a:p>
          <a:p>
            <a:pPr eaLnBrk="1" hangingPunct="1">
              <a:lnSpc>
                <a:spcPct val="80000"/>
              </a:lnSpc>
            </a:pPr>
            <a:r>
              <a:rPr lang="en-US" sz="800" dirty="0" err="1" smtClean="0"/>
              <a:t>Mamounas</a:t>
            </a:r>
            <a:r>
              <a:rPr lang="en-US" sz="800" dirty="0" smtClean="0"/>
              <a:t> E, </a:t>
            </a:r>
            <a:r>
              <a:rPr lang="en-US" sz="800" dirty="0" err="1" smtClean="0"/>
              <a:t>Wieand</a:t>
            </a:r>
            <a:r>
              <a:rPr lang="en-US" sz="800" dirty="0" smtClean="0"/>
              <a:t> S, </a:t>
            </a:r>
            <a:r>
              <a:rPr lang="en-US" sz="800" dirty="0" err="1" smtClean="0"/>
              <a:t>Wolmark</a:t>
            </a:r>
            <a:r>
              <a:rPr lang="en-US" sz="800" dirty="0" smtClean="0"/>
              <a:t> N, et al: Comparative efficacy of adjuvant chemotherapy in patients with Dukes' B versus Dukes' C colon cancer: Results from four National Surgical Adjuvant Breast and Bowel Project adjuvant studies (C-01, C-02, C-03, C-04). J </a:t>
            </a:r>
            <a:r>
              <a:rPr lang="en-US" sz="800" dirty="0" err="1" smtClean="0"/>
              <a:t>Clin</a:t>
            </a:r>
            <a:r>
              <a:rPr lang="en-US" sz="800" dirty="0" smtClean="0"/>
              <a:t> </a:t>
            </a:r>
            <a:r>
              <a:rPr lang="en-US" sz="800" dirty="0" err="1" smtClean="0"/>
              <a:t>Oncol</a:t>
            </a:r>
            <a:r>
              <a:rPr lang="en-US" sz="800" dirty="0" smtClean="0"/>
              <a:t> 1999; 17:1349-1355.</a:t>
            </a:r>
          </a:p>
          <a:p>
            <a:pPr eaLnBrk="1" hangingPunct="1">
              <a:lnSpc>
                <a:spcPct val="80000"/>
              </a:lnSpc>
            </a:pPr>
            <a:endParaRPr lang="en-US" sz="800" dirty="0" smtClean="0"/>
          </a:p>
          <a:p>
            <a:pPr eaLnBrk="1" hangingPunct="1">
              <a:lnSpc>
                <a:spcPct val="80000"/>
              </a:lnSpc>
            </a:pPr>
            <a:r>
              <a:rPr lang="en-US" sz="800" dirty="0" smtClean="0"/>
              <a:t>Gill S, </a:t>
            </a:r>
            <a:r>
              <a:rPr lang="en-US" sz="800" dirty="0" err="1" smtClean="0"/>
              <a:t>Loprinzi</a:t>
            </a:r>
            <a:r>
              <a:rPr lang="en-US" sz="800" dirty="0" smtClean="0"/>
              <a:t> CL, Sargent DJ, et al: Pooled analysis of fluorouracil-based adjuvant therapy for stage II and III colon cancer:  Who benefits and by how much?  J </a:t>
            </a:r>
            <a:r>
              <a:rPr lang="en-US" sz="800" dirty="0" err="1" smtClean="0"/>
              <a:t>Clin</a:t>
            </a:r>
            <a:r>
              <a:rPr lang="en-US" sz="800" dirty="0" smtClean="0"/>
              <a:t> </a:t>
            </a:r>
            <a:r>
              <a:rPr lang="en-US" sz="800" dirty="0" err="1" smtClean="0"/>
              <a:t>Oncol</a:t>
            </a:r>
            <a:r>
              <a:rPr lang="en-US" sz="800" dirty="0" smtClean="0"/>
              <a:t> 2004; 22:1797-1806.</a:t>
            </a:r>
          </a:p>
          <a:p>
            <a:pPr eaLnBrk="1" hangingPunct="1">
              <a:lnSpc>
                <a:spcPct val="80000"/>
              </a:lnSpc>
            </a:pPr>
            <a:endParaRPr lang="en-US" sz="800" dirty="0" smtClean="0"/>
          </a:p>
          <a:p>
            <a:pPr eaLnBrk="1" hangingPunct="1">
              <a:lnSpc>
                <a:spcPct val="80000"/>
              </a:lnSpc>
            </a:pPr>
            <a:r>
              <a:rPr lang="en-US" dirty="0" smtClean="0"/>
              <a:t>Sargent D, </a:t>
            </a:r>
            <a:r>
              <a:rPr lang="en-US" dirty="0" err="1" smtClean="0"/>
              <a:t>Sobrero</a:t>
            </a:r>
            <a:r>
              <a:rPr lang="en-US" dirty="0" smtClean="0"/>
              <a:t> A, </a:t>
            </a:r>
            <a:r>
              <a:rPr lang="en-US" dirty="0" err="1" smtClean="0"/>
              <a:t>Grothey</a:t>
            </a:r>
            <a:r>
              <a:rPr lang="en-US" dirty="0" smtClean="0"/>
              <a:t> A, et al.  Evidence for cure by adjuvant therapy in colon cancer:  Observations based on individual patient data from 20,898 patients on 18 randomized trials.  J </a:t>
            </a:r>
            <a:r>
              <a:rPr lang="en-US" dirty="0" err="1" smtClean="0"/>
              <a:t>Clin</a:t>
            </a:r>
            <a:r>
              <a:rPr lang="en-US" dirty="0" smtClean="0"/>
              <a:t> </a:t>
            </a:r>
            <a:r>
              <a:rPr lang="en-US" dirty="0" err="1" smtClean="0"/>
              <a:t>Oncol</a:t>
            </a:r>
            <a:r>
              <a:rPr lang="en-US" dirty="0" smtClean="0"/>
              <a:t> 2009 27:872-877.</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r>
              <a:rPr lang="en-US" sz="800" dirty="0" smtClean="0"/>
              <a:t>QUASAR Collaborative Group: Adjuvant chemotherapy versus observation in patients with colorectal cancer: a randomized study.  Lancet 2007; 370:2020-2029. </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CALGB 9581 study confirms the performance of the Recurrence Score and its association with risk of recurrence in stage II colon cancer.  The RS discriminates higher from lower risks for standard risk stage II colon cancer patients who have T3, MMR-Proficient tumors.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E6EA607C-165A-48FC-A63A-9F463C413390}"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62933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existin</a:t>
            </a:r>
            <a:r>
              <a:rPr lang="en-US" baseline="0" dirty="0" smtClean="0"/>
              <a:t>g system for assessing recurrence risk in stage II colon cancer has historically evolved based largely on observational studies of mixed patient cohorts (generally of stage II and III colon and rectal cancer).  </a:t>
            </a:r>
          </a:p>
          <a:p>
            <a:endParaRPr lang="en-US" baseline="0" dirty="0" smtClean="0"/>
          </a:p>
          <a:p>
            <a:r>
              <a:rPr lang="en-US" baseline="0" dirty="0" smtClean="0"/>
              <a:t>The QUASAR validation study and the confirmatory CALGB 9581 study show consistent results that support a new paradigm for evaluating stage II colon cancer patients using:  T stage, MMR status, and RS.  </a:t>
            </a:r>
            <a:endParaRPr lang="en-US" dirty="0"/>
          </a:p>
        </p:txBody>
      </p:sp>
    </p:spTree>
    <p:extLst>
      <p:ext uri="{BB962C8B-B14F-4D97-AF65-F5344CB8AC3E}">
        <p14:creationId xmlns:p14="http://schemas.microsoft.com/office/powerpoint/2010/main" val="2096780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Oncotype</a:t>
            </a:r>
            <a:r>
              <a:rPr lang="en-US" baseline="0" dirty="0" smtClean="0"/>
              <a:t> DX is expected to </a:t>
            </a:r>
            <a:r>
              <a:rPr lang="en-US" sz="1200" dirty="0" smtClean="0">
                <a:latin typeface="Calibri" pitchFamily="34" charset="0"/>
              </a:rPr>
              <a:t>have the greatest clinical utility for T3, MMR-Proficient patients, who constitute the majority of stage II colon cancer (~70% of </a:t>
            </a:r>
            <a:r>
              <a:rPr lang="en-US" sz="1200" dirty="0" err="1" smtClean="0">
                <a:latin typeface="Calibri" pitchFamily="34" charset="0"/>
              </a:rPr>
              <a:t>pts</a:t>
            </a:r>
            <a:r>
              <a:rPr lang="en-US" sz="1200" dirty="0" smtClean="0">
                <a:latin typeface="Calibri" pitchFamily="34" charset="0"/>
              </a:rPr>
              <a:t>).</a:t>
            </a:r>
          </a:p>
          <a:p>
            <a:endParaRPr lang="en-US" sz="1200" dirty="0" smtClean="0">
              <a:latin typeface="Calibri" pitchFamily="34" charset="0"/>
            </a:endParaRPr>
          </a:p>
          <a:p>
            <a:r>
              <a:rPr lang="en-US" sz="1200" dirty="0" smtClean="0">
                <a:latin typeface="Calibri" pitchFamily="34" charset="0"/>
              </a:rPr>
              <a:t>Patients with MMR-Deficiency</a:t>
            </a:r>
            <a:r>
              <a:rPr lang="en-US" sz="1200" baseline="0" dirty="0" smtClean="0">
                <a:latin typeface="Calibri" pitchFamily="34" charset="0"/>
              </a:rPr>
              <a:t> have low risks of recurrence, and may be considered for observation only.</a:t>
            </a:r>
          </a:p>
          <a:p>
            <a:endParaRPr lang="en-US" sz="1200" baseline="0" dirty="0" smtClean="0">
              <a:latin typeface="Calibri" pitchFamily="34" charset="0"/>
            </a:endParaRPr>
          </a:p>
          <a:p>
            <a:r>
              <a:rPr lang="en-US" sz="1200" baseline="0" dirty="0" smtClean="0">
                <a:latin typeface="Calibri" pitchFamily="34" charset="0"/>
              </a:rPr>
              <a:t>Those stage II colon cancer patients with T4 tumors are at high risk of recurrence and may be considered for chemotherapy accordingly.</a:t>
            </a:r>
            <a:endParaRPr lang="en-US" dirty="0"/>
          </a:p>
        </p:txBody>
      </p:sp>
    </p:spTree>
    <p:extLst>
      <p:ext uri="{BB962C8B-B14F-4D97-AF65-F5344CB8AC3E}">
        <p14:creationId xmlns:p14="http://schemas.microsoft.com/office/powerpoint/2010/main" val="3211521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result of the Oncotype DX Colon Cancer Assay is reported as depicted.  </a:t>
            </a:r>
          </a:p>
          <a:p>
            <a:pPr eaLnBrk="1" hangingPunct="1"/>
            <a:endParaRPr lang="en-US" dirty="0" smtClean="0"/>
          </a:p>
          <a:p>
            <a:pPr eaLnBrk="1" hangingPunct="1"/>
            <a:r>
              <a:rPr lang="en-US" dirty="0" smtClean="0"/>
              <a:t>Page 1 of the report depicts</a:t>
            </a:r>
            <a:r>
              <a:rPr lang="en-US" baseline="0" dirty="0" smtClean="0"/>
              <a:t> the RS result both numerically and graphically, along with the individual’s 3-year risk of recurrence estimate, along with the 95% confidence intervals.  The graph on page 1 displays the individual’s RS result on the RS </a:t>
            </a:r>
            <a:r>
              <a:rPr lang="en-US" baseline="0" dirty="0" err="1" smtClean="0"/>
              <a:t>vs</a:t>
            </a:r>
            <a:r>
              <a:rPr lang="en-US" baseline="0" dirty="0" smtClean="0"/>
              <a:t> 3-year risk of recurrence curve, generated from the primary analysis of the QUASAR validation study.</a:t>
            </a:r>
          </a:p>
          <a:p>
            <a:pPr eaLnBrk="1" hangingPunct="1"/>
            <a:endParaRPr lang="en-US" dirty="0" smtClean="0"/>
          </a:p>
          <a:p>
            <a:pPr eaLnBrk="1" hangingPunct="1"/>
            <a:r>
              <a:rPr lang="en-US" sz="1200" kern="1200" smtClean="0">
                <a:solidFill>
                  <a:schemeClr val="tx1"/>
                </a:solidFill>
                <a:effectLst/>
                <a:latin typeface="+mn-lt"/>
                <a:ea typeface="+mn-ea"/>
                <a:cs typeface="+mn-cs"/>
              </a:rPr>
              <a:t>Page </a:t>
            </a:r>
            <a:r>
              <a:rPr lang="en-US" sz="1200" kern="1200" dirty="0" smtClean="0">
                <a:solidFill>
                  <a:schemeClr val="tx1"/>
                </a:solidFill>
                <a:effectLst/>
                <a:latin typeface="+mn-lt"/>
                <a:ea typeface="+mn-ea"/>
                <a:cs typeface="+mn-cs"/>
              </a:rPr>
              <a:t>2 of the report shows the individual’s RS result displayed on the graph depicting the relationship of RS and 3-year risk of recurrence for three groups of patients defined by T stage and MMR status</a:t>
            </a:r>
            <a:r>
              <a:rPr lang="en-US" sz="1200" kern="1200" smtClean="0">
                <a:solidFill>
                  <a:schemeClr val="tx1"/>
                </a:solidFill>
                <a:effectLst/>
                <a:latin typeface="+mn-lt"/>
                <a:ea typeface="+mn-ea"/>
                <a:cs typeface="+mn-cs"/>
              </a:rPr>
              <a:t>:  T4</a:t>
            </a:r>
            <a:r>
              <a:rPr lang="en-US" sz="1200" kern="1200" dirty="0" smtClean="0">
                <a:solidFill>
                  <a:schemeClr val="tx1"/>
                </a:solidFill>
                <a:effectLst/>
                <a:latin typeface="+mn-lt"/>
                <a:ea typeface="+mn-ea"/>
                <a:cs typeface="+mn-cs"/>
              </a:rPr>
              <a:t>, MMR-Proficient patients (red curve); T3, MMR-Proficient patients (black curve); and T3, MMR-Deficient patients (green curve).” </a:t>
            </a:r>
            <a:endParaRPr lang="en-US" dirty="0" smtClean="0"/>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Oncotype</a:t>
            </a:r>
            <a:r>
              <a:rPr lang="en-US" baseline="0" dirty="0" smtClean="0"/>
              <a:t> DX is expected to </a:t>
            </a:r>
            <a:r>
              <a:rPr lang="en-US" sz="1200" dirty="0" smtClean="0">
                <a:latin typeface="Calibri" pitchFamily="34" charset="0"/>
              </a:rPr>
              <a:t>have the greatest clinical utility for T3, MMR-Proficient patients, who constitute the majority of stage II colon cancer (~70% of </a:t>
            </a:r>
            <a:r>
              <a:rPr lang="en-US" sz="1200" dirty="0" err="1" smtClean="0">
                <a:latin typeface="Calibri" pitchFamily="34" charset="0"/>
              </a:rPr>
              <a:t>pts</a:t>
            </a:r>
            <a:r>
              <a:rPr lang="en-US" sz="1200" dirty="0" smtClean="0">
                <a:latin typeface="Calibri" pitchFamily="34" charset="0"/>
              </a:rPr>
              <a:t>).</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a:xfrm>
            <a:off x="311150" y="3475038"/>
            <a:ext cx="6380163"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clinical</a:t>
            </a:r>
            <a:r>
              <a:rPr lang="en-US" baseline="0" dirty="0" smtClean="0"/>
              <a:t> challenge in managing stage II colon cancer is that for T3 patients, traditional parameters do not accurately predict recurrence risk.  MMR status is important to assess, because MMR-Deficient patients have low risks of recurrence and may be considered for observation only.  </a:t>
            </a:r>
          </a:p>
          <a:p>
            <a:pPr eaLnBrk="1" hangingPunct="1"/>
            <a:endParaRPr lang="en-US" baseline="0" dirty="0" smtClean="0"/>
          </a:p>
          <a:p>
            <a:pPr eaLnBrk="1" hangingPunct="1"/>
            <a:r>
              <a:rPr lang="en-US" baseline="0" dirty="0" smtClean="0"/>
              <a:t>T3, MMR-Proficient tumors represent ~70% of stage II patients, who don’t necessarily have low risk; they are at “average risk” for recurrence, ~15%.  The Recurrence Score provides the most value to these patients by further identifying T3, MMR-Proficient patients at highest risk for recurrence. According to QUASAR, </a:t>
            </a:r>
            <a:r>
              <a:rPr lang="en-US" dirty="0" smtClean="0"/>
              <a:t>~25% of T3, MMR-P patients with RS &gt;= 41 have recurrence risk levels that are as</a:t>
            </a:r>
            <a:r>
              <a:rPr lang="en-US" baseline="0" dirty="0" smtClean="0"/>
              <a:t> high as those for patients with T4 disease; as such, these patients may be considered for adjuvant chemotherapy.  </a:t>
            </a:r>
          </a:p>
          <a:p>
            <a:pPr eaLnBrk="1" hangingPunct="1"/>
            <a:endParaRPr lang="en-US" baseline="0" dirty="0" smtClean="0"/>
          </a:p>
          <a:p>
            <a:pPr eaLnBrk="1" hangingPunct="1"/>
            <a:r>
              <a:rPr lang="en-US" baseline="0" dirty="0" smtClean="0"/>
              <a:t>Genomic Health is continuing to invest in developing new genomic-based assays to meet the needs of colon cancer patients.  </a:t>
            </a:r>
            <a:endParaRPr lang="en-US" dirty="0" smtClean="0"/>
          </a:p>
          <a:p>
            <a:pPr eaLnBrk="1" hangingPunct="1"/>
            <a:endParaRPr lang="en-US" dirty="0" smtClean="0"/>
          </a:p>
          <a:p>
            <a:pPr eaLnBrk="1" hangingPunct="1"/>
            <a:r>
              <a:rPr lang="en-US" dirty="0"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a:r>
              <a:rPr lang="en-US" smtClean="0"/>
              <a:t>Analytical performance characteristics shown for both individual genes and gene groups in the Onco</a:t>
            </a:r>
            <a:r>
              <a:rPr lang="en-US" i="1" smtClean="0"/>
              <a:t>type</a:t>
            </a:r>
            <a:r>
              <a:rPr lang="en-US" smtClean="0"/>
              <a:t> DX</a:t>
            </a:r>
            <a:r>
              <a:rPr lang="en-US" baseline="30000" smtClean="0"/>
              <a:t>®</a:t>
            </a:r>
            <a:r>
              <a:rPr lang="en-US" smtClean="0"/>
              <a:t> Colon Cancer Assay demonstrate consistent translation of individual tumor biology into clinically useful diagnostic information. The results of the analytical validation studies reported in this paper illustrate how the analytical capability of the Onco</a:t>
            </a:r>
            <a:r>
              <a:rPr lang="en-US" i="1" smtClean="0"/>
              <a:t>type</a:t>
            </a:r>
            <a:r>
              <a:rPr lang="en-US" smtClean="0"/>
              <a:t> DX Colon Cancer Assay has enabled clinical validation of a test to determine individualized recurrence risk after colon cancer surgery.</a:t>
            </a:r>
          </a:p>
          <a:p>
            <a:pPr defTabSz="904875"/>
            <a:endParaRPr lang="en-US" smtClean="0"/>
          </a:p>
          <a:p>
            <a:pPr defTabSz="904875"/>
            <a:r>
              <a:rPr lang="en-US" smtClean="0"/>
              <a:t>The studies described in this paper demonstrate the precision and reproducibility of the standardized Onco</a:t>
            </a:r>
            <a:r>
              <a:rPr lang="en-US" i="1" smtClean="0"/>
              <a:t>type</a:t>
            </a:r>
            <a:r>
              <a:rPr lang="en-US" smtClean="0"/>
              <a:t> DX assay process; estimates provided on the slide are for variance of the components of the RS (stromal gene group and cell cycle gene group scores) as well as the RS, for the </a:t>
            </a:r>
            <a:r>
              <a:rPr lang="en-US" b="1" smtClean="0"/>
              <a:t>same sample </a:t>
            </a:r>
            <a:r>
              <a:rPr lang="en-US" smtClean="0"/>
              <a:t>run through the process on different days, and with different equipment, operators, and reagent lots.  These results give confidence that the Onco</a:t>
            </a:r>
            <a:r>
              <a:rPr lang="en-US" i="1" smtClean="0"/>
              <a:t>type</a:t>
            </a:r>
            <a:r>
              <a:rPr lang="en-US" smtClean="0"/>
              <a:t> DX results can be reliably obtained for individual patients and thus appropriately applied in treatment planning for stage II colon cancer patients.</a:t>
            </a:r>
          </a:p>
          <a:p>
            <a:pPr defTabSz="904875"/>
            <a:endParaRPr lang="en-US" smtClean="0"/>
          </a:p>
          <a:p>
            <a:pPr defTabSz="904875"/>
            <a:r>
              <a:rPr lang="en-US" smtClean="0"/>
              <a:t>Clark-Langone KM, Sangli C, Krishnakumar J, et al. Translating tumor biology into personalized treatment planning: analytical performance characteristics of the Onco</a:t>
            </a:r>
            <a:r>
              <a:rPr lang="en-US" i="1" smtClean="0"/>
              <a:t>type</a:t>
            </a:r>
            <a:r>
              <a:rPr lang="en-US" smtClean="0"/>
              <a:t> DX</a:t>
            </a:r>
            <a:r>
              <a:rPr lang="en-US" baseline="30000" smtClean="0"/>
              <a:t>®</a:t>
            </a:r>
            <a:r>
              <a:rPr lang="en-US" smtClean="0"/>
              <a:t> Colon Cancer Assay. </a:t>
            </a:r>
            <a:r>
              <a:rPr lang="en-US" i="1" smtClean="0"/>
              <a:t>BMC Cancer. </a:t>
            </a:r>
            <a:r>
              <a:rPr lang="en-US" smtClean="0"/>
              <a:t>2010;10:691.</a:t>
            </a:r>
          </a:p>
          <a:p>
            <a:pPr defTabSz="904875"/>
            <a:endParaRPr lang="en-US" smtClean="0"/>
          </a:p>
        </p:txBody>
      </p:sp>
      <p:sp>
        <p:nvSpPr>
          <p:cNvPr id="134148"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0" tIns="45290" rIns="90580" bIns="45290"/>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57F1A939-78F1-413A-AC10-C4071D842455}" type="slidenum">
              <a:rPr lang="en-US"/>
              <a:pPr eaLnBrk="1" hangingPunct="1"/>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tabLst>
                <a:tab pos="342900" algn="l"/>
                <a:tab pos="457200" algn="l"/>
              </a:tabLst>
            </a:pPr>
            <a:r>
              <a:rPr lang="en-US" sz="800" smtClean="0"/>
              <a:t>Stage II and III colon cancer patients were included in the development studies (numbers as indicated in table).  761 genes were assessed in the NSABP C01/C02 as well as the NSABP C04 studies.  Based on results from these first two development studies, the gene list was refined to 375 candidate genes for the remaining two studies (Cleveland Clinic (CCF) and NSABP C06).</a:t>
            </a:r>
          </a:p>
          <a:p>
            <a:pPr marL="228600" indent="-228600" eaLnBrk="1" hangingPunct="1">
              <a:lnSpc>
                <a:spcPct val="80000"/>
              </a:lnSpc>
              <a:tabLst>
                <a:tab pos="342900" algn="l"/>
                <a:tab pos="457200" algn="l"/>
              </a:tabLst>
            </a:pPr>
            <a:endParaRPr lang="en-NZ" sz="800" smtClean="0"/>
          </a:p>
          <a:p>
            <a:pPr marL="228600" indent="-228600" eaLnBrk="1" hangingPunct="1">
              <a:lnSpc>
                <a:spcPct val="80000"/>
              </a:lnSpc>
              <a:tabLst>
                <a:tab pos="342900" algn="l"/>
                <a:tab pos="457200" algn="l"/>
              </a:tabLst>
            </a:pPr>
            <a:r>
              <a:rPr lang="en-NZ" sz="800" smtClean="0"/>
              <a:t>Total stage II colon cancer cases in development studies = 1007</a:t>
            </a:r>
          </a:p>
          <a:p>
            <a:pPr marL="228600" indent="-228600" eaLnBrk="1" hangingPunct="1">
              <a:lnSpc>
                <a:spcPct val="80000"/>
              </a:lnSpc>
              <a:tabLst>
                <a:tab pos="342900" algn="l"/>
                <a:tab pos="457200" algn="l"/>
              </a:tabLst>
            </a:pPr>
            <a:r>
              <a:rPr lang="en-NZ" sz="800" smtClean="0"/>
              <a:t>Total stage III colon cancer cases in development studies = 844</a:t>
            </a:r>
          </a:p>
          <a:p>
            <a:pPr marL="228600" indent="-228600" eaLnBrk="1" hangingPunct="1">
              <a:lnSpc>
                <a:spcPct val="80000"/>
              </a:lnSpc>
              <a:tabLst>
                <a:tab pos="342900" algn="l"/>
                <a:tab pos="457200" algn="l"/>
              </a:tabLst>
            </a:pPr>
            <a:endParaRPr lang="en-NZ" sz="800" smtClean="0"/>
          </a:p>
          <a:p>
            <a:pPr marL="228600" indent="-228600" eaLnBrk="1" hangingPunct="1">
              <a:lnSpc>
                <a:spcPct val="80000"/>
              </a:lnSpc>
              <a:tabLst>
                <a:tab pos="342900" algn="l"/>
                <a:tab pos="457200" algn="l"/>
              </a:tabLst>
            </a:pPr>
            <a:r>
              <a:rPr lang="en-US" sz="800" smtClean="0"/>
              <a:t>Details:</a:t>
            </a:r>
          </a:p>
          <a:p>
            <a:pPr marL="228600" indent="-228600" eaLnBrk="1" hangingPunct="1">
              <a:lnSpc>
                <a:spcPct val="80000"/>
              </a:lnSpc>
              <a:tabLst>
                <a:tab pos="342900" algn="l"/>
                <a:tab pos="457200" algn="l"/>
              </a:tabLst>
            </a:pPr>
            <a:r>
              <a:rPr lang="en-US" sz="800" smtClean="0"/>
              <a:t>Data from stage II and stage III colon cancer patients were included in the development studies and used to identify and select the genes for both recurrence risk and differential 5FU/LV benefit.  Selected genes and algorithms were evaluated in the subset of stage II patients from the development studies for verification. </a:t>
            </a:r>
          </a:p>
          <a:p>
            <a:pPr marL="228600" indent="-228600" eaLnBrk="1" hangingPunct="1">
              <a:lnSpc>
                <a:spcPct val="80000"/>
              </a:lnSpc>
              <a:tabLst>
                <a:tab pos="342900" algn="l"/>
                <a:tab pos="457200" algn="l"/>
              </a:tabLst>
            </a:pPr>
            <a:endParaRPr lang="en-US" sz="800" smtClean="0"/>
          </a:p>
          <a:p>
            <a:pPr marL="228600" indent="-228600" eaLnBrk="1" hangingPunct="1">
              <a:lnSpc>
                <a:spcPct val="80000"/>
              </a:lnSpc>
              <a:tabLst>
                <a:tab pos="342900" algn="l"/>
                <a:tab pos="457200" algn="l"/>
              </a:tabLst>
            </a:pPr>
            <a:r>
              <a:rPr lang="en-US" sz="800" smtClean="0"/>
              <a:t>Treatment benefit genes would be expected to have a different relationship with patient outcome in surgery alone vs surgery+5FU (i.e. gene expression by treatment interaction).  However, since the surgery alone and the surgery+5FU patients came from completely independent studies, a different relationship of a gene’s expression with outcome could either be related to treatment or something else different between the studies (e.g. patient populations).  Given the lack of randomized studies comparing stage II colon cancer patients treated with surgery alone vs surgery + 5FU/LV, the strategy here was to use multiple well-defined single-arm studies for each of the treatment groups, reserving the single large randomized study with available tissue (QUASAR) for validation.</a:t>
            </a:r>
          </a:p>
          <a:p>
            <a:pPr marL="228600" indent="-228600" eaLnBrk="1" hangingPunct="1">
              <a:lnSpc>
                <a:spcPct val="80000"/>
              </a:lnSpc>
              <a:tabLst>
                <a:tab pos="342900" algn="l"/>
                <a:tab pos="457200" algn="l"/>
              </a:tabLst>
            </a:pPr>
            <a:endParaRPr lang="en-US" sz="800" smtClean="0"/>
          </a:p>
          <a:p>
            <a:pPr marL="228600" indent="-228600" eaLnBrk="1" hangingPunct="1">
              <a:lnSpc>
                <a:spcPct val="80000"/>
              </a:lnSpc>
              <a:tabLst>
                <a:tab pos="342900" algn="l"/>
                <a:tab pos="457200" algn="l"/>
              </a:tabLst>
            </a:pPr>
            <a:r>
              <a:rPr lang="en-US" sz="800" smtClean="0"/>
              <a:t>References for Development Studies:</a:t>
            </a:r>
          </a:p>
          <a:p>
            <a:pPr marL="228600" indent="-228600" eaLnBrk="1" hangingPunct="1">
              <a:lnSpc>
                <a:spcPct val="80000"/>
              </a:lnSpc>
              <a:tabLst>
                <a:tab pos="342900" algn="l"/>
                <a:tab pos="457200" algn="l"/>
              </a:tabLst>
            </a:pPr>
            <a:endParaRPr lang="en-US" sz="500" smtClean="0"/>
          </a:p>
          <a:p>
            <a:pPr marL="228600" indent="-228600" eaLnBrk="1" hangingPunct="1">
              <a:lnSpc>
                <a:spcPct val="80000"/>
              </a:lnSpc>
              <a:tabLst>
                <a:tab pos="342900" algn="l"/>
                <a:tab pos="457200" algn="l"/>
              </a:tabLst>
            </a:pPr>
            <a:r>
              <a:rPr lang="en-US" sz="1000" smtClean="0"/>
              <a:t>O’Connell MJ, Lavery I, Yothers G, et al.  Relationship between tumor gene expression and recurrence in four independent studies of stage II/III colon cancer patients treated with surgery alone or surgery plus adjuvant 5-FU/LV.  </a:t>
            </a:r>
            <a:r>
              <a:rPr lang="en-US" sz="1000" i="1" smtClean="0"/>
              <a:t>J Clin Oncol.</a:t>
            </a:r>
            <a:r>
              <a:rPr lang="en-US" sz="1000" smtClean="0"/>
              <a:t> 2010; </a:t>
            </a:r>
            <a:r>
              <a:rPr lang="en-US" i="1" smtClean="0"/>
              <a:t>28:3937-3944</a:t>
            </a:r>
          </a:p>
          <a:p>
            <a:pPr marL="228600" indent="-228600" eaLnBrk="1" hangingPunct="1">
              <a:lnSpc>
                <a:spcPct val="80000"/>
              </a:lnSpc>
              <a:tabLst>
                <a:tab pos="342900" algn="l"/>
                <a:tab pos="457200" algn="l"/>
              </a:tabLst>
            </a:pPr>
            <a:endParaRPr lang="en-US" sz="500" smtClean="0"/>
          </a:p>
          <a:p>
            <a:pPr marL="228600" indent="-228600" eaLnBrk="1" hangingPunct="1">
              <a:lnSpc>
                <a:spcPct val="80000"/>
              </a:lnSpc>
              <a:tabLst>
                <a:tab pos="342900" algn="l"/>
                <a:tab pos="457200" algn="l"/>
              </a:tabLst>
            </a:pPr>
            <a:endParaRPr lang="en-NZ" sz="5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identify genes associated with recurrence, results from the 4 independent development studies were examined for consistency.  While more than 100 genes were found to be significantly associated with recurrence in any one of the individual development studies (shown as open ovals), a set of 48 genes were consistently found to be associated with recurrence in multiple studies (at least 3 of the 4 studies).  By looking across these datasets, with more than 1850 patients in aggregate, recurrence genes could be identified with confidence, as evidenced by the fact that &lt;1 of these 48 genes would be expected to be a chance finding.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This subjectivity in decision-making for stage II colon cancer is reflected in the guidelines.  The NCCN guidelines list a range of acceptable management strategies for stage II colon cancer ranging all the way from observation to single-agent chemotherapy to combination chemotherapy with </a:t>
            </a:r>
            <a:r>
              <a:rPr lang="en-US" dirty="0" err="1" smtClean="0"/>
              <a:t>oxaliplatin</a:t>
            </a:r>
            <a:r>
              <a:rPr lang="en-US" dirty="0" smtClean="0"/>
              <a:t> to clinical trial.  </a:t>
            </a:r>
          </a:p>
          <a:p>
            <a:pPr marL="742950" lvl="1" indent="-285750" eaLnBrk="1" hangingPunct="1">
              <a:buFontTx/>
              <a:buChar char="•"/>
            </a:pPr>
            <a:r>
              <a:rPr lang="en-US" dirty="0" smtClean="0"/>
              <a:t>Not surprisingly, market research suggests a tremendous variability in management of stage II colon cancer from oncologist to oncologist, from center to center, from region to region, etc.   Some oncologists are treating the majority of their stage II patients while others are not treating any.</a:t>
            </a:r>
          </a:p>
          <a:p>
            <a:pPr eaLnBrk="1" hangingPunct="1">
              <a:buFontTx/>
              <a:buChar char="•"/>
            </a:pPr>
            <a:r>
              <a:rPr lang="en-US" dirty="0" smtClean="0"/>
              <a:t>Based on our market research, for all stage II colon cancer in the United States, approximately a third of patients receive adjuvant chemotherapy. What we understand also is that, for stage II patients receiving chemotherapy, the distribution of chemotherapy regimens in use have been trending to increased use of combinations with </a:t>
            </a:r>
            <a:r>
              <a:rPr lang="en-US" dirty="0" err="1" smtClean="0"/>
              <a:t>oxaliplatin</a:t>
            </a:r>
            <a:r>
              <a:rPr lang="en-US" dirty="0" smtClean="0"/>
              <a:t> (especially FOLFOX).</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xfrm>
            <a:off x="2017713" y="254000"/>
            <a:ext cx="2986087" cy="2239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a:xfrm>
            <a:off x="311150" y="2459038"/>
            <a:ext cx="6357938" cy="6181725"/>
          </a:xfrm>
          <a:ln/>
        </p:spPr>
        <p:txBody>
          <a:bodyPr/>
          <a:lstStyle/>
          <a:p>
            <a:pPr marL="171450" indent="-171450" eaLnBrk="1" hangingPunct="1">
              <a:lnSpc>
                <a:spcPct val="80000"/>
              </a:lnSpc>
              <a:defRPr/>
            </a:pPr>
            <a:r>
              <a:rPr lang="en-US" sz="800" dirty="0" smtClean="0"/>
              <a:t>Key points:</a:t>
            </a:r>
          </a:p>
          <a:p>
            <a:pPr marL="171450" indent="-171450" eaLnBrk="1" hangingPunct="1">
              <a:lnSpc>
                <a:spcPct val="80000"/>
              </a:lnSpc>
              <a:buFontTx/>
              <a:buAutoNum type="arabicParenR"/>
              <a:defRPr/>
            </a:pPr>
            <a:r>
              <a:rPr lang="en-US" sz="800" dirty="0" smtClean="0"/>
              <a:t> 761 candidate genes, culled from the colon cancer literature and gene expression array data (and including KRAS mutations), were studied for their relationship to recurrence in the 1,851 patients with </a:t>
            </a:r>
            <a:r>
              <a:rPr lang="en-US" sz="800" dirty="0" err="1" smtClean="0"/>
              <a:t>resected</a:t>
            </a:r>
            <a:r>
              <a:rPr lang="en-US" sz="800" dirty="0" smtClean="0"/>
              <a:t> colon cancer from the development studies with NSABP and Cleveland Clinic.</a:t>
            </a:r>
          </a:p>
          <a:p>
            <a:pPr marL="171450" indent="-171450" eaLnBrk="1" hangingPunct="1">
              <a:lnSpc>
                <a:spcPct val="80000"/>
              </a:lnSpc>
              <a:buFontTx/>
              <a:buAutoNum type="arabicParenR"/>
              <a:defRPr/>
            </a:pPr>
            <a:r>
              <a:rPr lang="en-US" sz="800" dirty="0" smtClean="0"/>
              <a:t> Genes selected for recurrence and prediction of treatment benefit were identified on the basis of their significance and consistency across studies, and were found to represent biological pathways with plausible association with colon cancer progression </a:t>
            </a:r>
          </a:p>
          <a:p>
            <a:pPr marL="171450" indent="-171450" eaLnBrk="1" hangingPunct="1">
              <a:lnSpc>
                <a:spcPct val="80000"/>
              </a:lnSpc>
              <a:buFontTx/>
              <a:buAutoNum type="arabicParenR"/>
              <a:defRPr/>
            </a:pPr>
            <a:r>
              <a:rPr lang="en-US" sz="800" dirty="0" smtClean="0"/>
              <a:t> Multiplicity and size of studies allowed discovery of these colon cancer genes with higher confidence (low false-discovery rate)</a:t>
            </a:r>
          </a:p>
          <a:p>
            <a:pPr marL="171450" indent="-171450" eaLnBrk="1" hangingPunct="1">
              <a:lnSpc>
                <a:spcPct val="80000"/>
              </a:lnSpc>
              <a:buFontTx/>
              <a:buAutoNum type="arabicParenR"/>
              <a:defRPr/>
            </a:pPr>
            <a:r>
              <a:rPr lang="en-US" sz="800" dirty="0" smtClean="0"/>
              <a:t> The final set of 7 recurrence genes, which yield a Recurrence Score scaled from 0 to 100, and a distinct set of 6 treatment benefit genes, which yield a separate Treatment Score scaled from 0 to 100, was determined based on modeling and analytical performance of the genes.  Expression of this final set of genes was normalized to the average expression of the reference genes.</a:t>
            </a:r>
          </a:p>
          <a:p>
            <a:pPr marL="171450" indent="-171450" eaLnBrk="1" hangingPunct="1">
              <a:lnSpc>
                <a:spcPct val="80000"/>
              </a:lnSpc>
              <a:buFontTx/>
              <a:buAutoNum type="arabicParenR"/>
              <a:defRPr/>
            </a:pPr>
            <a:endParaRPr lang="en-US" sz="800" dirty="0" smtClean="0"/>
          </a:p>
          <a:p>
            <a:pPr marL="171450" indent="-171450" eaLnBrk="1" hangingPunct="1">
              <a:lnSpc>
                <a:spcPct val="80000"/>
              </a:lnSpc>
              <a:defRPr/>
            </a:pPr>
            <a:r>
              <a:rPr lang="en-US" sz="800" dirty="0" smtClean="0"/>
              <a:t>Details:</a:t>
            </a:r>
          </a:p>
          <a:p>
            <a:pPr marL="171450" indent="-171450" eaLnBrk="1" hangingPunct="1">
              <a:lnSpc>
                <a:spcPct val="80000"/>
              </a:lnSpc>
              <a:defRPr/>
            </a:pPr>
            <a:r>
              <a:rPr lang="en-US" sz="800" dirty="0" smtClean="0"/>
              <a:t>761 candidate genes were studied in the NSABP C01/C02 (surgery alone) and NSABP C04 (surgery+5FU/LV) development studies.  Based on the results of these studies, the gene list was refined to 375 genes, which were then studied again in the Cleveland Clinic study (surgery alone) and NSABP C06 (surgery+5FU/LV).</a:t>
            </a:r>
          </a:p>
          <a:p>
            <a:pPr marL="171450" indent="-171450" eaLnBrk="1" hangingPunct="1">
              <a:lnSpc>
                <a:spcPct val="80000"/>
              </a:lnSpc>
              <a:defRPr/>
            </a:pPr>
            <a:endParaRPr lang="en-US" sz="800" dirty="0" smtClean="0"/>
          </a:p>
          <a:p>
            <a:pPr marL="171450" indent="-171450" eaLnBrk="1" hangingPunct="1">
              <a:lnSpc>
                <a:spcPct val="80000"/>
              </a:lnSpc>
              <a:defRPr/>
            </a:pPr>
            <a:r>
              <a:rPr lang="en-US" sz="800" dirty="0" smtClean="0"/>
              <a:t>KRAS mutation was included among the 761 genes studied in this program.  KRAS mutation was not found to be either related to recurrence following surgery or related to differential treatment benefit with 5FU.</a:t>
            </a:r>
          </a:p>
          <a:p>
            <a:pPr marL="171450" indent="-171450" eaLnBrk="1" hangingPunct="1">
              <a:lnSpc>
                <a:spcPct val="80000"/>
              </a:lnSpc>
              <a:defRPr/>
            </a:pPr>
            <a:r>
              <a:rPr lang="en-US" sz="800" dirty="0" smtClean="0"/>
              <a:t> </a:t>
            </a:r>
          </a:p>
          <a:p>
            <a:pPr marL="171450" indent="-171450" eaLnBrk="1" hangingPunct="1">
              <a:lnSpc>
                <a:spcPct val="80000"/>
              </a:lnSpc>
              <a:defRPr/>
            </a:pPr>
            <a:r>
              <a:rPr lang="en-US" sz="800" dirty="0" smtClean="0"/>
              <a:t>48 genes were found to have a consistent and significant association with recurrence-free interval (RFI) (p&lt;0.05) in at least 3 of the 4 development studies. Fewer than 2 of the 48 genes are expected to be false discoveries by the </a:t>
            </a:r>
            <a:r>
              <a:rPr lang="en-US" sz="800" dirty="0" err="1" smtClean="0"/>
              <a:t>Benjamini</a:t>
            </a:r>
            <a:r>
              <a:rPr lang="en-US" sz="800" dirty="0" smtClean="0"/>
              <a:t>-Hochberg method.   In the two surgery alone studies (NSABP C01/C02 and Cleveland Clinic), 63 genes were found to have a consistent and significant relationship with RFI.   These were </a:t>
            </a:r>
            <a:r>
              <a:rPr lang="en-US" sz="800" dirty="0" err="1" smtClean="0"/>
              <a:t>univariate</a:t>
            </a:r>
            <a:r>
              <a:rPr lang="en-US" sz="800" dirty="0" smtClean="0"/>
              <a:t> analyses, with no adjustment for multiple comparisons.  </a:t>
            </a:r>
          </a:p>
          <a:p>
            <a:pPr marL="171450" indent="-171450" eaLnBrk="1" hangingPunct="1">
              <a:lnSpc>
                <a:spcPct val="80000"/>
              </a:lnSpc>
              <a:defRPr/>
            </a:pPr>
            <a:endParaRPr lang="en-US" sz="800" dirty="0" smtClean="0"/>
          </a:p>
          <a:p>
            <a:pPr marL="171450" indent="-171450" eaLnBrk="1" hangingPunct="1">
              <a:lnSpc>
                <a:spcPct val="80000"/>
              </a:lnSpc>
              <a:buFontTx/>
              <a:buChar char="•"/>
              <a:defRPr/>
            </a:pPr>
            <a:r>
              <a:rPr lang="en-US" sz="800" dirty="0" smtClean="0"/>
              <a:t>The recurrence genes largely fell into two groups, the cell cycle and </a:t>
            </a:r>
            <a:r>
              <a:rPr lang="en-US" sz="800" dirty="0" err="1" smtClean="0"/>
              <a:t>stromal</a:t>
            </a:r>
            <a:r>
              <a:rPr lang="en-US" sz="800" dirty="0" smtClean="0"/>
              <a:t> gene groups, which were consistently found to be associated with recurrence in multiple development studies.  Gene expression for the final selected 7 cancer recurrence genes is normalized to the average expression level of the 5 reference genes. Expression of the cell cycle group, including Ki67, is associated with better outcome in stage II colon cancer following surgery, and this result is consistent with reports in the literature, including studies by the NSABP.  Cell cycle genes are well-known to produce different effects in different biological contexts, ranging from promotion of proliferation to induction of cell senescence or apoptosis.  Expression of the </a:t>
            </a:r>
            <a:r>
              <a:rPr lang="en-US" sz="800" dirty="0" err="1" smtClean="0"/>
              <a:t>stromal</a:t>
            </a:r>
            <a:r>
              <a:rPr lang="en-US" sz="800" dirty="0" smtClean="0"/>
              <a:t> gene group is associated with poor outcome in colon cancer, which is consistent with observations in the literature that </a:t>
            </a:r>
            <a:r>
              <a:rPr lang="en-US" sz="800" dirty="0" err="1" smtClean="0"/>
              <a:t>stromal</a:t>
            </a:r>
            <a:r>
              <a:rPr lang="en-US" sz="800" dirty="0" smtClean="0"/>
              <a:t> genes are associated with induction of tumor cell proliferation, tumor invasion, and metastasis.  GADD45B is a marker of </a:t>
            </a:r>
            <a:r>
              <a:rPr lang="en-US" sz="800" dirty="0" err="1" smtClean="0"/>
              <a:t>genotoxic</a:t>
            </a:r>
            <a:r>
              <a:rPr lang="en-US" sz="800" dirty="0" smtClean="0"/>
              <a:t> stress and may be indicative of tumor-</a:t>
            </a:r>
            <a:r>
              <a:rPr lang="en-US" sz="800" dirty="0" err="1" smtClean="0"/>
              <a:t>stroma</a:t>
            </a:r>
            <a:r>
              <a:rPr lang="en-US" sz="800" dirty="0" smtClean="0"/>
              <a:t> interactions which allow for more aggressive tumor behavior. </a:t>
            </a:r>
          </a:p>
          <a:p>
            <a:pPr marL="171450" indent="-171450" eaLnBrk="1" hangingPunct="1">
              <a:lnSpc>
                <a:spcPct val="80000"/>
              </a:lnSpc>
              <a:defRPr/>
            </a:pPr>
            <a:endParaRPr lang="en-US" sz="800" dirty="0" smtClean="0"/>
          </a:p>
          <a:p>
            <a:pPr marL="171450" indent="-171450" eaLnBrk="1" hangingPunct="1">
              <a:lnSpc>
                <a:spcPct val="80000"/>
              </a:lnSpc>
              <a:defRPr/>
            </a:pPr>
            <a:r>
              <a:rPr lang="en-US" sz="800" dirty="0" smtClean="0"/>
              <a:t>66 genes were found to have evidence for a gene expression by treatment interaction at a significance level of p&lt;0.10 when the 4 studies were examined in aggregate.  Expression of these genes appeared to be associated with differences in proportional benefit with adjuvant 5FU/LV.  37 of these genes are expected to be false discoveries by the </a:t>
            </a:r>
            <a:r>
              <a:rPr lang="en-US" sz="800" dirty="0" err="1" smtClean="0"/>
              <a:t>Benjamini</a:t>
            </a:r>
            <a:r>
              <a:rPr lang="en-US" sz="800" dirty="0" smtClean="0"/>
              <a:t>-Hochberg method.  Treatment benefit genes represented multiple key biological pathways in colon cancer.</a:t>
            </a:r>
          </a:p>
          <a:p>
            <a:pPr marL="171450" indent="-171450" eaLnBrk="1" hangingPunct="1">
              <a:lnSpc>
                <a:spcPct val="80000"/>
              </a:lnSpc>
              <a:defRPr/>
            </a:pPr>
            <a:endParaRPr lang="en-US" sz="800" dirty="0" smtClean="0"/>
          </a:p>
          <a:p>
            <a:pPr marL="171450" indent="-171450" eaLnBrk="1" hangingPunct="1">
              <a:lnSpc>
                <a:spcPct val="80000"/>
              </a:lnSpc>
              <a:buFontTx/>
              <a:buChar char="•"/>
              <a:defRPr/>
            </a:pPr>
            <a:r>
              <a:rPr lang="en-US" sz="800" dirty="0" smtClean="0"/>
              <a:t>The Recurrence Score contains genes identified as consistently and significantly associated with RFI in the 1851 patients from the development studies. The genes used to calculate the Recurrence Score include the cell cycle group (Ki-67, MYBL2, C-MYC), the </a:t>
            </a:r>
            <a:r>
              <a:rPr lang="en-US" sz="800" dirty="0" err="1" smtClean="0"/>
              <a:t>stromal</a:t>
            </a:r>
            <a:r>
              <a:rPr lang="en-US" sz="800" dirty="0" smtClean="0"/>
              <a:t> group (FAP, INHBA, BGN) and GADD45B.</a:t>
            </a:r>
          </a:p>
          <a:p>
            <a:pPr marL="171450" indent="-171450" eaLnBrk="1" hangingPunct="1">
              <a:lnSpc>
                <a:spcPct val="80000"/>
              </a:lnSpc>
              <a:buFontTx/>
              <a:buChar char="•"/>
              <a:defRPr/>
            </a:pPr>
            <a:endParaRPr lang="en-US" sz="800" dirty="0" smtClean="0"/>
          </a:p>
          <a:p>
            <a:pPr marL="171450" indent="-171450" eaLnBrk="1" hangingPunct="1">
              <a:lnSpc>
                <a:spcPct val="80000"/>
              </a:lnSpc>
              <a:defRPr/>
            </a:pPr>
            <a:endParaRPr lang="en-US" sz="800" dirty="0" smtClean="0"/>
          </a:p>
          <a:p>
            <a:pPr marL="171450" indent="-171450" eaLnBrk="1" hangingPunct="1">
              <a:lnSpc>
                <a:spcPct val="80000"/>
              </a:lnSpc>
              <a:defRPr/>
            </a:pPr>
            <a:r>
              <a:rPr lang="en-US" sz="800" dirty="0" smtClean="0"/>
              <a:t>In the Development studies, recurrence genes and treatment benefit genes generally did not appear to be overlapping.  As a result, the assay taken forward into the QUASAR validation study had separate gene sets and algorithms for predicting recurrence risk and differential 5FU/LV benefit.</a:t>
            </a:r>
          </a:p>
          <a:p>
            <a:pPr marL="171450" indent="-171450" eaLnBrk="1" hangingPunct="1">
              <a:lnSpc>
                <a:spcPct val="80000"/>
              </a:lnSpc>
              <a:defRPr/>
            </a:pPr>
            <a:endParaRPr lang="en-US" sz="800" dirty="0" smtClean="0"/>
          </a:p>
          <a:p>
            <a:pPr marL="228600" indent="-228600" eaLnBrk="1" hangingPunct="1">
              <a:lnSpc>
                <a:spcPct val="80000"/>
              </a:lnSpc>
              <a:tabLst>
                <a:tab pos="342900" algn="l"/>
                <a:tab pos="457200" algn="l"/>
              </a:tabLst>
              <a:defRPr/>
            </a:pPr>
            <a:r>
              <a:rPr lang="en-US" sz="600" dirty="0" smtClean="0"/>
              <a:t>References for Development Studies:</a:t>
            </a:r>
          </a:p>
          <a:p>
            <a:pPr marL="228600" indent="-228600" eaLnBrk="1" hangingPunct="1">
              <a:lnSpc>
                <a:spcPct val="80000"/>
              </a:lnSpc>
              <a:tabLst>
                <a:tab pos="342900" algn="l"/>
                <a:tab pos="457200" algn="l"/>
              </a:tabLst>
              <a:defRPr/>
            </a:pPr>
            <a:endParaRPr lang="en-US" sz="300" dirty="0" smtClean="0"/>
          </a:p>
          <a:p>
            <a:pPr marL="228600" indent="-228600" eaLnBrk="1" hangingPunct="1">
              <a:lnSpc>
                <a:spcPct val="80000"/>
              </a:lnSpc>
              <a:tabLst>
                <a:tab pos="342900" algn="l"/>
                <a:tab pos="457200" algn="l"/>
              </a:tabLst>
              <a:defRPr/>
            </a:pPr>
            <a:r>
              <a:rPr lang="en-US" sz="800" dirty="0" smtClean="0"/>
              <a:t>O’Connell MJ, Lavery I, Yothers G, et al.  Relationship between tumor gene expression and recurrence in four independent studies of stage II/III colon cancer patients treated with surgery alone or surgery plus adjuvant 5-FU/LV.  </a:t>
            </a:r>
            <a:r>
              <a:rPr lang="en-US" sz="800" i="1" dirty="0" smtClean="0"/>
              <a:t>J </a:t>
            </a:r>
            <a:r>
              <a:rPr lang="en-US" sz="800" i="1" dirty="0" err="1" smtClean="0"/>
              <a:t>Clin</a:t>
            </a:r>
            <a:r>
              <a:rPr lang="en-US" sz="800" i="1" dirty="0" smtClean="0"/>
              <a:t> </a:t>
            </a:r>
            <a:r>
              <a:rPr lang="en-US" sz="800" i="1" dirty="0" err="1" smtClean="0"/>
              <a:t>Oncol</a:t>
            </a:r>
            <a:r>
              <a:rPr lang="en-US" sz="800" i="1" dirty="0" smtClean="0"/>
              <a:t>.</a:t>
            </a:r>
            <a:r>
              <a:rPr lang="en-US" sz="800" dirty="0" smtClean="0"/>
              <a:t> 2010; </a:t>
            </a:r>
            <a:r>
              <a:rPr lang="en-US" sz="1050" i="1" dirty="0" smtClean="0"/>
              <a:t>28:3937-3944</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Key points:</a:t>
            </a:r>
          </a:p>
          <a:p>
            <a:pPr eaLnBrk="1" hangingPunct="1"/>
            <a:r>
              <a:rPr lang="en-US" smtClean="0"/>
              <a:t>For the evaluable 1,436 stage II colon cancer patients in the validation study, the impact of 5FU/LV chemotherapy for all three clinical endpoints was generally consistent with the results observed for stage II patients in the overall QUASAR study.  The benefit of chemotherapy in this study, as reported previously, was small.</a:t>
            </a:r>
          </a:p>
          <a:p>
            <a:pPr eaLnBrk="1" hangingPunct="1"/>
            <a:endParaRPr lang="en-US" smtClean="0"/>
          </a:p>
          <a:p>
            <a:pPr eaLnBrk="1" hangingPunct="1"/>
            <a:r>
              <a:rPr lang="en-US" smtClean="0"/>
              <a:t>Details:</a:t>
            </a:r>
          </a:p>
          <a:p>
            <a:pPr eaLnBrk="1" hangingPunct="1"/>
            <a:r>
              <a:rPr lang="en-US" smtClean="0"/>
              <a:t>Impact of adjuvant 5FU/LV chemotherapy in 1,436 stage II colon cancer patients.  Kaplan-Meier analyses for surgery alone vs surgery+5FU/LV patients in the present study, according to RFI (recurrence-free interval), DFS (disease-free survival), and OS (overall survival).  RFI was primary clinical endpoint for the study while DFS and OS were secondary clinical endpoints.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Key points:</a:t>
            </a:r>
          </a:p>
          <a:p>
            <a:pPr marL="228600" indent="-228600" eaLnBrk="1" hangingPunct="1">
              <a:buFontTx/>
              <a:buAutoNum type="arabicParenR"/>
            </a:pPr>
            <a:r>
              <a:rPr lang="en-US" smtClean="0"/>
              <a:t>The continuous Recurrence Score was significantly associated with both DFS and OS, the secondary clinical endpoints for the study.</a:t>
            </a:r>
          </a:p>
          <a:p>
            <a:pPr marL="228600" indent="-228600" eaLnBrk="1" hangingPunct="1">
              <a:buFontTx/>
              <a:buAutoNum type="arabicParenR"/>
            </a:pPr>
            <a:r>
              <a:rPr lang="en-US" smtClean="0"/>
              <a:t> Consistency across all three endpoints studied (RFI, DFS, and OS) reinforces confidence in the association of the continuous Recurrence Score with outcome in stage II colon cancer following surgery.</a:t>
            </a:r>
          </a:p>
          <a:p>
            <a:pPr marL="228600" indent="-228600" eaLnBrk="1" hangingPunct="1">
              <a:buFontTx/>
              <a:buAutoNum type="arabicParenR"/>
            </a:pPr>
            <a:endParaRPr lang="en-US" smtClean="0"/>
          </a:p>
          <a:p>
            <a:pPr marL="228600" indent="-228600" eaLnBrk="1" hangingPunct="1"/>
            <a:r>
              <a:rPr lang="en-US" smtClean="0"/>
              <a:t>Details:</a:t>
            </a:r>
          </a:p>
          <a:p>
            <a:pPr marL="228600" indent="-228600" eaLnBrk="1" hangingPunct="1"/>
            <a:r>
              <a:rPr lang="en-US" smtClean="0"/>
              <a:t>As expected, the inclusion of survival events in the DFS and OS endpoints (death from any cause) results in attenuation of the HR for association of the Recurrence Score with these endpoints.  Tumor biology would not be expected to predict death from causes OTHER than colon cancer.</a:t>
            </a:r>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Key points:</a:t>
            </a:r>
          </a:p>
          <a:p>
            <a:pPr marL="228600" indent="-228600" eaLnBrk="1" hangingPunct="1">
              <a:buFontTx/>
              <a:buAutoNum type="arabicParenR"/>
            </a:pPr>
            <a:r>
              <a:rPr lang="en-US" smtClean="0"/>
              <a:t> A second, separate score, the Treatment Score, based on a distinct set of 6 genes, was tested for prediction of differential benefit with adjuvant 5FU/LV.</a:t>
            </a:r>
          </a:p>
          <a:p>
            <a:pPr marL="228600" indent="-228600" eaLnBrk="1" hangingPunct="1">
              <a:buFontTx/>
              <a:buAutoNum type="arabicParenR"/>
            </a:pPr>
            <a:r>
              <a:rPr lang="en-US" smtClean="0"/>
              <a:t> The primary and secondary analyses for Treatment Score, including a test for interaction between the continuous Treatment Score and treatment, did not meet a significance level of 0.05</a:t>
            </a:r>
          </a:p>
          <a:p>
            <a:pPr marL="228600" indent="-228600" eaLnBrk="1" hangingPunct="1">
              <a:buFontTx/>
              <a:buAutoNum type="arabicParenR"/>
            </a:pPr>
            <a:endParaRPr lang="en-US" smtClean="0"/>
          </a:p>
          <a:p>
            <a:pPr marL="228600" indent="-228600" eaLnBrk="1" hangingPunct="1"/>
            <a:r>
              <a:rPr lang="en-US" smtClean="0"/>
              <a:t>Details:</a:t>
            </a:r>
          </a:p>
          <a:p>
            <a:pPr marL="228600" indent="-228600" eaLnBrk="1" hangingPunct="1"/>
            <a:r>
              <a:rPr lang="en-US" smtClean="0"/>
              <a:t>The study protocol specified fixed, sequential hypothesis testing for the primary analysis, such that Recurrence Score association with recurrence following surgery was assessed first, and conditional on the significance of that hypothesis, the analysis moved on to assess for interaction between the continuous Treatment Score and treatment.  The continuous Treatment Score by treatment interaction was not significant at p&lt;0.05 level in the primary analysis, and did not meet this level of significance after controlling for prognostic covariates and when assessed for the secondary clinical endpoints DFS and OS.</a:t>
            </a:r>
          </a:p>
          <a:p>
            <a:pPr marL="228600" indent="-228600" eaLnBrk="1" hangingPunct="1"/>
            <a:endParaRPr lang="en-US" smtClean="0"/>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xfrm>
            <a:off x="1685925" y="474663"/>
            <a:ext cx="3925888"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p:cNvSpPr>
          <p:nvPr>
            <p:ph type="body" idx="1"/>
          </p:nvPr>
        </p:nvSpPr>
        <p:spPr>
          <a:xfrm>
            <a:off x="311150" y="3475038"/>
            <a:ext cx="6337300" cy="5821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smtClean="0"/>
              <a:t>Key points:</a:t>
            </a:r>
          </a:p>
          <a:p>
            <a:pPr marL="228600" indent="-228600" eaLnBrk="1" hangingPunct="1">
              <a:lnSpc>
                <a:spcPct val="90000"/>
              </a:lnSpc>
              <a:buFontTx/>
              <a:buAutoNum type="arabicParenR"/>
            </a:pPr>
            <a:r>
              <a:rPr lang="en-US" smtClean="0"/>
              <a:t> To sort through these potential scenarios, in a pre-specified secondary analysis, the relationship of the Recurrence Score in surgery alone and surgery+5FU/LV patients was examined in QUASAR, through use of the test of interaction.  The continuous Recurrence Score did not have significant interaction with treatment (i.e. surgery alone vs surgery+chemotherapy) (p=0.76); thus, the validation study results support the top scenario and exclude the bottom two scenarios (which are grayed out on the slide). </a:t>
            </a:r>
          </a:p>
          <a:p>
            <a:pPr marL="228600" indent="-228600" eaLnBrk="1" hangingPunct="1">
              <a:lnSpc>
                <a:spcPct val="90000"/>
              </a:lnSpc>
              <a:buFontTx/>
              <a:buAutoNum type="arabicParenR"/>
            </a:pPr>
            <a:r>
              <a:rPr lang="en-US" smtClean="0"/>
              <a:t> The absence of a Recurrence Score by treatment interaction reveals that the proportional benefit of adjuvant 5FU/LV is not significantly different across the range of Recurrence Score.</a:t>
            </a:r>
          </a:p>
          <a:p>
            <a:pPr marL="228600" indent="-228600" eaLnBrk="1" hangingPunct="1">
              <a:lnSpc>
                <a:spcPct val="90000"/>
              </a:lnSpc>
              <a:buFontTx/>
              <a:buAutoNum type="arabicParenR"/>
            </a:pPr>
            <a:r>
              <a:rPr lang="en-US" smtClean="0"/>
              <a:t> In the setting where PROPORTIONAL benefit with treatment is similar across a population, ABSOLUTE benefit with treatment will be expected to be lower at low baseline risk and higher at high baseline risk.</a:t>
            </a:r>
          </a:p>
          <a:p>
            <a:pPr marL="228600" indent="-228600" eaLnBrk="1" hangingPunct="1">
              <a:lnSpc>
                <a:spcPct val="90000"/>
              </a:lnSpc>
              <a:buFontTx/>
              <a:buAutoNum type="arabicParenR"/>
            </a:pPr>
            <a:endParaRPr lang="en-US" smtClean="0"/>
          </a:p>
          <a:p>
            <a:pPr marL="228600" indent="-228600" eaLnBrk="1" hangingPunct="1">
              <a:lnSpc>
                <a:spcPct val="90000"/>
              </a:lnSpc>
            </a:pPr>
            <a:r>
              <a:rPr lang="en-US" smtClean="0"/>
              <a:t>Details:</a:t>
            </a:r>
          </a:p>
          <a:p>
            <a:pPr marL="228600" indent="-228600" eaLnBrk="1" hangingPunct="1">
              <a:lnSpc>
                <a:spcPct val="90000"/>
              </a:lnSpc>
            </a:pPr>
            <a:r>
              <a:rPr lang="en-US" smtClean="0"/>
              <a:t>“Differential 5FU/LV benefit“ –  refers to a differential proportional benefit (relative risk reduction) with 5FU/LV treatment as a function of the classifier. To illustrate this concept, suppose that we have a hypothetical patient population with an overall 20% risk of recurrence, for which therapy reduces the recurrence risk to an average of 16% (20% relative risk reduction). An example of differential treatment benefit would be where a classifier-defined group of patients experiences a 10% relative risk reduction with treatment (e.g. treatment reduces risk from 20% to 18% (2% absolute risk reduction)) while another classifier-defined group of patients experiences a 30% relative risk reduction with treatment (e.g. treatment reduces risk from 20% to 14% (6% absolute risk reduction)).  </a:t>
            </a:r>
          </a:p>
          <a:p>
            <a:pPr marL="228600" indent="-228600" eaLnBrk="1" hangingPunct="1">
              <a:lnSpc>
                <a:spcPct val="90000"/>
              </a:lnSpc>
            </a:pPr>
            <a:endParaRPr lang="en-US" smtClean="0"/>
          </a:p>
          <a:p>
            <a:pPr marL="228600" indent="-228600" eaLnBrk="1" hangingPunct="1">
              <a:lnSpc>
                <a:spcPct val="90000"/>
              </a:lnSpc>
            </a:pPr>
            <a:r>
              <a:rPr lang="en-US" smtClean="0"/>
              <a:t>In the absence of differential treatment benefit, the expected ~20% relative risk reduction with 5FU/LV treatment in stage II colon cancer would be expected to be similar across the range of Recurrence Score, such that a patient with 10% baseline risk would be expected to have risk reduced to 8% with treatment and a patient with 25% baseline risk would have their risk fall to 20% with treatment.  </a:t>
            </a:r>
          </a:p>
          <a:p>
            <a:pPr marL="228600" indent="-228600" eaLnBrk="1" hangingPunct="1">
              <a:lnSpc>
                <a:spcPct val="90000"/>
              </a:lnSpc>
            </a:pPr>
            <a:endParaRPr lang="en-US" smtClean="0"/>
          </a:p>
          <a:p>
            <a:pPr marL="228600" indent="-228600" eaLnBrk="1" hangingPunct="1">
              <a:lnSpc>
                <a:spcPct val="90000"/>
              </a:lnSpc>
            </a:pPr>
            <a:r>
              <a:rPr lang="en-US" smtClean="0"/>
              <a:t>In this study, examination of both treated and untreated patients gives us knowledge of the degree of treatment benefit for different groups of patients.  This analysis reveals that segregation of patients by Recurrence Score does not allow identification of patients with significantly higher or lower proportional 5FU/LV benefit, with the implication that patients across the range of Recurrence Score derive similar proportional benefit from 5FU/LV.</a:t>
            </a:r>
          </a:p>
          <a:p>
            <a:pPr marL="228600" indent="-228600" eaLnBrk="1" hangingPunct="1">
              <a:lnSpc>
                <a:spcPct val="90000"/>
              </a:lnSpc>
            </a:pPr>
            <a:endParaRPr lang="en-US" smtClean="0"/>
          </a:p>
          <a:p>
            <a:pPr marL="228600" indent="-228600" eaLnBrk="1" hangingPunct="1">
              <a:lnSpc>
                <a:spcPct val="90000"/>
              </a:lnSpc>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4294967295"/>
          </p:nvPr>
        </p:nvSpPr>
        <p:spPr bwMode="auto">
          <a:xfrm>
            <a:off x="3970338" y="8831263"/>
            <a:ext cx="3038475"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C9786DA9-F1CF-46F5-8F3D-A126F5C876EA}" type="slidenum">
              <a:rPr lang="en-US"/>
              <a:pPr eaLnBrk="1" hangingPunct="1"/>
              <a:t>59</a:t>
            </a:fld>
            <a:endParaRPr lang="en-US"/>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QUASAR validation study, high tumor grade was significantly associated with LOWER risk of recurrence in stage II colon cancer following surgery.  Tumor grade was assessed centrally by a single academic pathologist with expertise in colorectal cancer (G. Iezza, UCSF).</a:t>
            </a:r>
          </a:p>
          <a:p>
            <a:endParaRPr lang="en-US" smtClean="0"/>
          </a:p>
          <a:p>
            <a:r>
              <a:rPr lang="en-US" smtClean="0"/>
              <a:t>The premise that high tumor grade is associated with worse patient outcome is largely derived from older studies involving pooled stages (stage I-IV) of colon cancer.  In more modern analyses, with large series of stage II colon cancer patients, the observation reported for QUASAR has been consistently observed.</a:t>
            </a:r>
          </a:p>
          <a:p>
            <a:endParaRPr lang="en-US" smtClean="0"/>
          </a:p>
          <a:p>
            <a:r>
              <a:rPr lang="en-US" smtClean="0"/>
              <a:t>This slide shows the results of a comparison of pathologic features in stage II colon cancer patients (with at least 12 nodes examined) (n=634)  and stage III colon cancer patients (n=844) in a series of trials conducted by Genomic Health with the NSABP and the Cleveland Clinic (O’Connell et al ASCO GI 2010; O’Connell et al ASCO 2010).  In this analysis, high tumor grade was associated with LOWER recurrence risk in stage II colon cancer but HIGHER recurrence risk in stage III colon cancer, with the statistical test for interaction (grade by stage) being highly significant.  A consistent finding was also observed in the European PETACC-3 trial.</a:t>
            </a:r>
          </a:p>
          <a:p>
            <a:endParaRPr lang="en-US" smtClean="0"/>
          </a:p>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81100" y="696913"/>
            <a:ext cx="4646613" cy="3484562"/>
          </a:xfrm>
          <a:solidFill>
            <a:srgbClr val="FFFFFF"/>
          </a:solidFill>
          <a:ln>
            <a:solidFill>
              <a:srgbClr val="000000"/>
            </a:solidFill>
            <a:miter lim="800000"/>
            <a:headEnd/>
            <a:tailEnd/>
          </a:ln>
        </p:spPr>
      </p:sp>
      <p:sp>
        <p:nvSpPr>
          <p:cNvPr id="161795" name="Rectangle 3"/>
          <p:cNvSpPr>
            <a:spLocks noGrp="1" noChangeArrowheads="1"/>
          </p:cNvSpPr>
          <p:nvPr>
            <p:ph type="body" idx="1"/>
          </p:nvPr>
        </p:nvSpPr>
        <p:spPr>
          <a:xfrm>
            <a:off x="935038" y="4416425"/>
            <a:ext cx="5138737" cy="4181475"/>
          </a:xfrm>
          <a:solidFill>
            <a:srgbClr val="FFFFFF"/>
          </a:solidFill>
          <a:ln>
            <a:solidFill>
              <a:srgbClr val="000000"/>
            </a:solidFill>
          </a:ln>
        </p:spPr>
        <p:txBody>
          <a:bodyPr/>
          <a:lstStyle/>
          <a:p>
            <a:r>
              <a:rPr lang="en-US" smtClean="0"/>
              <a:t>In the QUASAR validation study, high tumor grade was significantly associated with LOWER risk of recurrence in stage II colon cancer following surgery.  Tumor grade was assessed centrally by a single academic pathologist with expertise in colorectal cancer (G. Iezza, UCSF).</a:t>
            </a:r>
          </a:p>
          <a:p>
            <a:endParaRPr lang="en-US" smtClean="0"/>
          </a:p>
          <a:p>
            <a:r>
              <a:rPr lang="en-US" smtClean="0"/>
              <a:t>The premise that high tumor grade is associated with worse patient outcome is largely derived from older studies involving pooled stages (stage I-IV) of colon cancer.  In more modern analyses, with large series of stage II colon cancer patients, the observation reported for QUASAR has been consistently observed.</a:t>
            </a:r>
          </a:p>
          <a:p>
            <a:endParaRPr lang="en-US" smtClean="0"/>
          </a:p>
          <a:p>
            <a:r>
              <a:rPr lang="en-US" smtClean="0"/>
              <a:t>This slide shows the results of a comparison molecular and pathologic features by stage in the PETACC-3 study.  Here, we observe a very similar pattern of relationship between grade and outcome in stage II disease as observed in QUASAR (Kerr et al ASCO 2009) and the NSABP and Cleveland Clinic development studies (O’Connell et al ASCO 2010).</a:t>
            </a:r>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0" tIns="45290" rIns="90580" bIns="45290"/>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4CFDDAF6-0FC9-48B5-BB20-7964396954B2}" type="slidenum">
              <a:rPr lang="en-US">
                <a:solidFill>
                  <a:srgbClr val="000000"/>
                </a:solidFill>
              </a:rPr>
              <a:pPr eaLnBrk="1" hangingPunct="1"/>
              <a:t>61</a:t>
            </a:fld>
            <a:endParaRPr lang="en-US">
              <a:solidFill>
                <a:srgbClr val="000000"/>
              </a:solidFill>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800" smtClean="0"/>
              <a:t>Tumors from 504 stage II colon cancer patients treated with surgery alone at the Cleveland Clinic were analyzed by two academic GI pathologists, designated as P1 and P2 for the purpose of this study.  The two pathologists used the same definition to assess grade (percent tumor with gland-like structures); the primary difference between the grading systems used by the two pathologists was that pathologist P2 used the two-tiered WHO system, with well- and moderately-differentated tumors classified as low grade and poorly differentiated as high grade.  In addition, all mucinous tumors were considered high grade by P2, in accord with WHO criteria.   For analysis purposes, to enable comparison of tumor grade from both pathologists, tumor grade by pathologist P1 was grouped as follows:  well and moderately differentiated were grouped as low grade, and poorly differentiated as high grade.</a:t>
            </a:r>
          </a:p>
          <a:p>
            <a:pPr eaLnBrk="1" hangingPunct="1"/>
            <a:endParaRPr lang="en-US" sz="800" smtClean="0"/>
          </a:p>
          <a:p>
            <a:pPr eaLnBrk="1" hangingPunct="1"/>
            <a:r>
              <a:rPr lang="en-US" sz="800" smtClean="0"/>
              <a:t>This analysis explored the agreement of tumor grading between pathologist P1 and pathologist P2.  Agreement between the two pathologists was low (kappa= 0.30) when all patients were included in the analysis.  Given the difference in how the pathologists treated mucinous tumors, this concordance analysis was performed with exclusion of mucinous tumors.  Even in this setting, the association between the two pathologists was moderate (kappa=0.52).  </a:t>
            </a:r>
          </a:p>
          <a:p>
            <a:pPr eaLnBrk="1" hangingPunct="1"/>
            <a:endParaRPr lang="en-US" sz="800" smtClean="0"/>
          </a:p>
          <a:p>
            <a:pPr eaLnBrk="1" hangingPunct="1"/>
            <a:endParaRPr lang="en-US" sz="800" smtClean="0"/>
          </a:p>
          <a:p>
            <a:pPr eaLnBrk="1" hangingPunct="1"/>
            <a:r>
              <a:rPr lang="en-US" sz="800" smtClean="0"/>
              <a:t>Reference:</a:t>
            </a:r>
          </a:p>
          <a:p>
            <a:pPr eaLnBrk="1" hangingPunct="1"/>
            <a:endParaRPr lang="en-US" sz="800" smtClean="0"/>
          </a:p>
          <a:p>
            <a:pPr eaLnBrk="1" hangingPunct="1"/>
            <a:r>
              <a:rPr lang="en-US" sz="800" smtClean="0">
                <a:solidFill>
                  <a:schemeClr val="bg2"/>
                </a:solidFill>
              </a:rPr>
              <a:t>Lavery IC, Baehner FL,</a:t>
            </a:r>
            <a:r>
              <a:rPr lang="en-US" sz="800" baseline="30000" smtClean="0">
                <a:solidFill>
                  <a:schemeClr val="bg2"/>
                </a:solidFill>
              </a:rPr>
              <a:t> </a:t>
            </a:r>
            <a:r>
              <a:rPr lang="en-US" sz="800" smtClean="0">
                <a:solidFill>
                  <a:schemeClr val="bg2"/>
                </a:solidFill>
              </a:rPr>
              <a:t>Lopatin M, Iezza G, Millward C, Clark-Langone K, Lee M</a:t>
            </a:r>
            <a:r>
              <a:rPr lang="en-US" sz="800" smtClean="0">
                <a:solidFill>
                  <a:srgbClr val="FFFFFF"/>
                </a:solidFill>
              </a:rPr>
              <a:t>. </a:t>
            </a:r>
            <a:r>
              <a:rPr lang="en-US" sz="800" smtClean="0"/>
              <a:t>Reproducibility of Colon Tumor Grade and Relationship to Recurrence in the Context of Clinical, Pathologic, and Genomic Tumor Features in 504 stage II Colon Cancer Patients Treated with Surgery Alone at the Cleveland Clinic </a:t>
            </a:r>
            <a:r>
              <a:rPr lang="en-US" sz="800" smtClean="0">
                <a:solidFill>
                  <a:srgbClr val="FFFFFF"/>
                </a:solidFill>
              </a:rPr>
              <a:t> ASCO GI 2011 Abstract#526.</a:t>
            </a:r>
          </a:p>
          <a:p>
            <a:pPr eaLnBrk="1" hangingPunct="1"/>
            <a:endParaRPr lang="en-US" sz="8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xfrm>
            <a:off x="1689100" y="474663"/>
            <a:ext cx="3924300" cy="2943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p:cNvSpPr>
          <p:nvPr>
            <p:ph type="body" idx="1"/>
          </p:nvPr>
        </p:nvSpPr>
        <p:spPr>
          <a:xfrm>
            <a:off x="311150" y="3476625"/>
            <a:ext cx="669925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0" rIns="93160" bIns="46580"/>
          <a:lstStyle/>
          <a:p>
            <a:pPr eaLnBrk="1" hangingPunct="1">
              <a:spcBef>
                <a:spcPct val="0"/>
              </a:spcBef>
            </a:pPr>
            <a:r>
              <a:rPr lang="en-US" dirty="0" smtClean="0"/>
              <a:t>How are stage II colon cancer patients being assessed for their recurrence risk today? </a:t>
            </a:r>
          </a:p>
          <a:p>
            <a:pPr eaLnBrk="1" hangingPunct="1">
              <a:spcBef>
                <a:spcPct val="0"/>
              </a:spcBef>
              <a:buFontTx/>
              <a:buChar char="•"/>
            </a:pPr>
            <a:r>
              <a:rPr lang="en-US" dirty="0" smtClean="0"/>
              <a:t>There are a limited set of clinical and pathologic markers that are in current practice and recommended by guidelines:  obstruction or perforation, T stage, the number of nodes examined, tumor grade, lymphatic vascular invasion, and margin status.  </a:t>
            </a:r>
          </a:p>
          <a:p>
            <a:pPr eaLnBrk="1" hangingPunct="1">
              <a:spcBef>
                <a:spcPct val="0"/>
              </a:spcBef>
              <a:buFontTx/>
              <a:buChar char="•"/>
            </a:pPr>
            <a:r>
              <a:rPr lang="en-US" dirty="0" smtClean="0"/>
              <a:t>According to the current guidelines, it’s quite striking that unlike in breast cancer where we’ve had decades of use of molecular markers (e.g. ER, PR, HER2) to guide treatment decisions, there are limited molecular markers that are established for stage II colon cancer. There are no markers in stage II colon cancer that identify patients specifically with very high or very low proportional risk reduction with chemotherapy. These are limitations to the system that we have today. </a:t>
            </a:r>
          </a:p>
          <a:p>
            <a:pPr eaLnBrk="1" hangingPunct="1">
              <a:spcBef>
                <a:spcPct val="0"/>
              </a:spcBef>
              <a:buFontTx/>
              <a:buChar char="•"/>
            </a:pPr>
            <a:r>
              <a:rPr lang="en-US" dirty="0" smtClean="0"/>
              <a:t>Use of MMR testing for prognostic and predictive assessment remains an evolving area in guidelines and clinical practice.  While MMR deficiency has been consistently shown in the literature to be a statistically significant predictor of good outcome in stage II colon cancer, the data remains controversial as to the predictive benefit.  MMR has been added to the NCCN guidelines for consideration in stage II patients where </a:t>
            </a:r>
            <a:r>
              <a:rPr lang="en-US" dirty="0" err="1" smtClean="0"/>
              <a:t>fluoropyrimidine</a:t>
            </a:r>
            <a:r>
              <a:rPr lang="en-US" dirty="0" smtClean="0"/>
              <a:t> therapy is being considered.  </a:t>
            </a:r>
          </a:p>
        </p:txBody>
      </p:sp>
      <p:sp>
        <p:nvSpPr>
          <p:cNvPr id="108548"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0" rIns="93160" bIns="46580" anchor="b"/>
          <a:lstStyle>
            <a:lvl1pPr defTabSz="930275" eaLnBrk="0" hangingPunct="0">
              <a:defRPr sz="3200">
                <a:solidFill>
                  <a:schemeClr val="tx1"/>
                </a:solidFill>
                <a:latin typeface="Arial" charset="0"/>
              </a:defRPr>
            </a:lvl1pPr>
            <a:lvl2pPr marL="742950" indent="-285750" defTabSz="930275" eaLnBrk="0" hangingPunct="0">
              <a:defRPr sz="3200">
                <a:solidFill>
                  <a:schemeClr val="tx1"/>
                </a:solidFill>
                <a:latin typeface="Arial" charset="0"/>
              </a:defRPr>
            </a:lvl2pPr>
            <a:lvl3pPr marL="1143000" indent="-228600" defTabSz="930275" eaLnBrk="0" hangingPunct="0">
              <a:defRPr sz="3200">
                <a:solidFill>
                  <a:schemeClr val="tx1"/>
                </a:solidFill>
                <a:latin typeface="Arial" charset="0"/>
              </a:defRPr>
            </a:lvl3pPr>
            <a:lvl4pPr marL="1600200" indent="-228600" defTabSz="930275" eaLnBrk="0" hangingPunct="0">
              <a:defRPr sz="3200">
                <a:solidFill>
                  <a:schemeClr val="tx1"/>
                </a:solidFill>
                <a:latin typeface="Arial" charset="0"/>
              </a:defRPr>
            </a:lvl4pPr>
            <a:lvl5pPr marL="2057400" indent="-228600" defTabSz="930275" eaLnBrk="0" hangingPunct="0">
              <a:defRPr sz="3200">
                <a:solidFill>
                  <a:schemeClr val="tx1"/>
                </a:solidFill>
                <a:latin typeface="Arial" charset="0"/>
              </a:defRPr>
            </a:lvl5pPr>
            <a:lvl6pPr marL="2514600" indent="-228600" defTabSz="930275" eaLnBrk="0" fontAlgn="base" hangingPunct="0">
              <a:spcBef>
                <a:spcPct val="0"/>
              </a:spcBef>
              <a:spcAft>
                <a:spcPct val="0"/>
              </a:spcAft>
              <a:defRPr sz="3200">
                <a:solidFill>
                  <a:schemeClr val="tx1"/>
                </a:solidFill>
                <a:latin typeface="Arial" charset="0"/>
              </a:defRPr>
            </a:lvl6pPr>
            <a:lvl7pPr marL="2971800" indent="-228600" defTabSz="930275" eaLnBrk="0" fontAlgn="base" hangingPunct="0">
              <a:spcBef>
                <a:spcPct val="0"/>
              </a:spcBef>
              <a:spcAft>
                <a:spcPct val="0"/>
              </a:spcAft>
              <a:defRPr sz="3200">
                <a:solidFill>
                  <a:schemeClr val="tx1"/>
                </a:solidFill>
                <a:latin typeface="Arial" charset="0"/>
              </a:defRPr>
            </a:lvl7pPr>
            <a:lvl8pPr marL="3429000" indent="-228600" defTabSz="930275" eaLnBrk="0" fontAlgn="base" hangingPunct="0">
              <a:spcBef>
                <a:spcPct val="0"/>
              </a:spcBef>
              <a:spcAft>
                <a:spcPct val="0"/>
              </a:spcAft>
              <a:defRPr sz="3200">
                <a:solidFill>
                  <a:schemeClr val="tx1"/>
                </a:solidFill>
                <a:latin typeface="Arial" charset="0"/>
              </a:defRPr>
            </a:lvl8pPr>
            <a:lvl9pPr marL="3886200" indent="-228600" defTabSz="930275" eaLnBrk="0" fontAlgn="base" hangingPunct="0">
              <a:spcBef>
                <a:spcPct val="0"/>
              </a:spcBef>
              <a:spcAft>
                <a:spcPct val="0"/>
              </a:spcAft>
              <a:defRPr sz="3200">
                <a:solidFill>
                  <a:schemeClr val="tx1"/>
                </a:solidFill>
                <a:latin typeface="Arial" charset="0"/>
              </a:defRPr>
            </a:lvl9pPr>
          </a:lstStyle>
          <a:p>
            <a:pPr algn="r" eaLnBrk="1" hangingPunct="1"/>
            <a:fld id="{ECE15BA2-F159-49B6-9BFA-E6B8DD67A2CF}" type="slidenum">
              <a:rPr lang="en-US" sz="1300" baseline="-25000">
                <a:solidFill>
                  <a:srgbClr val="000000"/>
                </a:solidFill>
                <a:cs typeface="Arial" charset="0"/>
              </a:rPr>
              <a:pPr algn="r" eaLnBrk="1" hangingPunct="1"/>
              <a:t>7</a:t>
            </a:fld>
            <a:endParaRPr lang="en-US" sz="1300" baseline="-25000">
              <a:solidFill>
                <a:srgbClr val="000000"/>
              </a:solidFill>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err="1" smtClean="0"/>
              <a:t>Lymphovascular</a:t>
            </a:r>
            <a:r>
              <a:rPr lang="en-US" dirty="0" smtClean="0"/>
              <a:t> invasion has been considered an adverse prognostic factor in some studies, but the data has been inconsistent, and the degree of </a:t>
            </a:r>
            <a:r>
              <a:rPr lang="en-US" dirty="0" err="1" smtClean="0"/>
              <a:t>interobserver</a:t>
            </a:r>
            <a:r>
              <a:rPr lang="en-US" dirty="0" smtClean="0"/>
              <a:t> agreement among pathologists for LVI is variable.  In this study, the need for standardization in evaluation of LVI is addressed, with the finding of very low concordance even among pathologists with specialization in GI malignancies.  This concordance was not significantly improved even with the aid of special IHC stains to identify vascular structures.</a:t>
            </a:r>
          </a:p>
          <a:p>
            <a:pPr>
              <a:defRPr/>
            </a:pPr>
            <a:endParaRPr lang="en-US" dirty="0" smtClean="0"/>
          </a:p>
          <a:p>
            <a:pPr>
              <a:defRPr/>
            </a:pPr>
            <a:r>
              <a:rPr lang="en-US" dirty="0" smtClean="0"/>
              <a:t>This result should not be surprising, given that the pathology literature has repeatedly identified the need for standardization  of LVI (from Compton 2007): </a:t>
            </a:r>
          </a:p>
          <a:p>
            <a:pPr>
              <a:defRPr/>
            </a:pPr>
            <a:r>
              <a:rPr lang="en-US" dirty="0" smtClean="0"/>
              <a:t>“In part, disparities among existing studies on vessel invasion maybe related to inherent problems in definitive diagnosis of vessel invasion, which typically requires the identification of tumor cells (single or groups) within an endothelial-lined channel; however, </a:t>
            </a:r>
            <a:r>
              <a:rPr lang="en-US" dirty="0" err="1" smtClean="0"/>
              <a:t>histologic</a:t>
            </a:r>
            <a:r>
              <a:rPr lang="en-US" dirty="0" smtClean="0"/>
              <a:t> artifacts that mimic vessel invasion and pathologic changes that obscure it (e.g., vascular destruction by tumor) are both common. Thus, </a:t>
            </a:r>
            <a:r>
              <a:rPr lang="en-US" dirty="0" err="1" smtClean="0"/>
              <a:t>interobserver</a:t>
            </a:r>
            <a:r>
              <a:rPr lang="en-US" dirty="0" smtClean="0"/>
              <a:t> variation may be substantial. Special techniques, such as </a:t>
            </a:r>
            <a:r>
              <a:rPr lang="en-US" dirty="0" err="1" smtClean="0"/>
              <a:t>immunohistochemical</a:t>
            </a:r>
            <a:r>
              <a:rPr lang="en-US" dirty="0" smtClean="0"/>
              <a:t> stains to identify endothelium or special stains to identify the elastic tissue remains of venous walls, may or may not increase the ease or accuracy of evaluation. Because</a:t>
            </a:r>
          </a:p>
          <a:p>
            <a:pPr>
              <a:defRPr/>
            </a:pPr>
            <a:r>
              <a:rPr lang="en-US" dirty="0" smtClean="0"/>
              <a:t>these techniques are also labor intensive, time consuming, and expensive, they are not done routinely. Detection of vessel invasion in any given case is also affected by specimen sampling….At present, no widely accepted standards or guidelines for the pathologic evaluation of vessel invasion exist, and pathology sampling practices vary widely on both individual and institutional levels. Sampling practices are further influenced by cost containment issues, which in general</a:t>
            </a:r>
          </a:p>
          <a:p>
            <a:pPr>
              <a:defRPr/>
            </a:pPr>
            <a:r>
              <a:rPr lang="en-US" dirty="0" smtClean="0"/>
              <a:t>have encouraged reduced sampling of resection specimens. CAP has suggested that at least three blocks (and optimally five blocks) of tumor at its point of deepest extent be submitted for microscopic examination (3, 46).</a:t>
            </a:r>
          </a:p>
          <a:p>
            <a:pPr>
              <a:defRPr/>
            </a:pPr>
            <a:endParaRPr lang="en-US" dirty="0" smtClean="0"/>
          </a:p>
          <a:p>
            <a:pPr>
              <a:defRPr/>
            </a:pPr>
            <a:r>
              <a:rPr lang="en-US" dirty="0" smtClean="0"/>
              <a:t/>
            </a:r>
            <a:br>
              <a:rPr lang="en-US" dirty="0" smtClean="0"/>
            </a:br>
            <a:r>
              <a:rPr lang="en-US" dirty="0" smtClean="0"/>
              <a:t>References:  </a:t>
            </a:r>
          </a:p>
          <a:p>
            <a:pPr>
              <a:defRPr/>
            </a:pPr>
            <a:endParaRPr lang="en-US" b="1" dirty="0" smtClean="0"/>
          </a:p>
          <a:p>
            <a:pPr>
              <a:defRPr/>
            </a:pPr>
            <a:r>
              <a:rPr lang="en-US" dirty="0" smtClean="0"/>
              <a:t>Compton CC.  Optimal pathologic staging: defining stage II disease. </a:t>
            </a:r>
            <a:r>
              <a:rPr lang="en-US" dirty="0" err="1" smtClean="0"/>
              <a:t>Clin</a:t>
            </a:r>
            <a:r>
              <a:rPr lang="en-US" dirty="0" smtClean="0"/>
              <a:t> Cancer Res. 2007;13(22 Pt 2):6862s-70s.</a:t>
            </a:r>
            <a:endParaRPr lang="en-US" b="1" dirty="0" smtClean="0"/>
          </a:p>
          <a:p>
            <a:pPr>
              <a:defRPr/>
            </a:pPr>
            <a:endParaRPr lang="en-US" b="1" dirty="0" smtClean="0"/>
          </a:p>
          <a:p>
            <a:pPr>
              <a:defRPr/>
            </a:pPr>
            <a:r>
              <a:rPr lang="de-DE" dirty="0" smtClean="0">
                <a:solidFill>
                  <a:schemeClr val="bg1"/>
                </a:solidFill>
              </a:rPr>
              <a:t>Harris EI, Lewin DN, Wang HL, et al.  </a:t>
            </a:r>
            <a:r>
              <a:rPr lang="en-US" dirty="0" err="1" smtClean="0">
                <a:solidFill>
                  <a:schemeClr val="bg1"/>
                </a:solidFill>
              </a:rPr>
              <a:t>Lymphovascular</a:t>
            </a:r>
            <a:r>
              <a:rPr lang="en-US" dirty="0" smtClean="0">
                <a:solidFill>
                  <a:schemeClr val="bg1"/>
                </a:solidFill>
              </a:rPr>
              <a:t> invasion in colorectal cancer: an </a:t>
            </a:r>
            <a:r>
              <a:rPr lang="en-US" dirty="0" err="1" smtClean="0">
                <a:solidFill>
                  <a:schemeClr val="bg1"/>
                </a:solidFill>
              </a:rPr>
              <a:t>interobserver</a:t>
            </a:r>
            <a:r>
              <a:rPr lang="en-US" dirty="0" smtClean="0">
                <a:solidFill>
                  <a:schemeClr val="bg1"/>
                </a:solidFill>
              </a:rPr>
              <a:t> variability study. Am J </a:t>
            </a:r>
            <a:r>
              <a:rPr lang="en-US" dirty="0" err="1" smtClean="0">
                <a:solidFill>
                  <a:schemeClr val="bg1"/>
                </a:solidFill>
              </a:rPr>
              <a:t>Surg</a:t>
            </a:r>
            <a:r>
              <a:rPr lang="en-US" dirty="0" smtClean="0">
                <a:solidFill>
                  <a:schemeClr val="bg1"/>
                </a:solidFill>
              </a:rPr>
              <a:t> </a:t>
            </a:r>
            <a:r>
              <a:rPr lang="en-US" dirty="0" err="1" smtClean="0">
                <a:solidFill>
                  <a:schemeClr val="bg1"/>
                </a:solidFill>
              </a:rPr>
              <a:t>Pathol</a:t>
            </a:r>
            <a:r>
              <a:rPr lang="en-US" dirty="0" smtClean="0">
                <a:solidFill>
                  <a:schemeClr val="bg1"/>
                </a:solidFill>
              </a:rPr>
              <a:t>. 2008 Dec;32(12):1816-21.</a:t>
            </a:r>
          </a:p>
          <a:p>
            <a:pPr>
              <a:defRPr/>
            </a:pPr>
            <a:endParaRPr lang="en-US" dirty="0" smtClean="0"/>
          </a:p>
          <a:p>
            <a:pPr>
              <a:defRPr/>
            </a:pPr>
            <a:r>
              <a:rPr lang="en-US" dirty="0" smtClean="0">
                <a:solidFill>
                  <a:schemeClr val="bg1"/>
                </a:solidFill>
              </a:rPr>
              <a:t>Washington MK.  Colorectal carcinoma: selected issues in pathologic examination and staging and determination of prognostic factors. </a:t>
            </a:r>
            <a:r>
              <a:rPr lang="en-US" b="1" dirty="0" smtClean="0"/>
              <a:t> </a:t>
            </a:r>
            <a:r>
              <a:rPr lang="en-US" dirty="0" smtClean="0"/>
              <a:t>Arch </a:t>
            </a:r>
            <a:r>
              <a:rPr lang="en-US" dirty="0" err="1" smtClean="0"/>
              <a:t>Pathol</a:t>
            </a:r>
            <a:r>
              <a:rPr lang="en-US" dirty="0" smtClean="0"/>
              <a:t> Lab Med. 2008 Oct;132(10):1600-7.</a:t>
            </a:r>
          </a:p>
          <a:p>
            <a:pPr>
              <a:defRPr/>
            </a:pPr>
            <a:endParaRPr lang="en-US" b="1" dirty="0" smtClean="0"/>
          </a:p>
          <a:p>
            <a:pPr>
              <a:defRPr/>
            </a:pPr>
            <a:endParaRPr lang="en-US" b="1" dirty="0" smtClean="0"/>
          </a:p>
          <a:p>
            <a:pPr>
              <a:defRPr/>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Compton CC.  Optimal pathologic staging: defining stage II disease. Clin Cancer Res. 2007;13(22 Pt 2):6862s-70s.</a:t>
            </a:r>
            <a:endParaRPr lang="en-US" b="1" smtClean="0"/>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xfrm>
            <a:off x="1689100" y="474663"/>
            <a:ext cx="3924300" cy="2943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p:cNvSpPr>
          <p:nvPr>
            <p:ph type="body" idx="1"/>
          </p:nvPr>
        </p:nvSpPr>
        <p:spPr>
          <a:xfrm>
            <a:off x="311150" y="3476625"/>
            <a:ext cx="669925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long arm of chromosome 18 contains several genes believed to be associated with colon carcinogenesis, including DCC, SMAD4, SMAD2, and CABLES1.  </a:t>
            </a:r>
          </a:p>
          <a:p>
            <a:pPr eaLnBrk="1" hangingPunct="1"/>
            <a:endParaRPr lang="en-US" smtClean="0"/>
          </a:p>
          <a:p>
            <a:pPr eaLnBrk="1" hangingPunct="1"/>
            <a:r>
              <a:rPr lang="en-US" smtClean="0"/>
              <a:t>Loss of heterozygosity at chromosome 18q has been suggested as a potential marker of poor outcome in colon cancer.  One of the seminal publications supporting the use of 18qLOH as a prognostic marker was from a pooled stage II/III analysis (Watanabe NEJM 2001).  In this analysis, 18qLOH was found to be associated with decreased survival in patients with stage III disease; 18qLOH was not found to be prognostic in patients with stage II colon cancer in that study.</a:t>
            </a:r>
          </a:p>
          <a:p>
            <a:pPr eaLnBrk="1" hangingPunct="1"/>
            <a:endParaRPr lang="en-US" smtClean="0"/>
          </a:p>
          <a:p>
            <a:pPr eaLnBrk="1" hangingPunct="1"/>
            <a:r>
              <a:rPr lang="en-US" smtClean="0"/>
              <a:t>This slide shows a summary of large studies of 18qLOH, as presented by Dr. Charles Fuchs from Harvard (during his discussion at the oral colorectal cancer session at ASCO 2009), demonstrating that the bulk of evidence does not support an association between 18qLOH and prognosis.  </a:t>
            </a:r>
          </a:p>
          <a:p>
            <a:pPr eaLnBrk="1" hangingPunct="1"/>
            <a:endParaRPr lang="en-US" smtClean="0"/>
          </a:p>
          <a:p>
            <a:pPr eaLnBrk="1" hangingPunct="1"/>
            <a:r>
              <a:rPr lang="en-US" smtClean="0"/>
              <a:t>References:</a:t>
            </a:r>
          </a:p>
          <a:p>
            <a:pPr eaLnBrk="1" hangingPunct="1"/>
            <a:r>
              <a:rPr lang="en-US" smtClean="0">
                <a:solidFill>
                  <a:schemeClr val="bg1"/>
                </a:solidFill>
              </a:rPr>
              <a:t>Watanabe T, Wu TT, Catalano PJ, et al. Molecular predictors of survival after adjuvant chemotherapy for colon cancer. N Engl J Med. 2001;344(16</a:t>
            </a:r>
            <a:r>
              <a:rPr lang="en-US" smtClean="0"/>
              <a:t>):1196-206.</a:t>
            </a:r>
          </a:p>
          <a:p>
            <a:pPr eaLnBrk="1" hangingPunct="1"/>
            <a:endParaRPr lang="en-US" smtClean="0"/>
          </a:p>
          <a:p>
            <a:pPr eaLnBrk="1" hangingPunct="1"/>
            <a:r>
              <a:rPr lang="en-US" smtClean="0"/>
              <a:t>Halling KC, French AJ, McDonnell SK, et al. Microsatellite instability and 8p allelic imbalance in stage B2 and C colorectal cancers. J Natl Cancer Inst. 1999 Aug 4;91(15):1295-303.</a:t>
            </a:r>
          </a:p>
          <a:p>
            <a:pPr eaLnBrk="1" hangingPunct="1"/>
            <a:endParaRPr lang="en-US" smtClean="0"/>
          </a:p>
          <a:p>
            <a:pPr eaLnBrk="1" hangingPunct="1"/>
            <a:r>
              <a:rPr lang="en-US" smtClean="0"/>
              <a:t>Barratt PL, Seymour MT, Stenning SP, et al. DNA markers predicting benefit from adjuvant fluorouracil in patients with colon cancer: a molecular study. Lancet. 2002;360(9343):1381-91.</a:t>
            </a:r>
          </a:p>
          <a:p>
            <a:pPr eaLnBrk="1" hangingPunct="1"/>
            <a:endParaRPr lang="en-US" smtClean="0"/>
          </a:p>
          <a:p>
            <a:r>
              <a:rPr lang="en-US" smtClean="0"/>
              <a:t>Roth AD, Tejpar S, Yan P, et al. Stage-specific prognostic value of molecular markers in colon cancer: Results of the translational study on the PETACC 3-EORTC 40993-SAKK 60-00 trial. J Clin Oncol 27:15s, 2009 (suppl; abstr 4002). </a:t>
            </a:r>
          </a:p>
          <a:p>
            <a:endParaRPr lang="en-US" smtClean="0"/>
          </a:p>
          <a:p>
            <a:r>
              <a:rPr lang="pt-BR" smtClean="0"/>
              <a:t>Ogino S, Nosho K, Irahara N, et al. </a:t>
            </a:r>
            <a:r>
              <a:rPr lang="en-US" smtClean="0"/>
              <a:t>Prognostic significance and molecular associations of 18q loss of heterozygosity: a cohort study of microsatellite stable colorectal cancers. </a:t>
            </a:r>
            <a:r>
              <a:rPr lang="it-IT" smtClean="0"/>
              <a:t>J Clin Oncol. 2009;27(27):4591-8.</a:t>
            </a:r>
            <a:endParaRPr lang="en-US" smtClean="0"/>
          </a:p>
          <a:p>
            <a:endParaRPr lang="en-US" smtClean="0"/>
          </a:p>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 this analysis of stage II colon cancer patients from PETACC-3, a minimal multivariate model demonstrated that after adjusting for MMR status, 18qLOH was not associated with outcome. An inverse relationship between MMR status and 18qLOH has been observed, such that patients with MMR-D are rarely 18qLOH and vice-versa.  In fact, in some studies, for technical reasons, 18qLOH cannot be measured in MMR-D tumors, resulting in mutual exclusivity for these two markers in those studies. </a:t>
            </a:r>
          </a:p>
          <a:p>
            <a:endParaRPr lang="en-GB" smtClean="0"/>
          </a:p>
          <a:p>
            <a:r>
              <a:rPr lang="en-GB" smtClean="0"/>
              <a:t>References:</a:t>
            </a:r>
          </a:p>
          <a:p>
            <a:r>
              <a:rPr lang="en-US" smtClean="0"/>
              <a:t>Roth AD, Tejpar S, Yan P, et al. Stage-specific prognostic value of molecular markers in colon cancer: Results of the translational study on the PETACC 3-EORTC 40993-SAKK 60-00 trial. J Clin Oncol 27:15s, 2009 (suppl; abstr 4002). </a:t>
            </a:r>
          </a:p>
          <a:p>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xfrm>
            <a:off x="1181100" y="696913"/>
            <a:ext cx="4648200" cy="3486150"/>
          </a:xfrm>
          <a:solidFill>
            <a:srgbClr val="FFFFFF"/>
          </a:solidFill>
          <a:ln>
            <a:solidFill>
              <a:srgbClr val="000000"/>
            </a:solidFill>
            <a:miter lim="800000"/>
            <a:headEnd/>
            <a:tailEnd/>
          </a:ln>
        </p:spPr>
      </p:sp>
      <p:sp>
        <p:nvSpPr>
          <p:cNvPr id="171011" name="Rectangle 3"/>
          <p:cNvSpPr>
            <a:spLocks noGrp="1" noChangeArrowheads="1"/>
          </p:cNvSpPr>
          <p:nvPr>
            <p:ph type="body" idx="1"/>
          </p:nvPr>
        </p:nvSpPr>
        <p:spPr>
          <a:xfrm>
            <a:off x="852488" y="4413250"/>
            <a:ext cx="5305425" cy="4422775"/>
          </a:xfrm>
          <a:solidFill>
            <a:srgbClr val="FFFFFF"/>
          </a:solidFill>
          <a:ln>
            <a:solidFill>
              <a:srgbClr val="000000"/>
            </a:solidFill>
          </a:ln>
        </p:spPr>
        <p:txBody>
          <a:bodyPr/>
          <a:lstStyle/>
          <a:p>
            <a:r>
              <a:rPr lang="en-US" smtClean="0"/>
              <a:t>The analysis of the PETACC-3 stage II MMR-P cohort demonstrated that when examining the value of 18qLOH in a MMR-P population, 18qLOH does not show prognostic significance. Thus, this data supports the conclusion that 18qLOH is not independently prognostic in stage II colon cancer. </a:t>
            </a:r>
          </a:p>
          <a:p>
            <a:endParaRPr lang="en-US" smtClean="0"/>
          </a:p>
          <a:p>
            <a:r>
              <a:rPr lang="en-US" smtClean="0"/>
              <a:t>It was not possible to ascertain 18qLOH prognostic significance in a MMR-D cohort, due to the low frequency of 18qLOH in a MMR-D sample. </a:t>
            </a:r>
            <a:r>
              <a:rPr lang="en-GB" smtClean="0"/>
              <a:t>An inverse relationship between MMR status and 18qLOH has been observed. </a:t>
            </a:r>
            <a:endParaRPr lang="en-US" smtClean="0"/>
          </a:p>
          <a:p>
            <a:endParaRPr lang="en-GB" smtClean="0"/>
          </a:p>
          <a:p>
            <a:r>
              <a:rPr lang="en-GB" smtClean="0"/>
              <a:t>References:</a:t>
            </a:r>
          </a:p>
          <a:p>
            <a:r>
              <a:rPr lang="en-US" smtClean="0"/>
              <a:t>Roth AD, Tejpar S, Yan P, et al. Stage-specific prognostic value of molecular markers in colon cancer: Results of the translational study on the PETACC 3-EORTC 40993-SAKK 60-00 trial. J Clin Oncol 27:15s, 2009 (suppl; abstr 4002). </a:t>
            </a:r>
          </a:p>
          <a:p>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a typeface="ＭＳ Ｐゴシック" pitchFamily="34" charset="-128"/>
                <a:cs typeface="MS PGothic" charset="0"/>
              </a:rPr>
              <a:t>The cohort of patients analyzed in the CALGB-GHI cohort was similar in demographics and clinical characteristics to the remainder of the CALGB trial patients not studied, and to the patients in the overall parent CALGB trial.  </a:t>
            </a:r>
          </a:p>
          <a:p>
            <a:endParaRPr lang="en-US" sz="1000" dirty="0">
              <a:ea typeface="ＭＳ Ｐゴシック" pitchFamily="34" charset="-128"/>
              <a:cs typeface="MS PGothic" charset="0"/>
            </a:endParaRP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1311695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113674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dirty="0" smtClean="0"/>
              <a:t>Existing markers used today have not</a:t>
            </a:r>
            <a:r>
              <a:rPr lang="en-US" baseline="0" dirty="0" smtClean="0"/>
              <a:t> been</a:t>
            </a:r>
            <a:r>
              <a:rPr lang="en-US" dirty="0" smtClean="0"/>
              <a:t> standardized and have never been</a:t>
            </a:r>
            <a:r>
              <a:rPr lang="en-US" baseline="0" dirty="0" smtClean="0"/>
              <a:t> prospectively validated.  Although many of these factors are included in current guidelines, the basis for their recommendations have been based on historical studies dating back 20-30 years in mixed CRC populations across different stages of disease.  These studies would be considered to represent lower levels of evidence according to today’s standards.  </a:t>
            </a:r>
          </a:p>
          <a:p>
            <a:pPr eaLnBrk="1" hangingPunct="1">
              <a:buFontTx/>
              <a:buNone/>
            </a:pPr>
            <a:endParaRPr lang="en-US" baseline="0" dirty="0" smtClean="0"/>
          </a:p>
          <a:p>
            <a:pPr eaLnBrk="1" hangingPunct="1">
              <a:buFontTx/>
              <a:buNone/>
            </a:pPr>
            <a:r>
              <a:rPr lang="en-US" baseline="0" dirty="0" smtClean="0"/>
              <a:t>Furthermore, though the guidelines list multiple markers to assess risk, each marker’s relative importance is not equivalent.  As such, it is difficult for physicians to interpret the collective findings from these various markers.</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41577252-A213-4367-8DBF-F4C160BBA2A3}"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5971669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pPr>
              <a:defRPr/>
            </a:pPr>
            <a:fld id="{E6EA607C-165A-48FC-A63A-9F463C413390}"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32515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this analysis of &gt;100,000 patients from the SEER database, stage II colon cancer patients had 17.5% 5 year risk of death.</a:t>
            </a:r>
          </a:p>
          <a:p>
            <a:pPr eaLnBrk="1" hangingPunct="1"/>
            <a:endParaRPr lang="en-US" dirty="0" smtClean="0"/>
          </a:p>
          <a:p>
            <a:pPr eaLnBrk="1" hangingPunct="1"/>
            <a:r>
              <a:rPr lang="en-US" dirty="0" smtClean="0"/>
              <a:t>For 17% of stage II colon cancer patients with T4 stage, 5 year risk of death was significantly higher, at 27.8%.  Note</a:t>
            </a:r>
            <a:r>
              <a:rPr lang="en-US" baseline="0" dirty="0" smtClean="0"/>
              <a:t> that this 5-year risk of death for stage IIB (T4) patients is even worse than that for stage IIIA patients (28% </a:t>
            </a:r>
            <a:r>
              <a:rPr lang="en-US" baseline="0" dirty="0" err="1" smtClean="0"/>
              <a:t>vs</a:t>
            </a:r>
            <a:r>
              <a:rPr lang="en-US" baseline="0" dirty="0" smtClean="0"/>
              <a:t> 17%, p&lt; .001).</a:t>
            </a:r>
            <a:endParaRPr lang="en-US" dirty="0" smtClean="0"/>
          </a:p>
          <a:p>
            <a:pPr eaLnBrk="1" hangingPunct="1"/>
            <a:endParaRPr lang="en-US" dirty="0" smtClean="0"/>
          </a:p>
          <a:p>
            <a:pPr eaLnBrk="1" hangingPunct="1"/>
            <a:r>
              <a:rPr lang="en-US" dirty="0" smtClean="0"/>
              <a:t>Notably, for the 83% of patients with T3 stage, 5 year risk of death was very near the risk for the overall stage II population (5 </a:t>
            </a:r>
            <a:r>
              <a:rPr lang="en-US" dirty="0" err="1" smtClean="0"/>
              <a:t>yr</a:t>
            </a:r>
            <a:r>
              <a:rPr lang="en-US" dirty="0" smtClean="0"/>
              <a:t> risk of death in T3 = 15.3% </a:t>
            </a:r>
            <a:r>
              <a:rPr lang="en-US" dirty="0" err="1" smtClean="0"/>
              <a:t>vs</a:t>
            </a:r>
            <a:r>
              <a:rPr lang="en-US" dirty="0" smtClean="0"/>
              <a:t> 17.5% for all stage II).  This finding demonstrates that while T4 stage is informative for the 17% of stage II colon cancer patients with this marker, T3 stage does not provide meaningful discrimination in risk from the average and is thus not informative for the patients with T3 stage (83% of all stage II colon cancer patients). </a:t>
            </a:r>
          </a:p>
          <a:p>
            <a:pPr eaLnBrk="1" hangingPunct="1"/>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A defective DNA mismatch repair (MMR) mechanism is a key biologic characteristic of ~15% of stage II colon cancer patients. This biological characteristic, also called MMR deficiency, represents one of two distinct mechanisms for producing colon tumors, with the other mechanism being chromosomal instability – both mechanisms lead to accumulation of genetic changes in tumors which ultimately drive tumor formation.   </a:t>
            </a:r>
          </a:p>
          <a:p>
            <a:pPr eaLnBrk="1" hangingPunct="1"/>
            <a:endParaRPr lang="en-US" sz="1000" smtClean="0"/>
          </a:p>
          <a:p>
            <a:pPr eaLnBrk="1" hangingPunct="1"/>
            <a:r>
              <a:rPr lang="en-US" sz="1000" smtClean="0"/>
              <a:t>In normal cells, the presence of a multi-protein “machine” (panel at left) allows for repair of routinely encountered errors in DNA replication.  This machine ceases to function if any of its components (e.g. MLH1, MSH2 or the other proteins depicted) is missing.   Loss of expression of MMR proteins in tumor, especially MLH1 and MSH2 (accounting for &gt;95% of patients with this characteristic), results in an inability to faithfully replicate DNA, which in turn leads to accumulation of mutations which drive tumorigenesis.   One readily detectable manifestation of tumor MMR deficiency is an inability to faithfully replicate microsatellite DNA sequences (short stretches of repetitive sequence DNA found throughout the genome), such that the length of these microsatellites in tumor DNA is not faithfully preserved.  Differences in the lengths of microsatellite DNA sequences observed in MMR deficient tumors relative to normal tissue has thus been termed microsatellite instability (MSI).</a:t>
            </a:r>
          </a:p>
          <a:p>
            <a:pPr eaLnBrk="1" hangingPunct="1"/>
            <a:endParaRPr lang="en-US" sz="1000" smtClean="0"/>
          </a:p>
          <a:p>
            <a:pPr eaLnBrk="1" hangingPunct="1"/>
            <a:r>
              <a:rPr lang="en-US" sz="1000" smtClean="0"/>
              <a:t>Colon tumors with MMR deficiency can be identified either by (1) IHC for the MMR proteins (top right panel) – MMR proficient = both MLH1 and MSH2 staining positive and MMR deficient = either MLH1 or MSH2 staining negative, or (2) PCR assessment of DNA markers for MSI, where high-grade MSI (MSI-H) demonstrates lack of faithful replication of DNA in tumor relative to normal tissue.  In tumors exhibiting the MSI-H phenotype (bottom right panel), tumor DNA is of different lengths compared to normal tissue.</a:t>
            </a:r>
          </a:p>
          <a:p>
            <a:pPr eaLnBrk="1" hangingPunct="1"/>
            <a:endParaRPr lang="en-US" sz="1000" smtClean="0"/>
          </a:p>
          <a:p>
            <a:pPr eaLnBrk="1" hangingPunct="1"/>
            <a:r>
              <a:rPr lang="en-US" sz="1000" smtClean="0"/>
              <a:t>MMR deficiency (MMR-D) directly results in the MSI-H phenotype.  Thus, MMR-D is considered synonymous with MSI-H.  It is worth noting that concordance studies of MMR status assessment by IHC for MMR proteins vs PCR for MSI have shown that the two methods have &gt;90% concordance overall.  A very recent study by CALGB, involving ~700 colon cancer patients from CALGB 89803, rigorously demonstrated that IHC for MLH1 and MSH2 had &gt;97% concordance with PCR for MSI (using a 10 marker panel) (Bertagnolli et al JCO 2009).</a:t>
            </a:r>
          </a:p>
          <a:p>
            <a:pPr eaLnBrk="1" hangingPunct="1"/>
            <a:endParaRPr lang="en-US" sz="1000" smtClean="0"/>
          </a:p>
          <a:p>
            <a:pPr eaLnBrk="1" hangingPunct="1"/>
            <a:r>
              <a:rPr lang="en-US" sz="1000" smtClean="0"/>
              <a:t>References:</a:t>
            </a:r>
          </a:p>
          <a:p>
            <a:r>
              <a:rPr lang="en-US" sz="1000" smtClean="0"/>
              <a:t>Bertagnolli MM, Niedzwiecki D, Compton CC, et al: Microsatellite Instability Predicts Improved Response to Adjuvant Therapy with Irinotecan, Fluorouracil, and Leucovorin in Stage III Colon Cancer: Cancer and Leukemia Group B Protocol 89803.  </a:t>
            </a:r>
            <a:r>
              <a:rPr lang="en-US" sz="1000" i="1" smtClean="0"/>
              <a:t>J Clin Oncol</a:t>
            </a:r>
            <a:r>
              <a:rPr lang="en-US" sz="1000" smtClean="0"/>
              <a:t>.  2009; 27:1814-1821.</a:t>
            </a:r>
          </a:p>
          <a:p>
            <a:endParaRPr lang="en-US" sz="1000" smtClean="0"/>
          </a:p>
          <a:p>
            <a:r>
              <a:rPr lang="en-US" sz="1000" smtClean="0"/>
              <a:t>Imai and Yamamoto. Carcinogenesis 2008</a:t>
            </a:r>
          </a:p>
          <a:p>
            <a:r>
              <a:rPr lang="en-US" sz="1000" smtClean="0"/>
              <a:t>Umetani,  Annals of Surgical Oncology 2000</a:t>
            </a:r>
          </a:p>
          <a:p>
            <a:r>
              <a:rPr lang="en-US" sz="1000" smtClean="0"/>
              <a:t>Rosen et al.  Modern Pathology (2006) 19, 1414-1420</a:t>
            </a:r>
          </a:p>
          <a:p>
            <a:pPr eaLnBrk="1" hangingPunct="1"/>
            <a:endParaRPr lang="en-US" sz="1000" smtClean="0"/>
          </a:p>
          <a:p>
            <a:pPr eaLnBrk="1" hangingPunct="1"/>
            <a:endParaRPr lang="en-US" sz="1000" smtClean="0"/>
          </a:p>
          <a:p>
            <a:pPr eaLnBrk="1" hangingPunct="1"/>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lide Number Placeholder 3"/>
          <p:cNvSpPr txBox="1">
            <a:spLocks/>
          </p:cNvSpPr>
          <p:nvPr userDrawn="1"/>
        </p:nvSpPr>
        <p:spPr bwMode="auto">
          <a:xfrm>
            <a:off x="8458200" y="0"/>
            <a:ext cx="685800" cy="365125"/>
          </a:xfrm>
          <a:prstGeom prst="rect">
            <a:avLst/>
          </a:prstGeom>
          <a:noFill/>
          <a:ln>
            <a:noFill/>
          </a:ln>
          <a:extLst/>
        </p:spPr>
        <p:txBody>
          <a:bodyPr/>
          <a:lstStyle>
            <a:lvl1pPr eaLnBrk="0" hangingPunct="0">
              <a:defRPr>
                <a:solidFill>
                  <a:schemeClr val="tx1"/>
                </a:solidFill>
                <a:latin typeface="Arial" charset="0"/>
                <a:ea typeface="PMingLiU" pitchFamily="18" charset="-120"/>
              </a:defRPr>
            </a:lvl1pPr>
            <a:lvl2pPr marL="742950" indent="-285750" eaLnBrk="0" hangingPunct="0">
              <a:defRPr>
                <a:solidFill>
                  <a:schemeClr val="tx1"/>
                </a:solidFill>
                <a:latin typeface="Arial" charset="0"/>
                <a:ea typeface="PMingLiU" pitchFamily="18" charset="-120"/>
              </a:defRPr>
            </a:lvl2pPr>
            <a:lvl3pPr marL="1143000" indent="-228600" eaLnBrk="0" hangingPunct="0">
              <a:defRPr>
                <a:solidFill>
                  <a:schemeClr val="tx1"/>
                </a:solidFill>
                <a:latin typeface="Arial" charset="0"/>
                <a:ea typeface="PMingLiU" pitchFamily="18" charset="-120"/>
              </a:defRPr>
            </a:lvl3pPr>
            <a:lvl4pPr marL="1600200" indent="-228600" eaLnBrk="0" hangingPunct="0">
              <a:defRPr>
                <a:solidFill>
                  <a:schemeClr val="tx1"/>
                </a:solidFill>
                <a:latin typeface="Arial" charset="0"/>
                <a:ea typeface="PMingLiU" pitchFamily="18" charset="-120"/>
              </a:defRPr>
            </a:lvl4pPr>
            <a:lvl5pPr marL="2057400" indent="-228600" eaLnBrk="0" hangingPunct="0">
              <a:defRPr>
                <a:solidFill>
                  <a:schemeClr val="tx1"/>
                </a:solidFill>
                <a:latin typeface="Arial" charset="0"/>
                <a:ea typeface="PMingLiU" pitchFamily="18" charset="-120"/>
              </a:defRPr>
            </a:lvl5pPr>
            <a:lvl6pPr marL="25146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6pPr>
            <a:lvl7pPr marL="29718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7pPr>
            <a:lvl8pPr marL="34290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8pPr>
            <a:lvl9pPr marL="38862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9pPr>
          </a:lstStyle>
          <a:p>
            <a:pPr algn="r" eaLnBrk="1" hangingPunct="1">
              <a:defRPr/>
            </a:pPr>
            <a:fld id="{62B5F372-902A-4528-B8AB-2AD5DD314A35}" type="slidenum">
              <a:rPr lang="en-US" sz="1400" b="1" smtClean="0">
                <a:solidFill>
                  <a:srgbClr val="FFFFFF"/>
                </a:solidFill>
                <a:latin typeface="Calibri" pitchFamily="34" charset="0"/>
                <a:cs typeface="Arial" charset="0"/>
              </a:rPr>
              <a:pPr algn="r" eaLnBrk="1" hangingPunct="1">
                <a:defRPr/>
              </a:pPr>
              <a:t>‹#›</a:t>
            </a:fld>
            <a:endParaRPr lang="en-US" sz="1400" b="1" smtClean="0">
              <a:solidFill>
                <a:srgbClr val="FFFFFF"/>
              </a:solidFill>
              <a:latin typeface="Calibri" pitchFamily="34" charset="0"/>
              <a:cs typeface="Arial" charset="0"/>
            </a:endParaRPr>
          </a:p>
        </p:txBody>
      </p:sp>
      <p:sp>
        <p:nvSpPr>
          <p:cNvPr id="126979" name="Title Placeholder 1"/>
          <p:cNvSpPr>
            <a:spLocks noGrp="1"/>
          </p:cNvSpPr>
          <p:nvPr>
            <p:ph type="ctrTitle"/>
          </p:nvPr>
        </p:nvSpPr>
        <p:spPr>
          <a:xfrm>
            <a:off x="685800" y="2130425"/>
            <a:ext cx="7772400" cy="1470025"/>
          </a:xfrm>
        </p:spPr>
        <p:txBody>
          <a:bodyPr/>
          <a:lstStyle>
            <a:lvl1pPr>
              <a:defRPr sz="4000"/>
            </a:lvl1pPr>
          </a:lstStyle>
          <a:p>
            <a:r>
              <a:rPr lang="en-US" dirty="0"/>
              <a:t>Click to edit Master title style</a:t>
            </a:r>
          </a:p>
        </p:txBody>
      </p:sp>
      <p:sp>
        <p:nvSpPr>
          <p:cNvPr id="126980" name="Text Placeholder 2"/>
          <p:cNvSpPr>
            <a:spLocks noGrp="1"/>
          </p:cNvSpPr>
          <p:nvPr>
            <p:ph type="subTitle" idx="1"/>
          </p:nvPr>
        </p:nvSpPr>
        <p:spPr>
          <a:xfrm>
            <a:off x="1371600" y="3886200"/>
            <a:ext cx="6400800" cy="1752600"/>
          </a:xfrm>
        </p:spPr>
        <p:txBody>
          <a:bodyPr/>
          <a:lstStyle>
            <a:lvl1pPr marL="0" indent="0" algn="ctr">
              <a:buFont typeface="Arial" charset="0"/>
              <a:buNone/>
              <a:defRPr>
                <a:solidFill>
                  <a:srgbClr val="FFFFCC"/>
                </a:solidFill>
              </a:defRPr>
            </a:lvl1pPr>
          </a:lstStyle>
          <a:p>
            <a:r>
              <a:rPr lang="en-US" dirty="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lvl1pPr>
          </a:lstStyle>
          <a:p>
            <a:pPr>
              <a:defRPr/>
            </a:pPr>
            <a:fld id="{3A9A7511-1103-47F5-A1CC-1245D5490C63}" type="datetime1">
              <a:rPr lang="en-US"/>
              <a:pPr>
                <a:defRPr/>
              </a:pPr>
              <a:t>8/26/2011</a:t>
            </a:fld>
            <a:endParaRPr lang="en-US" dirty="0"/>
          </a:p>
        </p:txBody>
      </p:sp>
      <p:sp>
        <p:nvSpPr>
          <p:cNvPr id="6"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1622080259"/>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88350" y="6356350"/>
            <a:ext cx="454025" cy="365125"/>
          </a:xfrm>
          <a:prstGeom prst="rect">
            <a:avLst/>
          </a:prstGeom>
        </p:spPr>
        <p:txBody>
          <a:bodyPr/>
          <a:lstStyle>
            <a:lvl1pPr>
              <a:defRPr>
                <a:latin typeface="Arial" pitchFamily="34" charset="0"/>
              </a:defRPr>
            </a:lvl1pPr>
          </a:lstStyle>
          <a:p>
            <a:pPr>
              <a:defRPr/>
            </a:pPr>
            <a:fld id="{3EADDF71-5B52-4428-B8B0-1A890E30A3B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747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670675"/>
            <a:ext cx="468313" cy="187325"/>
          </a:xfrm>
          <a:prstGeom prst="rect">
            <a:avLst/>
          </a:prstGeom>
        </p:spPr>
        <p:txBody>
          <a:bodyPr/>
          <a:lstStyle>
            <a:lvl1pPr>
              <a:defRPr>
                <a:latin typeface="Arial" pitchFamily="34" charset="0"/>
              </a:defRPr>
            </a:lvl1pPr>
          </a:lstStyle>
          <a:p>
            <a:pPr>
              <a:defRPr/>
            </a:pPr>
            <a:fld id="{A7C09091-1883-4730-A8A1-CFF8E02D333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3738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1117600" y="1981200"/>
            <a:ext cx="6908800" cy="4114800"/>
          </a:xfrm>
        </p:spPr>
        <p:txBody>
          <a:bodyPr/>
          <a:lstStyle/>
          <a:p>
            <a:pPr lvl="0"/>
            <a:endParaRPr lang="en-US" noProof="0"/>
          </a:p>
        </p:txBody>
      </p:sp>
      <p:sp>
        <p:nvSpPr>
          <p:cNvPr id="4" name="Title Placeholder 1"/>
          <p:cNvSpPr>
            <a:spLocks noGrp="1"/>
          </p:cNvSpPr>
          <p:nvPr>
            <p:ph type="title"/>
          </p:nvPr>
        </p:nvSpPr>
        <p:spPr bwMode="auto">
          <a:xfrm>
            <a:off x="457200" y="2273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67609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7600" y="1981200"/>
            <a:ext cx="33866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9733" y="1981200"/>
            <a:ext cx="33866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bwMode="auto">
          <a:xfrm>
            <a:off x="457200" y="2273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8124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rgbClr val="FFFFCC"/>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610147F-B127-4FE5-8E4D-C635582665BF}" type="datetime1">
              <a:rPr lang="en-US"/>
              <a:pPr>
                <a:defRPr/>
              </a:pPr>
              <a:t>8/26/2011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252346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rgbClr val="FFFFCC"/>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FFFFCC"/>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A6EE034-70F0-45B8-A2B3-3A79A59959A2}" type="datetime1">
              <a:rPr lang="en-US"/>
              <a:pPr>
                <a:defRPr/>
              </a:pPr>
              <a:t>8/26/2011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53825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BBBF5F-90BB-4217-91F4-7F533C2A54EB}" type="datetime1">
              <a:rPr lang="en-US"/>
              <a:pPr>
                <a:defRPr/>
              </a:pPr>
              <a:t>8/26/2011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884829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A1D0EF-38F4-48C3-8BE7-480B21315AA6}" type="datetime1">
              <a:rPr lang="en-US"/>
              <a:pPr>
                <a:defRPr/>
              </a:pPr>
              <a:t>8/26/2011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00205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7600" y="1981200"/>
            <a:ext cx="6908800" cy="4114800"/>
          </a:xfrm>
        </p:spPr>
        <p:txBody>
          <a:bodyPr/>
          <a:lstStyle/>
          <a:p>
            <a:pPr lvl="0"/>
            <a:endParaRPr lang="en-US" noProof="0"/>
          </a:p>
        </p:txBody>
      </p:sp>
    </p:spTree>
    <p:extLst>
      <p:ext uri="{BB962C8B-B14F-4D97-AF65-F5344CB8AC3E}">
        <p14:creationId xmlns:p14="http://schemas.microsoft.com/office/powerpoint/2010/main" val="153811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8809" y="1569308"/>
            <a:ext cx="3898786" cy="486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6404" y="1569308"/>
            <a:ext cx="3898786" cy="486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58363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3"/>
          <p:cNvSpPr txBox="1">
            <a:spLocks/>
          </p:cNvSpPr>
          <p:nvPr userDrawn="1"/>
        </p:nvSpPr>
        <p:spPr bwMode="auto">
          <a:xfrm>
            <a:off x="8458200" y="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5C06867B-366D-4079-9C5E-5836D650808F}" type="slidenum">
              <a:rPr lang="en-US" sz="1400" b="1">
                <a:solidFill>
                  <a:srgbClr val="FFFFFF"/>
                </a:solidFill>
                <a:cs typeface="Arial" charset="0"/>
              </a:rPr>
              <a:pPr algn="r" eaLnBrk="1" hangingPunct="1"/>
              <a:t>‹#›</a:t>
            </a:fld>
            <a:endParaRPr lang="en-US" sz="1400" b="1">
              <a:solidFill>
                <a:srgbClr val="FFFFFF"/>
              </a:solidFill>
              <a:cs typeface="Arial" charset="0"/>
            </a:endParaRPr>
          </a:p>
        </p:txBody>
      </p:sp>
      <p:sp>
        <p:nvSpPr>
          <p:cNvPr id="438276" name="Title Placeholder 1"/>
          <p:cNvSpPr>
            <a:spLocks noGrp="1"/>
          </p:cNvSpPr>
          <p:nvPr>
            <p:ph type="ctrTitle"/>
          </p:nvPr>
        </p:nvSpPr>
        <p:spPr>
          <a:xfrm>
            <a:off x="685800" y="2130425"/>
            <a:ext cx="7772400" cy="1470025"/>
          </a:xfrm>
        </p:spPr>
        <p:txBody>
          <a:bodyPr/>
          <a:lstStyle>
            <a:lvl1pPr>
              <a:defRPr smtClean="0">
                <a:latin typeface="Calibri" pitchFamily="34" charset="0"/>
              </a:defRPr>
            </a:lvl1pPr>
          </a:lstStyle>
          <a:p>
            <a:r>
              <a:rPr lang="en-US" smtClean="0"/>
              <a:t>Click to edit Master title style</a:t>
            </a:r>
          </a:p>
        </p:txBody>
      </p:sp>
      <p:sp>
        <p:nvSpPr>
          <p:cNvPr id="438277"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atin typeface="Calibri" pitchFamily="34" charset="0"/>
              </a:defRPr>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lvl1pPr>
          </a:lstStyle>
          <a:p>
            <a:pPr>
              <a:defRPr/>
            </a:pPr>
            <a:fld id="{0699BFE8-884F-4880-8E97-99F15FE8FCE4}" type="datetime1">
              <a:rPr lang="en-US"/>
              <a:pPr>
                <a:defRPr/>
              </a:pPr>
              <a:t>8/26/2011</a:t>
            </a:fld>
            <a:endParaRPr lang="en-US" dirty="0"/>
          </a:p>
        </p:txBody>
      </p:sp>
      <p:sp>
        <p:nvSpPr>
          <p:cNvPr id="6"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1260238351"/>
      </p:ext>
    </p:extLst>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3"/>
          <p:cNvSpPr txBox="1">
            <a:spLocks/>
          </p:cNvSpPr>
          <p:nvPr userDrawn="1"/>
        </p:nvSpPr>
        <p:spPr bwMode="auto">
          <a:xfrm>
            <a:off x="8458200" y="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5B379AD6-54BB-45A2-87AE-FA7DFD579A3D}" type="slidenum">
              <a:rPr lang="en-US" sz="1400" b="1">
                <a:solidFill>
                  <a:srgbClr val="FFFFFF"/>
                </a:solidFill>
                <a:cs typeface="Arial" charset="0"/>
              </a:rPr>
              <a:pPr algn="r" eaLnBrk="1" hangingPunct="1"/>
              <a:t>‹#›</a:t>
            </a:fld>
            <a:endParaRPr lang="en-US" sz="1400" b="1">
              <a:solidFill>
                <a:srgbClr val="FFFFFF"/>
              </a:solidFill>
              <a:cs typeface="Arial" charset="0"/>
            </a:endParaRPr>
          </a:p>
        </p:txBody>
      </p:sp>
      <p:sp>
        <p:nvSpPr>
          <p:cNvPr id="2" name="Title 1"/>
          <p:cNvSpPr>
            <a:spLocks noGrp="1"/>
          </p:cNvSpPr>
          <p:nvPr>
            <p:ph type="title"/>
          </p:nvPr>
        </p:nvSpPr>
        <p:spPr/>
        <p:txBody>
          <a:bodyPr anchor="b"/>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0C7D59D-64D6-441D-9A35-B538348896FF}" type="datetime1">
              <a:rPr lang="en-US"/>
              <a:pPr>
                <a:defRPr/>
              </a:pPr>
              <a:t>8/26/2011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9321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3153"/>
        </a:solidFill>
        <a:effectLst/>
      </p:bgPr>
    </p:bg>
    <p:spTree>
      <p:nvGrpSpPr>
        <p:cNvPr id="1" name=""/>
        <p:cNvGrpSpPr/>
        <p:nvPr/>
      </p:nvGrpSpPr>
      <p:grpSpPr>
        <a:xfrm>
          <a:off x="0" y="0"/>
          <a:ext cx="0" cy="0"/>
          <a:chOff x="0" y="0"/>
          <a:chExt cx="0" cy="0"/>
        </a:xfrm>
      </p:grpSpPr>
      <p:sp>
        <p:nvSpPr>
          <p:cNvPr id="1026" name="Slide Number Placeholder 3"/>
          <p:cNvSpPr txBox="1">
            <a:spLocks/>
          </p:cNvSpPr>
          <p:nvPr userDrawn="1"/>
        </p:nvSpPr>
        <p:spPr bwMode="auto">
          <a:xfrm>
            <a:off x="8458200" y="0"/>
            <a:ext cx="685800" cy="365125"/>
          </a:xfrm>
          <a:prstGeom prst="rect">
            <a:avLst/>
          </a:prstGeom>
          <a:noFill/>
          <a:ln>
            <a:noFill/>
          </a:ln>
          <a:extLst/>
        </p:spPr>
        <p:txBody>
          <a:bodyPr/>
          <a:lstStyle>
            <a:lvl1pPr eaLnBrk="0" hangingPunct="0">
              <a:defRPr>
                <a:solidFill>
                  <a:schemeClr val="tx1"/>
                </a:solidFill>
                <a:latin typeface="Arial" charset="0"/>
                <a:ea typeface="PMingLiU" pitchFamily="18" charset="-120"/>
              </a:defRPr>
            </a:lvl1pPr>
            <a:lvl2pPr marL="742950" indent="-285750" eaLnBrk="0" hangingPunct="0">
              <a:defRPr>
                <a:solidFill>
                  <a:schemeClr val="tx1"/>
                </a:solidFill>
                <a:latin typeface="Arial" charset="0"/>
                <a:ea typeface="PMingLiU" pitchFamily="18" charset="-120"/>
              </a:defRPr>
            </a:lvl2pPr>
            <a:lvl3pPr marL="1143000" indent="-228600" eaLnBrk="0" hangingPunct="0">
              <a:defRPr>
                <a:solidFill>
                  <a:schemeClr val="tx1"/>
                </a:solidFill>
                <a:latin typeface="Arial" charset="0"/>
                <a:ea typeface="PMingLiU" pitchFamily="18" charset="-120"/>
              </a:defRPr>
            </a:lvl3pPr>
            <a:lvl4pPr marL="1600200" indent="-228600" eaLnBrk="0" hangingPunct="0">
              <a:defRPr>
                <a:solidFill>
                  <a:schemeClr val="tx1"/>
                </a:solidFill>
                <a:latin typeface="Arial" charset="0"/>
                <a:ea typeface="PMingLiU" pitchFamily="18" charset="-120"/>
              </a:defRPr>
            </a:lvl4pPr>
            <a:lvl5pPr marL="2057400" indent="-228600" eaLnBrk="0" hangingPunct="0">
              <a:defRPr>
                <a:solidFill>
                  <a:schemeClr val="tx1"/>
                </a:solidFill>
                <a:latin typeface="Arial" charset="0"/>
                <a:ea typeface="PMingLiU" pitchFamily="18" charset="-120"/>
              </a:defRPr>
            </a:lvl5pPr>
            <a:lvl6pPr marL="25146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6pPr>
            <a:lvl7pPr marL="29718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7pPr>
            <a:lvl8pPr marL="34290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8pPr>
            <a:lvl9pPr marL="38862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9pPr>
          </a:lstStyle>
          <a:p>
            <a:pPr algn="r" eaLnBrk="1" hangingPunct="1">
              <a:defRPr/>
            </a:pPr>
            <a:fld id="{B55C94AC-D1F4-41DB-AF5D-0B5BBFCCFD80}" type="slidenum">
              <a:rPr lang="en-US" sz="1400" b="1" smtClean="0">
                <a:solidFill>
                  <a:srgbClr val="FFFFFF"/>
                </a:solidFill>
                <a:latin typeface="Calibri" pitchFamily="34" charset="0"/>
                <a:cs typeface="Arial" charset="0"/>
              </a:rPr>
              <a:pPr algn="r" eaLnBrk="1" hangingPunct="1">
                <a:defRPr/>
              </a:pPr>
              <a:t>‹#›</a:t>
            </a:fld>
            <a:endParaRPr lang="en-US" sz="1400" b="1" dirty="0" smtClean="0">
              <a:solidFill>
                <a:srgbClr val="FFFFFF"/>
              </a:solidFill>
              <a:latin typeface="Calibri" pitchFamily="34" charset="0"/>
              <a:cs typeface="Arial" charset="0"/>
            </a:endParaRPr>
          </a:p>
        </p:txBody>
      </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ClrTx/>
              <a:buFontTx/>
              <a:buNone/>
              <a:defRPr sz="1200">
                <a:solidFill>
                  <a:prstClr val="white">
                    <a:tint val="75000"/>
                  </a:prstClr>
                </a:solidFill>
                <a:latin typeface="+mn-lt"/>
                <a:ea typeface="+mn-ea"/>
              </a:defRPr>
            </a:lvl1pPr>
          </a:lstStyle>
          <a:p>
            <a:pPr>
              <a:defRPr/>
            </a:pPr>
            <a:fld id="{71080D4F-B5B7-4E46-A1C8-A3F86511CAB5}" type="datetime1">
              <a:rPr lang="en-US">
                <a:cs typeface="Arial" charset="0"/>
              </a:rPr>
              <a:pPr>
                <a:defRPr/>
              </a:pPr>
              <a:t>8/26/2011</a:t>
            </a:fld>
            <a:endParaRPr lang="en-US" dirty="0">
              <a:cs typeface="Arial" charset="0"/>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auto">
              <a:lnSpc>
                <a:spcPct val="100000"/>
              </a:lnSpc>
              <a:spcBef>
                <a:spcPts val="0"/>
              </a:spcBef>
              <a:spcAft>
                <a:spcPts val="0"/>
              </a:spcAft>
              <a:buClrTx/>
              <a:buFontTx/>
              <a:buNone/>
              <a:defRPr sz="1200">
                <a:solidFill>
                  <a:prstClr val="white">
                    <a:tint val="75000"/>
                  </a:prstClr>
                </a:solidFill>
                <a:latin typeface="+mn-lt"/>
                <a:ea typeface="+mn-ea"/>
              </a:defRPr>
            </a:lvl1pPr>
          </a:lstStyle>
          <a:p>
            <a:pPr algn="ctr">
              <a:defRPr/>
            </a:pPr>
            <a:endParaRPr lang="en-US" dirty="0">
              <a:cs typeface="Arial" charset="0"/>
            </a:endParaRPr>
          </a:p>
        </p:txBody>
      </p:sp>
      <p:cxnSp>
        <p:nvCxnSpPr>
          <p:cNvPr id="11" name="Straight Connector 10"/>
          <p:cNvCxnSpPr/>
          <p:nvPr userDrawn="1"/>
        </p:nvCxnSpPr>
        <p:spPr>
          <a:xfrm>
            <a:off x="419100" y="1369301"/>
            <a:ext cx="8305800" cy="1588"/>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55265"/>
      </p:ext>
    </p:extLst>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65" r:id="rId6"/>
    <p:sldLayoutId id="2147484066" r:id="rId7"/>
  </p:sldLayoutIdLst>
  <p:transition/>
  <p:hf sldNum="0"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4400" b="1">
          <a:solidFill>
            <a:srgbClr val="FFFF00"/>
          </a:solidFill>
          <a:latin typeface="Calibri" pitchFamily="34" charset="0"/>
        </a:defRPr>
      </a:lvl2pPr>
      <a:lvl3pPr algn="ctr" rtl="0" eaLnBrk="0" fontAlgn="base" hangingPunct="0">
        <a:spcBef>
          <a:spcPct val="0"/>
        </a:spcBef>
        <a:spcAft>
          <a:spcPct val="0"/>
        </a:spcAft>
        <a:defRPr sz="4400" b="1">
          <a:solidFill>
            <a:srgbClr val="FFFF00"/>
          </a:solidFill>
          <a:latin typeface="Calibri" pitchFamily="34" charset="0"/>
        </a:defRPr>
      </a:lvl3pPr>
      <a:lvl4pPr algn="ctr" rtl="0" eaLnBrk="0" fontAlgn="base" hangingPunct="0">
        <a:spcBef>
          <a:spcPct val="0"/>
        </a:spcBef>
        <a:spcAft>
          <a:spcPct val="0"/>
        </a:spcAft>
        <a:defRPr sz="4400" b="1">
          <a:solidFill>
            <a:srgbClr val="FFFF00"/>
          </a:solidFill>
          <a:latin typeface="Calibri" pitchFamily="34" charset="0"/>
        </a:defRPr>
      </a:lvl4pPr>
      <a:lvl5pPr algn="ctr" rtl="0" eaLnBrk="0" fontAlgn="base" hangingPunct="0">
        <a:spcBef>
          <a:spcPct val="0"/>
        </a:spcBef>
        <a:spcAft>
          <a:spcPct val="0"/>
        </a:spcAft>
        <a:defRPr sz="4400" b="1">
          <a:solidFill>
            <a:srgbClr val="FFFF00"/>
          </a:solidFill>
          <a:latin typeface="Calibri" pitchFamily="34" charset="0"/>
        </a:defRPr>
      </a:lvl5pPr>
      <a:lvl6pPr marL="457200" algn="ctr" rtl="0" fontAlgn="base">
        <a:spcBef>
          <a:spcPct val="0"/>
        </a:spcBef>
        <a:spcAft>
          <a:spcPct val="0"/>
        </a:spcAft>
        <a:defRPr sz="4400" b="1">
          <a:solidFill>
            <a:srgbClr val="FFFF00"/>
          </a:solidFill>
          <a:latin typeface="Calibri" pitchFamily="34" charset="0"/>
        </a:defRPr>
      </a:lvl6pPr>
      <a:lvl7pPr marL="914400" algn="ctr" rtl="0" fontAlgn="base">
        <a:spcBef>
          <a:spcPct val="0"/>
        </a:spcBef>
        <a:spcAft>
          <a:spcPct val="0"/>
        </a:spcAft>
        <a:defRPr sz="4400" b="1">
          <a:solidFill>
            <a:srgbClr val="FFFF00"/>
          </a:solidFill>
          <a:latin typeface="Calibri" pitchFamily="34" charset="0"/>
        </a:defRPr>
      </a:lvl7pPr>
      <a:lvl8pPr marL="1371600" algn="ctr" rtl="0" fontAlgn="base">
        <a:spcBef>
          <a:spcPct val="0"/>
        </a:spcBef>
        <a:spcAft>
          <a:spcPct val="0"/>
        </a:spcAft>
        <a:defRPr sz="4400" b="1">
          <a:solidFill>
            <a:srgbClr val="FFFF00"/>
          </a:solidFill>
          <a:latin typeface="Calibri" pitchFamily="34" charset="0"/>
        </a:defRPr>
      </a:lvl8pPr>
      <a:lvl9pPr marL="1828800" algn="ctr" rtl="0" fontAlgn="base">
        <a:spcBef>
          <a:spcPct val="0"/>
        </a:spcBef>
        <a:spcAft>
          <a:spcPct val="0"/>
        </a:spcAft>
        <a:defRPr sz="4400" b="1">
          <a:solidFill>
            <a:srgbClr val="FFFF00"/>
          </a:solidFill>
          <a:latin typeface="Calibri" pitchFamily="34" charset="0"/>
        </a:defRPr>
      </a:lvl9pPr>
    </p:titleStyle>
    <p:bodyStyle>
      <a:lvl1pPr marL="342900" indent="-342900" algn="l" rtl="0" eaLnBrk="0" fontAlgn="base" hangingPunct="0">
        <a:spcBef>
          <a:spcPct val="20000"/>
        </a:spcBef>
        <a:spcAft>
          <a:spcPct val="0"/>
        </a:spcAft>
        <a:buClr>
          <a:schemeClr val="bg2">
            <a:lumMod val="40000"/>
            <a:lumOff val="60000"/>
          </a:schemeClr>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lumMod val="40000"/>
            <a:lumOff val="60000"/>
          </a:schemeClr>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bg2">
            <a:lumMod val="40000"/>
            <a:lumOff val="60000"/>
          </a:schemeClr>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bg2">
            <a:lumMod val="40000"/>
            <a:lumOff val="60000"/>
          </a:schemeClr>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lumMod val="40000"/>
            <a:lumOff val="60000"/>
          </a:schemeClr>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FFFF00"/>
        </a:buClr>
        <a:buFont typeface="Arial" charset="0"/>
        <a:buChar char="»"/>
        <a:defRPr sz="2000">
          <a:solidFill>
            <a:schemeClr val="tx1"/>
          </a:solidFill>
          <a:latin typeface="+mn-lt"/>
        </a:defRPr>
      </a:lvl6pPr>
      <a:lvl7pPr marL="2971800" indent="-228600" algn="l" rtl="0" fontAlgn="base">
        <a:spcBef>
          <a:spcPct val="20000"/>
        </a:spcBef>
        <a:spcAft>
          <a:spcPct val="0"/>
        </a:spcAft>
        <a:buClr>
          <a:srgbClr val="FFFF00"/>
        </a:buClr>
        <a:buFont typeface="Arial" charset="0"/>
        <a:buChar char="»"/>
        <a:defRPr sz="2000">
          <a:solidFill>
            <a:schemeClr val="tx1"/>
          </a:solidFill>
          <a:latin typeface="+mn-lt"/>
        </a:defRPr>
      </a:lvl7pPr>
      <a:lvl8pPr marL="3429000" indent="-228600" algn="l" rtl="0" fontAlgn="base">
        <a:spcBef>
          <a:spcPct val="20000"/>
        </a:spcBef>
        <a:spcAft>
          <a:spcPct val="0"/>
        </a:spcAft>
        <a:buClr>
          <a:srgbClr val="FFFF00"/>
        </a:buClr>
        <a:buFont typeface="Arial" charset="0"/>
        <a:buChar char="»"/>
        <a:defRPr sz="2000">
          <a:solidFill>
            <a:schemeClr val="tx1"/>
          </a:solidFill>
          <a:latin typeface="+mn-lt"/>
        </a:defRPr>
      </a:lvl8pPr>
      <a:lvl9pPr marL="3886200" indent="-228600" algn="l" rtl="0" fontAlgn="base">
        <a:spcBef>
          <a:spcPct val="20000"/>
        </a:spcBef>
        <a:spcAft>
          <a:spcPct val="0"/>
        </a:spcAft>
        <a:buClr>
          <a:srgbClr val="FFFF00"/>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5315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73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prstClr val="white">
                    <a:tint val="75000"/>
                  </a:prstClr>
                </a:solidFill>
                <a:latin typeface="+mn-lt"/>
              </a:defRPr>
            </a:lvl1pPr>
          </a:lstStyle>
          <a:p>
            <a:pPr>
              <a:defRPr/>
            </a:pPr>
            <a:fld id="{2B686CDE-27CB-4FFE-BA50-0D66774DA524}" type="datetime1">
              <a:rPr lang="en-US"/>
              <a:pPr>
                <a:defRPr/>
              </a:pPr>
              <a:t>8/26/2011</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n-US" dirty="0"/>
          </a:p>
        </p:txBody>
      </p:sp>
      <p:cxnSp>
        <p:nvCxnSpPr>
          <p:cNvPr id="6" name="Straight Connector 5"/>
          <p:cNvCxnSpPr/>
          <p:nvPr userDrawn="1"/>
        </p:nvCxnSpPr>
        <p:spPr>
          <a:xfrm>
            <a:off x="457200" y="1369301"/>
            <a:ext cx="8305800" cy="1588"/>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bwMode="auto">
          <a:xfrm>
            <a:off x="8458200" y="0"/>
            <a:ext cx="685800" cy="365125"/>
          </a:xfrm>
          <a:prstGeom prst="rect">
            <a:avLst/>
          </a:prstGeom>
          <a:noFill/>
          <a:ln>
            <a:noFill/>
          </a:ln>
          <a:extLst/>
        </p:spPr>
        <p:txBody>
          <a:bodyPr/>
          <a:lstStyle>
            <a:lvl1pPr eaLnBrk="0" hangingPunct="0">
              <a:defRPr>
                <a:solidFill>
                  <a:schemeClr val="tx1"/>
                </a:solidFill>
                <a:latin typeface="Arial" charset="0"/>
                <a:ea typeface="PMingLiU" pitchFamily="18" charset="-120"/>
              </a:defRPr>
            </a:lvl1pPr>
            <a:lvl2pPr marL="742950" indent="-285750" eaLnBrk="0" hangingPunct="0">
              <a:defRPr>
                <a:solidFill>
                  <a:schemeClr val="tx1"/>
                </a:solidFill>
                <a:latin typeface="Arial" charset="0"/>
                <a:ea typeface="PMingLiU" pitchFamily="18" charset="-120"/>
              </a:defRPr>
            </a:lvl2pPr>
            <a:lvl3pPr marL="1143000" indent="-228600" eaLnBrk="0" hangingPunct="0">
              <a:defRPr>
                <a:solidFill>
                  <a:schemeClr val="tx1"/>
                </a:solidFill>
                <a:latin typeface="Arial" charset="0"/>
                <a:ea typeface="PMingLiU" pitchFamily="18" charset="-120"/>
              </a:defRPr>
            </a:lvl3pPr>
            <a:lvl4pPr marL="1600200" indent="-228600" eaLnBrk="0" hangingPunct="0">
              <a:defRPr>
                <a:solidFill>
                  <a:schemeClr val="tx1"/>
                </a:solidFill>
                <a:latin typeface="Arial" charset="0"/>
                <a:ea typeface="PMingLiU" pitchFamily="18" charset="-120"/>
              </a:defRPr>
            </a:lvl4pPr>
            <a:lvl5pPr marL="2057400" indent="-228600" eaLnBrk="0" hangingPunct="0">
              <a:defRPr>
                <a:solidFill>
                  <a:schemeClr val="tx1"/>
                </a:solidFill>
                <a:latin typeface="Arial" charset="0"/>
                <a:ea typeface="PMingLiU" pitchFamily="18" charset="-120"/>
              </a:defRPr>
            </a:lvl5pPr>
            <a:lvl6pPr marL="25146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6pPr>
            <a:lvl7pPr marL="29718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7pPr>
            <a:lvl8pPr marL="34290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8pPr>
            <a:lvl9pPr marL="3886200" indent="-228600" algn="ctr" eaLnBrk="0" fontAlgn="base" hangingPunct="0">
              <a:lnSpc>
                <a:spcPct val="90000"/>
              </a:lnSpc>
              <a:spcBef>
                <a:spcPct val="25000"/>
              </a:spcBef>
              <a:spcAft>
                <a:spcPct val="25000"/>
              </a:spcAft>
              <a:buClr>
                <a:srgbClr val="FF6600"/>
              </a:buClr>
              <a:buFont typeface="Arial" charset="0"/>
              <a:defRPr>
                <a:solidFill>
                  <a:schemeClr val="tx1"/>
                </a:solidFill>
                <a:latin typeface="Arial" charset="0"/>
                <a:ea typeface="PMingLiU" pitchFamily="18" charset="-120"/>
              </a:defRPr>
            </a:lvl9pPr>
          </a:lstStyle>
          <a:p>
            <a:pPr algn="r" eaLnBrk="1" hangingPunct="1">
              <a:defRPr/>
            </a:pPr>
            <a:fld id="{B55C94AC-D1F4-41DB-AF5D-0B5BBFCCFD80}" type="slidenum">
              <a:rPr lang="en-US" sz="1400" b="1" smtClean="0">
                <a:solidFill>
                  <a:srgbClr val="FFFFFF"/>
                </a:solidFill>
                <a:latin typeface="+mj-lt"/>
                <a:cs typeface="Arial" charset="0"/>
              </a:rPr>
              <a:pPr algn="r" eaLnBrk="1" hangingPunct="1">
                <a:defRPr/>
              </a:pPr>
              <a:t>‹#›</a:t>
            </a:fld>
            <a:endParaRPr lang="en-US" sz="1400" b="1" dirty="0" smtClean="0">
              <a:solidFill>
                <a:srgbClr val="FFFFFF"/>
              </a:solidFill>
              <a:latin typeface="+mj-lt"/>
              <a:cs typeface="Arial" charset="0"/>
            </a:endParaRPr>
          </a:p>
        </p:txBody>
      </p:sp>
    </p:spTree>
    <p:extLst>
      <p:ext uri="{BB962C8B-B14F-4D97-AF65-F5344CB8AC3E}">
        <p14:creationId xmlns:p14="http://schemas.microsoft.com/office/powerpoint/2010/main" val="4174110783"/>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Lst>
  <p:transition/>
  <p:hf sldNum="0" hdr="0" ftr="0" dt="0"/>
  <p:txStyles>
    <p:titleStyle>
      <a:lvl1pPr algn="ctr" rtl="0" eaLnBrk="0" fontAlgn="base" hangingPunct="0">
        <a:spcBef>
          <a:spcPct val="0"/>
        </a:spcBef>
        <a:spcAft>
          <a:spcPct val="0"/>
        </a:spcAft>
        <a:defRPr sz="4000" b="1" kern="1200">
          <a:solidFill>
            <a:schemeClr val="tx1"/>
          </a:solidFill>
          <a:latin typeface="Arial" charset="0"/>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Calibri" pitchFamily="34" charset="0"/>
        </a:defRPr>
      </a:lvl6pPr>
      <a:lvl7pPr marL="914400" algn="ctr" rtl="0" fontAlgn="base">
        <a:spcBef>
          <a:spcPct val="0"/>
        </a:spcBef>
        <a:spcAft>
          <a:spcPct val="0"/>
        </a:spcAft>
        <a:defRPr sz="4400" b="1">
          <a:solidFill>
            <a:srgbClr val="FFFF00"/>
          </a:solidFill>
          <a:latin typeface="Calibri" pitchFamily="34" charset="0"/>
        </a:defRPr>
      </a:lvl7pPr>
      <a:lvl8pPr marL="1371600" algn="ctr" rtl="0" fontAlgn="base">
        <a:spcBef>
          <a:spcPct val="0"/>
        </a:spcBef>
        <a:spcAft>
          <a:spcPct val="0"/>
        </a:spcAft>
        <a:defRPr sz="4400" b="1">
          <a:solidFill>
            <a:srgbClr val="FFFF00"/>
          </a:solidFill>
          <a:latin typeface="Calibri" pitchFamily="34" charset="0"/>
        </a:defRPr>
      </a:lvl8pPr>
      <a:lvl9pPr marL="1828800" algn="ctr" rtl="0" fontAlgn="base">
        <a:spcBef>
          <a:spcPct val="0"/>
        </a:spcBef>
        <a:spcAft>
          <a:spcPct val="0"/>
        </a:spcAft>
        <a:defRPr sz="4400" b="1">
          <a:solidFill>
            <a:srgbClr val="FFFF00"/>
          </a:solidFill>
          <a:latin typeface="Calibri" pitchFamily="34" charset="0"/>
        </a:defRPr>
      </a:lvl9pPr>
    </p:titleStyle>
    <p:bodyStyle>
      <a:lvl1pPr marL="342900" indent="-342900" algn="l" rtl="0" eaLnBrk="0" fontAlgn="base" hangingPunct="0">
        <a:spcBef>
          <a:spcPct val="20000"/>
        </a:spcBef>
        <a:spcAft>
          <a:spcPct val="0"/>
        </a:spcAft>
        <a:buClr>
          <a:schemeClr val="accent3">
            <a:lumMod val="40000"/>
            <a:lumOff val="60000"/>
          </a:schemeClr>
        </a:buClr>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3">
            <a:lumMod val="40000"/>
            <a:lumOff val="60000"/>
          </a:schemeClr>
        </a:buClr>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chemeClr val="accent3">
            <a:lumMod val="40000"/>
            <a:lumOff val="60000"/>
          </a:schemeClr>
        </a:buClr>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chemeClr val="accent3">
            <a:lumMod val="40000"/>
            <a:lumOff val="60000"/>
          </a:schemeClr>
        </a:buClr>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chemeClr val="accent3">
            <a:lumMod val="40000"/>
            <a:lumOff val="60000"/>
          </a:schemeClr>
        </a:buClr>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p:cNvSpPr>
          <p:nvPr>
            <p:ph type="ctrTitle"/>
          </p:nvPr>
        </p:nvSpPr>
        <p:spPr/>
        <p:txBody>
          <a:bodyPr/>
          <a:lstStyle/>
          <a:p>
            <a:r>
              <a:rPr lang="en-US" dirty="0" err="1" smtClean="0"/>
              <a:t>Onco</a:t>
            </a:r>
            <a:r>
              <a:rPr lang="en-US" i="1" dirty="0" err="1" smtClean="0"/>
              <a:t>type</a:t>
            </a:r>
            <a:r>
              <a:rPr lang="en-US" dirty="0" smtClean="0"/>
              <a:t> DX® Colon Cancer Assay</a:t>
            </a:r>
            <a:endParaRPr lang="en-US" dirty="0"/>
          </a:p>
        </p:txBody>
      </p:sp>
      <p:sp>
        <p:nvSpPr>
          <p:cNvPr id="30723" name="Rectangle 5"/>
          <p:cNvSpPr>
            <a:spLocks noGrp="1"/>
          </p:cNvSpPr>
          <p:nvPr>
            <p:ph type="subTitle" idx="1"/>
          </p:nvPr>
        </p:nvSpPr>
        <p:spPr/>
        <p:txBody>
          <a:bodyPr/>
          <a:lstStyle/>
          <a:p>
            <a:r>
              <a:rPr lang="en-US" dirty="0" smtClean="0"/>
              <a:t>Personalizing Risk Assessment in </a:t>
            </a:r>
            <a:br>
              <a:rPr lang="en-US" dirty="0" smtClean="0"/>
            </a:br>
            <a:r>
              <a:rPr lang="en-US" dirty="0" smtClean="0"/>
              <a:t>the Management of </a:t>
            </a:r>
            <a:br>
              <a:rPr lang="en-US" dirty="0" smtClean="0"/>
            </a:br>
            <a:r>
              <a:rPr lang="en-US" dirty="0" smtClean="0"/>
              <a:t>Stage II Colon Cancer</a:t>
            </a:r>
          </a:p>
          <a:p>
            <a:endParaRPr lang="en-US" dirty="0"/>
          </a:p>
        </p:txBody>
      </p:sp>
      <p:grpSp>
        <p:nvGrpSpPr>
          <p:cNvPr id="6" name="Group 5"/>
          <p:cNvGrpSpPr/>
          <p:nvPr/>
        </p:nvGrpSpPr>
        <p:grpSpPr>
          <a:xfrm>
            <a:off x="0" y="6043613"/>
            <a:ext cx="9144000" cy="814387"/>
            <a:chOff x="0" y="6043613"/>
            <a:chExt cx="9144000" cy="814387"/>
          </a:xfrm>
        </p:grpSpPr>
        <p:sp>
          <p:nvSpPr>
            <p:cNvPr id="5" name="Rectangle 4"/>
            <p:cNvSpPr/>
            <p:nvPr/>
          </p:nvSpPr>
          <p:spPr>
            <a:xfrm>
              <a:off x="0" y="6044184"/>
              <a:ext cx="6352674" cy="813816"/>
            </a:xfrm>
            <a:prstGeom prst="rect">
              <a:avLst/>
            </a:prstGeom>
            <a:gradFill flip="none" rotWithShape="1">
              <a:gsLst>
                <a:gs pos="40000">
                  <a:schemeClr val="bg2"/>
                </a:gs>
                <a:gs pos="100000">
                  <a:schemeClr val="tx1"/>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dirty="0" smtClean="0"/>
              <a:t>Mismatch Repair Deficiency (MMR-D):</a:t>
            </a:r>
            <a:br>
              <a:rPr lang="en-US" sz="3200" dirty="0" smtClean="0"/>
            </a:br>
            <a:r>
              <a:rPr lang="en-US" sz="3200" dirty="0" smtClean="0"/>
              <a:t>Unique Biological Subgroup of Colon Cancer </a:t>
            </a:r>
          </a:p>
        </p:txBody>
      </p:sp>
      <p:sp>
        <p:nvSpPr>
          <p:cNvPr id="38915" name="TextBox 4"/>
          <p:cNvSpPr txBox="1">
            <a:spLocks noChangeArrowheads="1"/>
          </p:cNvSpPr>
          <p:nvPr/>
        </p:nvSpPr>
        <p:spPr bwMode="auto">
          <a:xfrm>
            <a:off x="0" y="6211669"/>
            <a:ext cx="4732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dirty="0" smtClean="0">
                <a:latin typeface="Calibri" pitchFamily="34" charset="0"/>
              </a:rPr>
              <a:t>Imai K, et al. </a:t>
            </a:r>
            <a:r>
              <a:rPr lang="en-US" sz="1200" i="1" dirty="0" smtClean="0">
                <a:latin typeface="Calibri" pitchFamily="34" charset="0"/>
              </a:rPr>
              <a:t>Carcinogenesis</a:t>
            </a:r>
            <a:r>
              <a:rPr lang="en-US" sz="1200" dirty="0" smtClean="0">
                <a:latin typeface="Calibri" pitchFamily="34" charset="0"/>
              </a:rPr>
              <a:t>. 2008;29:673-680.</a:t>
            </a:r>
            <a:endParaRPr lang="en-US" sz="1200" dirty="0">
              <a:latin typeface="Calibri" pitchFamily="34" charset="0"/>
            </a:endParaRPr>
          </a:p>
          <a:p>
            <a:pPr eaLnBrk="1" hangingPunct="1"/>
            <a:r>
              <a:rPr lang="en-US" sz="1200" dirty="0" err="1" smtClean="0">
                <a:latin typeface="Calibri" pitchFamily="34" charset="0"/>
              </a:rPr>
              <a:t>Umetani</a:t>
            </a:r>
            <a:r>
              <a:rPr lang="en-US" sz="1200" dirty="0">
                <a:latin typeface="Calibri" pitchFamily="34" charset="0"/>
              </a:rPr>
              <a:t> </a:t>
            </a:r>
            <a:r>
              <a:rPr lang="en-US" sz="1200" dirty="0" smtClean="0">
                <a:latin typeface="Calibri" pitchFamily="34" charset="0"/>
              </a:rPr>
              <a:t>N, et al. </a:t>
            </a:r>
            <a:r>
              <a:rPr lang="en-US" sz="1200" i="1" dirty="0" smtClean="0">
                <a:latin typeface="Calibri" pitchFamily="34" charset="0"/>
              </a:rPr>
              <a:t>Ann </a:t>
            </a:r>
            <a:r>
              <a:rPr lang="en-US" sz="1200" i="1" dirty="0" err="1" smtClean="0">
                <a:latin typeface="Calibri" pitchFamily="34" charset="0"/>
              </a:rPr>
              <a:t>Surg</a:t>
            </a:r>
            <a:r>
              <a:rPr lang="en-US" sz="1200" i="1" dirty="0" smtClean="0">
                <a:latin typeface="Calibri" pitchFamily="34" charset="0"/>
              </a:rPr>
              <a:t> </a:t>
            </a:r>
            <a:r>
              <a:rPr lang="en-US" sz="1200" i="1" dirty="0" err="1" smtClean="0">
                <a:latin typeface="Calibri" pitchFamily="34" charset="0"/>
              </a:rPr>
              <a:t>Oncol</a:t>
            </a:r>
            <a:r>
              <a:rPr lang="en-US" sz="1200" dirty="0" smtClean="0">
                <a:latin typeface="Calibri" pitchFamily="34" charset="0"/>
              </a:rPr>
              <a:t>. 2000;7:276-280.</a:t>
            </a:r>
            <a:endParaRPr lang="en-US" sz="1200" dirty="0">
              <a:latin typeface="Calibri" pitchFamily="34" charset="0"/>
            </a:endParaRPr>
          </a:p>
          <a:p>
            <a:pPr eaLnBrk="1" hangingPunct="1"/>
            <a:r>
              <a:rPr lang="en-US" sz="1200" dirty="0" smtClean="0">
                <a:latin typeface="Calibri" pitchFamily="34" charset="0"/>
              </a:rPr>
              <a:t>Rosen DG, </a:t>
            </a:r>
            <a:r>
              <a:rPr lang="en-US" sz="1200" dirty="0">
                <a:latin typeface="Calibri" pitchFamily="34" charset="0"/>
              </a:rPr>
              <a:t>et al. </a:t>
            </a:r>
            <a:r>
              <a:rPr lang="da-DK" sz="1200" i="1" dirty="0" smtClean="0">
                <a:latin typeface="Calibri" pitchFamily="34" charset="0"/>
              </a:rPr>
              <a:t>Mod Pathol</a:t>
            </a:r>
            <a:r>
              <a:rPr lang="da-DK" sz="1200" dirty="0" smtClean="0">
                <a:latin typeface="Calibri" pitchFamily="34" charset="0"/>
              </a:rPr>
              <a:t>. 2006;19:1414-1420.</a:t>
            </a:r>
            <a:endParaRPr lang="en-US" sz="1200" dirty="0">
              <a:latin typeface="Calibri" pitchFamily="34" charset="0"/>
            </a:endParaRPr>
          </a:p>
        </p:txBody>
      </p:sp>
      <p:grpSp>
        <p:nvGrpSpPr>
          <p:cNvPr id="17" name="Group 16"/>
          <p:cNvGrpSpPr/>
          <p:nvPr/>
        </p:nvGrpSpPr>
        <p:grpSpPr>
          <a:xfrm>
            <a:off x="516731" y="1480060"/>
            <a:ext cx="8110538" cy="4864100"/>
            <a:chOff x="815975" y="1727200"/>
            <a:chExt cx="8110538" cy="4864100"/>
          </a:xfrm>
        </p:grpSpPr>
        <p:sp>
          <p:nvSpPr>
            <p:cNvPr id="38916" name="AutoShape 6"/>
            <p:cNvSpPr>
              <a:spLocks noChangeArrowheads="1"/>
            </p:cNvSpPr>
            <p:nvPr/>
          </p:nvSpPr>
          <p:spPr bwMode="auto">
            <a:xfrm rot="2184190">
              <a:off x="4032250" y="4440238"/>
              <a:ext cx="1087438" cy="557212"/>
            </a:xfrm>
            <a:prstGeom prst="rightArrow">
              <a:avLst>
                <a:gd name="adj1" fmla="val 50000"/>
                <a:gd name="adj2" fmla="val 48789"/>
              </a:avLst>
            </a:prstGeom>
            <a:solidFill>
              <a:schemeClr val="accent1"/>
            </a:solidFill>
            <a:ln w="9525">
              <a:solidFill>
                <a:schemeClr val="tx1"/>
              </a:solidFill>
              <a:miter lim="800000"/>
              <a:headEnd/>
              <a:tailEnd/>
            </a:ln>
          </p:spPr>
          <p:txBody>
            <a:bodyPr wrap="none" anchor="ctr"/>
            <a:lstStyle/>
            <a:p>
              <a:endParaRPr lang="en-US"/>
            </a:p>
          </p:txBody>
        </p:sp>
        <p:sp>
          <p:nvSpPr>
            <p:cNvPr id="38917" name="Text Box 7"/>
            <p:cNvSpPr txBox="1">
              <a:spLocks noChangeArrowheads="1"/>
            </p:cNvSpPr>
            <p:nvPr/>
          </p:nvSpPr>
          <p:spPr bwMode="auto">
            <a:xfrm>
              <a:off x="3756025" y="5205413"/>
              <a:ext cx="1638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b="1">
                  <a:latin typeface="Calibri" pitchFamily="34" charset="0"/>
                </a:rPr>
                <a:t>PCR on tumor DNA for MSI (microsatellite instability)</a:t>
              </a:r>
            </a:p>
          </p:txBody>
        </p:sp>
        <p:sp>
          <p:nvSpPr>
            <p:cNvPr id="38918" name="AutoShape 8"/>
            <p:cNvSpPr>
              <a:spLocks noChangeArrowheads="1"/>
            </p:cNvSpPr>
            <p:nvPr/>
          </p:nvSpPr>
          <p:spPr bwMode="auto">
            <a:xfrm rot="19415810" flipV="1">
              <a:off x="3973513" y="2917825"/>
              <a:ext cx="1087437" cy="557213"/>
            </a:xfrm>
            <a:prstGeom prst="rightArrow">
              <a:avLst>
                <a:gd name="adj1" fmla="val 50000"/>
                <a:gd name="adj2" fmla="val 48789"/>
              </a:avLst>
            </a:prstGeom>
            <a:solidFill>
              <a:schemeClr val="accent1"/>
            </a:solidFill>
            <a:ln w="9525">
              <a:solidFill>
                <a:schemeClr val="tx1"/>
              </a:solidFill>
              <a:miter lim="800000"/>
              <a:headEnd/>
              <a:tailEnd/>
            </a:ln>
          </p:spPr>
          <p:txBody>
            <a:bodyPr wrap="none" anchor="ctr"/>
            <a:lstStyle/>
            <a:p>
              <a:endParaRPr lang="en-US"/>
            </a:p>
          </p:txBody>
        </p:sp>
        <p:sp>
          <p:nvSpPr>
            <p:cNvPr id="38919" name="Text Box 9"/>
            <p:cNvSpPr txBox="1">
              <a:spLocks noChangeArrowheads="1"/>
            </p:cNvSpPr>
            <p:nvPr/>
          </p:nvSpPr>
          <p:spPr bwMode="auto">
            <a:xfrm>
              <a:off x="3756025" y="2005013"/>
              <a:ext cx="1717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b="1">
                  <a:latin typeface="Calibri" pitchFamily="34" charset="0"/>
                </a:rPr>
                <a:t>IHC for MMR protein status</a:t>
              </a:r>
            </a:p>
          </p:txBody>
        </p:sp>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5309"/>
            <a:stretch>
              <a:fillRect/>
            </a:stretch>
          </p:blipFill>
          <p:spPr bwMode="auto">
            <a:xfrm>
              <a:off x="5413375" y="1727200"/>
              <a:ext cx="3498850" cy="25796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8921" name="Text Box 11"/>
            <p:cNvSpPr txBox="1">
              <a:spLocks noChangeArrowheads="1"/>
            </p:cNvSpPr>
            <p:nvPr/>
          </p:nvSpPr>
          <p:spPr bwMode="auto">
            <a:xfrm>
              <a:off x="5465763" y="2647950"/>
              <a:ext cx="706437"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b="1">
                  <a:solidFill>
                    <a:srgbClr val="000000"/>
                  </a:solidFill>
                  <a:latin typeface="Calibri" pitchFamily="34" charset="0"/>
                </a:rPr>
                <a:t>MLH1+</a:t>
              </a:r>
              <a:endParaRPr lang="en-US" sz="1400" b="1" baseline="30000">
                <a:solidFill>
                  <a:srgbClr val="000000"/>
                </a:solidFill>
                <a:latin typeface="Calibri" pitchFamily="34" charset="0"/>
              </a:endParaRPr>
            </a:p>
          </p:txBody>
        </p:sp>
        <p:sp>
          <p:nvSpPr>
            <p:cNvPr id="38922" name="Text Box 12"/>
            <p:cNvSpPr txBox="1">
              <a:spLocks noChangeArrowheads="1"/>
            </p:cNvSpPr>
            <p:nvPr/>
          </p:nvSpPr>
          <p:spPr bwMode="auto">
            <a:xfrm>
              <a:off x="7167563" y="3927475"/>
              <a:ext cx="715962"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b="1">
                  <a:solidFill>
                    <a:srgbClr val="000000"/>
                  </a:solidFill>
                  <a:latin typeface="Calibri" pitchFamily="34" charset="0"/>
                </a:rPr>
                <a:t>MSH2+</a:t>
              </a:r>
              <a:endParaRPr lang="en-US" sz="1400" b="1" baseline="30000">
                <a:solidFill>
                  <a:srgbClr val="000000"/>
                </a:solidFill>
                <a:latin typeface="Calibri" pitchFamily="34" charset="0"/>
              </a:endParaRPr>
            </a:p>
          </p:txBody>
        </p:sp>
        <p:sp>
          <p:nvSpPr>
            <p:cNvPr id="38923" name="Text Box 13"/>
            <p:cNvSpPr txBox="1">
              <a:spLocks noChangeArrowheads="1"/>
            </p:cNvSpPr>
            <p:nvPr/>
          </p:nvSpPr>
          <p:spPr bwMode="auto">
            <a:xfrm>
              <a:off x="5459413" y="3927475"/>
              <a:ext cx="671512"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b="1">
                  <a:solidFill>
                    <a:srgbClr val="000000"/>
                  </a:solidFill>
                  <a:latin typeface="Calibri" pitchFamily="34" charset="0"/>
                </a:rPr>
                <a:t>MLH1-</a:t>
              </a:r>
              <a:endParaRPr lang="en-US" sz="1800" b="1" baseline="30000">
                <a:solidFill>
                  <a:srgbClr val="000000"/>
                </a:solidFill>
                <a:latin typeface="Calibri" pitchFamily="34" charset="0"/>
              </a:endParaRPr>
            </a:p>
          </p:txBody>
        </p:sp>
        <p:sp>
          <p:nvSpPr>
            <p:cNvPr id="38924" name="Text Box 14"/>
            <p:cNvSpPr txBox="1">
              <a:spLocks noChangeArrowheads="1"/>
            </p:cNvSpPr>
            <p:nvPr/>
          </p:nvSpPr>
          <p:spPr bwMode="auto">
            <a:xfrm>
              <a:off x="7175500" y="2647950"/>
              <a:ext cx="681038"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b="1">
                  <a:solidFill>
                    <a:srgbClr val="000000"/>
                  </a:solidFill>
                  <a:latin typeface="Calibri" pitchFamily="34" charset="0"/>
                </a:rPr>
                <a:t>MSH2-</a:t>
              </a:r>
              <a:endParaRPr lang="en-US" sz="1800" b="1" baseline="30000">
                <a:solidFill>
                  <a:srgbClr val="000000"/>
                </a:solidFill>
                <a:latin typeface="Calibri" pitchFamily="34" charset="0"/>
              </a:endParaRPr>
            </a:p>
          </p:txBody>
        </p:sp>
        <p:pic>
          <p:nvPicPr>
            <p:cNvPr id="38925" name="Picture 15"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l="26801" t="28133" r="35899" b="27867"/>
            <a:stretch>
              <a:fillRect/>
            </a:stretch>
          </p:blipFill>
          <p:spPr bwMode="auto">
            <a:xfrm>
              <a:off x="815975" y="2641600"/>
              <a:ext cx="2887663" cy="25558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26" name="Picture 16" descr="slide3b"/>
            <p:cNvPicPr>
              <a:picLocks noChangeAspect="1" noChangeArrowheads="1"/>
            </p:cNvPicPr>
            <p:nvPr/>
          </p:nvPicPr>
          <p:blipFill>
            <a:blip r:embed="rId5" cstate="print">
              <a:extLst>
                <a:ext uri="{28A0092B-C50C-407E-A947-70E740481C1C}">
                  <a14:useLocalDpi xmlns:a14="http://schemas.microsoft.com/office/drawing/2010/main" val="0"/>
                </a:ext>
              </a:extLst>
            </a:blip>
            <a:srcRect l="34500" t="35733" r="32100" b="36267"/>
            <a:stretch>
              <a:fillRect/>
            </a:stretch>
          </p:blipFill>
          <p:spPr bwMode="auto">
            <a:xfrm>
              <a:off x="5405438" y="4378325"/>
              <a:ext cx="3521075" cy="22129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3079" name="Rounded Rectangle 6"/>
          <p:cNvSpPr>
            <a:spLocks noChangeArrowheads="1"/>
          </p:cNvSpPr>
          <p:nvPr/>
        </p:nvSpPr>
        <p:spPr bwMode="auto">
          <a:xfrm>
            <a:off x="790119" y="4472548"/>
            <a:ext cx="7563763" cy="1743574"/>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34950" indent="-234950">
              <a:defRPr/>
            </a:pPr>
            <a:r>
              <a:rPr lang="en-US" sz="2400" b="1" dirty="0">
                <a:latin typeface="Calibri" pitchFamily="34" charset="0"/>
                <a:cs typeface="Arial" charset="0"/>
              </a:rPr>
              <a:t>Thus, IHC for MMR proteins and PCR for MSI detect two manifestations of the same tumor biology:</a:t>
            </a:r>
          </a:p>
          <a:p>
            <a:pPr marL="234950" indent="-234950">
              <a:buFontTx/>
              <a:buChar char="•"/>
              <a:defRPr/>
            </a:pPr>
            <a:r>
              <a:rPr lang="en-US" sz="2400" b="1" dirty="0">
                <a:latin typeface="Calibri" pitchFamily="34" charset="0"/>
                <a:cs typeface="Arial" charset="0"/>
              </a:rPr>
              <a:t>MMR-D is </a:t>
            </a:r>
            <a:r>
              <a:rPr lang="en-US" sz="2400" b="1" dirty="0" smtClean="0">
                <a:latin typeface="Calibri" pitchFamily="34" charset="0"/>
                <a:cs typeface="Arial" charset="0"/>
              </a:rPr>
              <a:t>synonymous </a:t>
            </a:r>
            <a:r>
              <a:rPr lang="en-US" sz="2400" b="1" dirty="0">
                <a:latin typeface="Calibri" pitchFamily="34" charset="0"/>
                <a:cs typeface="Arial" charset="0"/>
              </a:rPr>
              <a:t>with MSI-H</a:t>
            </a:r>
          </a:p>
          <a:p>
            <a:pPr marL="234950" indent="-234950">
              <a:buFontTx/>
              <a:buChar char="•"/>
              <a:defRPr/>
            </a:pPr>
            <a:r>
              <a:rPr lang="en-US" sz="2400" b="1" dirty="0">
                <a:latin typeface="Calibri" pitchFamily="34" charset="0"/>
                <a:cs typeface="Arial" charset="0"/>
              </a:rPr>
              <a:t>MMR-P is synonymous with MSI-L/MSS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normAutofit/>
          </a:bodyPr>
          <a:lstStyle/>
          <a:p>
            <a:r>
              <a:rPr lang="en-US" dirty="0" smtClean="0"/>
              <a:t>MMR-D Identifies </a:t>
            </a:r>
            <a:r>
              <a:rPr lang="en-US" dirty="0" err="1" smtClean="0"/>
              <a:t>Resected</a:t>
            </a:r>
            <a:r>
              <a:rPr lang="en-US" dirty="0" smtClean="0"/>
              <a:t> Colon Cancer Patients With Low Recurrence Risk</a:t>
            </a:r>
          </a:p>
        </p:txBody>
      </p:sp>
      <p:sp>
        <p:nvSpPr>
          <p:cNvPr id="21507" name="Text Box 3"/>
          <p:cNvSpPr txBox="1">
            <a:spLocks noChangeArrowheads="1"/>
          </p:cNvSpPr>
          <p:nvPr/>
        </p:nvSpPr>
        <p:spPr bwMode="auto">
          <a:xfrm>
            <a:off x="0" y="6581001"/>
            <a:ext cx="4122667" cy="276999"/>
          </a:xfrm>
          <a:prstGeom prst="rect">
            <a:avLst/>
          </a:prstGeom>
          <a:noFill/>
          <a:ln w="9525">
            <a:noFill/>
            <a:miter lim="800000"/>
            <a:headEnd/>
            <a:tailEnd/>
          </a:ln>
        </p:spPr>
        <p:txBody>
          <a:bodyPr wrap="none">
            <a:spAutoFit/>
          </a:bodyPr>
          <a:lstStyle/>
          <a:p>
            <a:r>
              <a:rPr lang="en-US" sz="1200" dirty="0" smtClean="0">
                <a:solidFill>
                  <a:srgbClr val="FFFFFF"/>
                </a:solidFill>
                <a:latin typeface="Calibri" pitchFamily="34" charset="0"/>
                <a:ea typeface="PMingLiU" pitchFamily="18" charset="-120"/>
              </a:rPr>
              <a:t>Adapted from </a:t>
            </a:r>
            <a:r>
              <a:rPr lang="en-US" sz="1200" dirty="0" err="1" smtClean="0">
                <a:solidFill>
                  <a:srgbClr val="FFFFFF"/>
                </a:solidFill>
                <a:latin typeface="Calibri" pitchFamily="34" charset="0"/>
                <a:ea typeface="PMingLiU" pitchFamily="18" charset="-120"/>
              </a:rPr>
              <a:t>Ribic</a:t>
            </a:r>
            <a:r>
              <a:rPr lang="en-US" sz="1200" dirty="0" smtClean="0">
                <a:solidFill>
                  <a:srgbClr val="FFFFFF"/>
                </a:solidFill>
                <a:latin typeface="Calibri" pitchFamily="34" charset="0"/>
                <a:ea typeface="PMingLiU" pitchFamily="18" charset="-120"/>
              </a:rPr>
              <a:t> CM, et al. </a:t>
            </a:r>
            <a:r>
              <a:rPr lang="en-US" sz="1200" i="1" dirty="0" smtClean="0">
                <a:solidFill>
                  <a:srgbClr val="FFFFFF"/>
                </a:solidFill>
                <a:latin typeface="Calibri" pitchFamily="34" charset="0"/>
                <a:ea typeface="PMingLiU" pitchFamily="18" charset="-120"/>
              </a:rPr>
              <a:t>N </a:t>
            </a:r>
            <a:r>
              <a:rPr lang="en-US" sz="1200" i="1" dirty="0" err="1" smtClean="0">
                <a:solidFill>
                  <a:srgbClr val="FFFFFF"/>
                </a:solidFill>
                <a:latin typeface="Calibri" pitchFamily="34" charset="0"/>
                <a:ea typeface="PMingLiU" pitchFamily="18" charset="-120"/>
              </a:rPr>
              <a:t>Engl</a:t>
            </a:r>
            <a:r>
              <a:rPr lang="en-US" sz="1200" i="1" dirty="0" smtClean="0">
                <a:solidFill>
                  <a:srgbClr val="FFFFFF"/>
                </a:solidFill>
                <a:latin typeface="Calibri" pitchFamily="34" charset="0"/>
                <a:ea typeface="PMingLiU" pitchFamily="18" charset="-120"/>
              </a:rPr>
              <a:t> J Med</a:t>
            </a:r>
            <a:r>
              <a:rPr lang="en-US" sz="1200" dirty="0" smtClean="0">
                <a:solidFill>
                  <a:srgbClr val="FFFFFF"/>
                </a:solidFill>
                <a:latin typeface="Calibri" pitchFamily="34" charset="0"/>
                <a:ea typeface="PMingLiU" pitchFamily="18" charset="-120"/>
              </a:rPr>
              <a:t>. 2003;349:247-257.</a:t>
            </a:r>
          </a:p>
        </p:txBody>
      </p:sp>
      <p:grpSp>
        <p:nvGrpSpPr>
          <p:cNvPr id="94" name="Group 93"/>
          <p:cNvGrpSpPr/>
          <p:nvPr/>
        </p:nvGrpSpPr>
        <p:grpSpPr>
          <a:xfrm>
            <a:off x="525617" y="1524000"/>
            <a:ext cx="8092767" cy="3651319"/>
            <a:chOff x="381000" y="1524000"/>
            <a:chExt cx="8092767" cy="3651319"/>
          </a:xfrm>
        </p:grpSpPr>
        <p:sp>
          <p:nvSpPr>
            <p:cNvPr id="9" name="Text Box 5"/>
            <p:cNvSpPr txBox="1">
              <a:spLocks noChangeArrowheads="1"/>
            </p:cNvSpPr>
            <p:nvPr/>
          </p:nvSpPr>
          <p:spPr bwMode="auto">
            <a:xfrm>
              <a:off x="1067040" y="1524000"/>
              <a:ext cx="6720686" cy="369332"/>
            </a:xfrm>
            <a:prstGeom prst="rect">
              <a:avLst/>
            </a:prstGeom>
            <a:noFill/>
            <a:ln w="9525">
              <a:noFill/>
              <a:miter lim="800000"/>
              <a:headEnd/>
              <a:tailEnd/>
            </a:ln>
          </p:spPr>
          <p:txBody>
            <a:bodyPr wrap="none">
              <a:spAutoFit/>
            </a:bodyPr>
            <a:lstStyle/>
            <a:p>
              <a:r>
                <a:rPr lang="en-US" sz="1800" dirty="0" smtClean="0">
                  <a:solidFill>
                    <a:srgbClr val="FFFFFF"/>
                  </a:solidFill>
                  <a:latin typeface="Calibri" pitchFamily="34" charset="0"/>
                  <a:ea typeface="PMingLiU" pitchFamily="18" charset="-120"/>
                </a:rPr>
                <a:t>Pooled Analysis of Stage II and III colon cancer patients (surgery alone)</a:t>
              </a:r>
              <a:endParaRPr lang="en-US" sz="1800" dirty="0">
                <a:solidFill>
                  <a:srgbClr val="FFFFFF"/>
                </a:solidFill>
                <a:latin typeface="Calibri" pitchFamily="34" charset="0"/>
                <a:ea typeface="PMingLiU" pitchFamily="18" charset="-120"/>
              </a:endParaRPr>
            </a:p>
          </p:txBody>
        </p:sp>
        <p:grpSp>
          <p:nvGrpSpPr>
            <p:cNvPr id="93" name="Group 92"/>
            <p:cNvGrpSpPr/>
            <p:nvPr/>
          </p:nvGrpSpPr>
          <p:grpSpPr>
            <a:xfrm>
              <a:off x="381000" y="1977084"/>
              <a:ext cx="8092767" cy="3198235"/>
              <a:chOff x="572767" y="1828800"/>
              <a:chExt cx="8092767" cy="3198235"/>
            </a:xfrm>
          </p:grpSpPr>
          <p:sp>
            <p:nvSpPr>
              <p:cNvPr id="10" name="Text Box 7"/>
              <p:cNvSpPr txBox="1">
                <a:spLocks noChangeArrowheads="1"/>
              </p:cNvSpPr>
              <p:nvPr/>
            </p:nvSpPr>
            <p:spPr bwMode="auto">
              <a:xfrm>
                <a:off x="5486400" y="1828800"/>
                <a:ext cx="2929892" cy="533400"/>
              </a:xfrm>
              <a:prstGeom prst="rect">
                <a:avLst/>
              </a:prstGeom>
              <a:noFill/>
              <a:ln w="25400">
                <a:noFill/>
                <a:miter lim="800000"/>
                <a:headEnd/>
                <a:tailEnd/>
              </a:ln>
            </p:spPr>
            <p:txBody>
              <a:bodyPr/>
              <a:lstStyle/>
              <a:p>
                <a:pPr algn="ctr">
                  <a:spcAft>
                    <a:spcPct val="20000"/>
                  </a:spcAft>
                </a:pPr>
                <a:r>
                  <a:rPr lang="en-US" sz="2400" b="1" dirty="0" smtClean="0">
                    <a:solidFill>
                      <a:srgbClr val="FFFF00"/>
                    </a:solidFill>
                    <a:ea typeface="PMingLiU" pitchFamily="18" charset="-120"/>
                  </a:rPr>
                  <a:t>MMR-D</a:t>
                </a:r>
                <a:endParaRPr lang="en-US" sz="2400" b="1" dirty="0">
                  <a:solidFill>
                    <a:srgbClr val="FFFF00"/>
                  </a:solidFill>
                  <a:ea typeface="PMingLiU" pitchFamily="18" charset="-120"/>
                </a:endParaRPr>
              </a:p>
            </p:txBody>
          </p:sp>
          <p:sp>
            <p:nvSpPr>
              <p:cNvPr id="11" name="Text Box 8"/>
              <p:cNvSpPr txBox="1">
                <a:spLocks noChangeArrowheads="1"/>
              </p:cNvSpPr>
              <p:nvPr/>
            </p:nvSpPr>
            <p:spPr bwMode="auto">
              <a:xfrm>
                <a:off x="5562600" y="3039136"/>
                <a:ext cx="2895600" cy="541338"/>
              </a:xfrm>
              <a:prstGeom prst="rect">
                <a:avLst/>
              </a:prstGeom>
              <a:noFill/>
              <a:ln w="25400">
                <a:noFill/>
                <a:miter lim="800000"/>
                <a:headEnd/>
                <a:tailEnd/>
              </a:ln>
            </p:spPr>
            <p:txBody>
              <a:bodyPr/>
              <a:lstStyle/>
              <a:p>
                <a:pPr algn="ctr">
                  <a:spcBef>
                    <a:spcPct val="200000"/>
                  </a:spcBef>
                </a:pPr>
                <a:r>
                  <a:rPr lang="en-US" sz="2400" b="1" dirty="0">
                    <a:solidFill>
                      <a:srgbClr val="FFFFFF">
                        <a:lumMod val="85000"/>
                      </a:srgbClr>
                    </a:solidFill>
                    <a:ea typeface="PMingLiU" pitchFamily="18" charset="-120"/>
                  </a:rPr>
                  <a:t>MMR-P</a:t>
                </a:r>
              </a:p>
            </p:txBody>
          </p:sp>
          <p:sp>
            <p:nvSpPr>
              <p:cNvPr id="21" name="Freeform 23"/>
              <p:cNvSpPr>
                <a:spLocks/>
              </p:cNvSpPr>
              <p:nvPr/>
            </p:nvSpPr>
            <p:spPr bwMode="auto">
              <a:xfrm>
                <a:off x="1424374" y="2031074"/>
                <a:ext cx="7006951" cy="2371725"/>
              </a:xfrm>
              <a:custGeom>
                <a:avLst/>
                <a:gdLst>
                  <a:gd name="T0" fmla="*/ 0 w 3263"/>
                  <a:gd name="T1" fmla="*/ 0 h 1494"/>
                  <a:gd name="T2" fmla="*/ 0 w 3263"/>
                  <a:gd name="T3" fmla="*/ 2147483647 h 1494"/>
                  <a:gd name="T4" fmla="*/ 2147483647 w 3263"/>
                  <a:gd name="T5" fmla="*/ 2147483647 h 1494"/>
                  <a:gd name="T6" fmla="*/ 0 60000 65536"/>
                  <a:gd name="T7" fmla="*/ 0 60000 65536"/>
                  <a:gd name="T8" fmla="*/ 0 60000 65536"/>
                  <a:gd name="T9" fmla="*/ 0 w 3263"/>
                  <a:gd name="T10" fmla="*/ 0 h 1494"/>
                  <a:gd name="T11" fmla="*/ 3263 w 3263"/>
                  <a:gd name="T12" fmla="*/ 1494 h 1494"/>
                </a:gdLst>
                <a:ahLst/>
                <a:cxnLst>
                  <a:cxn ang="T6">
                    <a:pos x="T0" y="T1"/>
                  </a:cxn>
                  <a:cxn ang="T7">
                    <a:pos x="T2" y="T3"/>
                  </a:cxn>
                  <a:cxn ang="T8">
                    <a:pos x="T4" y="T5"/>
                  </a:cxn>
                </a:cxnLst>
                <a:rect l="T9" t="T10" r="T11" b="T12"/>
                <a:pathLst>
                  <a:path w="3263" h="1494">
                    <a:moveTo>
                      <a:pt x="0" y="0"/>
                    </a:moveTo>
                    <a:lnTo>
                      <a:pt x="0" y="1494"/>
                    </a:lnTo>
                    <a:lnTo>
                      <a:pt x="3263" y="1494"/>
                    </a:lnTo>
                  </a:path>
                </a:pathLst>
              </a:custGeom>
              <a:noFill/>
              <a:ln w="19050">
                <a:solidFill>
                  <a:srgbClr val="FFFFFF"/>
                </a:solidFill>
                <a:prstDash val="solid"/>
                <a:round/>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22" name="Freeform 24"/>
              <p:cNvSpPr>
                <a:spLocks/>
              </p:cNvSpPr>
              <p:nvPr/>
            </p:nvSpPr>
            <p:spPr bwMode="auto">
              <a:xfrm>
                <a:off x="1475911" y="2023136"/>
                <a:ext cx="6979034" cy="392113"/>
              </a:xfrm>
              <a:custGeom>
                <a:avLst/>
                <a:gdLst>
                  <a:gd name="T0" fmla="*/ 0 w 3250"/>
                  <a:gd name="T1" fmla="*/ 0 h 247"/>
                  <a:gd name="T2" fmla="*/ 945059500 w 3250"/>
                  <a:gd name="T3" fmla="*/ 0 h 247"/>
                  <a:gd name="T4" fmla="*/ 1194554100 w 3250"/>
                  <a:gd name="T5" fmla="*/ 269657889 h 247"/>
                  <a:gd name="T6" fmla="*/ 2147483647 w 3250"/>
                  <a:gd name="T7" fmla="*/ 269657889 h 247"/>
                  <a:gd name="T8" fmla="*/ 2147483647 w 3250"/>
                  <a:gd name="T9" fmla="*/ 367943290 h 247"/>
                  <a:gd name="T10" fmla="*/ 2147483647 w 3250"/>
                  <a:gd name="T11" fmla="*/ 367943290 h 247"/>
                  <a:gd name="T12" fmla="*/ 2147483647 w 3250"/>
                  <a:gd name="T13" fmla="*/ 458669107 h 247"/>
                  <a:gd name="T14" fmla="*/ 2147483647 w 3250"/>
                  <a:gd name="T15" fmla="*/ 458669107 h 247"/>
                  <a:gd name="T16" fmla="*/ 2147483647 w 3250"/>
                  <a:gd name="T17" fmla="*/ 622480226 h 247"/>
                  <a:gd name="T18" fmla="*/ 2147483647 w 3250"/>
                  <a:gd name="T19" fmla="*/ 607359273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50"/>
                  <a:gd name="T31" fmla="*/ 0 h 247"/>
                  <a:gd name="T32" fmla="*/ 3250 w 325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0" h="247">
                    <a:moveTo>
                      <a:pt x="0" y="0"/>
                    </a:moveTo>
                    <a:lnTo>
                      <a:pt x="375" y="0"/>
                    </a:lnTo>
                    <a:lnTo>
                      <a:pt x="474" y="107"/>
                    </a:lnTo>
                    <a:lnTo>
                      <a:pt x="1189" y="107"/>
                    </a:lnTo>
                    <a:lnTo>
                      <a:pt x="1200" y="146"/>
                    </a:lnTo>
                    <a:lnTo>
                      <a:pt x="1379" y="146"/>
                    </a:lnTo>
                    <a:lnTo>
                      <a:pt x="1399" y="182"/>
                    </a:lnTo>
                    <a:lnTo>
                      <a:pt x="2308" y="182"/>
                    </a:lnTo>
                    <a:lnTo>
                      <a:pt x="2336" y="247"/>
                    </a:lnTo>
                    <a:lnTo>
                      <a:pt x="3250" y="241"/>
                    </a:lnTo>
                  </a:path>
                </a:pathLst>
              </a:custGeom>
              <a:noFill/>
              <a:ln w="28575">
                <a:solidFill>
                  <a:srgbClr val="FFF200"/>
                </a:solidFill>
                <a:prstDash val="solid"/>
                <a:round/>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23" name="Freeform 25"/>
              <p:cNvSpPr>
                <a:spLocks/>
              </p:cNvSpPr>
              <p:nvPr/>
            </p:nvSpPr>
            <p:spPr bwMode="auto">
              <a:xfrm>
                <a:off x="1447996" y="2023136"/>
                <a:ext cx="6998360" cy="1120775"/>
              </a:xfrm>
              <a:custGeom>
                <a:avLst/>
                <a:gdLst>
                  <a:gd name="T0" fmla="*/ 2147483647 w 3259"/>
                  <a:gd name="T1" fmla="*/ 1779230491 h 706"/>
                  <a:gd name="T2" fmla="*/ 2147483647 w 3259"/>
                  <a:gd name="T3" fmla="*/ 1774190180 h 706"/>
                  <a:gd name="T4" fmla="*/ 2147483647 w 3259"/>
                  <a:gd name="T5" fmla="*/ 1754028937 h 706"/>
                  <a:gd name="T6" fmla="*/ 2147483647 w 3259"/>
                  <a:gd name="T7" fmla="*/ 1590219234 h 706"/>
                  <a:gd name="T8" fmla="*/ 2147483647 w 3259"/>
                  <a:gd name="T9" fmla="*/ 1529735505 h 706"/>
                  <a:gd name="T10" fmla="*/ 2147483647 w 3259"/>
                  <a:gd name="T11" fmla="*/ 1502013002 h 706"/>
                  <a:gd name="T12" fmla="*/ 2147483647 w 3259"/>
                  <a:gd name="T13" fmla="*/ 1484372709 h 706"/>
                  <a:gd name="T14" fmla="*/ 2147483647 w 3259"/>
                  <a:gd name="T15" fmla="*/ 1451609895 h 706"/>
                  <a:gd name="T16" fmla="*/ 2147483647 w 3259"/>
                  <a:gd name="T17" fmla="*/ 1386085855 h 706"/>
                  <a:gd name="T18" fmla="*/ 2147483647 w 3259"/>
                  <a:gd name="T19" fmla="*/ 1376005234 h 706"/>
                  <a:gd name="T20" fmla="*/ 2147483647 w 3259"/>
                  <a:gd name="T21" fmla="*/ 1381045544 h 706"/>
                  <a:gd name="T22" fmla="*/ 2147483647 w 3259"/>
                  <a:gd name="T23" fmla="*/ 1376005234 h 706"/>
                  <a:gd name="T24" fmla="*/ 2147483647 w 3259"/>
                  <a:gd name="T25" fmla="*/ 1338203697 h 706"/>
                  <a:gd name="T26" fmla="*/ 2147483647 w 3259"/>
                  <a:gd name="T27" fmla="*/ 1305440883 h 706"/>
                  <a:gd name="T28" fmla="*/ 2147483647 w 3259"/>
                  <a:gd name="T29" fmla="*/ 1244957154 h 706"/>
                  <a:gd name="T30" fmla="*/ 2147483647 w 3259"/>
                  <a:gd name="T31" fmla="*/ 1239916843 h 706"/>
                  <a:gd name="T32" fmla="*/ 2147483647 w 3259"/>
                  <a:gd name="T33" fmla="*/ 1207154029 h 706"/>
                  <a:gd name="T34" fmla="*/ 2147483647 w 3259"/>
                  <a:gd name="T35" fmla="*/ 1141629990 h 706"/>
                  <a:gd name="T36" fmla="*/ 2147483647 w 3259"/>
                  <a:gd name="T37" fmla="*/ 1093747831 h 706"/>
                  <a:gd name="T38" fmla="*/ 2147483647 w 3259"/>
                  <a:gd name="T39" fmla="*/ 1076105950 h 706"/>
                  <a:gd name="T40" fmla="*/ 2147483647 w 3259"/>
                  <a:gd name="T41" fmla="*/ 1043344724 h 706"/>
                  <a:gd name="T42" fmla="*/ 2147483647 w 3259"/>
                  <a:gd name="T43" fmla="*/ 1028223791 h 706"/>
                  <a:gd name="T44" fmla="*/ 2147483647 w 3259"/>
                  <a:gd name="T45" fmla="*/ 977820684 h 706"/>
                  <a:gd name="T46" fmla="*/ 2147483647 w 3259"/>
                  <a:gd name="T47" fmla="*/ 929936938 h 706"/>
                  <a:gd name="T48" fmla="*/ 2147483647 w 3259"/>
                  <a:gd name="T49" fmla="*/ 897175712 h 706"/>
                  <a:gd name="T50" fmla="*/ 2147483647 w 3259"/>
                  <a:gd name="T51" fmla="*/ 869454796 h 706"/>
                  <a:gd name="T52" fmla="*/ 2147483647 w 3259"/>
                  <a:gd name="T53" fmla="*/ 798890247 h 706"/>
                  <a:gd name="T54" fmla="*/ 2147483647 w 3259"/>
                  <a:gd name="T55" fmla="*/ 758567761 h 706"/>
                  <a:gd name="T56" fmla="*/ 2147483647 w 3259"/>
                  <a:gd name="T57" fmla="*/ 748487140 h 706"/>
                  <a:gd name="T58" fmla="*/ 2147483647 w 3259"/>
                  <a:gd name="T59" fmla="*/ 738406518 h 706"/>
                  <a:gd name="T60" fmla="*/ 2147483647 w 3259"/>
                  <a:gd name="T61" fmla="*/ 682963100 h 706"/>
                  <a:gd name="T62" fmla="*/ 2147483647 w 3259"/>
                  <a:gd name="T63" fmla="*/ 672882478 h 706"/>
                  <a:gd name="T64" fmla="*/ 2147483647 w 3259"/>
                  <a:gd name="T65" fmla="*/ 677922789 h 706"/>
                  <a:gd name="T66" fmla="*/ 2147483647 w 3259"/>
                  <a:gd name="T67" fmla="*/ 672882478 h 706"/>
                  <a:gd name="T68" fmla="*/ 2147483647 w 3259"/>
                  <a:gd name="T69" fmla="*/ 622477783 h 706"/>
                  <a:gd name="T70" fmla="*/ 2147483647 w 3259"/>
                  <a:gd name="T71" fmla="*/ 607356851 h 706"/>
                  <a:gd name="T72" fmla="*/ 2147483647 w 3259"/>
                  <a:gd name="T73" fmla="*/ 607356851 h 706"/>
                  <a:gd name="T74" fmla="*/ 2147483647 w 3259"/>
                  <a:gd name="T75" fmla="*/ 574595625 h 706"/>
                  <a:gd name="T76" fmla="*/ 2147483647 w 3259"/>
                  <a:gd name="T77" fmla="*/ 541832811 h 706"/>
                  <a:gd name="T78" fmla="*/ 2147483647 w 3259"/>
                  <a:gd name="T79" fmla="*/ 524192517 h 706"/>
                  <a:gd name="T80" fmla="*/ 2147483647 w 3259"/>
                  <a:gd name="T81" fmla="*/ 458668477 h 706"/>
                  <a:gd name="T82" fmla="*/ 2134571498 w 3259"/>
                  <a:gd name="T83" fmla="*/ 433466924 h 706"/>
                  <a:gd name="T84" fmla="*/ 2036286237 w 3259"/>
                  <a:gd name="T85" fmla="*/ 400705598 h 706"/>
                  <a:gd name="T86" fmla="*/ 1839714127 w 3259"/>
                  <a:gd name="T87" fmla="*/ 367942784 h 706"/>
                  <a:gd name="T88" fmla="*/ 1769149780 w 3259"/>
                  <a:gd name="T89" fmla="*/ 360383112 h 706"/>
                  <a:gd name="T90" fmla="*/ 1653222242 w 3259"/>
                  <a:gd name="T91" fmla="*/ 307459055 h 706"/>
                  <a:gd name="T92" fmla="*/ 1567536963 w 3259"/>
                  <a:gd name="T93" fmla="*/ 257055948 h 706"/>
                  <a:gd name="T94" fmla="*/ 1370964854 w 3259"/>
                  <a:gd name="T95" fmla="*/ 241935016 h 706"/>
                  <a:gd name="T96" fmla="*/ 1260078023 w 3259"/>
                  <a:gd name="T97" fmla="*/ 219254411 h 706"/>
                  <a:gd name="T98" fmla="*/ 1151710553 w 3259"/>
                  <a:gd name="T99" fmla="*/ 191531858 h 706"/>
                  <a:gd name="T100" fmla="*/ 1048384981 w 3259"/>
                  <a:gd name="T101" fmla="*/ 143648112 h 706"/>
                  <a:gd name="T102" fmla="*/ 972780324 w 3259"/>
                  <a:gd name="T103" fmla="*/ 110886886 h 706"/>
                  <a:gd name="T104" fmla="*/ 768648344 w 3259"/>
                  <a:gd name="T105" fmla="*/ 110886886 h 706"/>
                  <a:gd name="T106" fmla="*/ 688003376 w 3259"/>
                  <a:gd name="T107" fmla="*/ 98286878 h 706"/>
                  <a:gd name="T108" fmla="*/ 574595596 w 3259"/>
                  <a:gd name="T109" fmla="*/ 45362809 h 706"/>
                  <a:gd name="T110" fmla="*/ 496469989 w 3259"/>
                  <a:gd name="T111" fmla="*/ 12601574 h 706"/>
                  <a:gd name="T112" fmla="*/ 370463715 w 3259"/>
                  <a:gd name="T113" fmla="*/ 0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59"/>
                  <a:gd name="T172" fmla="*/ 0 h 706"/>
                  <a:gd name="T173" fmla="*/ 3259 w 3259"/>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59" h="706">
                    <a:moveTo>
                      <a:pt x="3259" y="704"/>
                    </a:moveTo>
                    <a:lnTo>
                      <a:pt x="3259" y="704"/>
                    </a:lnTo>
                    <a:lnTo>
                      <a:pt x="3217" y="706"/>
                    </a:lnTo>
                    <a:lnTo>
                      <a:pt x="3174" y="706"/>
                    </a:lnTo>
                    <a:lnTo>
                      <a:pt x="3152" y="706"/>
                    </a:lnTo>
                    <a:lnTo>
                      <a:pt x="3131" y="704"/>
                    </a:lnTo>
                    <a:lnTo>
                      <a:pt x="3111" y="700"/>
                    </a:lnTo>
                    <a:lnTo>
                      <a:pt x="3094" y="696"/>
                    </a:lnTo>
                    <a:lnTo>
                      <a:pt x="3055" y="674"/>
                    </a:lnTo>
                    <a:lnTo>
                      <a:pt x="3018" y="652"/>
                    </a:lnTo>
                    <a:lnTo>
                      <a:pt x="2981" y="631"/>
                    </a:lnTo>
                    <a:lnTo>
                      <a:pt x="2942" y="613"/>
                    </a:lnTo>
                    <a:lnTo>
                      <a:pt x="2923" y="607"/>
                    </a:lnTo>
                    <a:lnTo>
                      <a:pt x="2901" y="602"/>
                    </a:lnTo>
                    <a:lnTo>
                      <a:pt x="2882" y="598"/>
                    </a:lnTo>
                    <a:lnTo>
                      <a:pt x="2862" y="596"/>
                    </a:lnTo>
                    <a:lnTo>
                      <a:pt x="2819" y="594"/>
                    </a:lnTo>
                    <a:lnTo>
                      <a:pt x="2800" y="592"/>
                    </a:lnTo>
                    <a:lnTo>
                      <a:pt x="2778" y="589"/>
                    </a:lnTo>
                    <a:lnTo>
                      <a:pt x="2758" y="583"/>
                    </a:lnTo>
                    <a:lnTo>
                      <a:pt x="2739" y="576"/>
                    </a:lnTo>
                    <a:lnTo>
                      <a:pt x="2702" y="563"/>
                    </a:lnTo>
                    <a:lnTo>
                      <a:pt x="2683" y="557"/>
                    </a:lnTo>
                    <a:lnTo>
                      <a:pt x="2663" y="550"/>
                    </a:lnTo>
                    <a:lnTo>
                      <a:pt x="2644" y="548"/>
                    </a:lnTo>
                    <a:lnTo>
                      <a:pt x="2622" y="546"/>
                    </a:lnTo>
                    <a:lnTo>
                      <a:pt x="2442" y="546"/>
                    </a:lnTo>
                    <a:lnTo>
                      <a:pt x="2399" y="548"/>
                    </a:lnTo>
                    <a:lnTo>
                      <a:pt x="2377" y="548"/>
                    </a:lnTo>
                    <a:lnTo>
                      <a:pt x="2367" y="548"/>
                    </a:lnTo>
                    <a:lnTo>
                      <a:pt x="2358" y="546"/>
                    </a:lnTo>
                    <a:lnTo>
                      <a:pt x="2336" y="537"/>
                    </a:lnTo>
                    <a:lnTo>
                      <a:pt x="2317" y="531"/>
                    </a:lnTo>
                    <a:lnTo>
                      <a:pt x="2297" y="522"/>
                    </a:lnTo>
                    <a:lnTo>
                      <a:pt x="2276" y="518"/>
                    </a:lnTo>
                    <a:lnTo>
                      <a:pt x="2187" y="503"/>
                    </a:lnTo>
                    <a:lnTo>
                      <a:pt x="2144" y="498"/>
                    </a:lnTo>
                    <a:lnTo>
                      <a:pt x="2098" y="494"/>
                    </a:lnTo>
                    <a:lnTo>
                      <a:pt x="2057" y="494"/>
                    </a:lnTo>
                    <a:lnTo>
                      <a:pt x="2035" y="492"/>
                    </a:lnTo>
                    <a:lnTo>
                      <a:pt x="2016" y="488"/>
                    </a:lnTo>
                    <a:lnTo>
                      <a:pt x="1996" y="479"/>
                    </a:lnTo>
                    <a:lnTo>
                      <a:pt x="1979" y="470"/>
                    </a:lnTo>
                    <a:lnTo>
                      <a:pt x="1960" y="460"/>
                    </a:lnTo>
                    <a:lnTo>
                      <a:pt x="1940" y="453"/>
                    </a:lnTo>
                    <a:lnTo>
                      <a:pt x="1903" y="440"/>
                    </a:lnTo>
                    <a:lnTo>
                      <a:pt x="1864" y="434"/>
                    </a:lnTo>
                    <a:lnTo>
                      <a:pt x="1851" y="431"/>
                    </a:lnTo>
                    <a:lnTo>
                      <a:pt x="1838" y="427"/>
                    </a:lnTo>
                    <a:lnTo>
                      <a:pt x="1814" y="418"/>
                    </a:lnTo>
                    <a:lnTo>
                      <a:pt x="1801" y="414"/>
                    </a:lnTo>
                    <a:lnTo>
                      <a:pt x="1788" y="412"/>
                    </a:lnTo>
                    <a:lnTo>
                      <a:pt x="1763" y="408"/>
                    </a:lnTo>
                    <a:lnTo>
                      <a:pt x="1743" y="405"/>
                    </a:lnTo>
                    <a:lnTo>
                      <a:pt x="1726" y="399"/>
                    </a:lnTo>
                    <a:lnTo>
                      <a:pt x="1689" y="388"/>
                    </a:lnTo>
                    <a:lnTo>
                      <a:pt x="1650" y="377"/>
                    </a:lnTo>
                    <a:lnTo>
                      <a:pt x="1611" y="369"/>
                    </a:lnTo>
                    <a:lnTo>
                      <a:pt x="1572" y="362"/>
                    </a:lnTo>
                    <a:lnTo>
                      <a:pt x="1531" y="356"/>
                    </a:lnTo>
                    <a:lnTo>
                      <a:pt x="1514" y="353"/>
                    </a:lnTo>
                    <a:lnTo>
                      <a:pt x="1498" y="349"/>
                    </a:lnTo>
                    <a:lnTo>
                      <a:pt x="1485" y="345"/>
                    </a:lnTo>
                    <a:lnTo>
                      <a:pt x="1470" y="336"/>
                    </a:lnTo>
                    <a:lnTo>
                      <a:pt x="1438" y="317"/>
                    </a:lnTo>
                    <a:lnTo>
                      <a:pt x="1423" y="308"/>
                    </a:lnTo>
                    <a:lnTo>
                      <a:pt x="1405" y="301"/>
                    </a:lnTo>
                    <a:lnTo>
                      <a:pt x="1384" y="299"/>
                    </a:lnTo>
                    <a:lnTo>
                      <a:pt x="1362" y="299"/>
                    </a:lnTo>
                    <a:lnTo>
                      <a:pt x="1319" y="297"/>
                    </a:lnTo>
                    <a:lnTo>
                      <a:pt x="1308" y="297"/>
                    </a:lnTo>
                    <a:lnTo>
                      <a:pt x="1299" y="293"/>
                    </a:lnTo>
                    <a:lnTo>
                      <a:pt x="1284" y="284"/>
                    </a:lnTo>
                    <a:lnTo>
                      <a:pt x="1269" y="275"/>
                    </a:lnTo>
                    <a:lnTo>
                      <a:pt x="1260" y="271"/>
                    </a:lnTo>
                    <a:lnTo>
                      <a:pt x="1252" y="267"/>
                    </a:lnTo>
                    <a:lnTo>
                      <a:pt x="1241" y="267"/>
                    </a:lnTo>
                    <a:lnTo>
                      <a:pt x="1230" y="267"/>
                    </a:lnTo>
                    <a:lnTo>
                      <a:pt x="1208" y="269"/>
                    </a:lnTo>
                    <a:lnTo>
                      <a:pt x="1187" y="269"/>
                    </a:lnTo>
                    <a:lnTo>
                      <a:pt x="1178" y="269"/>
                    </a:lnTo>
                    <a:lnTo>
                      <a:pt x="1167" y="267"/>
                    </a:lnTo>
                    <a:lnTo>
                      <a:pt x="1158" y="260"/>
                    </a:lnTo>
                    <a:lnTo>
                      <a:pt x="1152" y="254"/>
                    </a:lnTo>
                    <a:lnTo>
                      <a:pt x="1145" y="247"/>
                    </a:lnTo>
                    <a:lnTo>
                      <a:pt x="1137" y="243"/>
                    </a:lnTo>
                    <a:lnTo>
                      <a:pt x="1126" y="241"/>
                    </a:lnTo>
                    <a:lnTo>
                      <a:pt x="1113" y="239"/>
                    </a:lnTo>
                    <a:lnTo>
                      <a:pt x="1089" y="241"/>
                    </a:lnTo>
                    <a:lnTo>
                      <a:pt x="1068" y="239"/>
                    </a:lnTo>
                    <a:lnTo>
                      <a:pt x="1048" y="234"/>
                    </a:lnTo>
                    <a:lnTo>
                      <a:pt x="1031" y="228"/>
                    </a:lnTo>
                    <a:lnTo>
                      <a:pt x="1011" y="221"/>
                    </a:lnTo>
                    <a:lnTo>
                      <a:pt x="992" y="215"/>
                    </a:lnTo>
                    <a:lnTo>
                      <a:pt x="972" y="211"/>
                    </a:lnTo>
                    <a:lnTo>
                      <a:pt x="929" y="208"/>
                    </a:lnTo>
                    <a:lnTo>
                      <a:pt x="920" y="195"/>
                    </a:lnTo>
                    <a:lnTo>
                      <a:pt x="909" y="189"/>
                    </a:lnTo>
                    <a:lnTo>
                      <a:pt x="899" y="182"/>
                    </a:lnTo>
                    <a:lnTo>
                      <a:pt x="886" y="180"/>
                    </a:lnTo>
                    <a:lnTo>
                      <a:pt x="862" y="176"/>
                    </a:lnTo>
                    <a:lnTo>
                      <a:pt x="847" y="172"/>
                    </a:lnTo>
                    <a:lnTo>
                      <a:pt x="834" y="169"/>
                    </a:lnTo>
                    <a:lnTo>
                      <a:pt x="808" y="159"/>
                    </a:lnTo>
                    <a:lnTo>
                      <a:pt x="784" y="152"/>
                    </a:lnTo>
                    <a:lnTo>
                      <a:pt x="758" y="148"/>
                    </a:lnTo>
                    <a:lnTo>
                      <a:pt x="730" y="146"/>
                    </a:lnTo>
                    <a:lnTo>
                      <a:pt x="715" y="146"/>
                    </a:lnTo>
                    <a:lnTo>
                      <a:pt x="702" y="143"/>
                    </a:lnTo>
                    <a:lnTo>
                      <a:pt x="691" y="139"/>
                    </a:lnTo>
                    <a:lnTo>
                      <a:pt x="680" y="133"/>
                    </a:lnTo>
                    <a:lnTo>
                      <a:pt x="656" y="122"/>
                    </a:lnTo>
                    <a:lnTo>
                      <a:pt x="632" y="107"/>
                    </a:lnTo>
                    <a:lnTo>
                      <a:pt x="622" y="102"/>
                    </a:lnTo>
                    <a:lnTo>
                      <a:pt x="611" y="100"/>
                    </a:lnTo>
                    <a:lnTo>
                      <a:pt x="589" y="96"/>
                    </a:lnTo>
                    <a:lnTo>
                      <a:pt x="544" y="96"/>
                    </a:lnTo>
                    <a:lnTo>
                      <a:pt x="522" y="91"/>
                    </a:lnTo>
                    <a:lnTo>
                      <a:pt x="500" y="87"/>
                    </a:lnTo>
                    <a:lnTo>
                      <a:pt x="479" y="81"/>
                    </a:lnTo>
                    <a:lnTo>
                      <a:pt x="457" y="76"/>
                    </a:lnTo>
                    <a:lnTo>
                      <a:pt x="440" y="72"/>
                    </a:lnTo>
                    <a:lnTo>
                      <a:pt x="427" y="65"/>
                    </a:lnTo>
                    <a:lnTo>
                      <a:pt x="416" y="57"/>
                    </a:lnTo>
                    <a:lnTo>
                      <a:pt x="401" y="48"/>
                    </a:lnTo>
                    <a:lnTo>
                      <a:pt x="386" y="44"/>
                    </a:lnTo>
                    <a:lnTo>
                      <a:pt x="370" y="42"/>
                    </a:lnTo>
                    <a:lnTo>
                      <a:pt x="338" y="42"/>
                    </a:lnTo>
                    <a:lnTo>
                      <a:pt x="305" y="44"/>
                    </a:lnTo>
                    <a:lnTo>
                      <a:pt x="288" y="42"/>
                    </a:lnTo>
                    <a:lnTo>
                      <a:pt x="273" y="39"/>
                    </a:lnTo>
                    <a:lnTo>
                      <a:pt x="258" y="35"/>
                    </a:lnTo>
                    <a:lnTo>
                      <a:pt x="243" y="26"/>
                    </a:lnTo>
                    <a:lnTo>
                      <a:pt x="228" y="18"/>
                    </a:lnTo>
                    <a:lnTo>
                      <a:pt x="212" y="11"/>
                    </a:lnTo>
                    <a:lnTo>
                      <a:pt x="197" y="5"/>
                    </a:lnTo>
                    <a:lnTo>
                      <a:pt x="182" y="3"/>
                    </a:lnTo>
                    <a:lnTo>
                      <a:pt x="147" y="0"/>
                    </a:lnTo>
                    <a:lnTo>
                      <a:pt x="0" y="0"/>
                    </a:lnTo>
                  </a:path>
                </a:pathLst>
              </a:custGeom>
              <a:noFill/>
              <a:ln w="28575">
                <a:solidFill>
                  <a:schemeClr val="tx1">
                    <a:lumMod val="85000"/>
                  </a:schemeClr>
                </a:solidFill>
                <a:prstDash val="solid"/>
                <a:round/>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39" name="Rectangle 39"/>
              <p:cNvSpPr>
                <a:spLocks noChangeArrowheads="1"/>
              </p:cNvSpPr>
              <p:nvPr/>
            </p:nvSpPr>
            <p:spPr bwMode="auto">
              <a:xfrm>
                <a:off x="1351362" y="2031074"/>
                <a:ext cx="83749" cy="9525"/>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40" name="Rectangle 40"/>
              <p:cNvSpPr>
                <a:spLocks noChangeArrowheads="1"/>
              </p:cNvSpPr>
              <p:nvPr/>
            </p:nvSpPr>
            <p:spPr bwMode="auto">
              <a:xfrm>
                <a:off x="1351362" y="4396449"/>
                <a:ext cx="83749" cy="12700"/>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42" name="Rectangle 42"/>
              <p:cNvSpPr>
                <a:spLocks noChangeArrowheads="1"/>
              </p:cNvSpPr>
              <p:nvPr/>
            </p:nvSpPr>
            <p:spPr bwMode="auto">
              <a:xfrm>
                <a:off x="1351362" y="2500974"/>
                <a:ext cx="83749" cy="14287"/>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45" name="Rectangle 45"/>
              <p:cNvSpPr>
                <a:spLocks noChangeArrowheads="1"/>
              </p:cNvSpPr>
              <p:nvPr/>
            </p:nvSpPr>
            <p:spPr bwMode="auto">
              <a:xfrm>
                <a:off x="1351362" y="2975636"/>
                <a:ext cx="83749" cy="14288"/>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47" name="Rectangle 47"/>
              <p:cNvSpPr>
                <a:spLocks noChangeArrowheads="1"/>
              </p:cNvSpPr>
              <p:nvPr/>
            </p:nvSpPr>
            <p:spPr bwMode="auto">
              <a:xfrm>
                <a:off x="1351362" y="3450299"/>
                <a:ext cx="83749" cy="111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48" name="Rectangle 48"/>
              <p:cNvSpPr>
                <a:spLocks noChangeArrowheads="1"/>
              </p:cNvSpPr>
              <p:nvPr/>
            </p:nvSpPr>
            <p:spPr bwMode="auto">
              <a:xfrm>
                <a:off x="1351362" y="3921786"/>
                <a:ext cx="83749" cy="12700"/>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0" name="Rectangle 50"/>
              <p:cNvSpPr>
                <a:spLocks noChangeArrowheads="1"/>
              </p:cNvSpPr>
              <p:nvPr/>
            </p:nvSpPr>
            <p:spPr bwMode="auto">
              <a:xfrm>
                <a:off x="1430817"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1" name="Rectangle 51"/>
              <p:cNvSpPr>
                <a:spLocks noChangeArrowheads="1"/>
              </p:cNvSpPr>
              <p:nvPr/>
            </p:nvSpPr>
            <p:spPr bwMode="auto">
              <a:xfrm>
                <a:off x="1602608"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2" name="Rectangle 52"/>
              <p:cNvSpPr>
                <a:spLocks noChangeArrowheads="1"/>
              </p:cNvSpPr>
              <p:nvPr/>
            </p:nvSpPr>
            <p:spPr bwMode="auto">
              <a:xfrm>
                <a:off x="2298364"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3" name="Rectangle 53"/>
              <p:cNvSpPr>
                <a:spLocks noChangeArrowheads="1"/>
              </p:cNvSpPr>
              <p:nvPr/>
            </p:nvSpPr>
            <p:spPr bwMode="auto">
              <a:xfrm>
                <a:off x="1950486"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4" name="Rectangle 54"/>
              <p:cNvSpPr>
                <a:spLocks noChangeArrowheads="1"/>
              </p:cNvSpPr>
              <p:nvPr/>
            </p:nvSpPr>
            <p:spPr bwMode="auto">
              <a:xfrm>
                <a:off x="2126573" y="4399624"/>
                <a:ext cx="15031"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5" name="Rectangle 55"/>
              <p:cNvSpPr>
                <a:spLocks noChangeArrowheads="1"/>
              </p:cNvSpPr>
              <p:nvPr/>
            </p:nvSpPr>
            <p:spPr bwMode="auto">
              <a:xfrm>
                <a:off x="1778695"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6" name="Rectangle 56"/>
              <p:cNvSpPr>
                <a:spLocks noChangeArrowheads="1"/>
              </p:cNvSpPr>
              <p:nvPr/>
            </p:nvSpPr>
            <p:spPr bwMode="auto">
              <a:xfrm>
                <a:off x="2470156"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7" name="Rectangle 57"/>
              <p:cNvSpPr>
                <a:spLocks noChangeArrowheads="1"/>
              </p:cNvSpPr>
              <p:nvPr/>
            </p:nvSpPr>
            <p:spPr bwMode="auto">
              <a:xfrm>
                <a:off x="2648389"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8" name="Rectangle 58"/>
              <p:cNvSpPr>
                <a:spLocks noChangeArrowheads="1"/>
              </p:cNvSpPr>
              <p:nvPr/>
            </p:nvSpPr>
            <p:spPr bwMode="auto">
              <a:xfrm>
                <a:off x="3346293"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59" name="Rectangle 59"/>
              <p:cNvSpPr>
                <a:spLocks noChangeArrowheads="1"/>
              </p:cNvSpPr>
              <p:nvPr/>
            </p:nvSpPr>
            <p:spPr bwMode="auto">
              <a:xfrm>
                <a:off x="2996267" y="4399624"/>
                <a:ext cx="15032"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0" name="Rectangle 60"/>
              <p:cNvSpPr>
                <a:spLocks noChangeArrowheads="1"/>
              </p:cNvSpPr>
              <p:nvPr/>
            </p:nvSpPr>
            <p:spPr bwMode="auto">
              <a:xfrm>
                <a:off x="3168059"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1" name="Rectangle 61"/>
              <p:cNvSpPr>
                <a:spLocks noChangeArrowheads="1"/>
              </p:cNvSpPr>
              <p:nvPr/>
            </p:nvSpPr>
            <p:spPr bwMode="auto">
              <a:xfrm>
                <a:off x="2820181"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2" name="Rectangle 62"/>
              <p:cNvSpPr>
                <a:spLocks noChangeArrowheads="1"/>
              </p:cNvSpPr>
              <p:nvPr/>
            </p:nvSpPr>
            <p:spPr bwMode="auto">
              <a:xfrm>
                <a:off x="3518085"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3" name="Rectangle 63"/>
              <p:cNvSpPr>
                <a:spLocks noChangeArrowheads="1"/>
              </p:cNvSpPr>
              <p:nvPr/>
            </p:nvSpPr>
            <p:spPr bwMode="auto">
              <a:xfrm>
                <a:off x="3689876"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4" name="Rectangle 64"/>
              <p:cNvSpPr>
                <a:spLocks noChangeArrowheads="1"/>
              </p:cNvSpPr>
              <p:nvPr/>
            </p:nvSpPr>
            <p:spPr bwMode="auto">
              <a:xfrm>
                <a:off x="4385632"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5" name="Rectangle 65"/>
              <p:cNvSpPr>
                <a:spLocks noChangeArrowheads="1"/>
              </p:cNvSpPr>
              <p:nvPr/>
            </p:nvSpPr>
            <p:spPr bwMode="auto">
              <a:xfrm>
                <a:off x="4037754"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6" name="Rectangle 66"/>
              <p:cNvSpPr>
                <a:spLocks noChangeArrowheads="1"/>
              </p:cNvSpPr>
              <p:nvPr/>
            </p:nvSpPr>
            <p:spPr bwMode="auto">
              <a:xfrm>
                <a:off x="4213841" y="4399624"/>
                <a:ext cx="15031"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7" name="Rectangle 67"/>
              <p:cNvSpPr>
                <a:spLocks noChangeArrowheads="1"/>
              </p:cNvSpPr>
              <p:nvPr/>
            </p:nvSpPr>
            <p:spPr bwMode="auto">
              <a:xfrm>
                <a:off x="3865963"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8" name="Rectangle 68"/>
              <p:cNvSpPr>
                <a:spLocks noChangeArrowheads="1"/>
              </p:cNvSpPr>
              <p:nvPr/>
            </p:nvSpPr>
            <p:spPr bwMode="auto">
              <a:xfrm>
                <a:off x="4563866"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69" name="Rectangle 69"/>
              <p:cNvSpPr>
                <a:spLocks noChangeArrowheads="1"/>
              </p:cNvSpPr>
              <p:nvPr/>
            </p:nvSpPr>
            <p:spPr bwMode="auto">
              <a:xfrm>
                <a:off x="4735657"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0" name="Rectangle 70"/>
              <p:cNvSpPr>
                <a:spLocks noChangeArrowheads="1"/>
              </p:cNvSpPr>
              <p:nvPr/>
            </p:nvSpPr>
            <p:spPr bwMode="auto">
              <a:xfrm>
                <a:off x="5433561"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1" name="Rectangle 71"/>
              <p:cNvSpPr>
                <a:spLocks noChangeArrowheads="1"/>
              </p:cNvSpPr>
              <p:nvPr/>
            </p:nvSpPr>
            <p:spPr bwMode="auto">
              <a:xfrm>
                <a:off x="5083535" y="4399624"/>
                <a:ext cx="15032"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2" name="Rectangle 72"/>
              <p:cNvSpPr>
                <a:spLocks noChangeArrowheads="1"/>
              </p:cNvSpPr>
              <p:nvPr/>
            </p:nvSpPr>
            <p:spPr bwMode="auto">
              <a:xfrm>
                <a:off x="5255327"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3" name="Rectangle 73"/>
              <p:cNvSpPr>
                <a:spLocks noChangeArrowheads="1"/>
              </p:cNvSpPr>
              <p:nvPr/>
            </p:nvSpPr>
            <p:spPr bwMode="auto">
              <a:xfrm>
                <a:off x="4907449"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4" name="Rectangle 74"/>
              <p:cNvSpPr>
                <a:spLocks noChangeArrowheads="1"/>
              </p:cNvSpPr>
              <p:nvPr/>
            </p:nvSpPr>
            <p:spPr bwMode="auto">
              <a:xfrm>
                <a:off x="5605353"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5" name="Rectangle 75"/>
              <p:cNvSpPr>
                <a:spLocks noChangeArrowheads="1"/>
              </p:cNvSpPr>
              <p:nvPr/>
            </p:nvSpPr>
            <p:spPr bwMode="auto">
              <a:xfrm>
                <a:off x="5781439"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6" name="Rectangle 76"/>
              <p:cNvSpPr>
                <a:spLocks noChangeArrowheads="1"/>
              </p:cNvSpPr>
              <p:nvPr/>
            </p:nvSpPr>
            <p:spPr bwMode="auto">
              <a:xfrm>
                <a:off x="6475047"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7" name="Rectangle 77"/>
              <p:cNvSpPr>
                <a:spLocks noChangeArrowheads="1"/>
              </p:cNvSpPr>
              <p:nvPr/>
            </p:nvSpPr>
            <p:spPr bwMode="auto">
              <a:xfrm>
                <a:off x="6125023"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8" name="Rectangle 78"/>
              <p:cNvSpPr>
                <a:spLocks noChangeArrowheads="1"/>
              </p:cNvSpPr>
              <p:nvPr/>
            </p:nvSpPr>
            <p:spPr bwMode="auto">
              <a:xfrm>
                <a:off x="6301109" y="4399624"/>
                <a:ext cx="15031"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79" name="Rectangle 79"/>
              <p:cNvSpPr>
                <a:spLocks noChangeArrowheads="1"/>
              </p:cNvSpPr>
              <p:nvPr/>
            </p:nvSpPr>
            <p:spPr bwMode="auto">
              <a:xfrm>
                <a:off x="5953231"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0" name="Rectangle 80"/>
              <p:cNvSpPr>
                <a:spLocks noChangeArrowheads="1"/>
              </p:cNvSpPr>
              <p:nvPr/>
            </p:nvSpPr>
            <p:spPr bwMode="auto">
              <a:xfrm>
                <a:off x="6651134"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1" name="Rectangle 81"/>
              <p:cNvSpPr>
                <a:spLocks noChangeArrowheads="1"/>
              </p:cNvSpPr>
              <p:nvPr/>
            </p:nvSpPr>
            <p:spPr bwMode="auto">
              <a:xfrm>
                <a:off x="6822925"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2" name="Rectangle 82"/>
              <p:cNvSpPr>
                <a:spLocks noChangeArrowheads="1"/>
              </p:cNvSpPr>
              <p:nvPr/>
            </p:nvSpPr>
            <p:spPr bwMode="auto">
              <a:xfrm>
                <a:off x="7520829"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3" name="Rectangle 83"/>
              <p:cNvSpPr>
                <a:spLocks noChangeArrowheads="1"/>
              </p:cNvSpPr>
              <p:nvPr/>
            </p:nvSpPr>
            <p:spPr bwMode="auto">
              <a:xfrm>
                <a:off x="7170803" y="4399624"/>
                <a:ext cx="15032"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4" name="Rectangle 84"/>
              <p:cNvSpPr>
                <a:spLocks noChangeArrowheads="1"/>
              </p:cNvSpPr>
              <p:nvPr/>
            </p:nvSpPr>
            <p:spPr bwMode="auto">
              <a:xfrm>
                <a:off x="7342595"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5" name="Rectangle 85"/>
              <p:cNvSpPr>
                <a:spLocks noChangeArrowheads="1"/>
              </p:cNvSpPr>
              <p:nvPr/>
            </p:nvSpPr>
            <p:spPr bwMode="auto">
              <a:xfrm>
                <a:off x="6994717" y="4399624"/>
                <a:ext cx="19327"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6" name="Rectangle 86"/>
              <p:cNvSpPr>
                <a:spLocks noChangeArrowheads="1"/>
              </p:cNvSpPr>
              <p:nvPr/>
            </p:nvSpPr>
            <p:spPr bwMode="auto">
              <a:xfrm>
                <a:off x="7692621" y="4399624"/>
                <a:ext cx="17179"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7" name="Rectangle 87"/>
              <p:cNvSpPr>
                <a:spLocks noChangeArrowheads="1"/>
              </p:cNvSpPr>
              <p:nvPr/>
            </p:nvSpPr>
            <p:spPr bwMode="auto">
              <a:xfrm>
                <a:off x="7868707" y="4399624"/>
                <a:ext cx="15031"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8" name="Rectangle 88"/>
              <p:cNvSpPr>
                <a:spLocks noChangeArrowheads="1"/>
              </p:cNvSpPr>
              <p:nvPr/>
            </p:nvSpPr>
            <p:spPr bwMode="auto">
              <a:xfrm>
                <a:off x="8212291"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89" name="Rectangle 89"/>
              <p:cNvSpPr>
                <a:spLocks noChangeArrowheads="1"/>
              </p:cNvSpPr>
              <p:nvPr/>
            </p:nvSpPr>
            <p:spPr bwMode="auto">
              <a:xfrm>
                <a:off x="8390524" y="4399624"/>
                <a:ext cx="12884"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90" name="Rectangle 90"/>
              <p:cNvSpPr>
                <a:spLocks noChangeArrowheads="1"/>
              </p:cNvSpPr>
              <p:nvPr/>
            </p:nvSpPr>
            <p:spPr bwMode="auto">
              <a:xfrm>
                <a:off x="8040499" y="4399624"/>
                <a:ext cx="19326" cy="61912"/>
              </a:xfrm>
              <a:prstGeom prst="rect">
                <a:avLst/>
              </a:prstGeom>
              <a:solidFill>
                <a:srgbClr val="FFFFFF"/>
              </a:solidFill>
              <a:ln w="9525">
                <a:noFill/>
                <a:miter lim="800000"/>
                <a:headEnd/>
                <a:tailEnd/>
              </a:ln>
            </p:spPr>
            <p:txBody>
              <a:bodyPr/>
              <a:lstStyle/>
              <a:p>
                <a:pPr algn="ctr">
                  <a:lnSpc>
                    <a:spcPct val="90000"/>
                  </a:lnSpc>
                  <a:spcBef>
                    <a:spcPct val="25000"/>
                  </a:spcBef>
                  <a:spcAft>
                    <a:spcPct val="25000"/>
                  </a:spcAft>
                  <a:buClr>
                    <a:srgbClr val="FF6600"/>
                  </a:buClr>
                  <a:buFont typeface="Arial" charset="0"/>
                  <a:buNone/>
                </a:pPr>
                <a:endParaRPr lang="en-US" sz="1800">
                  <a:solidFill>
                    <a:srgbClr val="FFFFFF"/>
                  </a:solidFill>
                  <a:ea typeface="PMingLiU" pitchFamily="18" charset="-120"/>
                </a:endParaRPr>
              </a:p>
            </p:txBody>
          </p:sp>
          <p:sp>
            <p:nvSpPr>
              <p:cNvPr id="148" name="TextBox 147"/>
              <p:cNvSpPr txBox="1"/>
              <p:nvPr/>
            </p:nvSpPr>
            <p:spPr>
              <a:xfrm rot="16200000">
                <a:off x="-480049" y="3025152"/>
                <a:ext cx="2447264" cy="3416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800" b="1" dirty="0" smtClean="0">
                    <a:solidFill>
                      <a:srgbClr val="FFFFFF"/>
                    </a:solidFill>
                    <a:ea typeface="PMingLiU" pitchFamily="18" charset="-120"/>
                  </a:rPr>
                  <a:t>Overall Survival (%)</a:t>
                </a:r>
                <a:endParaRPr lang="en-US" sz="1800" b="1" dirty="0">
                  <a:solidFill>
                    <a:srgbClr val="FFFFFF"/>
                  </a:solidFill>
                  <a:ea typeface="PMingLiU" pitchFamily="18" charset="-120"/>
                </a:endParaRPr>
              </a:p>
            </p:txBody>
          </p:sp>
          <p:sp>
            <p:nvSpPr>
              <p:cNvPr id="149" name="TextBox 148"/>
              <p:cNvSpPr txBox="1"/>
              <p:nvPr/>
            </p:nvSpPr>
            <p:spPr>
              <a:xfrm>
                <a:off x="868330" y="1896136"/>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100</a:t>
                </a:r>
                <a:endParaRPr lang="en-US" sz="1400" b="1" dirty="0">
                  <a:solidFill>
                    <a:srgbClr val="FFFFFF"/>
                  </a:solidFill>
                  <a:ea typeface="PMingLiU" pitchFamily="18" charset="-120"/>
                </a:endParaRPr>
              </a:p>
            </p:txBody>
          </p:sp>
          <p:sp>
            <p:nvSpPr>
              <p:cNvPr id="151" name="TextBox 150"/>
              <p:cNvSpPr txBox="1"/>
              <p:nvPr/>
            </p:nvSpPr>
            <p:spPr>
              <a:xfrm>
                <a:off x="871868" y="2371904"/>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80</a:t>
                </a:r>
                <a:endParaRPr lang="en-US" sz="1400" b="1" dirty="0">
                  <a:solidFill>
                    <a:srgbClr val="FFFFFF"/>
                  </a:solidFill>
                  <a:ea typeface="PMingLiU" pitchFamily="18" charset="-120"/>
                </a:endParaRPr>
              </a:p>
            </p:txBody>
          </p:sp>
          <p:sp>
            <p:nvSpPr>
              <p:cNvPr id="152" name="TextBox 151"/>
              <p:cNvSpPr txBox="1"/>
              <p:nvPr/>
            </p:nvSpPr>
            <p:spPr>
              <a:xfrm>
                <a:off x="870099" y="2832661"/>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60</a:t>
                </a:r>
                <a:endParaRPr lang="en-US" sz="1400" b="1" dirty="0">
                  <a:solidFill>
                    <a:srgbClr val="FFFFFF"/>
                  </a:solidFill>
                  <a:ea typeface="PMingLiU" pitchFamily="18" charset="-120"/>
                </a:endParaRPr>
              </a:p>
            </p:txBody>
          </p:sp>
          <p:sp>
            <p:nvSpPr>
              <p:cNvPr id="153" name="TextBox 152"/>
              <p:cNvSpPr txBox="1"/>
              <p:nvPr/>
            </p:nvSpPr>
            <p:spPr>
              <a:xfrm>
                <a:off x="882501" y="3325317"/>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40</a:t>
                </a:r>
                <a:endParaRPr lang="en-US" sz="1400" b="1" dirty="0">
                  <a:solidFill>
                    <a:srgbClr val="FFFFFF"/>
                  </a:solidFill>
                  <a:ea typeface="PMingLiU" pitchFamily="18" charset="-120"/>
                </a:endParaRPr>
              </a:p>
            </p:txBody>
          </p:sp>
          <p:sp>
            <p:nvSpPr>
              <p:cNvPr id="154" name="TextBox 153"/>
              <p:cNvSpPr txBox="1"/>
              <p:nvPr/>
            </p:nvSpPr>
            <p:spPr>
              <a:xfrm>
                <a:off x="880732" y="3796707"/>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20</a:t>
                </a:r>
                <a:endParaRPr lang="en-US" sz="1400" b="1" dirty="0">
                  <a:solidFill>
                    <a:srgbClr val="FFFFFF"/>
                  </a:solidFill>
                  <a:ea typeface="PMingLiU" pitchFamily="18" charset="-120"/>
                </a:endParaRPr>
              </a:p>
            </p:txBody>
          </p:sp>
          <p:sp>
            <p:nvSpPr>
              <p:cNvPr id="155" name="TextBox 154"/>
              <p:cNvSpPr txBox="1"/>
              <p:nvPr/>
            </p:nvSpPr>
            <p:spPr>
              <a:xfrm>
                <a:off x="882501" y="4257464"/>
                <a:ext cx="533400" cy="286232"/>
              </a:xfrm>
              <a:prstGeom prst="rect">
                <a:avLst/>
              </a:prstGeom>
              <a:noFill/>
            </p:spPr>
            <p:txBody>
              <a:bodyPr wrap="square" rtlCol="0">
                <a:spAutoFit/>
              </a:bodyPr>
              <a:lstStyle/>
              <a:p>
                <a:pPr algn="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0</a:t>
                </a:r>
                <a:endParaRPr lang="en-US" sz="1400" b="1" dirty="0">
                  <a:solidFill>
                    <a:srgbClr val="FFFFFF"/>
                  </a:solidFill>
                  <a:ea typeface="PMingLiU" pitchFamily="18" charset="-120"/>
                </a:endParaRPr>
              </a:p>
            </p:txBody>
          </p:sp>
          <p:sp>
            <p:nvSpPr>
              <p:cNvPr id="156" name="TextBox 155"/>
              <p:cNvSpPr txBox="1"/>
              <p:nvPr/>
            </p:nvSpPr>
            <p:spPr>
              <a:xfrm>
                <a:off x="1174899" y="4444404"/>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0</a:t>
                </a:r>
                <a:endParaRPr lang="en-US" sz="1400" b="1" dirty="0">
                  <a:solidFill>
                    <a:srgbClr val="FFFFFF"/>
                  </a:solidFill>
                  <a:ea typeface="PMingLiU" pitchFamily="18" charset="-120"/>
                </a:endParaRPr>
              </a:p>
            </p:txBody>
          </p:sp>
          <p:sp>
            <p:nvSpPr>
              <p:cNvPr id="157" name="TextBox 156"/>
              <p:cNvSpPr txBox="1"/>
              <p:nvPr/>
            </p:nvSpPr>
            <p:spPr>
              <a:xfrm>
                <a:off x="2046767" y="4444404"/>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1</a:t>
                </a:r>
                <a:endParaRPr lang="en-US" sz="1400" b="1" dirty="0">
                  <a:solidFill>
                    <a:srgbClr val="FFFFFF"/>
                  </a:solidFill>
                  <a:ea typeface="PMingLiU" pitchFamily="18" charset="-120"/>
                </a:endParaRPr>
              </a:p>
            </p:txBody>
          </p:sp>
          <p:sp>
            <p:nvSpPr>
              <p:cNvPr id="158" name="TextBox 157"/>
              <p:cNvSpPr txBox="1"/>
              <p:nvPr/>
            </p:nvSpPr>
            <p:spPr>
              <a:xfrm>
                <a:off x="2906233" y="4442635"/>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2</a:t>
                </a:r>
                <a:endParaRPr lang="en-US" sz="1400" b="1" dirty="0">
                  <a:solidFill>
                    <a:srgbClr val="FFFFFF"/>
                  </a:solidFill>
                  <a:ea typeface="PMingLiU" pitchFamily="18" charset="-120"/>
                </a:endParaRPr>
              </a:p>
            </p:txBody>
          </p:sp>
          <p:sp>
            <p:nvSpPr>
              <p:cNvPr id="159" name="TextBox 158"/>
              <p:cNvSpPr txBox="1"/>
              <p:nvPr/>
            </p:nvSpPr>
            <p:spPr>
              <a:xfrm>
                <a:off x="3788734" y="4442635"/>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3</a:t>
                </a:r>
                <a:endParaRPr lang="en-US" sz="1400" b="1" dirty="0">
                  <a:solidFill>
                    <a:srgbClr val="FFFFFF"/>
                  </a:solidFill>
                  <a:ea typeface="PMingLiU" pitchFamily="18" charset="-120"/>
                </a:endParaRPr>
              </a:p>
            </p:txBody>
          </p:sp>
          <p:sp>
            <p:nvSpPr>
              <p:cNvPr id="160" name="TextBox 159"/>
              <p:cNvSpPr txBox="1"/>
              <p:nvPr/>
            </p:nvSpPr>
            <p:spPr>
              <a:xfrm>
                <a:off x="4635798" y="4444404"/>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4</a:t>
                </a:r>
                <a:endParaRPr lang="en-US" sz="1400" b="1" dirty="0">
                  <a:solidFill>
                    <a:srgbClr val="FFFFFF"/>
                  </a:solidFill>
                  <a:ea typeface="PMingLiU" pitchFamily="18" charset="-120"/>
                </a:endParaRPr>
              </a:p>
            </p:txBody>
          </p:sp>
          <p:sp>
            <p:nvSpPr>
              <p:cNvPr id="161" name="TextBox 160"/>
              <p:cNvSpPr txBox="1"/>
              <p:nvPr/>
            </p:nvSpPr>
            <p:spPr>
              <a:xfrm>
                <a:off x="5520068" y="4442635"/>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5</a:t>
                </a:r>
                <a:endParaRPr lang="en-US" sz="1400" b="1" dirty="0">
                  <a:solidFill>
                    <a:srgbClr val="FFFFFF"/>
                  </a:solidFill>
                  <a:ea typeface="PMingLiU" pitchFamily="18" charset="-120"/>
                </a:endParaRPr>
              </a:p>
            </p:txBody>
          </p:sp>
          <p:sp>
            <p:nvSpPr>
              <p:cNvPr id="162" name="TextBox 161"/>
              <p:cNvSpPr txBox="1"/>
              <p:nvPr/>
            </p:nvSpPr>
            <p:spPr>
              <a:xfrm>
                <a:off x="6390167" y="4442635"/>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6</a:t>
                </a:r>
                <a:endParaRPr lang="en-US" sz="1400" b="1" dirty="0">
                  <a:solidFill>
                    <a:srgbClr val="FFFFFF"/>
                  </a:solidFill>
                  <a:ea typeface="PMingLiU" pitchFamily="18" charset="-120"/>
                </a:endParaRPr>
              </a:p>
            </p:txBody>
          </p:sp>
          <p:sp>
            <p:nvSpPr>
              <p:cNvPr id="163" name="TextBox 162"/>
              <p:cNvSpPr txBox="1"/>
              <p:nvPr/>
            </p:nvSpPr>
            <p:spPr>
              <a:xfrm>
                <a:off x="7272668" y="4444404"/>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7</a:t>
                </a:r>
                <a:endParaRPr lang="en-US" sz="1400" b="1" dirty="0">
                  <a:solidFill>
                    <a:srgbClr val="FFFFFF"/>
                  </a:solidFill>
                  <a:ea typeface="PMingLiU" pitchFamily="18" charset="-120"/>
                </a:endParaRPr>
              </a:p>
            </p:txBody>
          </p:sp>
          <p:sp>
            <p:nvSpPr>
              <p:cNvPr id="164" name="TextBox 163"/>
              <p:cNvSpPr txBox="1"/>
              <p:nvPr/>
            </p:nvSpPr>
            <p:spPr>
              <a:xfrm>
                <a:off x="8132134" y="4439937"/>
                <a:ext cx="533400" cy="2862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400" b="1" dirty="0" smtClean="0">
                    <a:solidFill>
                      <a:srgbClr val="FFFFFF"/>
                    </a:solidFill>
                    <a:ea typeface="PMingLiU" pitchFamily="18" charset="-120"/>
                  </a:rPr>
                  <a:t>8</a:t>
                </a:r>
                <a:endParaRPr lang="en-US" sz="1400" b="1" dirty="0">
                  <a:solidFill>
                    <a:srgbClr val="FFFFFF"/>
                  </a:solidFill>
                  <a:ea typeface="PMingLiU" pitchFamily="18" charset="-120"/>
                </a:endParaRPr>
              </a:p>
            </p:txBody>
          </p:sp>
          <p:sp>
            <p:nvSpPr>
              <p:cNvPr id="165" name="TextBox 164"/>
              <p:cNvSpPr txBox="1"/>
              <p:nvPr/>
            </p:nvSpPr>
            <p:spPr>
              <a:xfrm>
                <a:off x="3088763" y="4685403"/>
                <a:ext cx="3664964" cy="3416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800" b="1" dirty="0" smtClean="0">
                    <a:solidFill>
                      <a:srgbClr val="FFFFFF"/>
                    </a:solidFill>
                    <a:ea typeface="PMingLiU" pitchFamily="18" charset="-120"/>
                  </a:rPr>
                  <a:t>Years after Randomization</a:t>
                </a:r>
                <a:endParaRPr lang="en-US" sz="1800" b="1" dirty="0">
                  <a:solidFill>
                    <a:srgbClr val="FFFFFF"/>
                  </a:solidFill>
                  <a:ea typeface="PMingLiU" pitchFamily="18" charset="-120"/>
                </a:endParaRPr>
              </a:p>
            </p:txBody>
          </p:sp>
          <p:sp>
            <p:nvSpPr>
              <p:cNvPr id="166" name="TextBox 165"/>
              <p:cNvSpPr txBox="1"/>
              <p:nvPr/>
            </p:nvSpPr>
            <p:spPr>
              <a:xfrm>
                <a:off x="6822925" y="3986593"/>
                <a:ext cx="1311957" cy="313932"/>
              </a:xfrm>
              <a:prstGeom prst="rect">
                <a:avLst/>
              </a:prstGeom>
              <a:noFill/>
            </p:spPr>
            <p:txBody>
              <a:bodyPr wrap="square" rtlCol="0">
                <a:spAutoFit/>
              </a:bodyPr>
              <a:lstStyle/>
              <a:p>
                <a:pPr algn="ctr">
                  <a:lnSpc>
                    <a:spcPct val="90000"/>
                  </a:lnSpc>
                  <a:spcBef>
                    <a:spcPct val="25000"/>
                  </a:spcBef>
                  <a:spcAft>
                    <a:spcPct val="25000"/>
                  </a:spcAft>
                  <a:buClr>
                    <a:srgbClr val="FF6600"/>
                  </a:buClr>
                  <a:buFont typeface="Arial" charset="0"/>
                  <a:buNone/>
                </a:pPr>
                <a:r>
                  <a:rPr lang="en-US" sz="1600" b="1" i="1" dirty="0" smtClean="0">
                    <a:solidFill>
                      <a:srgbClr val="FFFFFF"/>
                    </a:solidFill>
                    <a:ea typeface="PMingLiU" pitchFamily="18" charset="-120"/>
                  </a:rPr>
                  <a:t>P</a:t>
                </a:r>
                <a:r>
                  <a:rPr lang="en-US" sz="1600" b="1" dirty="0" smtClean="0">
                    <a:solidFill>
                      <a:srgbClr val="FFFFFF"/>
                    </a:solidFill>
                    <a:ea typeface="PMingLiU" pitchFamily="18" charset="-120"/>
                  </a:rPr>
                  <a:t> = 0.004</a:t>
                </a:r>
                <a:endParaRPr lang="en-US" sz="1600" b="1" dirty="0">
                  <a:solidFill>
                    <a:srgbClr val="FFFFFF"/>
                  </a:solidFill>
                  <a:ea typeface="PMingLiU" pitchFamily="18" charset="-120"/>
                </a:endParaRPr>
              </a:p>
            </p:txBody>
          </p:sp>
          <p:sp>
            <p:nvSpPr>
              <p:cNvPr id="91" name="Text Box 6"/>
              <p:cNvSpPr txBox="1">
                <a:spLocks noChangeArrowheads="1"/>
              </p:cNvSpPr>
              <p:nvPr/>
            </p:nvSpPr>
            <p:spPr bwMode="auto">
              <a:xfrm>
                <a:off x="1518127" y="3942318"/>
                <a:ext cx="3587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b="1" dirty="0">
                    <a:latin typeface="Calibri" pitchFamily="34" charset="0"/>
                  </a:rPr>
                  <a:t>No adjuvant </a:t>
                </a:r>
                <a:r>
                  <a:rPr lang="en-US" sz="1800" b="1" dirty="0" smtClean="0">
                    <a:latin typeface="Calibri" pitchFamily="34" charset="0"/>
                  </a:rPr>
                  <a:t>chemotherapy, n = 287</a:t>
                </a:r>
                <a:endParaRPr lang="en-US" sz="1800" b="1" dirty="0">
                  <a:latin typeface="Calibri" pitchFamily="34" charset="0"/>
                </a:endParaRPr>
              </a:p>
            </p:txBody>
          </p:sp>
        </p:grpSp>
      </p:grpSp>
      <p:sp>
        <p:nvSpPr>
          <p:cNvPr id="95" name="Rounded Rectangle 94"/>
          <p:cNvSpPr/>
          <p:nvPr/>
        </p:nvSpPr>
        <p:spPr>
          <a:xfrm>
            <a:off x="457200" y="5301057"/>
            <a:ext cx="8229600" cy="106235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chemeClr val="tx1"/>
                </a:solidFill>
                <a:latin typeface="Calibri" pitchFamily="34" charset="0"/>
                <a:cs typeface="Arial" charset="0"/>
              </a:rPr>
              <a:t>Multiple studies have consistently demonstrated that the ~15% of colon cancer patients with MMR-D tumors have markedly lower recurrence risk, particularly for the stage II colon cancer patient.</a:t>
            </a:r>
          </a:p>
        </p:txBody>
      </p:sp>
    </p:spTree>
    <p:extLst>
      <p:ext uri="{BB962C8B-B14F-4D97-AF65-F5344CB8AC3E}">
        <p14:creationId xmlns:p14="http://schemas.microsoft.com/office/powerpoint/2010/main" val="22801421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dirty="0" smtClean="0"/>
              <a:t>MMR-D Has Consistently Been Shown to Be a Favorable Prognostic Marker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76311798"/>
              </p:ext>
            </p:extLst>
          </p:nvPr>
        </p:nvGraphicFramePr>
        <p:xfrm>
          <a:off x="457200" y="1600200"/>
          <a:ext cx="8229600" cy="3200400"/>
        </p:xfrm>
        <a:graphic>
          <a:graphicData uri="http://schemas.openxmlformats.org/drawingml/2006/table">
            <a:tbl>
              <a:tblPr firstRow="1" bandRow="1">
                <a:tableStyleId>{5C22544A-7EE6-4342-B048-85BDC9FD1C3A}</a:tableStyleId>
              </a:tblPr>
              <a:tblGrid>
                <a:gridCol w="1556951"/>
                <a:gridCol w="1717590"/>
                <a:gridCol w="2483708"/>
                <a:gridCol w="2471351"/>
              </a:tblGrid>
              <a:tr h="160169">
                <a:tc>
                  <a:txBody>
                    <a:bodyPr/>
                    <a:lstStyle/>
                    <a:p>
                      <a:pPr algn="ctr"/>
                      <a:r>
                        <a:rPr lang="en-US" sz="1800" dirty="0" smtClean="0"/>
                        <a:t>Source</a:t>
                      </a:r>
                      <a:endParaRPr lang="en-US" sz="1800" dirty="0">
                        <a:solidFill>
                          <a:srgbClr val="FFFF00"/>
                        </a:solidFill>
                      </a:endParaRPr>
                    </a:p>
                  </a:txBody>
                  <a:tcPr marL="85874" marR="85874"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Stage / </a:t>
                      </a:r>
                      <a:br>
                        <a:rPr lang="en-US" sz="1800" dirty="0" smtClean="0"/>
                      </a:br>
                      <a:r>
                        <a:rPr lang="en-US" sz="1800" dirty="0" smtClean="0"/>
                        <a:t>Treatment</a:t>
                      </a:r>
                      <a:endParaRPr lang="en-US" sz="1800" dirty="0">
                        <a:solidFill>
                          <a:srgbClr val="FFFF00"/>
                        </a:solidFill>
                      </a:endParaRPr>
                    </a:p>
                  </a:txBody>
                  <a:tcPr marL="85874" marR="85874"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Endpoint</a:t>
                      </a:r>
                      <a:endParaRPr lang="en-US" sz="1800" dirty="0">
                        <a:solidFill>
                          <a:srgbClr val="FFFF00"/>
                        </a:solidFill>
                      </a:endParaRPr>
                    </a:p>
                  </a:txBody>
                  <a:tcPr marL="85874" marR="85874" anchor="b"/>
                </a:tc>
                <a:tc>
                  <a:txBody>
                    <a:bodyPr/>
                    <a:lstStyle/>
                    <a:p>
                      <a:pPr algn="ctr"/>
                      <a:r>
                        <a:rPr lang="en-US" sz="1800" dirty="0" smtClean="0"/>
                        <a:t>MMR-D </a:t>
                      </a:r>
                      <a:r>
                        <a:rPr lang="en-US" sz="1800" dirty="0" err="1" smtClean="0"/>
                        <a:t>vs</a:t>
                      </a:r>
                      <a:r>
                        <a:rPr lang="en-US" sz="1800" dirty="0" smtClean="0"/>
                        <a:t> MMR-P</a:t>
                      </a:r>
                    </a:p>
                    <a:p>
                      <a:pPr algn="ctr"/>
                      <a:r>
                        <a:rPr lang="en-US" sz="1800" dirty="0" smtClean="0"/>
                        <a:t>HR (95% CI); p-value</a:t>
                      </a:r>
                      <a:endParaRPr lang="en-US" sz="1800" dirty="0">
                        <a:solidFill>
                          <a:srgbClr val="FFFF00"/>
                        </a:solidFill>
                      </a:endParaRPr>
                    </a:p>
                  </a:txBody>
                  <a:tcPr marL="85874" marR="85874" anchor="b"/>
                </a:tc>
              </a:tr>
              <a:tr h="0">
                <a:tc>
                  <a:txBody>
                    <a:bodyPr/>
                    <a:lstStyle/>
                    <a:p>
                      <a:pPr algn="ctr"/>
                      <a:r>
                        <a:rPr lang="en-US" sz="1800" dirty="0" err="1" smtClean="0"/>
                        <a:t>Ribic</a:t>
                      </a:r>
                      <a:r>
                        <a:rPr lang="en-US" sz="1800" dirty="0" smtClean="0"/>
                        <a:t> et al</a:t>
                      </a:r>
                      <a:r>
                        <a:rPr lang="en-US" sz="1800" baseline="30000" dirty="0" smtClean="0"/>
                        <a:t>1</a:t>
                      </a:r>
                      <a:endParaRPr lang="en-US" sz="1800" i="1" baseline="30000" dirty="0">
                        <a:solidFill>
                          <a:schemeClr val="tx1"/>
                        </a:solidFill>
                      </a:endParaRPr>
                    </a:p>
                  </a:txBody>
                  <a:tcPr marL="85874" marR="85874" anchor="ctr"/>
                </a:tc>
                <a:tc>
                  <a:txBody>
                    <a:bodyPr/>
                    <a:lstStyle/>
                    <a:p>
                      <a:pPr algn="ctr"/>
                      <a:r>
                        <a:rPr lang="en-US" sz="1800" dirty="0" smtClean="0"/>
                        <a:t>II/III</a:t>
                      </a:r>
                      <a:br>
                        <a:rPr lang="en-US" sz="1800" dirty="0" smtClean="0"/>
                      </a:br>
                      <a:r>
                        <a:rPr lang="en-US" sz="1800" dirty="0" smtClean="0"/>
                        <a:t>Surgery alone</a:t>
                      </a:r>
                      <a:endParaRPr lang="en-US" sz="1800" dirty="0">
                        <a:solidFill>
                          <a:schemeClr val="tx1"/>
                        </a:solidFill>
                      </a:endParaRPr>
                    </a:p>
                  </a:txBody>
                  <a:tcPr marL="85874" marR="85874" anchor="ctr"/>
                </a:tc>
                <a:tc>
                  <a:txBody>
                    <a:bodyPr/>
                    <a:lstStyle/>
                    <a:p>
                      <a:pPr algn="ctr"/>
                      <a:r>
                        <a:rPr lang="en-US" sz="1800" dirty="0" smtClean="0"/>
                        <a:t>Overall survival</a:t>
                      </a:r>
                      <a:endParaRPr lang="en-US" sz="1800" dirty="0">
                        <a:solidFill>
                          <a:schemeClr val="tx1"/>
                        </a:solidFill>
                      </a:endParaRPr>
                    </a:p>
                  </a:txBody>
                  <a:tcPr marL="85874" marR="85874" anchor="ctr"/>
                </a:tc>
                <a:tc>
                  <a:txBody>
                    <a:bodyPr/>
                    <a:lstStyle/>
                    <a:p>
                      <a:pPr algn="ctr"/>
                      <a:r>
                        <a:rPr lang="en-US" sz="1800" dirty="0" smtClean="0"/>
                        <a:t>0.31</a:t>
                      </a:r>
                      <a:r>
                        <a:rPr lang="en-US" sz="1800" baseline="0" dirty="0" smtClean="0"/>
                        <a:t> (0.14-0.72) </a:t>
                      </a:r>
                      <a:br>
                        <a:rPr lang="en-US" sz="1800" baseline="0" dirty="0" smtClean="0"/>
                      </a:br>
                      <a:r>
                        <a:rPr lang="en-US" sz="1800" baseline="0" dirty="0" smtClean="0"/>
                        <a:t>p=0.004</a:t>
                      </a:r>
                      <a:endParaRPr lang="en-US" sz="1800" b="0" dirty="0">
                        <a:solidFill>
                          <a:schemeClr val="tx1"/>
                        </a:solidFill>
                      </a:endParaRPr>
                    </a:p>
                  </a:txBody>
                  <a:tcPr marL="85874" marR="85874" anchor="ctr"/>
                </a:tc>
              </a:tr>
              <a:tr h="122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Sargent</a:t>
                      </a:r>
                      <a:r>
                        <a:rPr lang="en-US" sz="1800" dirty="0" smtClean="0"/>
                        <a:t> et al</a:t>
                      </a:r>
                      <a:r>
                        <a:rPr lang="en-US" sz="1800" baseline="30000" dirty="0" smtClean="0"/>
                        <a:t>2</a:t>
                      </a:r>
                      <a:endParaRPr lang="en-US" sz="1600" i="1" kern="1200" baseline="30000" dirty="0" smtClean="0">
                        <a:solidFill>
                          <a:schemeClr val="tx1"/>
                        </a:solidFill>
                        <a:latin typeface="+mn-lt"/>
                        <a:ea typeface="+mn-ea"/>
                        <a:cs typeface="+mn-cs"/>
                      </a:endParaRPr>
                    </a:p>
                  </a:txBody>
                  <a:tcPr marL="85874" marR="85874" anchor="ctr"/>
                </a:tc>
                <a:tc>
                  <a:txBody>
                    <a:bodyPr/>
                    <a:lstStyle/>
                    <a:p>
                      <a:pPr algn="ctr"/>
                      <a:r>
                        <a:rPr lang="en-US" sz="1800" dirty="0" smtClean="0"/>
                        <a:t>II/III</a:t>
                      </a:r>
                      <a:br>
                        <a:rPr lang="en-US" sz="1800" dirty="0" smtClean="0"/>
                      </a:br>
                      <a:r>
                        <a:rPr lang="en-US" sz="1800" dirty="0" smtClean="0"/>
                        <a:t>Surgery alone</a:t>
                      </a:r>
                      <a:endParaRPr lang="en-US" sz="1800" dirty="0">
                        <a:solidFill>
                          <a:schemeClr val="tx1"/>
                        </a:solidFill>
                      </a:endParaRPr>
                    </a:p>
                  </a:txBody>
                  <a:tcPr marL="85874" marR="85874" anchor="ctr"/>
                </a:tc>
                <a:tc>
                  <a:txBody>
                    <a:bodyPr/>
                    <a:lstStyle/>
                    <a:p>
                      <a:pPr algn="ctr"/>
                      <a:r>
                        <a:rPr lang="en-US" sz="1800" dirty="0" smtClean="0"/>
                        <a:t>Disease-free survival</a:t>
                      </a:r>
                    </a:p>
                    <a:p>
                      <a:pPr algn="ctr"/>
                      <a:r>
                        <a:rPr lang="en-US" sz="1800" dirty="0" smtClean="0"/>
                        <a:t>Overall</a:t>
                      </a:r>
                      <a:r>
                        <a:rPr lang="en-US" sz="1800" baseline="0" dirty="0" smtClean="0"/>
                        <a:t> survival</a:t>
                      </a:r>
                      <a:endParaRPr lang="en-US" sz="1800" dirty="0">
                        <a:solidFill>
                          <a:schemeClr val="tx1"/>
                        </a:solidFill>
                      </a:endParaRPr>
                    </a:p>
                  </a:txBody>
                  <a:tcPr marL="85874" marR="85874" anchor="ctr"/>
                </a:tc>
                <a:tc>
                  <a:txBody>
                    <a:bodyPr/>
                    <a:lstStyle/>
                    <a:p>
                      <a:pPr algn="ctr"/>
                      <a:r>
                        <a:rPr lang="en-US" sz="1800" dirty="0" smtClean="0"/>
                        <a:t>0.46</a:t>
                      </a:r>
                      <a:r>
                        <a:rPr lang="en-US" sz="1800" baseline="0" dirty="0" smtClean="0"/>
                        <a:t> (0.22-0.95); </a:t>
                      </a:r>
                      <a:r>
                        <a:rPr lang="en-US" sz="1800" dirty="0" smtClean="0"/>
                        <a:t>p=0.03</a:t>
                      </a:r>
                    </a:p>
                    <a:p>
                      <a:pPr algn="ctr"/>
                      <a:r>
                        <a:rPr lang="en-US" sz="1800" dirty="0" smtClean="0"/>
                        <a:t>0.51</a:t>
                      </a:r>
                      <a:r>
                        <a:rPr lang="en-US" sz="1800" baseline="0" dirty="0" smtClean="0"/>
                        <a:t> (0.24-1.10); p=0.06</a:t>
                      </a:r>
                      <a:endParaRPr lang="en-US" sz="1800" b="0" dirty="0">
                        <a:solidFill>
                          <a:schemeClr val="tx1"/>
                        </a:solidFill>
                      </a:endParaRPr>
                    </a:p>
                  </a:txBody>
                  <a:tcPr marL="85874" marR="85874" anchor="ctr"/>
                </a:tc>
              </a:tr>
              <a:tr h="118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Gray et al</a:t>
                      </a:r>
                      <a:r>
                        <a:rPr lang="en-US" sz="1800"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(QUASAR) </a:t>
                      </a:r>
                    </a:p>
                  </a:txBody>
                  <a:tcPr marL="85874" marR="85874" anchor="ctr"/>
                </a:tc>
                <a:tc>
                  <a:txBody>
                    <a:bodyPr/>
                    <a:lstStyle/>
                    <a:p>
                      <a:pPr algn="ctr"/>
                      <a:r>
                        <a:rPr lang="en-US" sz="1800" dirty="0" smtClean="0"/>
                        <a:t>II</a:t>
                      </a:r>
                      <a:br>
                        <a:rPr lang="en-US" sz="1800" dirty="0" smtClean="0"/>
                      </a:br>
                      <a:r>
                        <a:rPr lang="en-US" sz="1800" dirty="0" smtClean="0"/>
                        <a:t>Surgery alone</a:t>
                      </a:r>
                      <a:endParaRPr lang="en-US" sz="1800" dirty="0">
                        <a:solidFill>
                          <a:schemeClr val="tx1"/>
                        </a:solidFill>
                      </a:endParaRPr>
                    </a:p>
                  </a:txBody>
                  <a:tcPr marL="85874" marR="85874" anchor="ctr"/>
                </a:tc>
                <a:tc>
                  <a:txBody>
                    <a:bodyPr/>
                    <a:lstStyle/>
                    <a:p>
                      <a:pPr algn="ctr"/>
                      <a:r>
                        <a:rPr lang="en-US" sz="1800" dirty="0" smtClean="0"/>
                        <a:t>Recurrence-free interval</a:t>
                      </a:r>
                      <a:endParaRPr lang="en-US" sz="1800" dirty="0">
                        <a:solidFill>
                          <a:schemeClr val="tx1"/>
                        </a:solidFill>
                      </a:endParaRPr>
                    </a:p>
                  </a:txBody>
                  <a:tcPr marL="85874" marR="85874" anchor="ctr"/>
                </a:tc>
                <a:tc>
                  <a:txBody>
                    <a:bodyPr/>
                    <a:lstStyle/>
                    <a:p>
                      <a:pPr algn="ctr"/>
                      <a:r>
                        <a:rPr lang="en-US" sz="1800" dirty="0" smtClean="0"/>
                        <a:t>0.31 (0.15-0.63) </a:t>
                      </a:r>
                      <a:br>
                        <a:rPr lang="en-US" sz="1800" dirty="0" smtClean="0"/>
                      </a:br>
                      <a:r>
                        <a:rPr lang="en-US" sz="1800" dirty="0" smtClean="0"/>
                        <a:t>p&lt;0.001</a:t>
                      </a:r>
                      <a:endParaRPr lang="en-US" sz="1800" b="0" dirty="0">
                        <a:solidFill>
                          <a:schemeClr val="tx1"/>
                        </a:solidFill>
                      </a:endParaRPr>
                    </a:p>
                  </a:txBody>
                  <a:tcPr marL="85874" marR="85874" anchor="ctr"/>
                </a:tc>
              </a:tr>
              <a:tr h="160169">
                <a:tc>
                  <a:txBody>
                    <a:bodyPr/>
                    <a:lstStyle/>
                    <a:p>
                      <a:pPr algn="ctr"/>
                      <a:r>
                        <a:rPr lang="en-US" sz="1800" dirty="0" smtClean="0"/>
                        <a:t>Roth et al</a:t>
                      </a:r>
                      <a:r>
                        <a:rPr lang="en-US" sz="1800" baseline="30000" dirty="0" smtClean="0"/>
                        <a:t>4</a:t>
                      </a:r>
                    </a:p>
                    <a:p>
                      <a:pPr algn="ctr"/>
                      <a:r>
                        <a:rPr lang="en-US" sz="1800" dirty="0" smtClean="0"/>
                        <a:t>(PETACC-3)</a:t>
                      </a:r>
                    </a:p>
                  </a:txBody>
                  <a:tcPr marL="85874" marR="85874" anchor="ctr"/>
                </a:tc>
                <a:tc>
                  <a:txBody>
                    <a:bodyPr/>
                    <a:lstStyle/>
                    <a:p>
                      <a:pPr algn="ctr"/>
                      <a:r>
                        <a:rPr lang="en-US" sz="1800" dirty="0" smtClean="0"/>
                        <a:t>II</a:t>
                      </a:r>
                      <a:br>
                        <a:rPr lang="en-US" sz="1800" dirty="0" smtClean="0"/>
                      </a:br>
                      <a:r>
                        <a:rPr lang="en-US" sz="1800" baseline="0" dirty="0" smtClean="0"/>
                        <a:t>5FU ± </a:t>
                      </a:r>
                      <a:r>
                        <a:rPr lang="en-US" sz="1800" baseline="0" dirty="0" err="1" smtClean="0"/>
                        <a:t>irinotecan</a:t>
                      </a:r>
                      <a:endParaRPr lang="en-US" sz="1800" dirty="0">
                        <a:solidFill>
                          <a:schemeClr val="tx1"/>
                        </a:solidFill>
                      </a:endParaRPr>
                    </a:p>
                  </a:txBody>
                  <a:tcPr marL="85874" marR="85874" anchor="ctr"/>
                </a:tc>
                <a:tc>
                  <a:txBody>
                    <a:bodyPr/>
                    <a:lstStyle/>
                    <a:p>
                      <a:pPr algn="ctr"/>
                      <a:r>
                        <a:rPr lang="en-US" sz="1800" dirty="0" smtClean="0"/>
                        <a:t>Relapse-free survival</a:t>
                      </a:r>
                      <a:endParaRPr lang="en-US" sz="1800" dirty="0">
                        <a:solidFill>
                          <a:schemeClr val="tx1"/>
                        </a:solidFill>
                      </a:endParaRPr>
                    </a:p>
                  </a:txBody>
                  <a:tcPr marL="85874" marR="85874" anchor="ctr"/>
                </a:tc>
                <a:tc>
                  <a:txBody>
                    <a:bodyPr/>
                    <a:lstStyle/>
                    <a:p>
                      <a:pPr algn="ctr"/>
                      <a:r>
                        <a:rPr lang="en-US" sz="1800" dirty="0" smtClean="0"/>
                        <a:t>0.30</a:t>
                      </a:r>
                      <a:r>
                        <a:rPr lang="en-US" sz="1800" baseline="0" dirty="0" smtClean="0"/>
                        <a:t> </a:t>
                      </a:r>
                    </a:p>
                    <a:p>
                      <a:pPr algn="ctr"/>
                      <a:r>
                        <a:rPr lang="en-US" sz="1800" dirty="0" smtClean="0"/>
                        <a:t>p=0.004</a:t>
                      </a:r>
                      <a:endParaRPr lang="en-US" sz="1800" b="0" dirty="0">
                        <a:solidFill>
                          <a:schemeClr val="tx1"/>
                        </a:solidFill>
                      </a:endParaRPr>
                    </a:p>
                  </a:txBody>
                  <a:tcPr marL="85874" marR="85874" anchor="ctr"/>
                </a:tc>
              </a:tr>
            </a:tbl>
          </a:graphicData>
        </a:graphic>
      </p:graphicFrame>
      <p:sp>
        <p:nvSpPr>
          <p:cNvPr id="4" name="Rectangle 3"/>
          <p:cNvSpPr/>
          <p:nvPr/>
        </p:nvSpPr>
        <p:spPr>
          <a:xfrm>
            <a:off x="0" y="6027003"/>
            <a:ext cx="3541932" cy="830997"/>
          </a:xfrm>
          <a:prstGeom prst="rect">
            <a:avLst/>
          </a:prstGeom>
        </p:spPr>
        <p:txBody>
          <a:bodyPr wrap="none">
            <a:spAutoFit/>
          </a:bodyPr>
          <a:lstStyle/>
          <a:p>
            <a:pPr marL="228600" indent="-228600">
              <a:buFont typeface="+mj-lt"/>
              <a:buAutoNum type="arabicPeriod"/>
            </a:pPr>
            <a:r>
              <a:rPr lang="en-US" sz="1200" dirty="0" err="1" smtClean="0">
                <a:solidFill>
                  <a:srgbClr val="FFFFFF"/>
                </a:solidFill>
                <a:latin typeface="Calibri" pitchFamily="34" charset="0"/>
                <a:ea typeface="PMingLiU" pitchFamily="18" charset="-120"/>
                <a:cs typeface="Arial" charset="0"/>
              </a:rPr>
              <a:t>Ribic</a:t>
            </a:r>
            <a:r>
              <a:rPr lang="en-US" sz="1200" dirty="0" smtClean="0">
                <a:solidFill>
                  <a:srgbClr val="FFFFFF"/>
                </a:solidFill>
                <a:latin typeface="Calibri" pitchFamily="34" charset="0"/>
                <a:ea typeface="PMingLiU" pitchFamily="18" charset="-120"/>
                <a:cs typeface="Arial" charset="0"/>
              </a:rPr>
              <a:t> CM, </a:t>
            </a:r>
            <a:r>
              <a:rPr lang="en-US" sz="1200" dirty="0">
                <a:solidFill>
                  <a:srgbClr val="FFFFFF"/>
                </a:solidFill>
                <a:latin typeface="Calibri" pitchFamily="34" charset="0"/>
                <a:ea typeface="PMingLiU" pitchFamily="18" charset="-120"/>
                <a:cs typeface="Arial" charset="0"/>
              </a:rPr>
              <a:t>et al. </a:t>
            </a:r>
            <a:r>
              <a:rPr lang="en-US" sz="1200" i="1" dirty="0">
                <a:solidFill>
                  <a:srgbClr val="FFFFFF"/>
                </a:solidFill>
                <a:latin typeface="Calibri" pitchFamily="34" charset="0"/>
                <a:ea typeface="PMingLiU" pitchFamily="18" charset="-120"/>
                <a:cs typeface="Arial" charset="0"/>
              </a:rPr>
              <a:t>N </a:t>
            </a:r>
            <a:r>
              <a:rPr lang="en-US" sz="1200" i="1" dirty="0" err="1">
                <a:solidFill>
                  <a:srgbClr val="FFFFFF"/>
                </a:solidFill>
                <a:latin typeface="Calibri" pitchFamily="34" charset="0"/>
                <a:ea typeface="PMingLiU" pitchFamily="18" charset="-120"/>
                <a:cs typeface="Arial" charset="0"/>
              </a:rPr>
              <a:t>Engl</a:t>
            </a:r>
            <a:r>
              <a:rPr lang="en-US" sz="1200" i="1" dirty="0">
                <a:solidFill>
                  <a:srgbClr val="FFFFFF"/>
                </a:solidFill>
                <a:latin typeface="Calibri" pitchFamily="34" charset="0"/>
                <a:ea typeface="PMingLiU" pitchFamily="18" charset="-120"/>
                <a:cs typeface="Arial" charset="0"/>
              </a:rPr>
              <a:t> J </a:t>
            </a:r>
            <a:r>
              <a:rPr lang="en-US" sz="1200" i="1" dirty="0" smtClean="0">
                <a:solidFill>
                  <a:srgbClr val="FFFFFF"/>
                </a:solidFill>
                <a:latin typeface="Calibri" pitchFamily="34" charset="0"/>
                <a:ea typeface="PMingLiU" pitchFamily="18" charset="-120"/>
                <a:cs typeface="Arial" charset="0"/>
              </a:rPr>
              <a:t>Med</a:t>
            </a:r>
            <a:r>
              <a:rPr lang="en-US" sz="1200" dirty="0" smtClean="0">
                <a:solidFill>
                  <a:srgbClr val="FFFFFF"/>
                </a:solidFill>
                <a:latin typeface="Calibri" pitchFamily="34" charset="0"/>
                <a:ea typeface="PMingLiU" pitchFamily="18" charset="-120"/>
                <a:cs typeface="Arial" charset="0"/>
              </a:rPr>
              <a:t>. 2003;349:247-257.</a:t>
            </a:r>
          </a:p>
          <a:p>
            <a:pPr marL="228600" indent="-228600">
              <a:buFont typeface="+mj-lt"/>
              <a:buAutoNum type="arabicPeriod"/>
            </a:pPr>
            <a:r>
              <a:rPr lang="en-US" sz="1200" dirty="0" err="1" smtClean="0">
                <a:solidFill>
                  <a:srgbClr val="FFFFFF"/>
                </a:solidFill>
                <a:latin typeface="Calibri" pitchFamily="34" charset="0"/>
                <a:ea typeface="PMingLiU" pitchFamily="18" charset="-120"/>
                <a:cs typeface="Arial" charset="0"/>
              </a:rPr>
              <a:t>Sargent</a:t>
            </a:r>
            <a:r>
              <a:rPr lang="en-US" sz="1200" dirty="0" smtClean="0">
                <a:solidFill>
                  <a:srgbClr val="FFFFFF"/>
                </a:solidFill>
                <a:latin typeface="Calibri" pitchFamily="34" charset="0"/>
                <a:ea typeface="PMingLiU" pitchFamily="18" charset="-120"/>
                <a:cs typeface="Arial" charset="0"/>
              </a:rPr>
              <a:t> DJ, </a:t>
            </a:r>
            <a:r>
              <a:rPr lang="en-US" sz="1200" dirty="0">
                <a:solidFill>
                  <a:srgbClr val="FFFFFF"/>
                </a:solidFill>
                <a:latin typeface="Calibri" pitchFamily="34" charset="0"/>
                <a:ea typeface="PMingLiU" pitchFamily="18" charset="-120"/>
                <a:cs typeface="Arial" charset="0"/>
              </a:rPr>
              <a:t>et al. </a:t>
            </a:r>
            <a:r>
              <a:rPr lang="en-US" sz="1200" i="1" dirty="0">
                <a:solidFill>
                  <a:srgbClr val="FFFFFF"/>
                </a:solidFill>
                <a:latin typeface="Calibri" pitchFamily="34" charset="0"/>
                <a:ea typeface="PMingLiU" pitchFamily="18" charset="-120"/>
                <a:cs typeface="Arial" charset="0"/>
              </a:rPr>
              <a:t>J </a:t>
            </a:r>
            <a:r>
              <a:rPr lang="en-US" sz="1200" i="1" dirty="0" err="1">
                <a:solidFill>
                  <a:srgbClr val="FFFFFF"/>
                </a:solidFill>
                <a:latin typeface="Calibri" pitchFamily="34" charset="0"/>
                <a:ea typeface="PMingLiU" pitchFamily="18" charset="-120"/>
                <a:cs typeface="Arial" charset="0"/>
              </a:rPr>
              <a:t>Clin</a:t>
            </a:r>
            <a:r>
              <a:rPr lang="en-US" sz="1200" i="1" dirty="0">
                <a:solidFill>
                  <a:srgbClr val="FFFFFF"/>
                </a:solidFill>
                <a:latin typeface="Calibri" pitchFamily="34" charset="0"/>
                <a:ea typeface="PMingLiU" pitchFamily="18" charset="-120"/>
                <a:cs typeface="Arial" charset="0"/>
              </a:rPr>
              <a:t> </a:t>
            </a:r>
            <a:r>
              <a:rPr lang="en-US" sz="1200" i="1" dirty="0" err="1" smtClean="0">
                <a:solidFill>
                  <a:srgbClr val="FFFFFF"/>
                </a:solidFill>
                <a:latin typeface="Calibri" pitchFamily="34" charset="0"/>
                <a:ea typeface="PMingLiU" pitchFamily="18" charset="-120"/>
                <a:cs typeface="Arial" charset="0"/>
              </a:rPr>
              <a:t>Oncol</a:t>
            </a:r>
            <a:r>
              <a:rPr lang="en-US" sz="1200" dirty="0" smtClean="0">
                <a:solidFill>
                  <a:srgbClr val="FFFFFF"/>
                </a:solidFill>
                <a:latin typeface="Calibri" pitchFamily="34" charset="0"/>
                <a:ea typeface="PMingLiU" pitchFamily="18" charset="-120"/>
                <a:cs typeface="Arial" charset="0"/>
              </a:rPr>
              <a:t>. 2010;28:3219-3226.</a:t>
            </a:r>
          </a:p>
          <a:p>
            <a:pPr marL="228600" indent="-228600">
              <a:buFont typeface="+mj-lt"/>
              <a:buAutoNum type="arabicPeriod"/>
            </a:pPr>
            <a:r>
              <a:rPr lang="en-US" sz="1200" dirty="0" smtClean="0">
                <a:solidFill>
                  <a:prstClr val="white"/>
                </a:solidFill>
                <a:latin typeface="Calibri" pitchFamily="34" charset="0"/>
                <a:ea typeface="PMingLiU" pitchFamily="18" charset="-120"/>
                <a:cs typeface="Arial" charset="0"/>
              </a:rPr>
              <a:t>Gray R, et al. </a:t>
            </a:r>
            <a:r>
              <a:rPr lang="en-US" sz="1200" i="1" dirty="0" smtClean="0">
                <a:solidFill>
                  <a:prstClr val="white"/>
                </a:solidFill>
                <a:latin typeface="Calibri" pitchFamily="34" charset="0"/>
                <a:ea typeface="PMingLiU" pitchFamily="18" charset="-120"/>
                <a:cs typeface="Arial" charset="0"/>
              </a:rPr>
              <a:t>J </a:t>
            </a:r>
            <a:r>
              <a:rPr lang="en-US" sz="1200" i="1" dirty="0" err="1" smtClean="0">
                <a:solidFill>
                  <a:prstClr val="white"/>
                </a:solidFill>
                <a:latin typeface="Calibri" pitchFamily="34" charset="0"/>
                <a:ea typeface="PMingLiU" pitchFamily="18" charset="-120"/>
                <a:cs typeface="Arial" charset="0"/>
              </a:rPr>
              <a:t>Clin</a:t>
            </a:r>
            <a:r>
              <a:rPr lang="en-US" sz="1200" i="1" dirty="0" smtClean="0">
                <a:solidFill>
                  <a:prstClr val="white"/>
                </a:solidFill>
                <a:latin typeface="Calibri" pitchFamily="34" charset="0"/>
                <a:ea typeface="PMingLiU" pitchFamily="18" charset="-120"/>
                <a:cs typeface="Arial" charset="0"/>
              </a:rPr>
              <a:t> </a:t>
            </a:r>
            <a:r>
              <a:rPr lang="en-US" sz="1200" i="1" dirty="0" err="1" smtClean="0">
                <a:solidFill>
                  <a:prstClr val="white"/>
                </a:solidFill>
                <a:latin typeface="Calibri" pitchFamily="34" charset="0"/>
                <a:ea typeface="PMingLiU" pitchFamily="18" charset="-120"/>
                <a:cs typeface="Arial" charset="0"/>
              </a:rPr>
              <a:t>Oncol</a:t>
            </a:r>
            <a:r>
              <a:rPr lang="en-US" sz="1200" dirty="0" smtClean="0">
                <a:solidFill>
                  <a:prstClr val="white"/>
                </a:solidFill>
                <a:latin typeface="Calibri" pitchFamily="34" charset="0"/>
                <a:ea typeface="PMingLiU" pitchFamily="18" charset="-120"/>
                <a:cs typeface="Arial" charset="0"/>
              </a:rPr>
              <a:t>. In press.</a:t>
            </a:r>
            <a:endParaRPr lang="en-US" sz="1200" dirty="0">
              <a:solidFill>
                <a:prstClr val="white"/>
              </a:solidFill>
              <a:latin typeface="Calibri" pitchFamily="34" charset="0"/>
              <a:ea typeface="PMingLiU" pitchFamily="18" charset="-120"/>
              <a:cs typeface="Arial" charset="0"/>
            </a:endParaRPr>
          </a:p>
          <a:p>
            <a:pPr marL="228600" indent="-228600">
              <a:buFont typeface="+mj-lt"/>
              <a:buAutoNum type="arabicPeriod"/>
            </a:pPr>
            <a:r>
              <a:rPr lang="en-US" sz="1200" dirty="0" smtClean="0">
                <a:solidFill>
                  <a:prstClr val="white"/>
                </a:solidFill>
                <a:latin typeface="Calibri" pitchFamily="34" charset="0"/>
                <a:ea typeface="PMingLiU" pitchFamily="18" charset="-120"/>
                <a:cs typeface="Arial" charset="0"/>
              </a:rPr>
              <a:t>Roth AD, </a:t>
            </a:r>
            <a:r>
              <a:rPr lang="en-US" sz="1200" dirty="0">
                <a:solidFill>
                  <a:prstClr val="white"/>
                </a:solidFill>
                <a:latin typeface="Calibri" pitchFamily="34" charset="0"/>
                <a:ea typeface="PMingLiU" pitchFamily="18" charset="-120"/>
                <a:cs typeface="Arial" charset="0"/>
              </a:rPr>
              <a:t>et </a:t>
            </a:r>
            <a:r>
              <a:rPr lang="en-US" sz="1200" dirty="0" smtClean="0">
                <a:solidFill>
                  <a:prstClr val="white"/>
                </a:solidFill>
                <a:latin typeface="Calibri" pitchFamily="34" charset="0"/>
                <a:ea typeface="PMingLiU" pitchFamily="18" charset="-120"/>
                <a:cs typeface="Arial" charset="0"/>
              </a:rPr>
              <a:t>al. </a:t>
            </a:r>
            <a:r>
              <a:rPr lang="en-US" sz="1200" i="1" dirty="0" smtClean="0">
                <a:solidFill>
                  <a:prstClr val="white"/>
                </a:solidFill>
                <a:latin typeface="Calibri" pitchFamily="34" charset="0"/>
                <a:ea typeface="PMingLiU" pitchFamily="18" charset="-120"/>
                <a:cs typeface="Arial" charset="0"/>
              </a:rPr>
              <a:t>J </a:t>
            </a:r>
            <a:r>
              <a:rPr lang="en-US" sz="1200" i="1" dirty="0" err="1" smtClean="0">
                <a:solidFill>
                  <a:prstClr val="white"/>
                </a:solidFill>
                <a:latin typeface="Calibri" pitchFamily="34" charset="0"/>
                <a:ea typeface="PMingLiU" pitchFamily="18" charset="-120"/>
                <a:cs typeface="Arial" charset="0"/>
              </a:rPr>
              <a:t>Clin</a:t>
            </a:r>
            <a:r>
              <a:rPr lang="en-US" sz="1200" i="1" dirty="0" smtClean="0">
                <a:solidFill>
                  <a:prstClr val="white"/>
                </a:solidFill>
                <a:latin typeface="Calibri" pitchFamily="34" charset="0"/>
                <a:ea typeface="PMingLiU" pitchFamily="18" charset="-120"/>
                <a:cs typeface="Arial" charset="0"/>
              </a:rPr>
              <a:t> </a:t>
            </a:r>
            <a:r>
              <a:rPr lang="en-US" sz="1200" i="1" dirty="0" err="1" smtClean="0">
                <a:solidFill>
                  <a:prstClr val="white"/>
                </a:solidFill>
                <a:latin typeface="Calibri" pitchFamily="34" charset="0"/>
                <a:ea typeface="PMingLiU" pitchFamily="18" charset="-120"/>
                <a:cs typeface="Arial" charset="0"/>
              </a:rPr>
              <a:t>Oncol</a:t>
            </a:r>
            <a:r>
              <a:rPr lang="en-US" sz="1200" dirty="0" smtClean="0">
                <a:solidFill>
                  <a:prstClr val="white"/>
                </a:solidFill>
                <a:latin typeface="Calibri" pitchFamily="34" charset="0"/>
                <a:ea typeface="PMingLiU" pitchFamily="18" charset="-120"/>
                <a:cs typeface="Arial" charset="0"/>
              </a:rPr>
              <a:t>. 2009;27: abstract 288.</a:t>
            </a:r>
            <a:endParaRPr lang="en-US" sz="1200" dirty="0">
              <a:solidFill>
                <a:srgbClr val="FFFFFF"/>
              </a:solidFill>
              <a:latin typeface="Calibri" pitchFamily="34" charset="0"/>
              <a:ea typeface="PMingLiU" pitchFamily="18" charset="-120"/>
              <a:cs typeface="Arial" charset="0"/>
            </a:endParaRPr>
          </a:p>
        </p:txBody>
      </p:sp>
      <p:sp>
        <p:nvSpPr>
          <p:cNvPr id="12" name="Rounded Rectangle 11"/>
          <p:cNvSpPr/>
          <p:nvPr/>
        </p:nvSpPr>
        <p:spPr>
          <a:xfrm>
            <a:off x="457200" y="4930347"/>
            <a:ext cx="8229600" cy="1062356"/>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lgn="ctr" eaLnBrk="1" hangingPunct="1"/>
            <a:r>
              <a:rPr lang="en-US" sz="2000" b="1" dirty="0" smtClean="0">
                <a:solidFill>
                  <a:schemeClr val="bg2"/>
                </a:solidFill>
                <a:latin typeface="Calibri" pitchFamily="34" charset="0"/>
                <a:cs typeface="Arial" charset="0"/>
              </a:rPr>
              <a:t>The ~15% of stage II colon cancer patients with MMR-deficient tumors have been found consistently  to have a lower risk</a:t>
            </a:r>
          </a:p>
          <a:p>
            <a:pPr marL="234950" indent="-234950" algn="ctr" eaLnBrk="1" hangingPunct="1"/>
            <a:r>
              <a:rPr lang="en-US" sz="2000" b="1" dirty="0" smtClean="0">
                <a:solidFill>
                  <a:schemeClr val="bg2"/>
                </a:solidFill>
                <a:latin typeface="Calibri" pitchFamily="34" charset="0"/>
                <a:cs typeface="Arial" charset="0"/>
              </a:rPr>
              <a:t> of recurrence and/or death</a:t>
            </a:r>
          </a:p>
        </p:txBody>
      </p:sp>
    </p:spTree>
    <p:extLst>
      <p:ext uri="{BB962C8B-B14F-4D97-AF65-F5344CB8AC3E}">
        <p14:creationId xmlns:p14="http://schemas.microsoft.com/office/powerpoint/2010/main" val="36717773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sz="2400" dirty="0" smtClean="0"/>
              <a:t>High Tumor Grade Consistently Found </a:t>
            </a:r>
            <a:r>
              <a:rPr lang="en-US" sz="2400" u="sng" dirty="0" smtClean="0"/>
              <a:t>NOT</a:t>
            </a:r>
            <a:r>
              <a:rPr lang="en-US" sz="2400" dirty="0" smtClean="0"/>
              <a:t> to be a Marker of High Recurrence Risk in Stage II Colon Cancer</a:t>
            </a:r>
          </a:p>
        </p:txBody>
      </p:sp>
      <p:sp>
        <p:nvSpPr>
          <p:cNvPr id="3" name="TextBox 2"/>
          <p:cNvSpPr txBox="1"/>
          <p:nvPr/>
        </p:nvSpPr>
        <p:spPr>
          <a:xfrm>
            <a:off x="99153" y="6260983"/>
            <a:ext cx="5576047" cy="646331"/>
          </a:xfrm>
          <a:prstGeom prst="rect">
            <a:avLst/>
          </a:prstGeom>
          <a:noFill/>
        </p:spPr>
        <p:txBody>
          <a:bodyPr wrap="square" rtlCol="0">
            <a:spAutoFit/>
          </a:bodyPr>
          <a:lstStyle/>
          <a:p>
            <a:pPr marL="228600" indent="-228600">
              <a:buFont typeface="+mj-lt"/>
              <a:buAutoNum type="arabicPeriod"/>
            </a:pPr>
            <a:r>
              <a:rPr lang="en-NZ" sz="1200" dirty="0" smtClean="0">
                <a:solidFill>
                  <a:prstClr val="white"/>
                </a:solidFill>
                <a:latin typeface="Calibri" pitchFamily="34" charset="0"/>
                <a:cs typeface="Calibri" pitchFamily="34" charset="0"/>
              </a:rPr>
              <a:t>O’Connell MJ, </a:t>
            </a:r>
            <a:r>
              <a:rPr lang="en-NZ" sz="1200" dirty="0">
                <a:solidFill>
                  <a:prstClr val="white"/>
                </a:solidFill>
                <a:latin typeface="Calibri" pitchFamily="34" charset="0"/>
                <a:cs typeface="Calibri" pitchFamily="34" charset="0"/>
              </a:rPr>
              <a:t>et al. </a:t>
            </a:r>
            <a:r>
              <a:rPr lang="en-NZ" sz="1200" i="1" dirty="0" smtClean="0">
                <a:solidFill>
                  <a:prstClr val="white"/>
                </a:solidFill>
                <a:latin typeface="Calibri" pitchFamily="34" charset="0"/>
                <a:cs typeface="Calibri" pitchFamily="34" charset="0"/>
              </a:rPr>
              <a:t>J </a:t>
            </a:r>
            <a:r>
              <a:rPr lang="en-NZ" sz="1200" i="1" dirty="0" err="1" smtClean="0">
                <a:solidFill>
                  <a:prstClr val="white"/>
                </a:solidFill>
                <a:latin typeface="Calibri" pitchFamily="34" charset="0"/>
                <a:cs typeface="Calibri" pitchFamily="34" charset="0"/>
              </a:rPr>
              <a:t>Clin</a:t>
            </a:r>
            <a:r>
              <a:rPr lang="en-NZ" sz="1200" i="1" dirty="0" smtClean="0">
                <a:solidFill>
                  <a:prstClr val="white"/>
                </a:solidFill>
                <a:latin typeface="Calibri" pitchFamily="34" charset="0"/>
                <a:cs typeface="Calibri" pitchFamily="34" charset="0"/>
              </a:rPr>
              <a:t> </a:t>
            </a:r>
            <a:r>
              <a:rPr lang="en-NZ" sz="1200" i="1" dirty="0" err="1" smtClean="0">
                <a:solidFill>
                  <a:prstClr val="white"/>
                </a:solidFill>
                <a:latin typeface="Calibri" pitchFamily="34" charset="0"/>
                <a:cs typeface="Calibri" pitchFamily="34" charset="0"/>
              </a:rPr>
              <a:t>Oncol</a:t>
            </a:r>
            <a:r>
              <a:rPr lang="en-NZ" sz="1200" dirty="0" smtClean="0">
                <a:solidFill>
                  <a:prstClr val="white"/>
                </a:solidFill>
                <a:latin typeface="Calibri" pitchFamily="34" charset="0"/>
                <a:cs typeface="Calibri" pitchFamily="34" charset="0"/>
              </a:rPr>
              <a:t>. 2010;28:3937-3944.</a:t>
            </a:r>
            <a:endParaRPr lang="en-US" sz="1200" dirty="0" smtClean="0">
              <a:solidFill>
                <a:prstClr val="white"/>
              </a:solidFill>
              <a:latin typeface="Calibri" pitchFamily="34" charset="0"/>
              <a:cs typeface="Calibri" pitchFamily="34" charset="0"/>
            </a:endParaRPr>
          </a:p>
          <a:p>
            <a:pPr marL="228600" indent="-228600">
              <a:buFont typeface="+mj-lt"/>
              <a:buAutoNum type="arabicPeriod"/>
            </a:pPr>
            <a:r>
              <a:rPr lang="en-US" sz="1200" dirty="0" smtClean="0">
                <a:solidFill>
                  <a:prstClr val="white"/>
                </a:solidFill>
                <a:latin typeface="Calibri" pitchFamily="34" charset="0"/>
                <a:ea typeface="PMingLiU" pitchFamily="18" charset="-120"/>
                <a:cs typeface="Arial" charset="0"/>
              </a:rPr>
              <a:t>Gray R, et al. </a:t>
            </a:r>
            <a:r>
              <a:rPr lang="en-US" sz="1200" i="1" dirty="0" smtClean="0">
                <a:solidFill>
                  <a:prstClr val="white"/>
                </a:solidFill>
                <a:latin typeface="Calibri" pitchFamily="34" charset="0"/>
                <a:ea typeface="PMingLiU" pitchFamily="18" charset="-120"/>
                <a:cs typeface="Arial" charset="0"/>
              </a:rPr>
              <a:t>J </a:t>
            </a:r>
            <a:r>
              <a:rPr lang="en-US" sz="1200" i="1" dirty="0" err="1" smtClean="0">
                <a:solidFill>
                  <a:prstClr val="white"/>
                </a:solidFill>
                <a:latin typeface="Calibri" pitchFamily="34" charset="0"/>
                <a:ea typeface="PMingLiU" pitchFamily="18" charset="-120"/>
                <a:cs typeface="Arial" charset="0"/>
              </a:rPr>
              <a:t>Clin</a:t>
            </a:r>
            <a:r>
              <a:rPr lang="en-US" sz="1200" i="1" dirty="0" smtClean="0">
                <a:solidFill>
                  <a:prstClr val="white"/>
                </a:solidFill>
                <a:latin typeface="Calibri" pitchFamily="34" charset="0"/>
                <a:ea typeface="PMingLiU" pitchFamily="18" charset="-120"/>
                <a:cs typeface="Arial" charset="0"/>
              </a:rPr>
              <a:t> </a:t>
            </a:r>
            <a:r>
              <a:rPr lang="en-US" sz="1200" i="1" dirty="0" err="1" smtClean="0">
                <a:solidFill>
                  <a:prstClr val="white"/>
                </a:solidFill>
                <a:latin typeface="Calibri" pitchFamily="34" charset="0"/>
                <a:ea typeface="PMingLiU" pitchFamily="18" charset="-120"/>
                <a:cs typeface="Arial" charset="0"/>
              </a:rPr>
              <a:t>Oncol</a:t>
            </a:r>
            <a:r>
              <a:rPr lang="en-US" sz="1200" dirty="0" smtClean="0">
                <a:solidFill>
                  <a:prstClr val="white"/>
                </a:solidFill>
                <a:latin typeface="Calibri" pitchFamily="34" charset="0"/>
                <a:ea typeface="PMingLiU" pitchFamily="18" charset="-120"/>
                <a:cs typeface="Arial" charset="0"/>
              </a:rPr>
              <a:t>. In press</a:t>
            </a:r>
            <a:r>
              <a:rPr lang="en-US" sz="1200" dirty="0" smtClean="0">
                <a:solidFill>
                  <a:prstClr val="white"/>
                </a:solidFill>
                <a:latin typeface="Calibri" pitchFamily="34" charset="0"/>
                <a:ea typeface="PMingLiU" pitchFamily="18" charset="-120"/>
                <a:cs typeface="Calibri" pitchFamily="34" charset="0"/>
              </a:rPr>
              <a:t>.</a:t>
            </a:r>
          </a:p>
          <a:p>
            <a:pPr marL="228600" indent="-228600">
              <a:buFont typeface="+mj-lt"/>
              <a:buAutoNum type="arabicPeriod"/>
            </a:pPr>
            <a:r>
              <a:rPr lang="en-US" sz="1200" dirty="0" smtClean="0">
                <a:latin typeface="Calibri" pitchFamily="34" charset="0"/>
                <a:cs typeface="Calibri" pitchFamily="34" charset="0"/>
              </a:rPr>
              <a:t>Roth AD et al. </a:t>
            </a:r>
            <a:r>
              <a:rPr lang="en-US" sz="1200" i="1" dirty="0" smtClean="0">
                <a:latin typeface="Calibri" pitchFamily="34" charset="0"/>
                <a:cs typeface="Calibri" pitchFamily="34" charset="0"/>
              </a:rPr>
              <a:t>J </a:t>
            </a:r>
            <a:r>
              <a:rPr lang="en-US" sz="1200" i="1" dirty="0" err="1" smtClean="0">
                <a:latin typeface="Calibri" pitchFamily="34" charset="0"/>
                <a:cs typeface="Calibri" pitchFamily="34" charset="0"/>
              </a:rPr>
              <a:t>Clin</a:t>
            </a:r>
            <a:r>
              <a:rPr lang="en-US" sz="1200" i="1" dirty="0" smtClean="0">
                <a:latin typeface="Calibri" pitchFamily="34" charset="0"/>
                <a:cs typeface="Calibri" pitchFamily="34" charset="0"/>
              </a:rPr>
              <a:t> </a:t>
            </a:r>
            <a:r>
              <a:rPr lang="en-US" sz="1200" i="1" dirty="0" err="1" smtClean="0">
                <a:latin typeface="Calibri" pitchFamily="34" charset="0"/>
                <a:cs typeface="Calibri" pitchFamily="34" charset="0"/>
              </a:rPr>
              <a:t>Oncol</a:t>
            </a:r>
            <a:r>
              <a:rPr lang="en-US" sz="1200" dirty="0" smtClean="0">
                <a:latin typeface="Calibri" pitchFamily="34" charset="0"/>
                <a:cs typeface="Calibri" pitchFamily="34" charset="0"/>
              </a:rPr>
              <a:t>. 2010;28:466-474.</a:t>
            </a:r>
          </a:p>
        </p:txBody>
      </p:sp>
      <p:sp>
        <p:nvSpPr>
          <p:cNvPr id="2" name="Content Placeholder 1"/>
          <p:cNvSpPr>
            <a:spLocks noGrp="1"/>
          </p:cNvSpPr>
          <p:nvPr>
            <p:ph idx="1"/>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3413614151"/>
              </p:ext>
            </p:extLst>
          </p:nvPr>
        </p:nvGraphicFramePr>
        <p:xfrm>
          <a:off x="264404" y="1454222"/>
          <a:ext cx="8670276" cy="4828407"/>
        </p:xfrm>
        <a:graphic>
          <a:graphicData uri="http://schemas.openxmlformats.org/drawingml/2006/table">
            <a:tbl>
              <a:tblPr firstRow="1" bandRow="1">
                <a:tableStyleId>{5C22544A-7EE6-4342-B048-85BDC9FD1C3A}</a:tableStyleId>
              </a:tblPr>
              <a:tblGrid>
                <a:gridCol w="1408486"/>
                <a:gridCol w="1665221"/>
                <a:gridCol w="848299"/>
                <a:gridCol w="1872867"/>
                <a:gridCol w="2875403"/>
              </a:tblGrid>
              <a:tr h="906936">
                <a:tc>
                  <a:txBody>
                    <a:bodyPr/>
                    <a:lstStyle/>
                    <a:p>
                      <a:pPr marL="0" algn="ctr" defTabSz="914400" rtl="0" eaLnBrk="1" latinLnBrk="0" hangingPunct="1"/>
                      <a:r>
                        <a:rPr lang="en-US" sz="1800" kern="1200" dirty="0" smtClean="0"/>
                        <a:t>Source</a:t>
                      </a:r>
                      <a:endParaRPr lang="en-US" sz="1800" b="0" kern="1200" dirty="0">
                        <a:solidFill>
                          <a:schemeClr val="tx1"/>
                        </a:solidFill>
                        <a:latin typeface="Calibri" pitchFamily="34" charset="0"/>
                        <a:ea typeface="+mn-ea"/>
                        <a:cs typeface="Calibri" pitchFamily="34"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Stage / </a:t>
                      </a:r>
                      <a:br>
                        <a:rPr lang="en-US" sz="1800" kern="1200" dirty="0" smtClean="0"/>
                      </a:br>
                      <a:r>
                        <a:rPr lang="en-US" sz="1800" kern="1200" dirty="0" smtClean="0"/>
                        <a:t>Treatment</a:t>
                      </a:r>
                      <a:endParaRPr lang="en-US" sz="1800" b="0" kern="1200" dirty="0">
                        <a:solidFill>
                          <a:schemeClr val="tx1"/>
                        </a:solidFill>
                        <a:latin typeface="Calibri" pitchFamily="34" charset="0"/>
                        <a:ea typeface="+mn-ea"/>
                        <a:cs typeface="Calibri" pitchFamily="34"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N</a:t>
                      </a:r>
                      <a:endParaRPr lang="en-US" sz="1800" b="0" kern="1200" dirty="0">
                        <a:solidFill>
                          <a:schemeClr val="tx1"/>
                        </a:solidFill>
                        <a:latin typeface="Calibri" pitchFamily="34" charset="0"/>
                        <a:ea typeface="+mn-ea"/>
                        <a:cs typeface="Calibri" pitchFamily="34" charset="0"/>
                      </a:endParaRPr>
                    </a:p>
                  </a:txBody>
                  <a:tcPr anchor="b"/>
                </a:tc>
                <a:tc>
                  <a:txBody>
                    <a:bodyPr/>
                    <a:lstStyle/>
                    <a:p>
                      <a:pPr marL="0" algn="ctr" defTabSz="914400" rtl="0" eaLnBrk="1" latinLnBrk="0" hangingPunct="1"/>
                      <a:r>
                        <a:rPr lang="en-US" sz="1800" kern="1200" dirty="0" smtClean="0"/>
                        <a:t>HR (High vs. Low Grade)</a:t>
                      </a:r>
                      <a:br>
                        <a:rPr lang="en-US" sz="1800" kern="1200" dirty="0" smtClean="0"/>
                      </a:br>
                      <a:r>
                        <a:rPr lang="en-US" sz="1800" kern="1200" dirty="0" smtClean="0"/>
                        <a:t>p-value</a:t>
                      </a:r>
                      <a:endParaRPr lang="en-US" sz="1800" b="0" kern="1200" dirty="0">
                        <a:solidFill>
                          <a:schemeClr val="tx1"/>
                        </a:solidFill>
                        <a:latin typeface="Calibri" pitchFamily="34" charset="0"/>
                        <a:ea typeface="+mn-ea"/>
                        <a:cs typeface="Calibri" pitchFamily="34" charset="0"/>
                      </a:endParaRPr>
                    </a:p>
                  </a:txBody>
                  <a:tcPr anchor="b"/>
                </a:tc>
                <a:tc>
                  <a:txBody>
                    <a:bodyPr/>
                    <a:lstStyle/>
                    <a:p>
                      <a:pPr marL="0" algn="ctr" defTabSz="914400" rtl="0" eaLnBrk="1" latinLnBrk="0" hangingPunct="1"/>
                      <a:r>
                        <a:rPr lang="en-US" sz="1800" b="1" kern="1200" dirty="0" smtClean="0">
                          <a:solidFill>
                            <a:schemeClr val="tx1"/>
                          </a:solidFill>
                          <a:latin typeface="Calibri" pitchFamily="34" charset="0"/>
                          <a:ea typeface="+mn-ea"/>
                          <a:cs typeface="Calibri" pitchFamily="34" charset="0"/>
                        </a:rPr>
                        <a:t>High</a:t>
                      </a:r>
                      <a:r>
                        <a:rPr lang="en-US" sz="1800" b="1" kern="1200" baseline="0" dirty="0" smtClean="0">
                          <a:solidFill>
                            <a:schemeClr val="tx1"/>
                          </a:solidFill>
                          <a:latin typeface="Calibri" pitchFamily="34" charset="0"/>
                          <a:ea typeface="+mn-ea"/>
                          <a:cs typeface="Calibri" pitchFamily="34" charset="0"/>
                        </a:rPr>
                        <a:t> Tumor Grade </a:t>
                      </a:r>
                      <a:r>
                        <a:rPr lang="en-US" sz="1800" b="1" kern="1200" dirty="0" smtClean="0">
                          <a:solidFill>
                            <a:schemeClr val="tx1"/>
                          </a:solidFill>
                          <a:latin typeface="Calibri" pitchFamily="34" charset="0"/>
                          <a:ea typeface="+mn-ea"/>
                          <a:cs typeface="Calibri" pitchFamily="34" charset="0"/>
                        </a:rPr>
                        <a:t>Conclusions</a:t>
                      </a:r>
                      <a:endParaRPr lang="en-US" sz="1800" b="1" kern="1200" dirty="0">
                        <a:solidFill>
                          <a:schemeClr val="tx1"/>
                        </a:solidFill>
                        <a:latin typeface="Calibri" pitchFamily="34" charset="0"/>
                        <a:ea typeface="+mn-ea"/>
                        <a:cs typeface="Calibri" pitchFamily="34" charset="0"/>
                      </a:endParaRPr>
                    </a:p>
                  </a:txBody>
                  <a:tcPr anchor="b"/>
                </a:tc>
              </a:tr>
              <a:tr h="1148786">
                <a:tc>
                  <a:txBody>
                    <a:bodyPr/>
                    <a:lstStyle/>
                    <a:p>
                      <a:pPr marL="0" algn="ctr" defTabSz="914400" rtl="0" eaLnBrk="1" latinLnBrk="0" hangingPunct="1"/>
                      <a:r>
                        <a:rPr lang="en-US" sz="1600" kern="1200" dirty="0" smtClean="0"/>
                        <a:t>NSABP, CCF</a:t>
                      </a:r>
                      <a:r>
                        <a:rPr lang="en-US" sz="1600" kern="1200" baseline="30000" dirty="0" smtClean="0"/>
                        <a:t>1</a:t>
                      </a:r>
                      <a:endParaRPr lang="en-US" sz="1600" b="0" kern="1200" baseline="300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II</a:t>
                      </a:r>
                      <a:br>
                        <a:rPr lang="en-US" sz="1600" kern="1200" dirty="0" smtClean="0"/>
                      </a:br>
                      <a:r>
                        <a:rPr lang="en-US" sz="1600" kern="1200" dirty="0" smtClean="0"/>
                        <a:t>Surgery alone</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634</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0.58 for RFI</a:t>
                      </a:r>
                      <a:br>
                        <a:rPr lang="en-US" sz="1600" kern="1200" dirty="0" smtClean="0"/>
                      </a:br>
                      <a:r>
                        <a:rPr lang="en-US" sz="1600" kern="1200" dirty="0" smtClean="0"/>
                        <a:t>p=0.033</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400" b="0" kern="1200" baseline="0" dirty="0" smtClean="0">
                          <a:solidFill>
                            <a:schemeClr val="bg2"/>
                          </a:solidFill>
                          <a:latin typeface="Calibri" pitchFamily="34" charset="0"/>
                          <a:ea typeface="+mn-ea"/>
                          <a:cs typeface="Calibri" pitchFamily="34" charset="0"/>
                        </a:rPr>
                        <a:t>Associated with lower recurrence risk in stage II and higher recurrence risk in stage III</a:t>
                      </a:r>
                    </a:p>
                    <a:p>
                      <a:pPr marL="0" algn="ctr" defTabSz="914400" rtl="0" eaLnBrk="1" latinLnBrk="0" hangingPunct="1"/>
                      <a:r>
                        <a:rPr lang="en-US" sz="1400" b="0" kern="1200" baseline="0" dirty="0" smtClean="0">
                          <a:solidFill>
                            <a:schemeClr val="bg2"/>
                          </a:solidFill>
                          <a:latin typeface="Calibri" pitchFamily="34" charset="0"/>
                          <a:ea typeface="+mn-ea"/>
                          <a:cs typeface="Calibri" pitchFamily="34" charset="0"/>
                        </a:rPr>
                        <a:t> (significant interaction of grade and stage p=0.005)</a:t>
                      </a:r>
                      <a:endParaRPr lang="en-US" sz="1400" b="0" kern="1200" dirty="0">
                        <a:solidFill>
                          <a:schemeClr val="bg2"/>
                        </a:solidFill>
                        <a:latin typeface="Calibri" pitchFamily="34" charset="0"/>
                        <a:ea typeface="+mn-ea"/>
                        <a:cs typeface="Calibri" pitchFamily="34" charset="0"/>
                      </a:endParaRPr>
                    </a:p>
                  </a:txBody>
                  <a:tcPr/>
                </a:tc>
              </a:tr>
              <a:tr h="574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QUASAR</a:t>
                      </a:r>
                      <a:r>
                        <a:rPr lang="en-US" sz="1600" kern="1200" baseline="30000" dirty="0" smtClean="0"/>
                        <a:t>2</a:t>
                      </a:r>
                    </a:p>
                  </a:txBody>
                  <a:tcPr/>
                </a:tc>
                <a:tc>
                  <a:txBody>
                    <a:bodyPr/>
                    <a:lstStyle/>
                    <a:p>
                      <a:pPr marL="0" algn="ctr" defTabSz="914400" rtl="0" eaLnBrk="1" latinLnBrk="0" hangingPunct="1"/>
                      <a:r>
                        <a:rPr lang="en-US" sz="1600" kern="1200" dirty="0" smtClean="0"/>
                        <a:t>II</a:t>
                      </a:r>
                      <a:br>
                        <a:rPr lang="en-US" sz="1600" kern="1200" dirty="0" smtClean="0"/>
                      </a:br>
                      <a:r>
                        <a:rPr lang="en-US" sz="1600" kern="1200" dirty="0" smtClean="0"/>
                        <a:t>Surgery alone</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711</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0.62 for RFI</a:t>
                      </a:r>
                      <a:br>
                        <a:rPr lang="en-US" sz="1600" kern="1200" dirty="0" smtClean="0"/>
                      </a:br>
                      <a:r>
                        <a:rPr lang="en-US" sz="1600" kern="1200" dirty="0" smtClean="0"/>
                        <a:t>p=0.026</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400" b="0" kern="1200" baseline="0" dirty="0" smtClean="0">
                          <a:solidFill>
                            <a:schemeClr val="bg2"/>
                          </a:solidFill>
                          <a:latin typeface="Calibri" pitchFamily="34" charset="0"/>
                          <a:ea typeface="+mn-ea"/>
                          <a:cs typeface="Calibri" pitchFamily="34" charset="0"/>
                        </a:rPr>
                        <a:t>Associated with lower recurrence risk in stage II </a:t>
                      </a:r>
                      <a:endParaRPr lang="en-US" sz="1400" b="0" kern="1200" dirty="0">
                        <a:solidFill>
                          <a:schemeClr val="bg2"/>
                        </a:solidFill>
                        <a:latin typeface="Calibri" pitchFamily="34" charset="0"/>
                        <a:ea typeface="+mn-ea"/>
                        <a:cs typeface="Calibri" pitchFamily="34" charset="0"/>
                      </a:endParaRPr>
                    </a:p>
                  </a:txBody>
                  <a:tcPr/>
                </a:tc>
              </a:tr>
              <a:tr h="725549">
                <a:tc>
                  <a:txBody>
                    <a:bodyPr/>
                    <a:lstStyle/>
                    <a:p>
                      <a:pPr marL="0" algn="ctr" defTabSz="914400" rtl="0" eaLnBrk="1" latinLnBrk="0" hangingPunct="1"/>
                      <a:r>
                        <a:rPr lang="en-US" sz="1600" kern="1200" dirty="0" smtClean="0"/>
                        <a:t>PETACC-3</a:t>
                      </a:r>
                      <a:r>
                        <a:rPr lang="en-US" sz="1600" kern="1200" baseline="30000" dirty="0" smtClean="0"/>
                        <a:t>3</a:t>
                      </a:r>
                    </a:p>
                  </a:txBody>
                  <a:tcPr/>
                </a:tc>
                <a:tc>
                  <a:txBody>
                    <a:bodyPr/>
                    <a:lstStyle/>
                    <a:p>
                      <a:pPr marL="0" algn="ctr" defTabSz="914400" rtl="0" eaLnBrk="1" latinLnBrk="0" hangingPunct="1"/>
                      <a:r>
                        <a:rPr lang="en-US" sz="1600" kern="1200" dirty="0" smtClean="0"/>
                        <a:t>II</a:t>
                      </a:r>
                      <a:br>
                        <a:rPr lang="en-US" sz="1600" kern="1200" dirty="0" smtClean="0"/>
                      </a:br>
                      <a:r>
                        <a:rPr lang="en-US" sz="1600" kern="1200" dirty="0" smtClean="0"/>
                        <a:t>5FU ± </a:t>
                      </a:r>
                      <a:r>
                        <a:rPr lang="en-US" sz="1600" kern="1200" dirty="0" err="1" smtClean="0"/>
                        <a:t>irinotecan</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420</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0.60 for RFS</a:t>
                      </a:r>
                    </a:p>
                    <a:p>
                      <a:pPr marL="0" algn="ctr" defTabSz="914400" rtl="0" eaLnBrk="1" latinLnBrk="0" hangingPunct="1"/>
                      <a:r>
                        <a:rPr lang="en-US" sz="1600" kern="1200" dirty="0" smtClean="0"/>
                        <a:t>p=0.55</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400" b="0" kern="1200" dirty="0" smtClean="0">
                          <a:solidFill>
                            <a:schemeClr val="bg2"/>
                          </a:solidFill>
                          <a:latin typeface="Calibri" pitchFamily="34" charset="0"/>
                          <a:ea typeface="+mn-ea"/>
                          <a:cs typeface="Calibri" pitchFamily="34" charset="0"/>
                        </a:rPr>
                        <a:t>Not a statistically significant predictor</a:t>
                      </a:r>
                      <a:r>
                        <a:rPr lang="en-US" sz="1400" b="0" kern="1200" baseline="0" dirty="0" smtClean="0">
                          <a:solidFill>
                            <a:schemeClr val="bg2"/>
                          </a:solidFill>
                          <a:latin typeface="Calibri" pitchFamily="34" charset="0"/>
                          <a:ea typeface="+mn-ea"/>
                          <a:cs typeface="Calibri" pitchFamily="34" charset="0"/>
                        </a:rPr>
                        <a:t> of outcome in stage II</a:t>
                      </a:r>
                      <a:endParaRPr lang="en-US" sz="1400" b="0" strike="sngStrike" kern="1200" baseline="0" dirty="0">
                        <a:solidFill>
                          <a:schemeClr val="bg2"/>
                        </a:solidFill>
                        <a:latin typeface="Calibri" pitchFamily="34" charset="0"/>
                        <a:ea typeface="+mn-ea"/>
                        <a:cs typeface="Calibri" pitchFamily="34" charset="0"/>
                      </a:endParaRPr>
                    </a:p>
                  </a:txBody>
                  <a:tcPr/>
                </a:tc>
              </a:tr>
              <a:tr h="725549">
                <a:tc>
                  <a:txBody>
                    <a:bodyPr/>
                    <a:lstStyle/>
                    <a:p>
                      <a:pPr marL="0" algn="ctr" defTabSz="914400" rtl="0" eaLnBrk="1" latinLnBrk="0" hangingPunct="1"/>
                      <a:r>
                        <a:rPr lang="en-US" sz="1600" kern="1200" dirty="0" smtClean="0"/>
                        <a:t>CALGB 9581</a:t>
                      </a:r>
                      <a:r>
                        <a:rPr lang="en-US" sz="1600" kern="1200" baseline="30000"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II</a:t>
                      </a:r>
                      <a:br>
                        <a:rPr lang="en-US" sz="1600" kern="1200" dirty="0" smtClean="0"/>
                      </a:br>
                      <a:r>
                        <a:rPr lang="en-US" sz="1600" kern="1200" dirty="0" smtClean="0"/>
                        <a:t>Surgery alone</a:t>
                      </a:r>
                      <a:endParaRPr lang="en-US" sz="1600" b="0" kern="1200" dirty="0" smtClean="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690</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0.74 for RFI</a:t>
                      </a:r>
                    </a:p>
                    <a:p>
                      <a:pPr marL="0" algn="ctr" defTabSz="914400" rtl="0" eaLnBrk="1" latinLnBrk="0" hangingPunct="1"/>
                      <a:r>
                        <a:rPr lang="en-US" sz="1600" kern="1200" dirty="0" smtClean="0"/>
                        <a:t>p=0.11</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400" b="0" kern="1200" dirty="0" smtClean="0">
                          <a:solidFill>
                            <a:schemeClr val="bg2"/>
                          </a:solidFill>
                          <a:latin typeface="Calibri" pitchFamily="34" charset="0"/>
                          <a:ea typeface="+mn-ea"/>
                          <a:cs typeface="Calibri" pitchFamily="34" charset="0"/>
                        </a:rPr>
                        <a:t>Not a statistically significant predictor</a:t>
                      </a:r>
                      <a:r>
                        <a:rPr lang="en-US" sz="1400" b="0" kern="1200" baseline="0" dirty="0" smtClean="0">
                          <a:solidFill>
                            <a:schemeClr val="bg2"/>
                          </a:solidFill>
                          <a:latin typeface="Calibri" pitchFamily="34" charset="0"/>
                          <a:ea typeface="+mn-ea"/>
                          <a:cs typeface="Calibri" pitchFamily="34" charset="0"/>
                        </a:rPr>
                        <a:t> of outcome in stage II</a:t>
                      </a:r>
                      <a:endParaRPr lang="en-US" sz="1400" b="0" strike="sngStrike" kern="1200" baseline="0" dirty="0" smtClean="0">
                        <a:solidFill>
                          <a:schemeClr val="bg2"/>
                        </a:solidFill>
                        <a:latin typeface="Calibri" pitchFamily="34" charset="0"/>
                        <a:ea typeface="+mn-ea"/>
                        <a:cs typeface="Calibri" pitchFamily="34" charset="0"/>
                      </a:endParaRPr>
                    </a:p>
                  </a:txBody>
                  <a:tcPr/>
                </a:tc>
              </a:tr>
              <a:tr h="725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MSKCC</a:t>
                      </a:r>
                      <a:r>
                        <a:rPr lang="en-US" sz="1600" kern="1200" baseline="30000" dirty="0" smtClean="0"/>
                        <a:t>5</a:t>
                      </a:r>
                    </a:p>
                  </a:txBody>
                  <a:tcPr/>
                </a:tc>
                <a:tc>
                  <a:txBody>
                    <a:bodyPr/>
                    <a:lstStyle/>
                    <a:p>
                      <a:pPr marL="0" algn="ctr" defTabSz="914400" rtl="0" eaLnBrk="1" latinLnBrk="0" hangingPunct="1"/>
                      <a:r>
                        <a:rPr lang="en-US" sz="1600" kern="1200" dirty="0" smtClean="0"/>
                        <a:t>II</a:t>
                      </a:r>
                      <a:br>
                        <a:rPr lang="en-US" sz="1600" kern="1200" dirty="0" smtClean="0"/>
                      </a:br>
                      <a:r>
                        <a:rPr lang="en-US" sz="1600" kern="1200" dirty="0" smtClean="0"/>
                        <a:t>Surgery alone</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448</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600" kern="1200" dirty="0" smtClean="0"/>
                        <a:t>HR not reported</a:t>
                      </a:r>
                    </a:p>
                    <a:p>
                      <a:pPr marL="0" algn="ctr" defTabSz="914400" rtl="0" eaLnBrk="1" latinLnBrk="0" hangingPunct="1"/>
                      <a:r>
                        <a:rPr lang="en-US" sz="1600" kern="1200" dirty="0" smtClean="0"/>
                        <a:t>p=ns</a:t>
                      </a:r>
                      <a:endParaRPr lang="en-US" sz="1600" b="0" kern="1200" dirty="0">
                        <a:solidFill>
                          <a:schemeClr val="tx1"/>
                        </a:solidFill>
                        <a:latin typeface="Calibri" pitchFamily="34" charset="0"/>
                        <a:ea typeface="+mn-ea"/>
                        <a:cs typeface="Calibri" pitchFamily="34" charset="0"/>
                      </a:endParaRPr>
                    </a:p>
                  </a:txBody>
                  <a:tcPr/>
                </a:tc>
                <a:tc>
                  <a:txBody>
                    <a:bodyPr/>
                    <a:lstStyle/>
                    <a:p>
                      <a:pPr marL="0" algn="ctr" defTabSz="914400" rtl="0" eaLnBrk="1" latinLnBrk="0" hangingPunct="1"/>
                      <a:r>
                        <a:rPr lang="en-US" sz="1400" b="0" kern="1200" dirty="0" smtClean="0">
                          <a:solidFill>
                            <a:schemeClr val="bg2"/>
                          </a:solidFill>
                          <a:latin typeface="Calibri" pitchFamily="34" charset="0"/>
                          <a:ea typeface="+mn-ea"/>
                          <a:cs typeface="Calibri" pitchFamily="34" charset="0"/>
                        </a:rPr>
                        <a:t>Not a statistically significant predictor</a:t>
                      </a:r>
                      <a:r>
                        <a:rPr lang="en-US" sz="1400" b="0" kern="1200" baseline="0" dirty="0" smtClean="0">
                          <a:solidFill>
                            <a:schemeClr val="bg2"/>
                          </a:solidFill>
                          <a:latin typeface="Calibri" pitchFamily="34" charset="0"/>
                          <a:ea typeface="+mn-ea"/>
                          <a:cs typeface="Calibri" pitchFamily="34" charset="0"/>
                        </a:rPr>
                        <a:t> of outcome in stage II</a:t>
                      </a:r>
                      <a:endParaRPr lang="en-US" sz="1400" b="0" strike="sngStrike" kern="1200" baseline="0" dirty="0" smtClean="0">
                        <a:solidFill>
                          <a:schemeClr val="bg2"/>
                        </a:solidFill>
                        <a:latin typeface="Calibri" pitchFamily="34" charset="0"/>
                        <a:ea typeface="+mn-ea"/>
                        <a:cs typeface="Calibri" pitchFamily="34" charset="0"/>
                      </a:endParaRPr>
                    </a:p>
                  </a:txBody>
                  <a:tcPr/>
                </a:tc>
              </a:tr>
            </a:tbl>
          </a:graphicData>
        </a:graphic>
      </p:graphicFrame>
      <p:sp>
        <p:nvSpPr>
          <p:cNvPr id="9" name="TextBox 8"/>
          <p:cNvSpPr txBox="1"/>
          <p:nvPr/>
        </p:nvSpPr>
        <p:spPr>
          <a:xfrm>
            <a:off x="3765932" y="6328646"/>
            <a:ext cx="5576047" cy="461665"/>
          </a:xfrm>
          <a:prstGeom prst="rect">
            <a:avLst/>
          </a:prstGeom>
          <a:noFill/>
        </p:spPr>
        <p:txBody>
          <a:bodyPr wrap="square" rtlCol="0">
            <a:spAutoFit/>
          </a:bodyPr>
          <a:lstStyle/>
          <a:p>
            <a:pPr marL="228600" indent="-228600">
              <a:buAutoNum type="arabicPeriod" startAt="4"/>
            </a:pPr>
            <a:r>
              <a:rPr lang="en-US" sz="1200" dirty="0" err="1" smtClean="0">
                <a:latin typeface="Calibri" pitchFamily="34" charset="0"/>
                <a:cs typeface="Calibri" pitchFamily="34" charset="0"/>
              </a:rPr>
              <a:t>Venook</a:t>
            </a:r>
            <a:r>
              <a:rPr lang="en-US" sz="1200" dirty="0" smtClean="0">
                <a:latin typeface="Calibri" pitchFamily="34" charset="0"/>
                <a:cs typeface="Calibri" pitchFamily="34" charset="0"/>
              </a:rPr>
              <a:t> AP, et al. </a:t>
            </a:r>
            <a:r>
              <a:rPr lang="en-US" sz="1200" i="1" dirty="0" smtClean="0">
                <a:latin typeface="Calibri" pitchFamily="34" charset="0"/>
                <a:cs typeface="Calibri" pitchFamily="34" charset="0"/>
              </a:rPr>
              <a:t>J </a:t>
            </a:r>
            <a:r>
              <a:rPr lang="en-US" sz="1200" i="1" dirty="0" err="1" smtClean="0">
                <a:latin typeface="Calibri" pitchFamily="34" charset="0"/>
                <a:cs typeface="Calibri" pitchFamily="34" charset="0"/>
              </a:rPr>
              <a:t>Clin</a:t>
            </a:r>
            <a:r>
              <a:rPr lang="en-US" sz="1200" i="1" dirty="0" smtClean="0">
                <a:latin typeface="Calibri" pitchFamily="34" charset="0"/>
                <a:cs typeface="Calibri" pitchFamily="34" charset="0"/>
              </a:rPr>
              <a:t> </a:t>
            </a:r>
            <a:r>
              <a:rPr lang="en-US" sz="1200" i="1" dirty="0" err="1" smtClean="0">
                <a:latin typeface="Calibri" pitchFamily="34" charset="0"/>
                <a:cs typeface="Calibri" pitchFamily="34" charset="0"/>
              </a:rPr>
              <a:t>Oncol</a:t>
            </a:r>
            <a:r>
              <a:rPr lang="en-US" sz="1200" dirty="0" smtClean="0">
                <a:latin typeface="Calibri" pitchFamily="34" charset="0"/>
                <a:cs typeface="Calibri" pitchFamily="34" charset="0"/>
              </a:rPr>
              <a:t>. 2011;29: abstract 3518.</a:t>
            </a:r>
          </a:p>
          <a:p>
            <a:pPr marL="228600" indent="-228600">
              <a:buAutoNum type="arabicPeriod" startAt="4"/>
            </a:pPr>
            <a:r>
              <a:rPr lang="en-US" sz="1200" dirty="0" err="1" smtClean="0">
                <a:latin typeface="Calibri" pitchFamily="34" charset="0"/>
                <a:cs typeface="Calibri" pitchFamily="34" charset="0"/>
              </a:rPr>
              <a:t>Quah</a:t>
            </a:r>
            <a:r>
              <a:rPr lang="en-US" sz="1200" dirty="0" smtClean="0">
                <a:latin typeface="Calibri" pitchFamily="34" charset="0"/>
                <a:cs typeface="Calibri" pitchFamily="34" charset="0"/>
              </a:rPr>
              <a:t> HM, et al. </a:t>
            </a:r>
            <a:r>
              <a:rPr lang="en-US" sz="1200" i="1" dirty="0" err="1">
                <a:latin typeface="Calibri" pitchFamily="34" charset="0"/>
                <a:cs typeface="Calibri" pitchFamily="34" charset="0"/>
              </a:rPr>
              <a:t>Dis</a:t>
            </a:r>
            <a:r>
              <a:rPr lang="en-US" sz="1200" i="1" dirty="0">
                <a:latin typeface="Calibri" pitchFamily="34" charset="0"/>
                <a:cs typeface="Calibri" pitchFamily="34" charset="0"/>
              </a:rPr>
              <a:t> </a:t>
            </a:r>
            <a:r>
              <a:rPr lang="en-US" sz="1200" i="1" dirty="0" smtClean="0">
                <a:latin typeface="Calibri" pitchFamily="34" charset="0"/>
                <a:cs typeface="Calibri" pitchFamily="34" charset="0"/>
              </a:rPr>
              <a:t>Colon Rectum</a:t>
            </a:r>
            <a:r>
              <a:rPr lang="en-US" sz="1200" dirty="0" smtClean="0">
                <a:latin typeface="Calibri" pitchFamily="34" charset="0"/>
                <a:cs typeface="Calibri" pitchFamily="34" charset="0"/>
              </a:rPr>
              <a:t>. 2008;51:503-507.</a:t>
            </a:r>
          </a:p>
        </p:txBody>
      </p:sp>
    </p:spTree>
    <p:extLst>
      <p:ext uri="{BB962C8B-B14F-4D97-AF65-F5344CB8AC3E}">
        <p14:creationId xmlns:p14="http://schemas.microsoft.com/office/powerpoint/2010/main" val="72187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Lymphovascular</a:t>
            </a:r>
            <a:r>
              <a:rPr lang="en-US" sz="2800" dirty="0" smtClean="0"/>
              <a:t> Invasion: Inter-Observer Variability Among Pathologists Is Substantial</a:t>
            </a:r>
            <a:endParaRPr lang="en-US" sz="2800" dirty="0"/>
          </a:p>
        </p:txBody>
      </p:sp>
      <p:sp>
        <p:nvSpPr>
          <p:cNvPr id="5" name="Content Placeholder 4"/>
          <p:cNvSpPr>
            <a:spLocks noGrp="1"/>
          </p:cNvSpPr>
          <p:nvPr>
            <p:ph idx="1"/>
          </p:nvPr>
        </p:nvSpPr>
        <p:spPr/>
        <p:txBody>
          <a:bodyPr>
            <a:normAutofit fontScale="62500" lnSpcReduction="20000"/>
          </a:bodyPr>
          <a:lstStyle/>
          <a:p>
            <a:pPr>
              <a:lnSpc>
                <a:spcPct val="120000"/>
              </a:lnSpc>
            </a:pPr>
            <a:r>
              <a:rPr lang="en-US" dirty="0" smtClean="0"/>
              <a:t>Design: </a:t>
            </a:r>
            <a:r>
              <a:rPr lang="en-US" dirty="0" err="1" smtClean="0"/>
              <a:t>Lymphovascular</a:t>
            </a:r>
            <a:r>
              <a:rPr lang="en-US" dirty="0" smtClean="0"/>
              <a:t> Invasion (LVI) evaluated by 6 GI pathologists (Vanderbilt, MGH, MUSC, Cedars Sinai, Dartmouth)</a:t>
            </a:r>
          </a:p>
          <a:p>
            <a:pPr lvl="1">
              <a:lnSpc>
                <a:spcPct val="120000"/>
              </a:lnSpc>
            </a:pPr>
            <a:r>
              <a:rPr lang="en-US" dirty="0" smtClean="0"/>
              <a:t>50 stage II, moderately differentiated CRC</a:t>
            </a:r>
          </a:p>
          <a:p>
            <a:pPr lvl="1">
              <a:lnSpc>
                <a:spcPct val="120000"/>
              </a:lnSpc>
            </a:pPr>
            <a:r>
              <a:rPr lang="en-US" dirty="0" smtClean="0"/>
              <a:t>Assessment of H&amp;E and IHC for D2-40 and CD31 (endothelial markers)</a:t>
            </a:r>
          </a:p>
          <a:p>
            <a:pPr>
              <a:lnSpc>
                <a:spcPct val="120000"/>
              </a:lnSpc>
            </a:pPr>
            <a:r>
              <a:rPr lang="en-US" dirty="0" smtClean="0"/>
              <a:t>Results</a:t>
            </a:r>
          </a:p>
          <a:p>
            <a:pPr lvl="1">
              <a:lnSpc>
                <a:spcPct val="120000"/>
              </a:lnSpc>
            </a:pPr>
            <a:r>
              <a:rPr lang="en-US" dirty="0" smtClean="0"/>
              <a:t>Low concordance (kappa 0.18-0.28) with H&amp;E</a:t>
            </a:r>
          </a:p>
          <a:p>
            <a:pPr lvl="1">
              <a:lnSpc>
                <a:spcPct val="120000"/>
              </a:lnSpc>
            </a:pPr>
            <a:r>
              <a:rPr lang="en-US" dirty="0" smtClean="0"/>
              <a:t>Minimal improvement with IHC (kappa 0.26-0.42)</a:t>
            </a:r>
          </a:p>
          <a:p>
            <a:pPr>
              <a:lnSpc>
                <a:spcPct val="120000"/>
              </a:lnSpc>
            </a:pPr>
            <a:r>
              <a:rPr lang="en-US" dirty="0" smtClean="0"/>
              <a:t>Conclusions</a:t>
            </a:r>
          </a:p>
          <a:p>
            <a:pPr lvl="1">
              <a:lnSpc>
                <a:spcPct val="120000"/>
              </a:lnSpc>
            </a:pPr>
            <a:r>
              <a:rPr lang="en-US" dirty="0" smtClean="0"/>
              <a:t> “</a:t>
            </a:r>
            <a:r>
              <a:rPr lang="en-US" dirty="0" err="1" smtClean="0">
                <a:solidFill>
                  <a:srgbClr val="FFFF00"/>
                </a:solidFill>
              </a:rPr>
              <a:t>Interobserver</a:t>
            </a:r>
            <a:r>
              <a:rPr lang="en-US" dirty="0" smtClean="0">
                <a:solidFill>
                  <a:srgbClr val="FFFF00"/>
                </a:solidFill>
              </a:rPr>
              <a:t> variability in diagnosis of LVI was substantial</a:t>
            </a:r>
            <a:r>
              <a:rPr lang="en-US" dirty="0" smtClean="0"/>
              <a:t> on H&amp;E slides and did not improve upon use of IHC. </a:t>
            </a:r>
            <a:r>
              <a:rPr lang="en-US" dirty="0" smtClean="0">
                <a:solidFill>
                  <a:srgbClr val="FFFF00"/>
                </a:solidFill>
              </a:rPr>
              <a:t>Agreement in evaluation of large vessel invasion was only slightly higher than would be seen by chance alone.</a:t>
            </a:r>
            <a:r>
              <a:rPr lang="en-US" dirty="0" smtClean="0"/>
              <a:t>”</a:t>
            </a:r>
          </a:p>
          <a:p>
            <a:pPr lvl="1">
              <a:lnSpc>
                <a:spcPct val="120000"/>
              </a:lnSpc>
            </a:pPr>
            <a:r>
              <a:rPr lang="en-US" dirty="0" smtClean="0"/>
              <a:t> “This study highlights the need for criteria in evaluation of LVI, as this assessment may impact patient prognosis and thus change the course of clinical treatment.”</a:t>
            </a:r>
          </a:p>
        </p:txBody>
      </p:sp>
      <p:sp>
        <p:nvSpPr>
          <p:cNvPr id="8" name="Rectangle 7"/>
          <p:cNvSpPr/>
          <p:nvPr/>
        </p:nvSpPr>
        <p:spPr>
          <a:xfrm>
            <a:off x="0" y="6581001"/>
            <a:ext cx="4572000" cy="276999"/>
          </a:xfrm>
          <a:prstGeom prst="rect">
            <a:avLst/>
          </a:prstGeom>
        </p:spPr>
        <p:txBody>
          <a:bodyPr>
            <a:spAutoFit/>
          </a:bodyPr>
          <a:lstStyle/>
          <a:p>
            <a:r>
              <a:rPr lang="en-US" sz="1200" dirty="0" smtClean="0">
                <a:latin typeface="+mn-lt"/>
              </a:rPr>
              <a:t>Harris EI, et al. </a:t>
            </a:r>
            <a:r>
              <a:rPr lang="en-US" sz="1200" i="1" dirty="0" smtClean="0">
                <a:latin typeface="+mn-lt"/>
              </a:rPr>
              <a:t>Am J </a:t>
            </a:r>
            <a:r>
              <a:rPr lang="en-US" sz="1200" i="1" dirty="0" err="1" smtClean="0">
                <a:latin typeface="+mn-lt"/>
              </a:rPr>
              <a:t>Surg</a:t>
            </a:r>
            <a:r>
              <a:rPr lang="en-US" sz="1200" i="1" dirty="0" smtClean="0">
                <a:latin typeface="+mn-lt"/>
              </a:rPr>
              <a:t> </a:t>
            </a:r>
            <a:r>
              <a:rPr lang="en-US" sz="1200" i="1" dirty="0" err="1" smtClean="0">
                <a:latin typeface="+mn-lt"/>
              </a:rPr>
              <a:t>Pathol</a:t>
            </a:r>
            <a:r>
              <a:rPr lang="en-US" sz="1200" i="1" dirty="0" smtClean="0">
                <a:latin typeface="+mn-lt"/>
              </a:rPr>
              <a:t>.</a:t>
            </a:r>
            <a:r>
              <a:rPr lang="en-US" sz="1200" dirty="0" smtClean="0">
                <a:latin typeface="+mn-lt"/>
              </a:rPr>
              <a:t> 2008;32:1816-1822.</a:t>
            </a:r>
            <a:endParaRPr lang="en-US" sz="1200" dirty="0">
              <a:latin typeface="+mn-lt"/>
            </a:endParaRPr>
          </a:p>
        </p:txBody>
      </p:sp>
    </p:spTree>
    <p:extLst>
      <p:ext uri="{BB962C8B-B14F-4D97-AF65-F5344CB8AC3E}">
        <p14:creationId xmlns:p14="http://schemas.microsoft.com/office/powerpoint/2010/main" val="136839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noAutofit/>
          </a:bodyPr>
          <a:lstStyle/>
          <a:p>
            <a:r>
              <a:rPr lang="en-US" sz="2800" dirty="0" smtClean="0"/>
              <a:t>Recurrence Risk Assessment in Stage II Colon Cancer:</a:t>
            </a:r>
            <a:br>
              <a:rPr lang="en-US" sz="2800" dirty="0" smtClean="0"/>
            </a:br>
            <a:r>
              <a:rPr lang="en-US" sz="2800" dirty="0" smtClean="0"/>
              <a:t>The Clinical Need</a:t>
            </a:r>
          </a:p>
        </p:txBody>
      </p:sp>
      <p:sp>
        <p:nvSpPr>
          <p:cNvPr id="6" name="Rounded Rectangle 5"/>
          <p:cNvSpPr/>
          <p:nvPr/>
        </p:nvSpPr>
        <p:spPr>
          <a:xfrm>
            <a:off x="457200" y="1886759"/>
            <a:ext cx="8229600" cy="103163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solidFill>
                  <a:schemeClr val="bg2"/>
                </a:solidFill>
                <a:latin typeface="Calibri" pitchFamily="34" charset="0"/>
                <a:ea typeface="ＭＳ Ｐゴシック" pitchFamily="34" charset="-128"/>
                <a:cs typeface="Calibri" pitchFamily="34" charset="0"/>
              </a:rPr>
              <a:t>The majority (&gt;70%) of stage II colon cancer patients are standard-risk (T3, MMR-proficient)</a:t>
            </a:r>
          </a:p>
        </p:txBody>
      </p:sp>
      <p:sp>
        <p:nvSpPr>
          <p:cNvPr id="8" name="Rounded Rectangle 7"/>
          <p:cNvSpPr/>
          <p:nvPr/>
        </p:nvSpPr>
        <p:spPr>
          <a:xfrm>
            <a:off x="457200" y="3509612"/>
            <a:ext cx="8229600" cy="1902647"/>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solidFill>
                  <a:schemeClr val="bg2"/>
                </a:solidFill>
                <a:latin typeface="Calibri" pitchFamily="34" charset="0"/>
                <a:ea typeface="ＭＳ Ｐゴシック" pitchFamily="34" charset="-128"/>
                <a:cs typeface="Calibri" pitchFamily="34" charset="0"/>
              </a:rPr>
              <a:t>For the standard-risk patient, conventional markers such as grade and LVI, are not standardized or validated, and they do not provide reliable, accurate determinations of recurrence risk </a:t>
            </a:r>
          </a:p>
        </p:txBody>
      </p:sp>
    </p:spTree>
    <p:extLst>
      <p:ext uri="{BB962C8B-B14F-4D97-AF65-F5344CB8AC3E}">
        <p14:creationId xmlns:p14="http://schemas.microsoft.com/office/powerpoint/2010/main" val="14935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05" name="Rectangle 2"/>
          <p:cNvSpPr>
            <a:spLocks noGrp="1" noChangeArrowheads="1"/>
          </p:cNvSpPr>
          <p:nvPr>
            <p:ph type="title"/>
          </p:nvPr>
        </p:nvSpPr>
        <p:spPr/>
        <p:txBody>
          <a:bodyPr/>
          <a:lstStyle/>
          <a:p>
            <a:r>
              <a:rPr lang="en-US" dirty="0" err="1" smtClean="0"/>
              <a:t>Onco</a:t>
            </a:r>
            <a:r>
              <a:rPr lang="en-US" i="1" dirty="0" err="1" smtClean="0"/>
              <a:t>type</a:t>
            </a:r>
            <a:r>
              <a:rPr lang="en-US" dirty="0" smtClean="0"/>
              <a:t> DX® Colon Cancer Assay</a:t>
            </a:r>
          </a:p>
        </p:txBody>
      </p:sp>
      <p:sp>
        <p:nvSpPr>
          <p:cNvPr id="9" name="Rounded Rectangle 8"/>
          <p:cNvSpPr/>
          <p:nvPr/>
        </p:nvSpPr>
        <p:spPr>
          <a:xfrm>
            <a:off x="457200" y="1746752"/>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Challenge with the Stage II Colon Cancer Patient</a:t>
            </a:r>
            <a:endParaRPr lang="en-US" sz="2800" b="1" dirty="0"/>
          </a:p>
        </p:txBody>
      </p:sp>
      <p:sp>
        <p:nvSpPr>
          <p:cNvPr id="10" name="Rounded Rectangle 9"/>
          <p:cNvSpPr/>
          <p:nvPr/>
        </p:nvSpPr>
        <p:spPr>
          <a:xfrm>
            <a:off x="457200" y="3270743"/>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err="1" smtClean="0">
                <a:solidFill>
                  <a:schemeClr val="tx1"/>
                </a:solidFill>
                <a:latin typeface="Calibri" pitchFamily="34" charset="0"/>
                <a:ea typeface="ＭＳ Ｐゴシック" pitchFamily="34" charset="-128"/>
                <a:cs typeface="Calibri" pitchFamily="34" charset="0"/>
              </a:rPr>
              <a:t>Onco</a:t>
            </a:r>
            <a:r>
              <a:rPr lang="en-US" sz="2800" b="1" i="1" dirty="0" err="1" smtClean="0">
                <a:solidFill>
                  <a:schemeClr val="tx1"/>
                </a:solidFill>
                <a:latin typeface="Calibri" pitchFamily="34" charset="0"/>
                <a:ea typeface="ＭＳ Ｐゴシック" pitchFamily="34" charset="-128"/>
                <a:cs typeface="Calibri" pitchFamily="34" charset="0"/>
              </a:rPr>
              <a:t>type</a:t>
            </a:r>
            <a:r>
              <a:rPr lang="en-US" sz="2800" b="1" dirty="0" smtClean="0">
                <a:solidFill>
                  <a:schemeClr val="tx1"/>
                </a:solidFill>
                <a:latin typeface="Calibri" pitchFamily="34" charset="0"/>
                <a:ea typeface="ＭＳ Ｐゴシック" pitchFamily="34" charset="-128"/>
                <a:cs typeface="Calibri" pitchFamily="34" charset="0"/>
              </a:rPr>
              <a:t> DX Colon Cancer Assay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Development &amp; Validation</a:t>
            </a:r>
            <a:endParaRPr lang="en-US" sz="2800" dirty="0" smtClean="0">
              <a:solidFill>
                <a:schemeClr val="tx1"/>
              </a:solidFill>
              <a:latin typeface="Calibri" pitchFamily="34" charset="0"/>
              <a:ea typeface="ＭＳ Ｐゴシック" pitchFamily="34" charset="-128"/>
              <a:cs typeface="Calibri" pitchFamily="34" charset="0"/>
            </a:endParaRPr>
          </a:p>
        </p:txBody>
      </p:sp>
      <p:sp>
        <p:nvSpPr>
          <p:cNvPr id="11" name="Rounded Rectangle 10"/>
          <p:cNvSpPr/>
          <p:nvPr/>
        </p:nvSpPr>
        <p:spPr>
          <a:xfrm>
            <a:off x="457200" y="4794734"/>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smtClean="0">
                <a:solidFill>
                  <a:schemeClr val="tx1"/>
                </a:solidFill>
                <a:latin typeface="Calibri" pitchFamily="34" charset="0"/>
                <a:ea typeface="ＭＳ Ｐゴシック" pitchFamily="34" charset="-128"/>
                <a:cs typeface="Calibri" pitchFamily="34" charset="0"/>
              </a:rPr>
              <a:t>Implications for Clinical Practice in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Stage II Colon Cancer</a:t>
            </a:r>
          </a:p>
        </p:txBody>
      </p:sp>
    </p:spTree>
    <p:extLst>
      <p:ext uri="{BB962C8B-B14F-4D97-AF65-F5344CB8AC3E}">
        <p14:creationId xmlns:p14="http://schemas.microsoft.com/office/powerpoint/2010/main" val="396499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dirty="0" smtClean="0"/>
              <a:t>An Evidence-Based Approach to </a:t>
            </a:r>
            <a:br>
              <a:rPr lang="en-US" dirty="0" smtClean="0"/>
            </a:br>
            <a:r>
              <a:rPr lang="en-US" dirty="0" smtClean="0"/>
              <a:t>Personalized Medicine  </a:t>
            </a:r>
          </a:p>
        </p:txBody>
      </p:sp>
      <p:sp>
        <p:nvSpPr>
          <p:cNvPr id="44035" name="Content Placeholder 2"/>
          <p:cNvSpPr>
            <a:spLocks noGrp="1"/>
          </p:cNvSpPr>
          <p:nvPr>
            <p:ph idx="1"/>
          </p:nvPr>
        </p:nvSpPr>
        <p:spPr/>
        <p:txBody>
          <a:bodyPr>
            <a:normAutofit fontScale="92500" lnSpcReduction="10000"/>
          </a:bodyPr>
          <a:lstStyle/>
          <a:p>
            <a:r>
              <a:rPr lang="en-US" dirty="0" smtClean="0"/>
              <a:t>Importance of understanding and treating the underlying individual tumor biology</a:t>
            </a:r>
          </a:p>
          <a:p>
            <a:r>
              <a:rPr lang="en-US" dirty="0" smtClean="0"/>
              <a:t>Genomic assays for clinical decision-making must be “fit for purpose”</a:t>
            </a:r>
          </a:p>
          <a:p>
            <a:pPr lvl="1"/>
            <a:r>
              <a:rPr lang="en-US" dirty="0" smtClean="0"/>
              <a:t>Clinically validated in prospectively-designed studies of sufficient size and statistical power</a:t>
            </a:r>
          </a:p>
          <a:p>
            <a:pPr lvl="1"/>
            <a:r>
              <a:rPr lang="en-US" dirty="0" smtClean="0"/>
              <a:t>Supported by evidence in target patient population</a:t>
            </a:r>
          </a:p>
          <a:p>
            <a:pPr lvl="1"/>
            <a:r>
              <a:rPr lang="en-US" dirty="0" smtClean="0"/>
              <a:t>Demonstrated value beyond existing measures</a:t>
            </a:r>
          </a:p>
          <a:p>
            <a:pPr lvl="1"/>
            <a:r>
              <a:rPr lang="en-US" dirty="0" smtClean="0"/>
              <a:t>Standardized and reproducible</a:t>
            </a:r>
          </a:p>
          <a:p>
            <a:pPr lvl="1"/>
            <a:r>
              <a:rPr lang="en-US" dirty="0" smtClean="0"/>
              <a:t>Practical and clinically impactful </a:t>
            </a:r>
          </a:p>
          <a:p>
            <a:pPr lvl="1"/>
            <a:endParaRPr lang="en-US" dirty="0" smtClean="0"/>
          </a:p>
        </p:txBody>
      </p:sp>
      <p:sp>
        <p:nvSpPr>
          <p:cNvPr id="4" name="Rectangle 3"/>
          <p:cNvSpPr/>
          <p:nvPr/>
        </p:nvSpPr>
        <p:spPr>
          <a:xfrm>
            <a:off x="77117" y="6438304"/>
            <a:ext cx="5277081" cy="276999"/>
          </a:xfrm>
          <a:prstGeom prst="rect">
            <a:avLst/>
          </a:prstGeom>
        </p:spPr>
        <p:txBody>
          <a:bodyPr wrap="square">
            <a:spAutoFit/>
          </a:bodyPr>
          <a:lstStyle/>
          <a:p>
            <a:r>
              <a:rPr lang="en-US" sz="1200" dirty="0">
                <a:latin typeface="+mn-lt"/>
              </a:rPr>
              <a:t>Adapted from Simon, et al. JNCI 2009; 101: 1446</a:t>
            </a:r>
            <a:endParaRPr lang="en-US" sz="1200" dirty="0">
              <a:solidFill>
                <a:srgbClr val="FFFF0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Validation of </a:t>
            </a:r>
            <a:br>
              <a:rPr lang="en-US" dirty="0" smtClean="0"/>
            </a:br>
            <a:r>
              <a:rPr lang="en-US" dirty="0" smtClean="0"/>
              <a:t>the Onco</a:t>
            </a:r>
            <a:r>
              <a:rPr lang="en-US" i="1" dirty="0" smtClean="0"/>
              <a:t>type </a:t>
            </a:r>
            <a:r>
              <a:rPr lang="en-US" dirty="0" smtClean="0"/>
              <a:t>DX® Colon Cancer Assay</a:t>
            </a:r>
            <a:endParaRPr lang="en-US" dirty="0"/>
          </a:p>
        </p:txBody>
      </p:sp>
      <p:sp>
        <p:nvSpPr>
          <p:cNvPr id="4" name="Rounded Rectangle 3"/>
          <p:cNvSpPr/>
          <p:nvPr/>
        </p:nvSpPr>
        <p:spPr>
          <a:xfrm>
            <a:off x="1326288" y="2129482"/>
            <a:ext cx="3097426" cy="12933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Development Studies</a:t>
            </a:r>
            <a:br>
              <a:rPr lang="en-US" sz="2000" dirty="0" smtClean="0"/>
            </a:br>
            <a:r>
              <a:rPr lang="en-US" sz="2000" dirty="0" smtClean="0"/>
              <a:t>Surgery Alone</a:t>
            </a:r>
            <a:br>
              <a:rPr lang="en-US" sz="2000" dirty="0" smtClean="0"/>
            </a:br>
            <a:r>
              <a:rPr lang="en-US" sz="2000" dirty="0" smtClean="0">
                <a:solidFill>
                  <a:srgbClr val="FFFF00"/>
                </a:solidFill>
              </a:rPr>
              <a:t>NSABP C-01/C-02 (n = 270)</a:t>
            </a:r>
          </a:p>
          <a:p>
            <a:pPr algn="ctr"/>
            <a:r>
              <a:rPr lang="en-US" sz="2000" dirty="0" smtClean="0">
                <a:solidFill>
                  <a:srgbClr val="FFFF00"/>
                </a:solidFill>
              </a:rPr>
              <a:t>Cleveland Clinic (n = 765)</a:t>
            </a:r>
            <a:endParaRPr lang="en-US" sz="2000" dirty="0">
              <a:solidFill>
                <a:srgbClr val="FFFF00"/>
              </a:solidFill>
            </a:endParaRPr>
          </a:p>
        </p:txBody>
      </p:sp>
      <p:sp>
        <p:nvSpPr>
          <p:cNvPr id="5" name="Rounded Rectangle 4"/>
          <p:cNvSpPr/>
          <p:nvPr/>
        </p:nvSpPr>
        <p:spPr>
          <a:xfrm>
            <a:off x="4720287" y="2145957"/>
            <a:ext cx="3097426" cy="12933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Development Studies</a:t>
            </a:r>
            <a:br>
              <a:rPr lang="en-US" sz="2000" dirty="0" smtClean="0"/>
            </a:br>
            <a:r>
              <a:rPr lang="en-US" sz="2000" dirty="0" smtClean="0"/>
              <a:t>Surgery + 5FU/LV</a:t>
            </a:r>
            <a:br>
              <a:rPr lang="en-US" sz="2000" dirty="0" smtClean="0"/>
            </a:br>
            <a:r>
              <a:rPr lang="en-US" sz="2000" dirty="0" smtClean="0">
                <a:solidFill>
                  <a:srgbClr val="FFFF00"/>
                </a:solidFill>
              </a:rPr>
              <a:t>NSABP C-04 (n = 308)</a:t>
            </a:r>
          </a:p>
          <a:p>
            <a:pPr algn="ctr"/>
            <a:r>
              <a:rPr lang="en-US" sz="2000" dirty="0" smtClean="0">
                <a:solidFill>
                  <a:srgbClr val="FFFF00"/>
                </a:solidFill>
              </a:rPr>
              <a:t>NSABP C-06 (n = 508)</a:t>
            </a:r>
            <a:endParaRPr lang="en-US" sz="2000" dirty="0">
              <a:solidFill>
                <a:srgbClr val="FFFF00"/>
              </a:solidFill>
            </a:endParaRPr>
          </a:p>
        </p:txBody>
      </p:sp>
      <p:sp>
        <p:nvSpPr>
          <p:cNvPr id="3" name="Rounded Rectangle 2"/>
          <p:cNvSpPr/>
          <p:nvPr/>
        </p:nvSpPr>
        <p:spPr>
          <a:xfrm>
            <a:off x="1573428" y="1507524"/>
            <a:ext cx="5997145" cy="345989"/>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Colon Cancer Technical Feasibility</a:t>
            </a:r>
            <a:endParaRPr lang="en-US" sz="2000" dirty="0"/>
          </a:p>
        </p:txBody>
      </p:sp>
      <p:sp>
        <p:nvSpPr>
          <p:cNvPr id="6" name="Rounded Rectangle 5"/>
          <p:cNvSpPr/>
          <p:nvPr/>
        </p:nvSpPr>
        <p:spPr>
          <a:xfrm>
            <a:off x="1573428" y="4337224"/>
            <a:ext cx="5997145" cy="345989"/>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Standardization and Validation of Analytical Methods</a:t>
            </a:r>
            <a:endParaRPr lang="en-US" sz="2000" dirty="0"/>
          </a:p>
        </p:txBody>
      </p:sp>
      <p:sp>
        <p:nvSpPr>
          <p:cNvPr id="7" name="Rounded Rectangle 6"/>
          <p:cNvSpPr/>
          <p:nvPr/>
        </p:nvSpPr>
        <p:spPr>
          <a:xfrm>
            <a:off x="1573428" y="3715266"/>
            <a:ext cx="5997145" cy="345989"/>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Selection of Final Gene List &amp; Algorithm</a:t>
            </a:r>
            <a:endParaRPr lang="en-US" sz="2000" dirty="0"/>
          </a:p>
        </p:txBody>
      </p:sp>
      <p:sp>
        <p:nvSpPr>
          <p:cNvPr id="8" name="Rounded Rectangle 7"/>
          <p:cNvSpPr/>
          <p:nvPr/>
        </p:nvSpPr>
        <p:spPr>
          <a:xfrm>
            <a:off x="1573428" y="4959182"/>
            <a:ext cx="5997145" cy="68374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Clinical Validation Study – Stage II Colon Cancer</a:t>
            </a:r>
          </a:p>
          <a:p>
            <a:pPr algn="ctr"/>
            <a:r>
              <a:rPr lang="en-US" sz="2000" dirty="0" smtClean="0">
                <a:solidFill>
                  <a:srgbClr val="FFFF00"/>
                </a:solidFill>
              </a:rPr>
              <a:t>QUASAR (N = 1436)</a:t>
            </a:r>
            <a:endParaRPr lang="en-US" sz="2000" dirty="0">
              <a:solidFill>
                <a:srgbClr val="FFFF00"/>
              </a:solidFill>
            </a:endParaRPr>
          </a:p>
        </p:txBody>
      </p:sp>
      <p:sp>
        <p:nvSpPr>
          <p:cNvPr id="10" name="Rounded Rectangle 9"/>
          <p:cNvSpPr/>
          <p:nvPr/>
        </p:nvSpPr>
        <p:spPr>
          <a:xfrm>
            <a:off x="1573428" y="5918891"/>
            <a:ext cx="5997145" cy="68374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Confirmation Study – Stage II Colon Cancer </a:t>
            </a:r>
          </a:p>
          <a:p>
            <a:pPr algn="ctr"/>
            <a:r>
              <a:rPr lang="en-US" sz="2000" dirty="0" smtClean="0">
                <a:solidFill>
                  <a:srgbClr val="FFFF00"/>
                </a:solidFill>
              </a:rPr>
              <a:t>CALGB 9581 (N = 690)</a:t>
            </a:r>
            <a:endParaRPr lang="en-US" sz="2000" dirty="0">
              <a:solidFill>
                <a:srgbClr val="FFFF00"/>
              </a:solidFill>
            </a:endParaRPr>
          </a:p>
        </p:txBody>
      </p:sp>
      <p:cxnSp>
        <p:nvCxnSpPr>
          <p:cNvPr id="14" name="Elbow Connector 13"/>
          <p:cNvCxnSpPr>
            <a:stCxn id="3" idx="2"/>
            <a:endCxn id="4" idx="0"/>
          </p:cNvCxnSpPr>
          <p:nvPr/>
        </p:nvCxnSpPr>
        <p:spPr>
          <a:xfrm rot="5400000">
            <a:off x="3585517" y="1142997"/>
            <a:ext cx="275969" cy="1697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2"/>
            <a:endCxn id="5" idx="0"/>
          </p:cNvCxnSpPr>
          <p:nvPr/>
        </p:nvCxnSpPr>
        <p:spPr>
          <a:xfrm rot="16200000" flipH="1">
            <a:off x="5274278" y="1151235"/>
            <a:ext cx="292444" cy="1696999"/>
          </a:xfrm>
          <a:prstGeom prst="bentConnector3">
            <a:avLst>
              <a:gd name="adj1" fmla="val 4674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4" idx="2"/>
            <a:endCxn id="7" idx="0"/>
          </p:cNvCxnSpPr>
          <p:nvPr/>
        </p:nvCxnSpPr>
        <p:spPr>
          <a:xfrm rot="16200000" flipH="1">
            <a:off x="3577279" y="2720544"/>
            <a:ext cx="292444" cy="1697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5" idx="2"/>
            <a:endCxn id="7" idx="0"/>
          </p:cNvCxnSpPr>
          <p:nvPr/>
        </p:nvCxnSpPr>
        <p:spPr>
          <a:xfrm rot="5400000">
            <a:off x="5282517" y="2728782"/>
            <a:ext cx="275969" cy="1696999"/>
          </a:xfrm>
          <a:prstGeom prst="bentConnector3">
            <a:avLst>
              <a:gd name="adj1" fmla="val 4741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6" idx="0"/>
          </p:cNvCxnSpPr>
          <p:nvPr/>
        </p:nvCxnSpPr>
        <p:spPr>
          <a:xfrm rot="5400000">
            <a:off x="4434017" y="4199239"/>
            <a:ext cx="275969"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2"/>
            <a:endCxn id="8" idx="0"/>
          </p:cNvCxnSpPr>
          <p:nvPr/>
        </p:nvCxnSpPr>
        <p:spPr>
          <a:xfrm rot="5400000">
            <a:off x="4434017" y="4821197"/>
            <a:ext cx="275969"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2"/>
            <a:endCxn id="10" idx="0"/>
          </p:cNvCxnSpPr>
          <p:nvPr/>
        </p:nvCxnSpPr>
        <p:spPr>
          <a:xfrm rot="5400000">
            <a:off x="4434017" y="5780907"/>
            <a:ext cx="275968"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068731" y="3652466"/>
            <a:ext cx="2017987" cy="412907"/>
          </a:xfrm>
          <a:prstGeom prst="roundRect">
            <a:avLst>
              <a:gd name="adj" fmla="val 34210"/>
            </a:avLst>
          </a:prstGeom>
          <a:solidFill>
            <a:srgbClr val="00B0F0"/>
          </a:solidFill>
          <a:ln w="9525">
            <a:solidFill>
              <a:schemeClr val="tx1"/>
            </a:solidFill>
            <a:round/>
            <a:headEnd/>
            <a:tailEnd/>
          </a:ln>
          <a:effectLst/>
          <a:scene3d>
            <a:camera prst="orthographicFront"/>
            <a:lightRig rig="threePt" dir="t"/>
          </a:scene3d>
          <a:sp3d>
            <a:bevelT/>
          </a:sp3d>
        </p:spPr>
        <p:txBody>
          <a:bodyPr rtlCol="0" anchor="ctr"/>
          <a:lstStyle/>
          <a:p>
            <a:pPr algn="ctr"/>
            <a:r>
              <a:rPr lang="en-US" sz="2400" dirty="0" smtClean="0">
                <a:latin typeface="+mn-lt"/>
              </a:rPr>
              <a:t>GADD45B</a:t>
            </a:r>
            <a:endParaRPr lang="en-US" sz="2400" dirty="0">
              <a:latin typeface="+mn-lt"/>
            </a:endParaRPr>
          </a:p>
        </p:txBody>
      </p:sp>
      <p:sp>
        <p:nvSpPr>
          <p:cNvPr id="14" name="Rounded Rectangle 13"/>
          <p:cNvSpPr/>
          <p:nvPr/>
        </p:nvSpPr>
        <p:spPr bwMode="auto">
          <a:xfrm>
            <a:off x="6187533" y="1987582"/>
            <a:ext cx="2017987" cy="2077791"/>
          </a:xfrm>
          <a:prstGeom prst="roundRect">
            <a:avLst/>
          </a:prstGeom>
          <a:solidFill>
            <a:srgbClr val="0070C0"/>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2400" dirty="0" smtClean="0">
                <a:solidFill>
                  <a:srgbClr val="FFFFFF"/>
                </a:solidFill>
                <a:latin typeface="Calibri" pitchFamily="34" charset="0"/>
                <a:cs typeface="Arial" charset="0"/>
              </a:rPr>
              <a:t>ATP5E</a:t>
            </a:r>
          </a:p>
          <a:p>
            <a:pPr lvl="0" algn="ctr"/>
            <a:r>
              <a:rPr lang="en-US" sz="2400" dirty="0" smtClean="0">
                <a:solidFill>
                  <a:srgbClr val="FFFFFF"/>
                </a:solidFill>
                <a:latin typeface="Calibri" pitchFamily="34" charset="0"/>
                <a:cs typeface="Arial" charset="0"/>
              </a:rPr>
              <a:t>GPX1</a:t>
            </a:r>
          </a:p>
          <a:p>
            <a:pPr lvl="0" algn="ctr"/>
            <a:r>
              <a:rPr lang="en-US" sz="2400" dirty="0" smtClean="0">
                <a:solidFill>
                  <a:srgbClr val="FFFFFF"/>
                </a:solidFill>
                <a:latin typeface="Calibri" pitchFamily="34" charset="0"/>
                <a:cs typeface="Arial" charset="0"/>
              </a:rPr>
              <a:t>PGK1</a:t>
            </a:r>
          </a:p>
          <a:p>
            <a:pPr lvl="0" algn="ctr"/>
            <a:r>
              <a:rPr lang="en-US" sz="2400" dirty="0" smtClean="0">
                <a:solidFill>
                  <a:srgbClr val="FFFFFF"/>
                </a:solidFill>
                <a:latin typeface="Calibri" pitchFamily="34" charset="0"/>
                <a:cs typeface="Arial" charset="0"/>
              </a:rPr>
              <a:t>UBB</a:t>
            </a:r>
          </a:p>
          <a:p>
            <a:pPr lvl="0" algn="ctr"/>
            <a:r>
              <a:rPr lang="en-US" sz="2400" dirty="0" smtClean="0">
                <a:solidFill>
                  <a:srgbClr val="FFFFFF"/>
                </a:solidFill>
                <a:latin typeface="Calibri" pitchFamily="34" charset="0"/>
                <a:cs typeface="Arial" charset="0"/>
              </a:rPr>
              <a:t>VDAC2</a:t>
            </a:r>
            <a:endParaRPr lang="en-US" sz="2400" dirty="0">
              <a:solidFill>
                <a:srgbClr val="FFFFFF"/>
              </a:solidFill>
              <a:latin typeface="Calibri" pitchFamily="34" charset="0"/>
              <a:cs typeface="Arial" charset="0"/>
            </a:endParaRPr>
          </a:p>
        </p:txBody>
      </p:sp>
      <p:sp>
        <p:nvSpPr>
          <p:cNvPr id="12" name="Rounded Rectangle 11"/>
          <p:cNvSpPr/>
          <p:nvPr/>
        </p:nvSpPr>
        <p:spPr bwMode="auto">
          <a:xfrm>
            <a:off x="3177571" y="1987582"/>
            <a:ext cx="2017987" cy="1509379"/>
          </a:xfrm>
          <a:prstGeom prst="roundRect">
            <a:avLst/>
          </a:prstGeom>
          <a:solidFill>
            <a:schemeClr val="tx1">
              <a:lumMod val="95000"/>
            </a:schemeClr>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2400" b="1" u="sng" dirty="0" smtClean="0">
                <a:solidFill>
                  <a:srgbClr val="0070C0"/>
                </a:solidFill>
                <a:latin typeface="Calibri" pitchFamily="34" charset="0"/>
              </a:rPr>
              <a:t>CELL CYCLE</a:t>
            </a:r>
          </a:p>
          <a:p>
            <a:pPr lvl="0" algn="ctr"/>
            <a:r>
              <a:rPr lang="en-US" sz="2400" dirty="0" smtClean="0">
                <a:solidFill>
                  <a:srgbClr val="0070C0"/>
                </a:solidFill>
                <a:latin typeface="Calibri" pitchFamily="34" charset="0"/>
              </a:rPr>
              <a:t>Ki-67</a:t>
            </a:r>
          </a:p>
          <a:p>
            <a:pPr lvl="0" algn="ctr"/>
            <a:r>
              <a:rPr lang="en-US" sz="2400" dirty="0" smtClean="0">
                <a:solidFill>
                  <a:srgbClr val="0070C0"/>
                </a:solidFill>
                <a:latin typeface="Calibri" pitchFamily="34" charset="0"/>
              </a:rPr>
              <a:t>C-MYC</a:t>
            </a:r>
          </a:p>
          <a:p>
            <a:pPr lvl="0" algn="ctr"/>
            <a:r>
              <a:rPr lang="en-US" sz="2400" dirty="0" smtClean="0">
                <a:solidFill>
                  <a:srgbClr val="0070C0"/>
                </a:solidFill>
                <a:latin typeface="Calibri" pitchFamily="34" charset="0"/>
              </a:rPr>
              <a:t>MYBL2</a:t>
            </a:r>
            <a:endParaRPr lang="en-US" sz="2400" dirty="0">
              <a:solidFill>
                <a:srgbClr val="0070C0"/>
              </a:solidFill>
              <a:latin typeface="Calibri" pitchFamily="34" charset="0"/>
            </a:endParaRPr>
          </a:p>
        </p:txBody>
      </p:sp>
      <p:sp>
        <p:nvSpPr>
          <p:cNvPr id="11" name="Rounded Rectangle 10"/>
          <p:cNvSpPr/>
          <p:nvPr/>
        </p:nvSpPr>
        <p:spPr bwMode="auto">
          <a:xfrm>
            <a:off x="959890" y="1987582"/>
            <a:ext cx="2017987" cy="1509379"/>
          </a:xfrm>
          <a:prstGeom prst="roundRect">
            <a:avLst/>
          </a:prstGeom>
          <a:solidFill>
            <a:schemeClr val="tx1">
              <a:lumMod val="95000"/>
            </a:schemeClr>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2400" b="1" u="sng" dirty="0" smtClean="0">
                <a:solidFill>
                  <a:srgbClr val="0070C0"/>
                </a:solidFill>
                <a:latin typeface="Calibri" pitchFamily="34" charset="0"/>
              </a:rPr>
              <a:t>STROMAL</a:t>
            </a:r>
          </a:p>
          <a:p>
            <a:pPr lvl="0" algn="ctr"/>
            <a:r>
              <a:rPr lang="en-US" sz="2400" dirty="0" smtClean="0">
                <a:solidFill>
                  <a:srgbClr val="0070C0"/>
                </a:solidFill>
                <a:latin typeface="Calibri" pitchFamily="34" charset="0"/>
              </a:rPr>
              <a:t>FAP</a:t>
            </a:r>
          </a:p>
          <a:p>
            <a:pPr lvl="0" algn="ctr"/>
            <a:r>
              <a:rPr lang="en-US" sz="2400" dirty="0" smtClean="0">
                <a:solidFill>
                  <a:srgbClr val="0070C0"/>
                </a:solidFill>
                <a:latin typeface="Calibri" pitchFamily="34" charset="0"/>
              </a:rPr>
              <a:t>INHBA</a:t>
            </a:r>
          </a:p>
          <a:p>
            <a:pPr lvl="0" algn="ctr"/>
            <a:r>
              <a:rPr lang="en-US" sz="2400" dirty="0" smtClean="0">
                <a:solidFill>
                  <a:srgbClr val="0070C0"/>
                </a:solidFill>
                <a:latin typeface="Calibri" pitchFamily="34" charset="0"/>
              </a:rPr>
              <a:t>BGN</a:t>
            </a:r>
            <a:endParaRPr lang="en-US" sz="2400" dirty="0">
              <a:solidFill>
                <a:srgbClr val="0070C0"/>
              </a:solidFill>
              <a:latin typeface="Calibri" pitchFamily="34" charset="0"/>
            </a:endParaRPr>
          </a:p>
        </p:txBody>
      </p:sp>
      <p:sp>
        <p:nvSpPr>
          <p:cNvPr id="57346" name="Title 1"/>
          <p:cNvSpPr>
            <a:spLocks noGrp="1"/>
          </p:cNvSpPr>
          <p:nvPr>
            <p:ph type="title"/>
          </p:nvPr>
        </p:nvSpPr>
        <p:spPr/>
        <p:txBody>
          <a:bodyPr/>
          <a:lstStyle/>
          <a:p>
            <a:r>
              <a:rPr lang="en-US" dirty="0" smtClean="0"/>
              <a:t>The 12-Gene </a:t>
            </a:r>
            <a:r>
              <a:rPr lang="en-US" dirty="0" err="1" smtClean="0"/>
              <a:t>Onco</a:t>
            </a:r>
            <a:r>
              <a:rPr lang="en-US" i="1" dirty="0" err="1" smtClean="0"/>
              <a:t>type</a:t>
            </a:r>
            <a:r>
              <a:rPr lang="en-US" dirty="0" smtClean="0"/>
              <a:t> DX® </a:t>
            </a:r>
            <a:br>
              <a:rPr lang="en-US" dirty="0" smtClean="0"/>
            </a:br>
            <a:r>
              <a:rPr lang="en-US" dirty="0" smtClean="0"/>
              <a:t>Colon Cancer Recurrence Score®</a:t>
            </a:r>
          </a:p>
        </p:txBody>
      </p:sp>
      <p:sp>
        <p:nvSpPr>
          <p:cNvPr id="8" name="Text Box 1372"/>
          <p:cNvSpPr txBox="1">
            <a:spLocks noChangeArrowheads="1"/>
          </p:cNvSpPr>
          <p:nvPr/>
        </p:nvSpPr>
        <p:spPr bwMode="auto">
          <a:xfrm>
            <a:off x="1621987" y="1464656"/>
            <a:ext cx="2911475" cy="461665"/>
          </a:xfrm>
          <a:prstGeom prst="rect">
            <a:avLst/>
          </a:prstGeom>
          <a:noFill/>
          <a:ln w="9525">
            <a:noFill/>
            <a:miter lim="800000"/>
            <a:headEnd/>
            <a:tailEnd/>
          </a:ln>
        </p:spPr>
        <p:txBody>
          <a:bodyPr>
            <a:spAutoFit/>
          </a:bodyPr>
          <a:lstStyle/>
          <a:p>
            <a:pPr algn="ctr">
              <a:defRPr/>
            </a:pPr>
            <a:r>
              <a:rPr lang="en-US" sz="2400" b="1" u="sng" kern="0" dirty="0">
                <a:latin typeface="Calibri" pitchFamily="34" charset="0"/>
              </a:rPr>
              <a:t>Recurrence Score</a:t>
            </a:r>
          </a:p>
        </p:txBody>
      </p:sp>
      <p:sp>
        <p:nvSpPr>
          <p:cNvPr id="57353" name="Text Box 13"/>
          <p:cNvSpPr txBox="1">
            <a:spLocks noChangeArrowheads="1"/>
          </p:cNvSpPr>
          <p:nvPr/>
        </p:nvSpPr>
        <p:spPr bwMode="auto">
          <a:xfrm>
            <a:off x="0" y="6396335"/>
            <a:ext cx="347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NZ" sz="1200" dirty="0" smtClean="0">
                <a:latin typeface="Calibri" pitchFamily="34" charset="0"/>
                <a:ea typeface="PMingLiU" pitchFamily="18" charset="-120"/>
              </a:rPr>
              <a:t>O’Connell MJ, </a:t>
            </a:r>
            <a:r>
              <a:rPr lang="en-NZ" sz="1200" dirty="0">
                <a:latin typeface="Calibri" pitchFamily="34" charset="0"/>
                <a:ea typeface="PMingLiU" pitchFamily="18" charset="-120"/>
              </a:rPr>
              <a:t>et al. </a:t>
            </a:r>
            <a:r>
              <a:rPr lang="it-IT" sz="1200" i="1" dirty="0" smtClean="0">
                <a:latin typeface="Calibri" pitchFamily="34" charset="0"/>
                <a:ea typeface="PMingLiU" pitchFamily="18" charset="-120"/>
              </a:rPr>
              <a:t>J Clin Oncol</a:t>
            </a:r>
            <a:r>
              <a:rPr lang="it-IT" sz="1200" dirty="0" smtClean="0">
                <a:latin typeface="Calibri" pitchFamily="34" charset="0"/>
                <a:ea typeface="PMingLiU" pitchFamily="18" charset="-120"/>
              </a:rPr>
              <a:t>. 2010;28:3937-3944.</a:t>
            </a:r>
          </a:p>
          <a:p>
            <a:pPr eaLnBrk="1" hangingPunct="1"/>
            <a:r>
              <a:rPr lang="fr-FR" sz="1200" dirty="0" smtClean="0">
                <a:latin typeface="Calibri" pitchFamily="34" charset="0"/>
              </a:rPr>
              <a:t>Kerr D, et al. </a:t>
            </a:r>
            <a:r>
              <a:rPr lang="fr-FR" sz="1200" i="1" dirty="0" smtClean="0">
                <a:latin typeface="Calibri" pitchFamily="34" charset="0"/>
              </a:rPr>
              <a:t>J Clin </a:t>
            </a:r>
            <a:r>
              <a:rPr lang="fr-FR" sz="1200" i="1" dirty="0" err="1" smtClean="0">
                <a:latin typeface="Calibri" pitchFamily="34" charset="0"/>
              </a:rPr>
              <a:t>Oncol</a:t>
            </a:r>
            <a:r>
              <a:rPr lang="fr-FR" sz="1200" dirty="0" smtClean="0">
                <a:latin typeface="Calibri" pitchFamily="34" charset="0"/>
              </a:rPr>
              <a:t>. 2009;27: abstract 4000.</a:t>
            </a:r>
          </a:p>
        </p:txBody>
      </p:sp>
      <p:sp>
        <p:nvSpPr>
          <p:cNvPr id="18" name="Text Box 1372"/>
          <p:cNvSpPr txBox="1">
            <a:spLocks noChangeArrowheads="1"/>
          </p:cNvSpPr>
          <p:nvPr/>
        </p:nvSpPr>
        <p:spPr bwMode="auto">
          <a:xfrm>
            <a:off x="5740789" y="1464656"/>
            <a:ext cx="2911475" cy="461665"/>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u="sng" kern="0" dirty="0" smtClean="0">
                <a:latin typeface="Calibri" pitchFamily="34" charset="0"/>
              </a:rPr>
              <a:t>Reference Genes</a:t>
            </a:r>
            <a:endParaRPr lang="en-US" sz="2400" b="1" u="sng" kern="0" dirty="0">
              <a:latin typeface="Calibri" pitchFamily="34" charset="0"/>
            </a:endParaRPr>
          </a:p>
        </p:txBody>
      </p:sp>
      <p:sp>
        <p:nvSpPr>
          <p:cNvPr id="20" name="Rounded Rectangle 19"/>
          <p:cNvSpPr/>
          <p:nvPr/>
        </p:nvSpPr>
        <p:spPr>
          <a:xfrm>
            <a:off x="2192356" y="4362680"/>
            <a:ext cx="4230477" cy="1902184"/>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US" sz="2400" dirty="0" smtClean="0"/>
              <a:t>Recurrence Score =</a:t>
            </a:r>
            <a:br>
              <a:rPr lang="en-US" sz="2400" dirty="0" smtClean="0"/>
            </a:br>
            <a:r>
              <a:rPr lang="en-US" sz="2400" dirty="0" smtClean="0">
                <a:solidFill>
                  <a:schemeClr val="accent1"/>
                </a:solidFill>
              </a:rPr>
              <a:t>– </a:t>
            </a:r>
            <a:r>
              <a:rPr lang="en-US" sz="2400" dirty="0" smtClean="0"/>
              <a:t>0.15 × </a:t>
            </a:r>
            <a:r>
              <a:rPr lang="en-US" sz="2400" dirty="0" err="1" smtClean="0"/>
              <a:t>Stromal</a:t>
            </a:r>
            <a:r>
              <a:rPr lang="en-US" sz="2400" dirty="0" smtClean="0"/>
              <a:t> Group</a:t>
            </a:r>
            <a:br>
              <a:rPr lang="en-US" sz="2400" dirty="0" smtClean="0"/>
            </a:br>
            <a:r>
              <a:rPr lang="en-US" sz="2400" dirty="0" smtClean="0"/>
              <a:t>– 0.30 × Cell Cycle Group</a:t>
            </a:r>
            <a:br>
              <a:rPr lang="en-US" sz="2400" dirty="0" smtClean="0"/>
            </a:br>
            <a:r>
              <a:rPr lang="en-US" sz="2400" dirty="0" smtClean="0"/>
              <a:t>+ 0.15 × GADD45B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05" name="Rectangle 2"/>
          <p:cNvSpPr>
            <a:spLocks noGrp="1" noChangeArrowheads="1"/>
          </p:cNvSpPr>
          <p:nvPr>
            <p:ph type="title"/>
          </p:nvPr>
        </p:nvSpPr>
        <p:spPr/>
        <p:txBody>
          <a:bodyPr/>
          <a:lstStyle/>
          <a:p>
            <a:r>
              <a:rPr lang="en-US" dirty="0" err="1" smtClean="0"/>
              <a:t>Onco</a:t>
            </a:r>
            <a:r>
              <a:rPr lang="en-US" i="1" dirty="0" err="1" smtClean="0"/>
              <a:t>type</a:t>
            </a:r>
            <a:r>
              <a:rPr lang="en-US" dirty="0" smtClean="0"/>
              <a:t> DX® Colon Cancer Assay</a:t>
            </a:r>
          </a:p>
        </p:txBody>
      </p:sp>
      <p:sp>
        <p:nvSpPr>
          <p:cNvPr id="9" name="Rounded Rectangle 8"/>
          <p:cNvSpPr/>
          <p:nvPr/>
        </p:nvSpPr>
        <p:spPr>
          <a:xfrm>
            <a:off x="457200" y="1746752"/>
            <a:ext cx="8229600" cy="103163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Challenge with the Stage II Colon Cancer Patient</a:t>
            </a:r>
            <a:endParaRPr lang="en-US" sz="2800" b="1" dirty="0"/>
          </a:p>
        </p:txBody>
      </p:sp>
      <p:sp>
        <p:nvSpPr>
          <p:cNvPr id="10" name="Rounded Rectangle 9"/>
          <p:cNvSpPr/>
          <p:nvPr/>
        </p:nvSpPr>
        <p:spPr>
          <a:xfrm>
            <a:off x="457200" y="3270743"/>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err="1" smtClean="0">
                <a:solidFill>
                  <a:schemeClr val="tx1"/>
                </a:solidFill>
                <a:latin typeface="Calibri" pitchFamily="34" charset="0"/>
                <a:ea typeface="ＭＳ Ｐゴシック" pitchFamily="34" charset="-128"/>
                <a:cs typeface="Calibri" pitchFamily="34" charset="0"/>
              </a:rPr>
              <a:t>Onco</a:t>
            </a:r>
            <a:r>
              <a:rPr lang="en-US" sz="2800" b="1" i="1" dirty="0" err="1" smtClean="0">
                <a:solidFill>
                  <a:schemeClr val="tx1"/>
                </a:solidFill>
                <a:latin typeface="Calibri" pitchFamily="34" charset="0"/>
                <a:ea typeface="ＭＳ Ｐゴシック" pitchFamily="34" charset="-128"/>
                <a:cs typeface="Calibri" pitchFamily="34" charset="0"/>
              </a:rPr>
              <a:t>type</a:t>
            </a:r>
            <a:r>
              <a:rPr lang="en-US" sz="2800" b="1" dirty="0" smtClean="0">
                <a:solidFill>
                  <a:schemeClr val="tx1"/>
                </a:solidFill>
                <a:latin typeface="Calibri" pitchFamily="34" charset="0"/>
                <a:ea typeface="ＭＳ Ｐゴシック" pitchFamily="34" charset="-128"/>
                <a:cs typeface="Calibri" pitchFamily="34" charset="0"/>
              </a:rPr>
              <a:t> DX Colon Cancer Assay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Development &amp; Validation</a:t>
            </a:r>
            <a:endParaRPr lang="en-US" sz="2800" dirty="0" smtClean="0">
              <a:solidFill>
                <a:schemeClr val="tx1"/>
              </a:solidFill>
              <a:latin typeface="Calibri" pitchFamily="34" charset="0"/>
              <a:ea typeface="ＭＳ Ｐゴシック" pitchFamily="34" charset="-128"/>
              <a:cs typeface="Calibri" pitchFamily="34" charset="0"/>
            </a:endParaRPr>
          </a:p>
        </p:txBody>
      </p:sp>
      <p:sp>
        <p:nvSpPr>
          <p:cNvPr id="11" name="Rounded Rectangle 10"/>
          <p:cNvSpPr/>
          <p:nvPr/>
        </p:nvSpPr>
        <p:spPr>
          <a:xfrm>
            <a:off x="457200" y="4794734"/>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smtClean="0">
                <a:solidFill>
                  <a:schemeClr val="tx1"/>
                </a:solidFill>
                <a:latin typeface="Calibri" pitchFamily="34" charset="0"/>
                <a:ea typeface="ＭＳ Ｐゴシック" pitchFamily="34" charset="-128"/>
                <a:cs typeface="Calibri" pitchFamily="34" charset="0"/>
              </a:rPr>
              <a:t>Implications for Clinical Practice in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Stage II Colon Cancer</a:t>
            </a:r>
          </a:p>
        </p:txBody>
      </p:sp>
    </p:spTree>
    <p:extLst>
      <p:ext uri="{BB962C8B-B14F-4D97-AF65-F5344CB8AC3E}">
        <p14:creationId xmlns:p14="http://schemas.microsoft.com/office/powerpoint/2010/main" val="396499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ctrTitle"/>
          </p:nvPr>
        </p:nvSpPr>
        <p:spPr/>
        <p:txBody>
          <a:bodyPr>
            <a:normAutofit fontScale="90000"/>
          </a:bodyPr>
          <a:lstStyle/>
          <a:p>
            <a:r>
              <a:rPr lang="en-US" sz="3100" dirty="0" smtClean="0"/>
              <a:t>A quantitative multi-gene RT-PCR assay for prediction of recurrence in stage II colon cancer: Selection of the genes in 4 large studies and results of the independent, prospectively-designed QUASAR validation study</a:t>
            </a:r>
            <a:r>
              <a:rPr lang="en-US" dirty="0" smtClean="0"/>
              <a:t/>
            </a:r>
            <a:br>
              <a:rPr lang="en-US" dirty="0" smtClean="0"/>
            </a:br>
            <a:endParaRPr lang="en-US" dirty="0"/>
          </a:p>
        </p:txBody>
      </p:sp>
      <p:sp>
        <p:nvSpPr>
          <p:cNvPr id="63491" name="Rectangle 3"/>
          <p:cNvSpPr>
            <a:spLocks noGrp="1"/>
          </p:cNvSpPr>
          <p:nvPr>
            <p:ph type="subTitle" idx="1"/>
          </p:nvPr>
        </p:nvSpPr>
        <p:spPr/>
        <p:txBody>
          <a:bodyPr>
            <a:noAutofit/>
          </a:bodyPr>
          <a:lstStyle/>
          <a:p>
            <a:r>
              <a:rPr lang="en-US" sz="2000" dirty="0" smtClean="0"/>
              <a:t>David Kerr,</a:t>
            </a:r>
            <a:r>
              <a:rPr lang="en-US" sz="2000" baseline="30000" dirty="0" smtClean="0"/>
              <a:t>1</a:t>
            </a:r>
            <a:r>
              <a:rPr lang="en-US" sz="2000" dirty="0" smtClean="0"/>
              <a:t> Richard Gray,</a:t>
            </a:r>
            <a:r>
              <a:rPr lang="en-US" sz="2000" baseline="30000" dirty="0" smtClean="0"/>
              <a:t>2</a:t>
            </a:r>
            <a:r>
              <a:rPr lang="en-US" sz="2000" dirty="0" smtClean="0"/>
              <a:t> Philip Quirke,</a:t>
            </a:r>
            <a:r>
              <a:rPr lang="en-US" sz="2000" baseline="30000" dirty="0" smtClean="0"/>
              <a:t>3</a:t>
            </a:r>
            <a:r>
              <a:rPr lang="en-US" sz="2000" dirty="0" smtClean="0"/>
              <a:t> Drew Watson,</a:t>
            </a:r>
            <a:r>
              <a:rPr lang="en-US" sz="2000" baseline="30000" dirty="0" smtClean="0"/>
              <a:t>4</a:t>
            </a:r>
            <a:r>
              <a:rPr lang="en-US" sz="2000" dirty="0" smtClean="0"/>
              <a:t> Greg Yothers,</a:t>
            </a:r>
            <a:r>
              <a:rPr lang="en-US" sz="2000" baseline="30000" dirty="0" smtClean="0"/>
              <a:t>5</a:t>
            </a:r>
            <a:r>
              <a:rPr lang="en-US" sz="2000" dirty="0" smtClean="0"/>
              <a:t> Ian Lavery,</a:t>
            </a:r>
            <a:r>
              <a:rPr lang="en-US" sz="2000" baseline="30000" dirty="0" smtClean="0"/>
              <a:t>6</a:t>
            </a:r>
            <a:r>
              <a:rPr lang="en-US" sz="2000" dirty="0" smtClean="0"/>
              <a:t> Mark Lee,</a:t>
            </a:r>
            <a:r>
              <a:rPr lang="en-US" sz="2000" baseline="30000" dirty="0" smtClean="0"/>
              <a:t>4</a:t>
            </a:r>
            <a:r>
              <a:rPr lang="en-US" sz="2000" dirty="0" smtClean="0"/>
              <a:t> Michael O'Connell,</a:t>
            </a:r>
            <a:r>
              <a:rPr lang="en-US" sz="2000" baseline="30000" dirty="0" smtClean="0"/>
              <a:t>5</a:t>
            </a:r>
            <a:r>
              <a:rPr lang="en-US" sz="2000" dirty="0" smtClean="0"/>
              <a:t> Steven Shak,</a:t>
            </a:r>
            <a:r>
              <a:rPr lang="en-US" sz="2000" baseline="30000" dirty="0" smtClean="0"/>
              <a:t>4</a:t>
            </a:r>
            <a:r>
              <a:rPr lang="en-US" sz="2000" dirty="0" smtClean="0"/>
              <a:t> Norman Wolmark,</a:t>
            </a:r>
            <a:r>
              <a:rPr lang="en-US" sz="2000" baseline="30000" dirty="0" smtClean="0"/>
              <a:t>5</a:t>
            </a:r>
            <a:r>
              <a:rPr lang="en-US" sz="2000" dirty="0" smtClean="0"/>
              <a:t> and the Genomic Health &amp; QUASAR Colon Teams</a:t>
            </a:r>
            <a:endParaRPr lang="en-US" sz="2000" dirty="0"/>
          </a:p>
        </p:txBody>
      </p:sp>
      <p:sp>
        <p:nvSpPr>
          <p:cNvPr id="63492" name="Text Box 4"/>
          <p:cNvSpPr txBox="1">
            <a:spLocks noChangeArrowheads="1"/>
          </p:cNvSpPr>
          <p:nvPr/>
        </p:nvSpPr>
        <p:spPr bwMode="auto">
          <a:xfrm>
            <a:off x="193675" y="5710238"/>
            <a:ext cx="87566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1600" dirty="0">
                <a:latin typeface="+mn-lt"/>
                <a:ea typeface="MS PGothic" pitchFamily="34" charset="-128"/>
              </a:rPr>
              <a:t>1. University of Oxford, Oxford, UK &amp; SIDRA, Qatar; 2. Birmingham Clinical Trials Unit, Birmingham, UK; 3. Leeds Institute of Molecular Medicine, Leeds, UK; 4. Genomic Health, Inc., Redwood City, CA;  </a:t>
            </a:r>
            <a:r>
              <a:rPr lang="en-US" sz="1600" dirty="0" smtClean="0">
                <a:latin typeface="+mn-lt"/>
                <a:ea typeface="MS PGothic" pitchFamily="34" charset="-128"/>
              </a:rPr>
              <a:t/>
            </a:r>
            <a:br>
              <a:rPr lang="en-US" sz="1600" dirty="0" smtClean="0">
                <a:latin typeface="+mn-lt"/>
                <a:ea typeface="MS PGothic" pitchFamily="34" charset="-128"/>
              </a:rPr>
            </a:br>
            <a:r>
              <a:rPr lang="en-US" sz="1600" dirty="0" smtClean="0">
                <a:latin typeface="+mn-lt"/>
                <a:ea typeface="MS PGothic" pitchFamily="34" charset="-128"/>
              </a:rPr>
              <a:t>5</a:t>
            </a:r>
            <a:r>
              <a:rPr lang="en-US" sz="1600" dirty="0">
                <a:latin typeface="+mn-lt"/>
                <a:ea typeface="MS PGothic" pitchFamily="34" charset="-128"/>
              </a:rPr>
              <a:t>. National Surgical Adjuvant Breast and Bowel Project, Pittsburgh, PA; 6. Cleveland Clinic, Cleveland, OH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8750" y="222250"/>
            <a:ext cx="88836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eaLnBrk="0" hangingPunct="0"/>
            <a:endParaRPr lang="en-US" b="1">
              <a:solidFill>
                <a:srgbClr val="FFFF00"/>
              </a:solidFill>
              <a:latin typeface="Calibri" pitchFamily="34" charset="0"/>
            </a:endParaRPr>
          </a:p>
        </p:txBody>
      </p:sp>
      <p:sp>
        <p:nvSpPr>
          <p:cNvPr id="65548" name="Rectangle 24"/>
          <p:cNvSpPr>
            <a:spLocks noGrp="1"/>
          </p:cNvSpPr>
          <p:nvPr>
            <p:ph type="title"/>
          </p:nvPr>
        </p:nvSpPr>
        <p:spPr/>
        <p:txBody>
          <a:bodyPr/>
          <a:lstStyle/>
          <a:p>
            <a:r>
              <a:rPr lang="en-US" sz="2800" dirty="0" smtClean="0">
                <a:latin typeface="Calibri" pitchFamily="34" charset="0"/>
              </a:rPr>
              <a:t>Clinical Validation of the Pre-specified Colon Cancer Assay: Stage II Colon Cancer Patients from QUASAR</a:t>
            </a:r>
          </a:p>
        </p:txBody>
      </p:sp>
      <p:sp>
        <p:nvSpPr>
          <p:cNvPr id="32" name="Content Placeholder 31"/>
          <p:cNvSpPr>
            <a:spLocks noGrp="1"/>
          </p:cNvSpPr>
          <p:nvPr>
            <p:ph idx="1"/>
          </p:nvPr>
        </p:nvSpPr>
        <p:spPr>
          <a:xfrm>
            <a:off x="457200" y="4448432"/>
            <a:ext cx="8229600" cy="1677731"/>
          </a:xfrm>
        </p:spPr>
        <p:txBody>
          <a:bodyPr>
            <a:normAutofit fontScale="70000" lnSpcReduction="20000"/>
          </a:bodyPr>
          <a:lstStyle/>
          <a:p>
            <a:pPr>
              <a:lnSpc>
                <a:spcPct val="120000"/>
              </a:lnSpc>
            </a:pPr>
            <a:r>
              <a:rPr lang="en-US" dirty="0" smtClean="0"/>
              <a:t>Enrolled 1994-2003, primarily from UK</a:t>
            </a:r>
          </a:p>
          <a:p>
            <a:pPr>
              <a:lnSpc>
                <a:spcPct val="120000"/>
              </a:lnSpc>
            </a:pPr>
            <a:r>
              <a:rPr lang="en-US" dirty="0" smtClean="0"/>
              <a:t>Parent study demonstrated 3-4% absolute benefit of adjuvant 5FU/LV for stage II disease (approximate 20% relative risk reduction)</a:t>
            </a:r>
          </a:p>
        </p:txBody>
      </p:sp>
      <p:sp>
        <p:nvSpPr>
          <p:cNvPr id="19" name="Rectangle 18"/>
          <p:cNvSpPr/>
          <p:nvPr/>
        </p:nvSpPr>
        <p:spPr>
          <a:xfrm>
            <a:off x="0" y="6581001"/>
            <a:ext cx="4572000" cy="276999"/>
          </a:xfrm>
          <a:prstGeom prst="rect">
            <a:avLst/>
          </a:prstGeom>
        </p:spPr>
        <p:txBody>
          <a:bodyPr>
            <a:spAutoFit/>
          </a:bodyPr>
          <a:lstStyle/>
          <a:p>
            <a:r>
              <a:rPr lang="fr-FR" sz="1200" dirty="0" smtClean="0">
                <a:latin typeface="+mn-lt"/>
              </a:rPr>
              <a:t>QUASAR Collaborative Group, et al. </a:t>
            </a:r>
            <a:r>
              <a:rPr lang="fr-FR" sz="1200" i="1" dirty="0" smtClean="0">
                <a:latin typeface="+mn-lt"/>
              </a:rPr>
              <a:t>Lancet</a:t>
            </a:r>
            <a:r>
              <a:rPr lang="fr-FR" sz="1200" dirty="0" smtClean="0">
                <a:latin typeface="+mn-lt"/>
              </a:rPr>
              <a:t>. 2007;370:2020-2029.</a:t>
            </a:r>
            <a:endParaRPr lang="fr-FR" sz="1200" dirty="0">
              <a:latin typeface="+mn-lt"/>
            </a:endParaRPr>
          </a:p>
        </p:txBody>
      </p:sp>
      <p:sp>
        <p:nvSpPr>
          <p:cNvPr id="20" name="Rounded Rectangle 19"/>
          <p:cNvSpPr/>
          <p:nvPr/>
        </p:nvSpPr>
        <p:spPr>
          <a:xfrm>
            <a:off x="769251" y="2324202"/>
            <a:ext cx="1425146" cy="12933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Parent QUASAR Trial</a:t>
            </a:r>
          </a:p>
        </p:txBody>
      </p:sp>
      <p:sp>
        <p:nvSpPr>
          <p:cNvPr id="21" name="Rounded Rectangle 20"/>
          <p:cNvSpPr/>
          <p:nvPr/>
        </p:nvSpPr>
        <p:spPr>
          <a:xfrm>
            <a:off x="3385894" y="2324202"/>
            <a:ext cx="1779372" cy="12933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Resected</a:t>
            </a:r>
            <a:r>
              <a:rPr lang="en-US" sz="2000" b="1" dirty="0" smtClean="0"/>
              <a:t> Stage II </a:t>
            </a:r>
            <a:br>
              <a:rPr lang="en-US" sz="2000" b="1" dirty="0" smtClean="0"/>
            </a:br>
            <a:r>
              <a:rPr lang="en-US" sz="2000" b="1" dirty="0" smtClean="0"/>
              <a:t>Colon Cancer</a:t>
            </a:r>
          </a:p>
        </p:txBody>
      </p:sp>
      <p:sp>
        <p:nvSpPr>
          <p:cNvPr id="22" name="Rounded Rectangle 21"/>
          <p:cNvSpPr/>
          <p:nvPr/>
        </p:nvSpPr>
        <p:spPr bwMode="auto">
          <a:xfrm>
            <a:off x="6356762" y="1567452"/>
            <a:ext cx="2017987" cy="1134559"/>
          </a:xfrm>
          <a:prstGeom prst="roundRect">
            <a:avLst/>
          </a:prstGeom>
          <a:solidFill>
            <a:schemeClr val="tx1">
              <a:lumMod val="9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lgn="ctr"/>
            <a:r>
              <a:rPr lang="en-US" sz="2000" b="1" dirty="0" smtClean="0">
                <a:solidFill>
                  <a:srgbClr val="0070C0"/>
                </a:solidFill>
                <a:latin typeface="Calibri" pitchFamily="34" charset="0"/>
              </a:rPr>
              <a:t>Observation</a:t>
            </a:r>
            <a:endParaRPr lang="en-US" sz="2400" dirty="0">
              <a:solidFill>
                <a:srgbClr val="0070C0"/>
              </a:solidFill>
              <a:latin typeface="Calibri" pitchFamily="34" charset="0"/>
            </a:endParaRPr>
          </a:p>
        </p:txBody>
      </p:sp>
      <p:sp>
        <p:nvSpPr>
          <p:cNvPr id="23" name="Rounded Rectangle 22"/>
          <p:cNvSpPr/>
          <p:nvPr/>
        </p:nvSpPr>
        <p:spPr bwMode="auto">
          <a:xfrm>
            <a:off x="6356762" y="3239733"/>
            <a:ext cx="2017987" cy="1134559"/>
          </a:xfrm>
          <a:prstGeom prst="roundRect">
            <a:avLst/>
          </a:prstGeom>
          <a:solidFill>
            <a:srgbClr val="0070C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lgn="ctr"/>
            <a:r>
              <a:rPr lang="en-US" sz="2000" b="1" dirty="0" smtClean="0">
                <a:latin typeface="Calibri" pitchFamily="34" charset="0"/>
              </a:rPr>
              <a:t>Adjuvant treatment with 5FU/LV</a:t>
            </a:r>
            <a:endParaRPr lang="en-US" sz="2400" dirty="0">
              <a:latin typeface="Calibri" pitchFamily="34" charset="0"/>
            </a:endParaRPr>
          </a:p>
        </p:txBody>
      </p:sp>
      <p:cxnSp>
        <p:nvCxnSpPr>
          <p:cNvPr id="27" name="Straight Arrow Connector 26"/>
          <p:cNvCxnSpPr>
            <a:stCxn id="20" idx="3"/>
            <a:endCxn id="21" idx="1"/>
          </p:cNvCxnSpPr>
          <p:nvPr/>
        </p:nvCxnSpPr>
        <p:spPr>
          <a:xfrm>
            <a:off x="2194397" y="2970872"/>
            <a:ext cx="1191497"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1" idx="3"/>
            <a:endCxn id="22" idx="1"/>
          </p:cNvCxnSpPr>
          <p:nvPr/>
        </p:nvCxnSpPr>
        <p:spPr>
          <a:xfrm flipV="1">
            <a:off x="5165266" y="2134732"/>
            <a:ext cx="1191496" cy="836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1" idx="3"/>
            <a:endCxn id="23" idx="1"/>
          </p:cNvCxnSpPr>
          <p:nvPr/>
        </p:nvCxnSpPr>
        <p:spPr>
          <a:xfrm>
            <a:off x="5165266" y="2970872"/>
            <a:ext cx="1191496" cy="8361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26763"/>
            <a:ext cx="4572000" cy="461665"/>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p:txBody>
      </p:sp>
      <p:sp>
        <p:nvSpPr>
          <p:cNvPr id="16" name="Rounded Rectangle 15"/>
          <p:cNvSpPr/>
          <p:nvPr/>
        </p:nvSpPr>
        <p:spPr>
          <a:xfrm>
            <a:off x="1183929" y="1483943"/>
            <a:ext cx="3617398" cy="814414"/>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Parent QUASAR Trial</a:t>
            </a:r>
          </a:p>
          <a:p>
            <a:pPr algn="ctr"/>
            <a:r>
              <a:rPr lang="en-US" sz="2000" b="1" dirty="0" smtClean="0"/>
              <a:t>N = 3239</a:t>
            </a:r>
          </a:p>
        </p:txBody>
      </p:sp>
      <p:sp>
        <p:nvSpPr>
          <p:cNvPr id="17" name="Rounded Rectangle 16"/>
          <p:cNvSpPr/>
          <p:nvPr/>
        </p:nvSpPr>
        <p:spPr>
          <a:xfrm>
            <a:off x="1183929" y="2822615"/>
            <a:ext cx="3617398" cy="814414"/>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Patients with collected blocks</a:t>
            </a:r>
          </a:p>
          <a:p>
            <a:pPr algn="ctr"/>
            <a:r>
              <a:rPr lang="en-US" sz="2000" b="1" dirty="0" smtClean="0"/>
              <a:t>n = 2197 (68%)</a:t>
            </a:r>
          </a:p>
        </p:txBody>
      </p:sp>
      <p:sp>
        <p:nvSpPr>
          <p:cNvPr id="18" name="Rounded Rectangle 17"/>
          <p:cNvSpPr/>
          <p:nvPr/>
        </p:nvSpPr>
        <p:spPr>
          <a:xfrm>
            <a:off x="1183929" y="4161287"/>
            <a:ext cx="3617398" cy="814414"/>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Confirmed stage II colon cancer</a:t>
            </a:r>
          </a:p>
          <a:p>
            <a:pPr algn="ctr"/>
            <a:r>
              <a:rPr lang="en-US" sz="2000" b="1" dirty="0" smtClean="0"/>
              <a:t>n = 1490 (69%)</a:t>
            </a:r>
          </a:p>
        </p:txBody>
      </p:sp>
      <p:sp>
        <p:nvSpPr>
          <p:cNvPr id="19" name="Rounded Rectangle 18"/>
          <p:cNvSpPr/>
          <p:nvPr/>
        </p:nvSpPr>
        <p:spPr>
          <a:xfrm>
            <a:off x="1183929" y="5499959"/>
            <a:ext cx="3617398" cy="814414"/>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Final evaluable populations</a:t>
            </a:r>
          </a:p>
          <a:p>
            <a:pPr algn="ctr"/>
            <a:r>
              <a:rPr lang="en-US" sz="2000" b="1" dirty="0" smtClean="0"/>
              <a:t>n = 1436</a:t>
            </a:r>
          </a:p>
        </p:txBody>
      </p:sp>
      <p:sp>
        <p:nvSpPr>
          <p:cNvPr id="21" name="Rounded Rectangle 20"/>
          <p:cNvSpPr/>
          <p:nvPr/>
        </p:nvSpPr>
        <p:spPr>
          <a:xfrm>
            <a:off x="5266299" y="3611400"/>
            <a:ext cx="2693773" cy="57551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707 cases of stage III and rectal cancer</a:t>
            </a:r>
          </a:p>
        </p:txBody>
      </p:sp>
      <p:sp>
        <p:nvSpPr>
          <p:cNvPr id="22" name="Rounded Rectangle 21"/>
          <p:cNvSpPr/>
          <p:nvPr/>
        </p:nvSpPr>
        <p:spPr>
          <a:xfrm>
            <a:off x="5266299" y="4434642"/>
            <a:ext cx="2693773" cy="160637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r>
              <a:rPr lang="en-US" sz="1600" b="1" dirty="0" smtClean="0">
                <a:solidFill>
                  <a:schemeClr val="bg2"/>
                </a:solidFill>
              </a:rPr>
              <a:t>54 excluded (3.6%):</a:t>
            </a:r>
            <a:br>
              <a:rPr lang="en-US" sz="1600" b="1" dirty="0" smtClean="0">
                <a:solidFill>
                  <a:schemeClr val="bg2"/>
                </a:solidFill>
              </a:rPr>
            </a:br>
            <a:r>
              <a:rPr lang="en-US" sz="1600" b="1" dirty="0" smtClean="0">
                <a:solidFill>
                  <a:schemeClr val="bg2"/>
                </a:solidFill>
              </a:rPr>
              <a:t>29 synchronous tumors</a:t>
            </a:r>
            <a:br>
              <a:rPr lang="en-US" sz="1600" b="1" dirty="0" smtClean="0">
                <a:solidFill>
                  <a:schemeClr val="bg2"/>
                </a:solidFill>
              </a:rPr>
            </a:br>
            <a:r>
              <a:rPr lang="en-US" sz="1600" b="1" dirty="0" smtClean="0">
                <a:solidFill>
                  <a:schemeClr val="tx1"/>
                </a:solidFill>
              </a:rPr>
              <a:t>0</a:t>
            </a:r>
            <a:r>
              <a:rPr lang="en-US" sz="1600" b="1" dirty="0" smtClean="0">
                <a:solidFill>
                  <a:schemeClr val="bg2"/>
                </a:solidFill>
              </a:rPr>
              <a:t>8 insufficient tissue</a:t>
            </a:r>
            <a:br>
              <a:rPr lang="en-US" sz="1600" b="1" dirty="0" smtClean="0">
                <a:solidFill>
                  <a:schemeClr val="bg2"/>
                </a:solidFill>
              </a:rPr>
            </a:br>
            <a:r>
              <a:rPr lang="en-US" sz="1600" b="1" dirty="0" smtClean="0">
                <a:solidFill>
                  <a:schemeClr val="tx1"/>
                </a:solidFill>
              </a:rPr>
              <a:t>0</a:t>
            </a:r>
            <a:r>
              <a:rPr lang="en-US" sz="1600" b="1" dirty="0" smtClean="0">
                <a:solidFill>
                  <a:schemeClr val="bg2"/>
                </a:solidFill>
              </a:rPr>
              <a:t>7 identifier queries</a:t>
            </a:r>
            <a:br>
              <a:rPr lang="en-US" sz="1600" b="1" dirty="0" smtClean="0">
                <a:solidFill>
                  <a:schemeClr val="bg2"/>
                </a:solidFill>
              </a:rPr>
            </a:br>
            <a:r>
              <a:rPr lang="en-US" sz="1600" b="1" dirty="0" smtClean="0">
                <a:solidFill>
                  <a:schemeClr val="tx1"/>
                </a:solidFill>
              </a:rPr>
              <a:t>0</a:t>
            </a:r>
            <a:r>
              <a:rPr lang="en-US" sz="1600" b="1" dirty="0" smtClean="0">
                <a:solidFill>
                  <a:schemeClr val="bg2"/>
                </a:solidFill>
              </a:rPr>
              <a:t>6 RNA quality/quantity</a:t>
            </a:r>
            <a:br>
              <a:rPr lang="en-US" sz="1600" b="1" dirty="0" smtClean="0">
                <a:solidFill>
                  <a:schemeClr val="bg2"/>
                </a:solidFill>
              </a:rPr>
            </a:br>
            <a:r>
              <a:rPr lang="en-US" sz="1600" b="1" dirty="0" smtClean="0">
                <a:solidFill>
                  <a:schemeClr val="tx1"/>
                </a:solidFill>
              </a:rPr>
              <a:t>0</a:t>
            </a:r>
            <a:r>
              <a:rPr lang="en-US" sz="1600" b="1" dirty="0" smtClean="0">
                <a:solidFill>
                  <a:schemeClr val="bg2"/>
                </a:solidFill>
              </a:rPr>
              <a:t>4 ineligible histology</a:t>
            </a:r>
          </a:p>
        </p:txBody>
      </p:sp>
      <p:cxnSp>
        <p:nvCxnSpPr>
          <p:cNvPr id="27" name="Straight Arrow Connector 26"/>
          <p:cNvCxnSpPr>
            <a:stCxn id="16" idx="2"/>
            <a:endCxn id="17" idx="0"/>
          </p:cNvCxnSpPr>
          <p:nvPr/>
        </p:nvCxnSpPr>
        <p:spPr>
          <a:xfrm rot="5400000">
            <a:off x="2730499" y="2560486"/>
            <a:ext cx="52425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18" idx="0"/>
          </p:cNvCxnSpPr>
          <p:nvPr/>
        </p:nvCxnSpPr>
        <p:spPr>
          <a:xfrm rot="5400000">
            <a:off x="2730499" y="3899158"/>
            <a:ext cx="52425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2"/>
            <a:endCxn id="19" idx="0"/>
          </p:cNvCxnSpPr>
          <p:nvPr/>
        </p:nvCxnSpPr>
        <p:spPr>
          <a:xfrm rot="5400000">
            <a:off x="2730499" y="5237830"/>
            <a:ext cx="52425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hape 32"/>
          <p:cNvCxnSpPr>
            <a:stCxn id="17" idx="2"/>
            <a:endCxn id="21" idx="1"/>
          </p:cNvCxnSpPr>
          <p:nvPr/>
        </p:nvCxnSpPr>
        <p:spPr>
          <a:xfrm rot="16200000" flipH="1">
            <a:off x="3998398" y="2631258"/>
            <a:ext cx="262130" cy="227367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hape 34"/>
          <p:cNvCxnSpPr>
            <a:stCxn id="18" idx="2"/>
            <a:endCxn id="22" idx="1"/>
          </p:cNvCxnSpPr>
          <p:nvPr/>
        </p:nvCxnSpPr>
        <p:spPr>
          <a:xfrm rot="16200000" flipH="1">
            <a:off x="3998398" y="3969930"/>
            <a:ext cx="262130" cy="227367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title"/>
          </p:nvPr>
        </p:nvSpPr>
        <p:spPr/>
        <p:txBody>
          <a:bodyPr/>
          <a:lstStyle/>
          <a:p>
            <a:r>
              <a:rPr lang="en-US" dirty="0" smtClean="0"/>
              <a:t>QUASAR: </a:t>
            </a:r>
            <a:br>
              <a:rPr lang="en-US" dirty="0" smtClean="0"/>
            </a:br>
            <a:r>
              <a:rPr lang="en-US" dirty="0" smtClean="0"/>
              <a:t>Evaluable Stage II Colon Cancer Patients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QUASAR: Demographics of 1,436 Evaluable Patients</a:t>
            </a:r>
            <a:endParaRPr lang="en-US" dirty="0"/>
          </a:p>
        </p:txBody>
      </p:sp>
      <p:graphicFrame>
        <p:nvGraphicFramePr>
          <p:cNvPr id="5" name="Content Placeholder 4"/>
          <p:cNvGraphicFramePr>
            <a:graphicFrameLocks noGrp="1"/>
          </p:cNvGraphicFramePr>
          <p:nvPr>
            <p:ph idx="1"/>
          </p:nvPr>
        </p:nvGraphicFramePr>
        <p:xfrm>
          <a:off x="457200" y="1600200"/>
          <a:ext cx="8229600" cy="4754880"/>
        </p:xfrm>
        <a:graphic>
          <a:graphicData uri="http://schemas.openxmlformats.org/drawingml/2006/table">
            <a:tbl>
              <a:tblPr firstRow="1" bandRow="1">
                <a:tableStyleId>{5C22544A-7EE6-4342-B048-85BDC9FD1C3A}</a:tableStyleId>
              </a:tblPr>
              <a:tblGrid>
                <a:gridCol w="1581665"/>
                <a:gridCol w="1223319"/>
                <a:gridCol w="2712308"/>
                <a:gridCol w="2712308"/>
              </a:tblGrid>
              <a:tr h="400448">
                <a:tc>
                  <a:txBody>
                    <a:bodyPr/>
                    <a:lstStyle/>
                    <a:p>
                      <a:r>
                        <a:rPr lang="en-US" sz="1800" dirty="0" smtClean="0"/>
                        <a:t>Characteristic</a:t>
                      </a:r>
                      <a:endParaRPr lang="en-US" sz="1800" dirty="0"/>
                    </a:p>
                  </a:txBody>
                  <a:tcPr/>
                </a:tc>
                <a:tc>
                  <a:txBody>
                    <a:bodyPr/>
                    <a:lstStyle/>
                    <a:p>
                      <a:pPr algn="ctr"/>
                      <a:r>
                        <a:rPr lang="en-US" sz="1800" dirty="0" smtClean="0"/>
                        <a:t>Value</a:t>
                      </a:r>
                      <a:endParaRPr lang="en-US" sz="1800" dirty="0"/>
                    </a:p>
                  </a:txBody>
                  <a:tcPr/>
                </a:tc>
                <a:tc>
                  <a:txBody>
                    <a:bodyPr/>
                    <a:lstStyle/>
                    <a:p>
                      <a:pPr algn="ctr"/>
                      <a:r>
                        <a:rPr lang="en-US" sz="1800" dirty="0" smtClean="0"/>
                        <a:t>Surgery alone</a:t>
                      </a:r>
                      <a:r>
                        <a:rPr lang="en-US" sz="1800" baseline="0" dirty="0" smtClean="0"/>
                        <a:t> </a:t>
                      </a:r>
                      <a:r>
                        <a:rPr lang="en-US" sz="1800" dirty="0" smtClean="0"/>
                        <a:t>(N = 711)</a:t>
                      </a:r>
                    </a:p>
                    <a:p>
                      <a:pPr algn="ctr"/>
                      <a:r>
                        <a:rPr lang="en-US" sz="1800" dirty="0" smtClean="0"/>
                        <a:t>n (%)</a:t>
                      </a:r>
                      <a:endParaRPr lang="en-US" sz="1800" dirty="0"/>
                    </a:p>
                  </a:txBody>
                  <a:tcPr/>
                </a:tc>
                <a:tc>
                  <a:txBody>
                    <a:bodyPr/>
                    <a:lstStyle/>
                    <a:p>
                      <a:pPr algn="ctr"/>
                      <a:r>
                        <a:rPr lang="en-US" sz="1800" dirty="0" smtClean="0"/>
                        <a:t>Surgery + 5FU/LV</a:t>
                      </a:r>
                      <a:r>
                        <a:rPr lang="en-US" sz="1800" baseline="0" dirty="0" smtClean="0"/>
                        <a:t> </a:t>
                      </a:r>
                      <a:r>
                        <a:rPr lang="en-US" sz="1800" dirty="0" smtClean="0"/>
                        <a:t>(N =725)</a:t>
                      </a:r>
                    </a:p>
                    <a:p>
                      <a:pPr algn="ctr"/>
                      <a:r>
                        <a:rPr lang="en-US" sz="1800" dirty="0" smtClean="0"/>
                        <a:t>n (%)</a:t>
                      </a:r>
                      <a:endParaRPr lang="en-US" sz="1800" dirty="0"/>
                    </a:p>
                  </a:txBody>
                  <a:tcPr/>
                </a:tc>
              </a:tr>
              <a:tr h="400448">
                <a:tc>
                  <a:txBody>
                    <a:bodyPr/>
                    <a:lstStyle/>
                    <a:p>
                      <a:r>
                        <a:rPr lang="en-US" sz="1800" dirty="0" smtClean="0"/>
                        <a:t>Age, years</a:t>
                      </a:r>
                      <a:endParaRPr lang="en-US" sz="1800" dirty="0"/>
                    </a:p>
                  </a:txBody>
                  <a:tcPr/>
                </a:tc>
                <a:tc>
                  <a:txBody>
                    <a:bodyPr/>
                    <a:lstStyle/>
                    <a:p>
                      <a:pPr algn="ctr"/>
                      <a:r>
                        <a:rPr lang="en-US" sz="1800" dirty="0" smtClean="0"/>
                        <a:t>&lt;60</a:t>
                      </a:r>
                    </a:p>
                    <a:p>
                      <a:pPr algn="ctr"/>
                      <a:r>
                        <a:rPr lang="en-US" sz="1800" dirty="0" smtClean="0"/>
                        <a:t>60 to &lt;70</a:t>
                      </a:r>
                    </a:p>
                    <a:p>
                      <a:pPr algn="ctr"/>
                      <a:r>
                        <a:rPr lang="en-US" sz="1800" dirty="0" smtClean="0"/>
                        <a:t>≥70</a:t>
                      </a:r>
                      <a:endParaRPr lang="en-US" sz="1800" dirty="0"/>
                    </a:p>
                  </a:txBody>
                  <a:tcPr/>
                </a:tc>
                <a:tc>
                  <a:txBody>
                    <a:bodyPr/>
                    <a:lstStyle/>
                    <a:p>
                      <a:pPr algn="ctr"/>
                      <a:r>
                        <a:rPr lang="en-US" sz="1800" dirty="0" smtClean="0"/>
                        <a:t>251 (35.3)</a:t>
                      </a:r>
                    </a:p>
                    <a:p>
                      <a:pPr algn="ctr"/>
                      <a:r>
                        <a:rPr lang="en-US" sz="1800" dirty="0" smtClean="0"/>
                        <a:t>308 (43.3)</a:t>
                      </a:r>
                    </a:p>
                    <a:p>
                      <a:pPr algn="ctr"/>
                      <a:r>
                        <a:rPr lang="en-US" sz="1800" dirty="0" smtClean="0"/>
                        <a:t>152 (21.4)</a:t>
                      </a:r>
                      <a:endParaRPr lang="en-US" sz="1800" dirty="0"/>
                    </a:p>
                  </a:txBody>
                  <a:tcPr/>
                </a:tc>
                <a:tc>
                  <a:txBody>
                    <a:bodyPr/>
                    <a:lstStyle/>
                    <a:p>
                      <a:pPr algn="ctr"/>
                      <a:r>
                        <a:rPr lang="en-US" sz="1800" dirty="0" smtClean="0"/>
                        <a:t>269 (37.1)</a:t>
                      </a:r>
                    </a:p>
                    <a:p>
                      <a:pPr algn="ctr"/>
                      <a:r>
                        <a:rPr lang="en-US" sz="1800" dirty="0" smtClean="0"/>
                        <a:t>317 (43.7)</a:t>
                      </a:r>
                    </a:p>
                    <a:p>
                      <a:pPr algn="ctr"/>
                      <a:r>
                        <a:rPr lang="en-US" sz="1800" dirty="0" smtClean="0"/>
                        <a:t>139 (19.2)</a:t>
                      </a:r>
                      <a:endParaRPr lang="en-US" sz="1800" dirty="0"/>
                    </a:p>
                  </a:txBody>
                  <a:tcPr/>
                </a:tc>
              </a:tr>
              <a:tr h="162404">
                <a:tc>
                  <a:txBody>
                    <a:bodyPr/>
                    <a:lstStyle/>
                    <a:p>
                      <a:r>
                        <a:rPr lang="en-US" sz="1800" dirty="0" smtClean="0"/>
                        <a:t>Gender</a:t>
                      </a:r>
                      <a:endParaRPr lang="en-US" sz="1800" dirty="0"/>
                    </a:p>
                  </a:txBody>
                  <a:tcPr/>
                </a:tc>
                <a:tc>
                  <a:txBody>
                    <a:bodyPr/>
                    <a:lstStyle/>
                    <a:p>
                      <a:pPr algn="ctr"/>
                      <a:r>
                        <a:rPr lang="en-US" sz="1800" dirty="0" smtClean="0"/>
                        <a:t>Female</a:t>
                      </a:r>
                      <a:endParaRPr lang="en-US" sz="1800" dirty="0"/>
                    </a:p>
                  </a:txBody>
                  <a:tcPr/>
                </a:tc>
                <a:tc>
                  <a:txBody>
                    <a:bodyPr/>
                    <a:lstStyle/>
                    <a:p>
                      <a:pPr algn="ctr"/>
                      <a:r>
                        <a:rPr lang="en-US" sz="1800" dirty="0" smtClean="0"/>
                        <a:t>302 (42.5)</a:t>
                      </a:r>
                      <a:endParaRPr lang="en-US" sz="1800" dirty="0"/>
                    </a:p>
                  </a:txBody>
                  <a:tcPr/>
                </a:tc>
                <a:tc>
                  <a:txBody>
                    <a:bodyPr/>
                    <a:lstStyle/>
                    <a:p>
                      <a:pPr algn="ctr"/>
                      <a:r>
                        <a:rPr lang="en-US" sz="1800" dirty="0" smtClean="0"/>
                        <a:t>295 (40.7)</a:t>
                      </a:r>
                      <a:endParaRPr lang="en-US" sz="1800" dirty="0"/>
                    </a:p>
                  </a:txBody>
                  <a:tcPr/>
                </a:tc>
              </a:tr>
              <a:tr h="162404">
                <a:tc>
                  <a:txBody>
                    <a:bodyPr/>
                    <a:lstStyle/>
                    <a:p>
                      <a:r>
                        <a:rPr lang="en-US" sz="1800" dirty="0" smtClean="0"/>
                        <a:t>T stage</a:t>
                      </a:r>
                      <a:endParaRPr lang="en-US" sz="1800" dirty="0"/>
                    </a:p>
                  </a:txBody>
                  <a:tcPr/>
                </a:tc>
                <a:tc>
                  <a:txBody>
                    <a:bodyPr/>
                    <a:lstStyle/>
                    <a:p>
                      <a:pPr algn="ctr"/>
                      <a:r>
                        <a:rPr lang="en-US" sz="1800" dirty="0" smtClean="0"/>
                        <a:t>T4</a:t>
                      </a:r>
                      <a:endParaRPr lang="en-US" sz="1800" dirty="0"/>
                    </a:p>
                  </a:txBody>
                  <a:tcPr/>
                </a:tc>
                <a:tc>
                  <a:txBody>
                    <a:bodyPr/>
                    <a:lstStyle/>
                    <a:p>
                      <a:pPr algn="ctr"/>
                      <a:r>
                        <a:rPr lang="en-US" sz="1800" dirty="0" smtClean="0"/>
                        <a:t>108 (15.3)</a:t>
                      </a:r>
                      <a:endParaRPr lang="en-US" sz="1800" dirty="0"/>
                    </a:p>
                  </a:txBody>
                  <a:tcPr/>
                </a:tc>
                <a:tc>
                  <a:txBody>
                    <a:bodyPr/>
                    <a:lstStyle/>
                    <a:p>
                      <a:pPr algn="ctr"/>
                      <a:r>
                        <a:rPr lang="en-US" sz="1800" dirty="0" smtClean="0"/>
                        <a:t>113 (15.7)</a:t>
                      </a:r>
                      <a:endParaRPr lang="en-US" sz="1800" dirty="0"/>
                    </a:p>
                  </a:txBody>
                  <a:tcPr/>
                </a:tc>
              </a:tr>
              <a:tr h="280314">
                <a:tc>
                  <a:txBody>
                    <a:bodyPr/>
                    <a:lstStyle/>
                    <a:p>
                      <a:r>
                        <a:rPr lang="en-US" sz="1800" dirty="0" smtClean="0"/>
                        <a:t># nodes examined</a:t>
                      </a:r>
                      <a:endParaRPr lang="en-US" sz="1800" dirty="0"/>
                    </a:p>
                  </a:txBody>
                  <a:tcPr/>
                </a:tc>
                <a:tc>
                  <a:txBody>
                    <a:bodyPr/>
                    <a:lstStyle/>
                    <a:p>
                      <a:pPr algn="ctr"/>
                      <a:r>
                        <a:rPr lang="en-US" sz="1800" dirty="0" smtClean="0"/>
                        <a:t>&lt;12</a:t>
                      </a:r>
                    </a:p>
                    <a:p>
                      <a:pPr algn="ctr"/>
                      <a:r>
                        <a:rPr lang="en-US" sz="1800" dirty="0" smtClean="0"/>
                        <a:t>≥12</a:t>
                      </a:r>
                      <a:endParaRPr lang="en-US" sz="1800" dirty="0"/>
                    </a:p>
                  </a:txBody>
                  <a:tcPr/>
                </a:tc>
                <a:tc>
                  <a:txBody>
                    <a:bodyPr/>
                    <a:lstStyle/>
                    <a:p>
                      <a:pPr algn="ctr"/>
                      <a:r>
                        <a:rPr lang="en-US" sz="1800" dirty="0" smtClean="0"/>
                        <a:t>413 (62.9)</a:t>
                      </a:r>
                    </a:p>
                    <a:p>
                      <a:pPr algn="ctr"/>
                      <a:r>
                        <a:rPr lang="en-US" sz="1800" dirty="0" smtClean="0"/>
                        <a:t>244 (37.1)</a:t>
                      </a:r>
                      <a:endParaRPr lang="en-US" sz="1800" dirty="0"/>
                    </a:p>
                  </a:txBody>
                  <a:tcPr/>
                </a:tc>
                <a:tc>
                  <a:txBody>
                    <a:bodyPr/>
                    <a:lstStyle/>
                    <a:p>
                      <a:pPr algn="ctr"/>
                      <a:r>
                        <a:rPr lang="en-US" sz="1800" dirty="0" smtClean="0"/>
                        <a:t>409 (61.0)</a:t>
                      </a:r>
                    </a:p>
                    <a:p>
                      <a:pPr algn="ctr"/>
                      <a:r>
                        <a:rPr lang="en-US" sz="1800" dirty="0" smtClean="0"/>
                        <a:t>262 (39.0)</a:t>
                      </a:r>
                      <a:endParaRPr lang="en-US" sz="1800" dirty="0"/>
                    </a:p>
                  </a:txBody>
                  <a:tcPr/>
                </a:tc>
              </a:tr>
              <a:tr h="162404">
                <a:tc>
                  <a:txBody>
                    <a:bodyPr/>
                    <a:lstStyle/>
                    <a:p>
                      <a:r>
                        <a:rPr lang="en-US" sz="1800" dirty="0" smtClean="0"/>
                        <a:t>LVI</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90 (12.7)</a:t>
                      </a:r>
                      <a:endParaRPr lang="en-US" sz="1800" dirty="0"/>
                    </a:p>
                  </a:txBody>
                  <a:tcPr/>
                </a:tc>
                <a:tc>
                  <a:txBody>
                    <a:bodyPr/>
                    <a:lstStyle/>
                    <a:p>
                      <a:pPr algn="ctr"/>
                      <a:r>
                        <a:rPr lang="en-US" sz="1800" dirty="0" smtClean="0"/>
                        <a:t>110 (15.2)</a:t>
                      </a:r>
                      <a:endParaRPr lang="en-US" sz="1800" dirty="0"/>
                    </a:p>
                  </a:txBody>
                  <a:tcPr/>
                </a:tc>
              </a:tr>
              <a:tr h="162404">
                <a:tc>
                  <a:txBody>
                    <a:bodyPr/>
                    <a:lstStyle/>
                    <a:p>
                      <a:r>
                        <a:rPr lang="en-US" sz="1800" dirty="0" smtClean="0"/>
                        <a:t>Tumor</a:t>
                      </a:r>
                      <a:r>
                        <a:rPr lang="en-US" sz="1800" baseline="0" dirty="0" smtClean="0"/>
                        <a:t> grade</a:t>
                      </a:r>
                      <a:endParaRPr lang="en-US" sz="1800" dirty="0"/>
                    </a:p>
                  </a:txBody>
                  <a:tcPr/>
                </a:tc>
                <a:tc>
                  <a:txBody>
                    <a:bodyPr/>
                    <a:lstStyle/>
                    <a:p>
                      <a:pPr algn="ctr"/>
                      <a:r>
                        <a:rPr lang="en-US" sz="1800" dirty="0" smtClean="0"/>
                        <a:t>High</a:t>
                      </a:r>
                      <a:endParaRPr lang="en-US" sz="1800" dirty="0"/>
                    </a:p>
                  </a:txBody>
                  <a:tcPr/>
                </a:tc>
                <a:tc>
                  <a:txBody>
                    <a:bodyPr/>
                    <a:lstStyle/>
                    <a:p>
                      <a:pPr algn="ctr"/>
                      <a:r>
                        <a:rPr lang="en-US" sz="1800" dirty="0" smtClean="0"/>
                        <a:t>222 (31.2)</a:t>
                      </a:r>
                      <a:endParaRPr lang="en-US" sz="1800" dirty="0"/>
                    </a:p>
                  </a:txBody>
                  <a:tcPr/>
                </a:tc>
                <a:tc>
                  <a:txBody>
                    <a:bodyPr/>
                    <a:lstStyle/>
                    <a:p>
                      <a:pPr algn="ctr"/>
                      <a:r>
                        <a:rPr lang="en-US" sz="1800" dirty="0" smtClean="0"/>
                        <a:t>219 (30.2)</a:t>
                      </a:r>
                      <a:endParaRPr lang="en-US" sz="1800" dirty="0"/>
                    </a:p>
                  </a:txBody>
                  <a:tcPr/>
                </a:tc>
              </a:tr>
              <a:tr h="162404">
                <a:tc>
                  <a:txBody>
                    <a:bodyPr/>
                    <a:lstStyle/>
                    <a:p>
                      <a:r>
                        <a:rPr lang="en-US" sz="1800" dirty="0" smtClean="0"/>
                        <a:t>Tumor type</a:t>
                      </a:r>
                    </a:p>
                  </a:txBody>
                  <a:tcPr/>
                </a:tc>
                <a:tc>
                  <a:txBody>
                    <a:bodyPr/>
                    <a:lstStyle/>
                    <a:p>
                      <a:pPr algn="ctr"/>
                      <a:r>
                        <a:rPr lang="en-US" sz="1800" dirty="0" err="1" smtClean="0"/>
                        <a:t>Mucinous</a:t>
                      </a:r>
                      <a:endParaRPr lang="en-US" sz="1800" dirty="0"/>
                    </a:p>
                  </a:txBody>
                  <a:tcPr/>
                </a:tc>
                <a:tc>
                  <a:txBody>
                    <a:bodyPr/>
                    <a:lstStyle/>
                    <a:p>
                      <a:pPr algn="ctr"/>
                      <a:r>
                        <a:rPr lang="en-US" sz="1800" dirty="0" smtClean="0"/>
                        <a:t>144 (20.3)</a:t>
                      </a:r>
                      <a:endParaRPr lang="en-US" sz="1800" dirty="0"/>
                    </a:p>
                  </a:txBody>
                  <a:tcPr/>
                </a:tc>
                <a:tc>
                  <a:txBody>
                    <a:bodyPr/>
                    <a:lstStyle/>
                    <a:p>
                      <a:pPr algn="ctr"/>
                      <a:r>
                        <a:rPr lang="en-US" sz="1800" dirty="0" smtClean="0"/>
                        <a:t>169 (23.3)</a:t>
                      </a:r>
                      <a:endParaRPr lang="en-US" sz="1800" dirty="0"/>
                    </a:p>
                  </a:txBody>
                  <a:tcPr/>
                </a:tc>
              </a:tr>
              <a:tr h="162404">
                <a:tc>
                  <a:txBody>
                    <a:bodyPr/>
                    <a:lstStyle/>
                    <a:p>
                      <a:r>
                        <a:rPr lang="en-US" sz="1800" dirty="0" smtClean="0"/>
                        <a:t>MMR</a:t>
                      </a:r>
                      <a:endParaRPr lang="en-US" sz="1800" dirty="0"/>
                    </a:p>
                  </a:txBody>
                  <a:tcPr/>
                </a:tc>
                <a:tc>
                  <a:txBody>
                    <a:bodyPr/>
                    <a:lstStyle/>
                    <a:p>
                      <a:pPr algn="ctr"/>
                      <a:r>
                        <a:rPr lang="en-US" sz="1800" dirty="0" smtClean="0"/>
                        <a:t>Deficient</a:t>
                      </a:r>
                      <a:endParaRPr lang="en-US" sz="1800" dirty="0"/>
                    </a:p>
                  </a:txBody>
                  <a:tcPr/>
                </a:tc>
                <a:tc>
                  <a:txBody>
                    <a:bodyPr/>
                    <a:lstStyle/>
                    <a:p>
                      <a:pPr algn="ctr"/>
                      <a:r>
                        <a:rPr lang="en-US" sz="1800" dirty="0" smtClean="0"/>
                        <a:t>89 (13.6)</a:t>
                      </a:r>
                      <a:endParaRPr lang="en-US" sz="1800" dirty="0"/>
                    </a:p>
                  </a:txBody>
                  <a:tcPr/>
                </a:tc>
                <a:tc>
                  <a:txBody>
                    <a:bodyPr/>
                    <a:lstStyle/>
                    <a:p>
                      <a:pPr algn="ctr"/>
                      <a:r>
                        <a:rPr lang="en-US" sz="1800" dirty="0" smtClean="0"/>
                        <a:t>92 (14.1)</a:t>
                      </a:r>
                      <a:endParaRPr lang="en-US" sz="1800" dirty="0"/>
                    </a:p>
                  </a:txBody>
                  <a:tcPr/>
                </a:tc>
              </a:tr>
              <a:tr h="162404">
                <a:tc>
                  <a:txBody>
                    <a:bodyPr/>
                    <a:lstStyle/>
                    <a:p>
                      <a:r>
                        <a:rPr lang="en-US" sz="1800" dirty="0" smtClean="0"/>
                        <a:t>Location</a:t>
                      </a:r>
                      <a:endParaRPr lang="en-US" sz="1800" dirty="0"/>
                    </a:p>
                  </a:txBody>
                  <a:tcPr/>
                </a:tc>
                <a:tc>
                  <a:txBody>
                    <a:bodyPr/>
                    <a:lstStyle/>
                    <a:p>
                      <a:pPr algn="ctr"/>
                      <a:r>
                        <a:rPr lang="en-US" sz="1800" dirty="0" smtClean="0"/>
                        <a:t>Right</a:t>
                      </a:r>
                      <a:endParaRPr lang="en-US" sz="1800" dirty="0"/>
                    </a:p>
                  </a:txBody>
                  <a:tcPr/>
                </a:tc>
                <a:tc>
                  <a:txBody>
                    <a:bodyPr/>
                    <a:lstStyle/>
                    <a:p>
                      <a:pPr algn="ctr"/>
                      <a:r>
                        <a:rPr lang="en-US" sz="1800" dirty="0" smtClean="0"/>
                        <a:t>273 (46.9)</a:t>
                      </a:r>
                      <a:endParaRPr lang="en-US" sz="1800" dirty="0"/>
                    </a:p>
                  </a:txBody>
                  <a:tcPr/>
                </a:tc>
                <a:tc>
                  <a:txBody>
                    <a:bodyPr/>
                    <a:lstStyle/>
                    <a:p>
                      <a:pPr algn="ctr"/>
                      <a:r>
                        <a:rPr lang="en-US" sz="1800" dirty="0" smtClean="0"/>
                        <a:t>278 (46.2)</a:t>
                      </a:r>
                      <a:endParaRPr lang="en-US" sz="1800" dirty="0"/>
                    </a:p>
                  </a:txBody>
                  <a:tcPr/>
                </a:tc>
              </a:tr>
            </a:tbl>
          </a:graphicData>
        </a:graphic>
      </p:graphicFrame>
      <p:sp>
        <p:nvSpPr>
          <p:cNvPr id="6" name="Rectangle 5"/>
          <p:cNvSpPr/>
          <p:nvPr/>
        </p:nvSpPr>
        <p:spPr>
          <a:xfrm>
            <a:off x="110170" y="6351984"/>
            <a:ext cx="4572000" cy="461665"/>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smtClean="0"/>
              <a:t>QUASAR: Pre-Specified Primary Endpoint: </a:t>
            </a:r>
            <a:br>
              <a:rPr lang="en-US" dirty="0" smtClean="0"/>
            </a:br>
            <a:r>
              <a:rPr lang="en-US" dirty="0" smtClean="0"/>
              <a:t>Recurrence Risk</a:t>
            </a:r>
            <a:endParaRPr lang="en-US" dirty="0"/>
          </a:p>
        </p:txBody>
      </p:sp>
      <p:sp>
        <p:nvSpPr>
          <p:cNvPr id="69635" name="Rectangle 3"/>
          <p:cNvSpPr>
            <a:spLocks noChangeArrowheads="1"/>
          </p:cNvSpPr>
          <p:nvPr/>
        </p:nvSpPr>
        <p:spPr bwMode="auto">
          <a:xfrm>
            <a:off x="455613" y="1598613"/>
            <a:ext cx="50165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FFFF00"/>
              </a:buClr>
              <a:buFont typeface="Arial" charset="0"/>
              <a:buChar char="•"/>
            </a:pPr>
            <a:endParaRPr lang="en-US" dirty="0">
              <a:latin typeface="Calibri" pitchFamily="34" charset="0"/>
            </a:endParaRPr>
          </a:p>
        </p:txBody>
      </p:sp>
      <p:sp>
        <p:nvSpPr>
          <p:cNvPr id="13" name="Content Placeholder 12"/>
          <p:cNvSpPr>
            <a:spLocks noGrp="1"/>
          </p:cNvSpPr>
          <p:nvPr>
            <p:ph sz="half" idx="1"/>
          </p:nvPr>
        </p:nvSpPr>
        <p:spPr/>
        <p:txBody>
          <a:bodyPr>
            <a:normAutofit fontScale="92500" lnSpcReduction="10000"/>
          </a:bodyPr>
          <a:lstStyle/>
          <a:p>
            <a:pPr marL="0" indent="0">
              <a:lnSpc>
                <a:spcPct val="120000"/>
              </a:lnSpc>
              <a:buNone/>
            </a:pPr>
            <a:r>
              <a:rPr lang="en-US" dirty="0" smtClean="0"/>
              <a:t>Is there a significant relationship between the risk of recurrence and the pre-specified continuous Recurrence Score® in stage II colon cancer patients randomized to surgery alone?</a:t>
            </a:r>
          </a:p>
        </p:txBody>
      </p:sp>
      <p:sp>
        <p:nvSpPr>
          <p:cNvPr id="17" name="Text Placeholder 16"/>
          <p:cNvSpPr>
            <a:spLocks noGrp="1"/>
          </p:cNvSpPr>
          <p:nvPr>
            <p:ph type="body" sz="half" idx="2"/>
          </p:nvPr>
        </p:nvSpPr>
        <p:spPr>
          <a:xfrm>
            <a:off x="4796404" y="1569308"/>
            <a:ext cx="3898786" cy="4868562"/>
          </a:xfrm>
          <a:ln w="12700">
            <a:solidFill>
              <a:srgbClr val="FFFF00"/>
            </a:solidFill>
          </a:ln>
        </p:spPr>
        <p:txBody>
          <a:bodyPr/>
          <a:lstStyle/>
          <a:p>
            <a:pPr marL="0" indent="0" algn="ctr">
              <a:spcBef>
                <a:spcPts val="0"/>
              </a:spcBef>
              <a:buNone/>
            </a:pPr>
            <a:r>
              <a:rPr lang="en-US" sz="2800" b="1" dirty="0" smtClean="0"/>
              <a:t>RECURRENCE SCORE</a:t>
            </a:r>
          </a:p>
          <a:p>
            <a:pPr marL="0" indent="0" algn="ctr">
              <a:spcBef>
                <a:spcPts val="0"/>
              </a:spcBef>
              <a:buNone/>
            </a:pPr>
            <a:r>
              <a:rPr lang="en-US" sz="2000" dirty="0" smtClean="0"/>
              <a:t>Calculated from Tumor Gene Expression</a:t>
            </a:r>
            <a:endParaRPr lang="en-US" sz="2000" dirty="0"/>
          </a:p>
        </p:txBody>
      </p:sp>
      <p:sp>
        <p:nvSpPr>
          <p:cNvPr id="18" name="Rounded Rectangle 17"/>
          <p:cNvSpPr/>
          <p:nvPr/>
        </p:nvSpPr>
        <p:spPr bwMode="auto">
          <a:xfrm>
            <a:off x="6081109" y="4055699"/>
            <a:ext cx="1329377" cy="326410"/>
          </a:xfrm>
          <a:prstGeom prst="roundRect">
            <a:avLst>
              <a:gd name="adj" fmla="val 34210"/>
            </a:avLst>
          </a:prstGeom>
          <a:solidFill>
            <a:srgbClr val="00B0F0"/>
          </a:solidFill>
          <a:ln w="9525">
            <a:solidFill>
              <a:schemeClr val="tx1"/>
            </a:solidFill>
            <a:round/>
            <a:headEnd/>
            <a:tailEnd/>
          </a:ln>
          <a:effectLst/>
          <a:scene3d>
            <a:camera prst="orthographicFront"/>
            <a:lightRig rig="threePt" dir="t"/>
          </a:scene3d>
          <a:sp3d>
            <a:bevelT/>
          </a:sp3d>
        </p:spPr>
        <p:txBody>
          <a:bodyPr rtlCol="0" anchor="ctr"/>
          <a:lstStyle/>
          <a:p>
            <a:pPr algn="ctr"/>
            <a:r>
              <a:rPr lang="en-US" sz="1800" dirty="0" smtClean="0">
                <a:latin typeface="+mn-lt"/>
              </a:rPr>
              <a:t>GADD45B</a:t>
            </a:r>
            <a:endParaRPr lang="en-US" sz="1800" dirty="0">
              <a:latin typeface="+mn-lt"/>
            </a:endParaRPr>
          </a:p>
        </p:txBody>
      </p:sp>
      <p:sp>
        <p:nvSpPr>
          <p:cNvPr id="19" name="Rounded Rectangle 18"/>
          <p:cNvSpPr/>
          <p:nvPr/>
        </p:nvSpPr>
        <p:spPr bwMode="auto">
          <a:xfrm>
            <a:off x="6015148" y="4496002"/>
            <a:ext cx="1461299" cy="1855369"/>
          </a:xfrm>
          <a:prstGeom prst="roundRect">
            <a:avLst/>
          </a:prstGeom>
          <a:solidFill>
            <a:srgbClr val="0070C0"/>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1800" b="1" u="sng" dirty="0" smtClean="0">
                <a:solidFill>
                  <a:srgbClr val="FFFFFF"/>
                </a:solidFill>
                <a:latin typeface="+mn-lt"/>
                <a:cs typeface="Arial" charset="0"/>
              </a:rPr>
              <a:t>REFERENCE</a:t>
            </a:r>
          </a:p>
          <a:p>
            <a:pPr lvl="0" algn="ctr"/>
            <a:r>
              <a:rPr lang="en-US" sz="1800" dirty="0" smtClean="0">
                <a:solidFill>
                  <a:srgbClr val="FFFFFF"/>
                </a:solidFill>
                <a:latin typeface="+mn-lt"/>
                <a:cs typeface="Arial" charset="0"/>
              </a:rPr>
              <a:t>ATP5E</a:t>
            </a:r>
          </a:p>
          <a:p>
            <a:pPr lvl="0" algn="ctr"/>
            <a:r>
              <a:rPr lang="en-US" sz="1800" dirty="0" smtClean="0">
                <a:solidFill>
                  <a:srgbClr val="FFFFFF"/>
                </a:solidFill>
                <a:latin typeface="+mn-lt"/>
                <a:cs typeface="Arial" charset="0"/>
              </a:rPr>
              <a:t>GPX1</a:t>
            </a:r>
          </a:p>
          <a:p>
            <a:pPr lvl="0" algn="ctr"/>
            <a:r>
              <a:rPr lang="en-US" sz="1800" dirty="0" smtClean="0">
                <a:solidFill>
                  <a:srgbClr val="FFFFFF"/>
                </a:solidFill>
                <a:latin typeface="+mn-lt"/>
                <a:cs typeface="Arial" charset="0"/>
              </a:rPr>
              <a:t>PGK1</a:t>
            </a:r>
          </a:p>
          <a:p>
            <a:pPr lvl="0" algn="ctr"/>
            <a:r>
              <a:rPr lang="en-US" sz="1800" dirty="0" smtClean="0">
                <a:solidFill>
                  <a:srgbClr val="FFFFFF"/>
                </a:solidFill>
                <a:latin typeface="+mn-lt"/>
                <a:cs typeface="Arial" charset="0"/>
              </a:rPr>
              <a:t>UBB</a:t>
            </a:r>
          </a:p>
          <a:p>
            <a:pPr lvl="0" algn="ctr"/>
            <a:r>
              <a:rPr lang="en-US" sz="1800" dirty="0" smtClean="0">
                <a:solidFill>
                  <a:srgbClr val="FFFFFF"/>
                </a:solidFill>
                <a:latin typeface="+mn-lt"/>
                <a:cs typeface="Arial" charset="0"/>
              </a:rPr>
              <a:t>VDAC2</a:t>
            </a:r>
            <a:endParaRPr lang="en-US" sz="1800" dirty="0">
              <a:solidFill>
                <a:srgbClr val="FFFFFF"/>
              </a:solidFill>
              <a:latin typeface="+mn-lt"/>
              <a:cs typeface="Arial" charset="0"/>
            </a:endParaRPr>
          </a:p>
        </p:txBody>
      </p:sp>
      <p:grpSp>
        <p:nvGrpSpPr>
          <p:cNvPr id="22" name="Group 21"/>
          <p:cNvGrpSpPr/>
          <p:nvPr/>
        </p:nvGrpSpPr>
        <p:grpSpPr>
          <a:xfrm>
            <a:off x="5279554" y="2704274"/>
            <a:ext cx="2932487" cy="1237532"/>
            <a:chOff x="5395967" y="2728988"/>
            <a:chExt cx="2932487" cy="1237532"/>
          </a:xfrm>
        </p:grpSpPr>
        <p:sp>
          <p:nvSpPr>
            <p:cNvPr id="20" name="Rounded Rectangle 19"/>
            <p:cNvSpPr/>
            <p:nvPr/>
          </p:nvSpPr>
          <p:spPr bwMode="auto">
            <a:xfrm>
              <a:off x="6971096" y="2728988"/>
              <a:ext cx="1357358" cy="1237532"/>
            </a:xfrm>
            <a:prstGeom prst="roundRect">
              <a:avLst/>
            </a:prstGeom>
            <a:solidFill>
              <a:schemeClr val="tx1">
                <a:lumMod val="95000"/>
              </a:schemeClr>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1800" b="1" u="sng" dirty="0" smtClean="0">
                  <a:solidFill>
                    <a:srgbClr val="0070C0"/>
                  </a:solidFill>
                  <a:latin typeface="+mn-lt"/>
                </a:rPr>
                <a:t>CELL CYCLE</a:t>
              </a:r>
            </a:p>
            <a:p>
              <a:pPr lvl="0" algn="ctr"/>
              <a:r>
                <a:rPr lang="en-US" sz="1800" dirty="0" smtClean="0">
                  <a:solidFill>
                    <a:srgbClr val="0070C0"/>
                  </a:solidFill>
                  <a:latin typeface="+mn-lt"/>
                </a:rPr>
                <a:t>Ki-67</a:t>
              </a:r>
            </a:p>
            <a:p>
              <a:pPr lvl="0" algn="ctr"/>
              <a:r>
                <a:rPr lang="en-US" sz="1800" dirty="0" smtClean="0">
                  <a:solidFill>
                    <a:srgbClr val="0070C0"/>
                  </a:solidFill>
                  <a:latin typeface="+mn-lt"/>
                </a:rPr>
                <a:t>C-MYC</a:t>
              </a:r>
            </a:p>
            <a:p>
              <a:pPr lvl="0" algn="ctr"/>
              <a:r>
                <a:rPr lang="en-US" sz="1800" dirty="0" smtClean="0">
                  <a:solidFill>
                    <a:srgbClr val="0070C0"/>
                  </a:solidFill>
                  <a:latin typeface="+mn-lt"/>
                </a:rPr>
                <a:t>MYBL2</a:t>
              </a:r>
              <a:endParaRPr lang="en-US" sz="1800" dirty="0">
                <a:solidFill>
                  <a:srgbClr val="0070C0"/>
                </a:solidFill>
                <a:latin typeface="+mn-lt"/>
              </a:endParaRPr>
            </a:p>
          </p:txBody>
        </p:sp>
        <p:sp>
          <p:nvSpPr>
            <p:cNvPr id="21" name="Rounded Rectangle 20"/>
            <p:cNvSpPr/>
            <p:nvPr/>
          </p:nvSpPr>
          <p:spPr bwMode="auto">
            <a:xfrm>
              <a:off x="5395967" y="2728988"/>
              <a:ext cx="1357358" cy="1237532"/>
            </a:xfrm>
            <a:prstGeom prst="roundRect">
              <a:avLst/>
            </a:prstGeom>
            <a:solidFill>
              <a:schemeClr val="tx1">
                <a:lumMod val="95000"/>
              </a:schemeClr>
            </a:solidFill>
            <a:ln w="9525">
              <a:solidFill>
                <a:schemeClr val="tx1"/>
              </a:solidFill>
              <a:round/>
              <a:headEnd/>
              <a:tailEnd/>
            </a:ln>
            <a:effectLst/>
            <a:scene3d>
              <a:camera prst="orthographicFront"/>
              <a:lightRig rig="threePt" dir="t"/>
            </a:scene3d>
            <a:sp3d>
              <a:bevelT/>
            </a:sp3d>
          </p:spPr>
          <p:txBody>
            <a:bodyPr rtlCol="0" anchor="ctr"/>
            <a:lstStyle/>
            <a:p>
              <a:pPr lvl="0" algn="ctr"/>
              <a:r>
                <a:rPr lang="en-US" sz="1800" b="1" u="sng" dirty="0" smtClean="0">
                  <a:solidFill>
                    <a:srgbClr val="0070C0"/>
                  </a:solidFill>
                  <a:latin typeface="+mn-lt"/>
                </a:rPr>
                <a:t>STROMAL</a:t>
              </a:r>
            </a:p>
            <a:p>
              <a:pPr lvl="0" algn="ctr"/>
              <a:r>
                <a:rPr lang="en-US" sz="1800" dirty="0" smtClean="0">
                  <a:solidFill>
                    <a:srgbClr val="0070C0"/>
                  </a:solidFill>
                  <a:latin typeface="+mn-lt"/>
                </a:rPr>
                <a:t>FAP</a:t>
              </a:r>
            </a:p>
            <a:p>
              <a:pPr lvl="0" algn="ctr"/>
              <a:r>
                <a:rPr lang="en-US" sz="1800" dirty="0" smtClean="0">
                  <a:solidFill>
                    <a:srgbClr val="0070C0"/>
                  </a:solidFill>
                  <a:latin typeface="+mn-lt"/>
                </a:rPr>
                <a:t>INHBA</a:t>
              </a:r>
            </a:p>
            <a:p>
              <a:pPr lvl="0" algn="ctr"/>
              <a:r>
                <a:rPr lang="en-US" sz="1800" dirty="0" smtClean="0">
                  <a:solidFill>
                    <a:srgbClr val="0070C0"/>
                  </a:solidFill>
                  <a:latin typeface="+mn-lt"/>
                </a:rPr>
                <a:t>BGN</a:t>
              </a:r>
              <a:endParaRPr lang="en-US" sz="1800" dirty="0">
                <a:solidFill>
                  <a:srgbClr val="0070C0"/>
                </a:solidFill>
                <a:latin typeface="+mn-lt"/>
              </a:endParaRPr>
            </a:p>
          </p:txBody>
        </p:sp>
      </p:grpSp>
      <p:sp>
        <p:nvSpPr>
          <p:cNvPr id="14" name="Rectangle 13"/>
          <p:cNvSpPr/>
          <p:nvPr/>
        </p:nvSpPr>
        <p:spPr>
          <a:xfrm>
            <a:off x="110170" y="6351984"/>
            <a:ext cx="4572000" cy="461665"/>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pPr lvl="0"/>
            <a:r>
              <a:rPr lang="en-US" sz="1200" dirty="0" smtClean="0">
                <a:solidFill>
                  <a:prstClr val="white"/>
                </a:solidFill>
                <a:latin typeface="Calibri" pitchFamily="34" charset="0"/>
                <a:ea typeface="PMingLiU" pitchFamily="18" charset="-120"/>
                <a:cs typeface="Arial" charset="0"/>
              </a:rPr>
              <a:t>Gray </a:t>
            </a:r>
            <a:r>
              <a:rPr lang="en-US" sz="1200" dirty="0">
                <a:solidFill>
                  <a:prstClr val="white"/>
                </a:solidFill>
                <a:latin typeface="Calibri" pitchFamily="34" charset="0"/>
                <a:ea typeface="PMingLiU" pitchFamily="18" charset="-120"/>
                <a:cs typeface="Arial" charset="0"/>
              </a:rPr>
              <a:t>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 name="Title 1367"/>
          <p:cNvSpPr>
            <a:spLocks noGrp="1"/>
          </p:cNvSpPr>
          <p:nvPr>
            <p:ph type="title"/>
          </p:nvPr>
        </p:nvSpPr>
        <p:spPr/>
        <p:txBody>
          <a:bodyPr>
            <a:normAutofit/>
          </a:bodyPr>
          <a:lstStyle/>
          <a:p>
            <a:r>
              <a:rPr lang="en-US" sz="3200" dirty="0" smtClean="0"/>
              <a:t>QUASAR Results: Colon Cancer Recurrence Score® Predicts Recurrence Following Surgery</a:t>
            </a:r>
            <a:endParaRPr lang="en-US" sz="3200" dirty="0"/>
          </a:p>
        </p:txBody>
      </p:sp>
      <p:sp>
        <p:nvSpPr>
          <p:cNvPr id="70660" name="Text Box 4"/>
          <p:cNvSpPr txBox="1">
            <a:spLocks noChangeArrowheads="1"/>
          </p:cNvSpPr>
          <p:nvPr/>
        </p:nvSpPr>
        <p:spPr bwMode="auto">
          <a:xfrm>
            <a:off x="718605" y="1598613"/>
            <a:ext cx="7706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000" dirty="0" smtClean="0">
                <a:latin typeface="+mn-lt"/>
                <a:ea typeface="MS PGothic" pitchFamily="34" charset="-128"/>
              </a:rPr>
              <a:t>Prospectively-defined </a:t>
            </a:r>
            <a:r>
              <a:rPr lang="en-US" sz="2000" dirty="0">
                <a:latin typeface="+mn-lt"/>
                <a:ea typeface="MS PGothic" pitchFamily="34" charset="-128"/>
              </a:rPr>
              <a:t>Primary Analysis in Stage II Colon Cancer (</a:t>
            </a:r>
            <a:r>
              <a:rPr lang="en-US" sz="2000" dirty="0" smtClean="0">
                <a:latin typeface="+mn-lt"/>
                <a:ea typeface="MS PGothic" pitchFamily="34" charset="-128"/>
              </a:rPr>
              <a:t>n = 711</a:t>
            </a:r>
            <a:r>
              <a:rPr lang="en-US" sz="2000" dirty="0">
                <a:latin typeface="+mn-lt"/>
                <a:ea typeface="MS PGothic" pitchFamily="34" charset="-128"/>
              </a:rPr>
              <a:t>)</a:t>
            </a:r>
          </a:p>
        </p:txBody>
      </p:sp>
      <p:grpSp>
        <p:nvGrpSpPr>
          <p:cNvPr id="2729" name="Group 2728"/>
          <p:cNvGrpSpPr/>
          <p:nvPr/>
        </p:nvGrpSpPr>
        <p:grpSpPr>
          <a:xfrm>
            <a:off x="2135763" y="2282052"/>
            <a:ext cx="4872474" cy="4314433"/>
            <a:chOff x="2013333" y="2282052"/>
            <a:chExt cx="4872474" cy="4314433"/>
          </a:xfrm>
        </p:grpSpPr>
        <p:sp>
          <p:nvSpPr>
            <p:cNvPr id="70663" name="Text Box 2755"/>
            <p:cNvSpPr txBox="1">
              <a:spLocks noChangeArrowheads="1"/>
            </p:cNvSpPr>
            <p:nvPr/>
          </p:nvSpPr>
          <p:spPr bwMode="auto">
            <a:xfrm>
              <a:off x="5464175" y="5191125"/>
              <a:ext cx="1028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b="1">
                  <a:ea typeface="MS PGothic" pitchFamily="34" charset="-128"/>
                </a:rPr>
                <a:t>p=0.004</a:t>
              </a:r>
            </a:p>
          </p:txBody>
        </p:sp>
        <p:grpSp>
          <p:nvGrpSpPr>
            <p:cNvPr id="1371" name="Group 1397"/>
            <p:cNvGrpSpPr>
              <a:grpSpLocks/>
            </p:cNvGrpSpPr>
            <p:nvPr/>
          </p:nvGrpSpPr>
          <p:grpSpPr bwMode="auto">
            <a:xfrm>
              <a:off x="2013333" y="2282052"/>
              <a:ext cx="4872474" cy="4314433"/>
              <a:chOff x="1523" y="1300"/>
              <a:chExt cx="2690" cy="2309"/>
            </a:xfrm>
          </p:grpSpPr>
          <p:sp>
            <p:nvSpPr>
              <p:cNvPr id="2531" name="Rectangle 1398"/>
              <p:cNvSpPr>
                <a:spLocks noChangeArrowheads="1"/>
              </p:cNvSpPr>
              <p:nvPr/>
            </p:nvSpPr>
            <p:spPr bwMode="auto">
              <a:xfrm>
                <a:off x="1923" y="3278"/>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2" name="Rectangle 1399"/>
              <p:cNvSpPr>
                <a:spLocks noChangeArrowheads="1"/>
              </p:cNvSpPr>
              <p:nvPr/>
            </p:nvSpPr>
            <p:spPr bwMode="auto">
              <a:xfrm>
                <a:off x="1942" y="3224"/>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3" name="Rectangle 1400"/>
              <p:cNvSpPr>
                <a:spLocks noChangeArrowheads="1"/>
              </p:cNvSpPr>
              <p:nvPr/>
            </p:nvSpPr>
            <p:spPr bwMode="auto">
              <a:xfrm>
                <a:off x="1942" y="3170"/>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4" name="Rectangle 1401"/>
              <p:cNvSpPr>
                <a:spLocks noChangeArrowheads="1"/>
              </p:cNvSpPr>
              <p:nvPr/>
            </p:nvSpPr>
            <p:spPr bwMode="auto">
              <a:xfrm>
                <a:off x="1942" y="3114"/>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5" name="Rectangle 1402"/>
              <p:cNvSpPr>
                <a:spLocks noChangeArrowheads="1"/>
              </p:cNvSpPr>
              <p:nvPr/>
            </p:nvSpPr>
            <p:spPr bwMode="auto">
              <a:xfrm>
                <a:off x="1942" y="3058"/>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6" name="Rectangle 1403"/>
              <p:cNvSpPr>
                <a:spLocks noChangeArrowheads="1"/>
              </p:cNvSpPr>
              <p:nvPr/>
            </p:nvSpPr>
            <p:spPr bwMode="auto">
              <a:xfrm>
                <a:off x="1923" y="3001"/>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7" name="Rectangle 1404"/>
              <p:cNvSpPr>
                <a:spLocks noChangeArrowheads="1"/>
              </p:cNvSpPr>
              <p:nvPr/>
            </p:nvSpPr>
            <p:spPr bwMode="auto">
              <a:xfrm>
                <a:off x="1942" y="2948"/>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8" name="Rectangle 1405"/>
              <p:cNvSpPr>
                <a:spLocks noChangeArrowheads="1"/>
              </p:cNvSpPr>
              <p:nvPr/>
            </p:nvSpPr>
            <p:spPr bwMode="auto">
              <a:xfrm>
                <a:off x="1942" y="2892"/>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39" name="Rectangle 1406"/>
              <p:cNvSpPr>
                <a:spLocks noChangeArrowheads="1"/>
              </p:cNvSpPr>
              <p:nvPr/>
            </p:nvSpPr>
            <p:spPr bwMode="auto">
              <a:xfrm>
                <a:off x="1942" y="2837"/>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0" name="Rectangle 1407"/>
              <p:cNvSpPr>
                <a:spLocks noChangeArrowheads="1"/>
              </p:cNvSpPr>
              <p:nvPr/>
            </p:nvSpPr>
            <p:spPr bwMode="auto">
              <a:xfrm>
                <a:off x="1942" y="2781"/>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1" name="Rectangle 1408"/>
              <p:cNvSpPr>
                <a:spLocks noChangeArrowheads="1"/>
              </p:cNvSpPr>
              <p:nvPr/>
            </p:nvSpPr>
            <p:spPr bwMode="auto">
              <a:xfrm>
                <a:off x="1923" y="2725"/>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2" name="Rectangle 1409"/>
              <p:cNvSpPr>
                <a:spLocks noChangeArrowheads="1"/>
              </p:cNvSpPr>
              <p:nvPr/>
            </p:nvSpPr>
            <p:spPr bwMode="auto">
              <a:xfrm>
                <a:off x="1942" y="2671"/>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3" name="Rectangle 1410"/>
              <p:cNvSpPr>
                <a:spLocks noChangeArrowheads="1"/>
              </p:cNvSpPr>
              <p:nvPr/>
            </p:nvSpPr>
            <p:spPr bwMode="auto">
              <a:xfrm>
                <a:off x="1942" y="2615"/>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4" name="Rectangle 1411"/>
              <p:cNvSpPr>
                <a:spLocks noChangeArrowheads="1"/>
              </p:cNvSpPr>
              <p:nvPr/>
            </p:nvSpPr>
            <p:spPr bwMode="auto">
              <a:xfrm>
                <a:off x="1942" y="2560"/>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5" name="Rectangle 1412"/>
              <p:cNvSpPr>
                <a:spLocks noChangeArrowheads="1"/>
              </p:cNvSpPr>
              <p:nvPr/>
            </p:nvSpPr>
            <p:spPr bwMode="auto">
              <a:xfrm>
                <a:off x="1942" y="2505"/>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6" name="Rectangle 1413"/>
              <p:cNvSpPr>
                <a:spLocks noChangeArrowheads="1"/>
              </p:cNvSpPr>
              <p:nvPr/>
            </p:nvSpPr>
            <p:spPr bwMode="auto">
              <a:xfrm>
                <a:off x="1923" y="2448"/>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7" name="Rectangle 1414"/>
              <p:cNvSpPr>
                <a:spLocks noChangeArrowheads="1"/>
              </p:cNvSpPr>
              <p:nvPr/>
            </p:nvSpPr>
            <p:spPr bwMode="auto">
              <a:xfrm>
                <a:off x="1942" y="2394"/>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8" name="Rectangle 1415"/>
              <p:cNvSpPr>
                <a:spLocks noChangeArrowheads="1"/>
              </p:cNvSpPr>
              <p:nvPr/>
            </p:nvSpPr>
            <p:spPr bwMode="auto">
              <a:xfrm>
                <a:off x="1942" y="2338"/>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49" name="Rectangle 1416"/>
              <p:cNvSpPr>
                <a:spLocks noChangeArrowheads="1"/>
              </p:cNvSpPr>
              <p:nvPr/>
            </p:nvSpPr>
            <p:spPr bwMode="auto">
              <a:xfrm>
                <a:off x="1942" y="2284"/>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0" name="Rectangle 1417"/>
              <p:cNvSpPr>
                <a:spLocks noChangeArrowheads="1"/>
              </p:cNvSpPr>
              <p:nvPr/>
            </p:nvSpPr>
            <p:spPr bwMode="auto">
              <a:xfrm>
                <a:off x="1942" y="2228"/>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1" name="Rectangle 1418"/>
              <p:cNvSpPr>
                <a:spLocks noChangeArrowheads="1"/>
              </p:cNvSpPr>
              <p:nvPr/>
            </p:nvSpPr>
            <p:spPr bwMode="auto">
              <a:xfrm>
                <a:off x="1923" y="2171"/>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2" name="Rectangle 1419"/>
              <p:cNvSpPr>
                <a:spLocks noChangeArrowheads="1"/>
              </p:cNvSpPr>
              <p:nvPr/>
            </p:nvSpPr>
            <p:spPr bwMode="auto">
              <a:xfrm>
                <a:off x="1942" y="2117"/>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3" name="Rectangle 1420"/>
              <p:cNvSpPr>
                <a:spLocks noChangeArrowheads="1"/>
              </p:cNvSpPr>
              <p:nvPr/>
            </p:nvSpPr>
            <p:spPr bwMode="auto">
              <a:xfrm>
                <a:off x="1942" y="2063"/>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4" name="Rectangle 1421"/>
              <p:cNvSpPr>
                <a:spLocks noChangeArrowheads="1"/>
              </p:cNvSpPr>
              <p:nvPr/>
            </p:nvSpPr>
            <p:spPr bwMode="auto">
              <a:xfrm>
                <a:off x="1942" y="2007"/>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5" name="Rectangle 1422"/>
              <p:cNvSpPr>
                <a:spLocks noChangeArrowheads="1"/>
              </p:cNvSpPr>
              <p:nvPr/>
            </p:nvSpPr>
            <p:spPr bwMode="auto">
              <a:xfrm>
                <a:off x="1942" y="1951"/>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6" name="Rectangle 1423"/>
              <p:cNvSpPr>
                <a:spLocks noChangeArrowheads="1"/>
              </p:cNvSpPr>
              <p:nvPr/>
            </p:nvSpPr>
            <p:spPr bwMode="auto">
              <a:xfrm>
                <a:off x="1923" y="1894"/>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7" name="Rectangle 1424"/>
              <p:cNvSpPr>
                <a:spLocks noChangeArrowheads="1"/>
              </p:cNvSpPr>
              <p:nvPr/>
            </p:nvSpPr>
            <p:spPr bwMode="auto">
              <a:xfrm>
                <a:off x="1942" y="1841"/>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8" name="Rectangle 1425"/>
              <p:cNvSpPr>
                <a:spLocks noChangeArrowheads="1"/>
              </p:cNvSpPr>
              <p:nvPr/>
            </p:nvSpPr>
            <p:spPr bwMode="auto">
              <a:xfrm>
                <a:off x="1942" y="1786"/>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59" name="Rectangle 1426"/>
              <p:cNvSpPr>
                <a:spLocks noChangeArrowheads="1"/>
              </p:cNvSpPr>
              <p:nvPr/>
            </p:nvSpPr>
            <p:spPr bwMode="auto">
              <a:xfrm>
                <a:off x="1942" y="1730"/>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 name="Rectangle 1427"/>
              <p:cNvSpPr>
                <a:spLocks noChangeArrowheads="1"/>
              </p:cNvSpPr>
              <p:nvPr/>
            </p:nvSpPr>
            <p:spPr bwMode="auto">
              <a:xfrm>
                <a:off x="1942" y="1674"/>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 name="Rectangle 1428"/>
              <p:cNvSpPr>
                <a:spLocks noChangeArrowheads="1"/>
              </p:cNvSpPr>
              <p:nvPr/>
            </p:nvSpPr>
            <p:spPr bwMode="auto">
              <a:xfrm>
                <a:off x="1923" y="1619"/>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2" name="Rectangle 1429"/>
              <p:cNvSpPr>
                <a:spLocks noChangeArrowheads="1"/>
              </p:cNvSpPr>
              <p:nvPr/>
            </p:nvSpPr>
            <p:spPr bwMode="auto">
              <a:xfrm>
                <a:off x="1942" y="1564"/>
                <a:ext cx="3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3" name="Rectangle 1430"/>
              <p:cNvSpPr>
                <a:spLocks noChangeArrowheads="1"/>
              </p:cNvSpPr>
              <p:nvPr/>
            </p:nvSpPr>
            <p:spPr bwMode="auto">
              <a:xfrm>
                <a:off x="1942" y="1509"/>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4" name="Rectangle 1431"/>
              <p:cNvSpPr>
                <a:spLocks noChangeArrowheads="1"/>
              </p:cNvSpPr>
              <p:nvPr/>
            </p:nvSpPr>
            <p:spPr bwMode="auto">
              <a:xfrm>
                <a:off x="1942" y="1453"/>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5" name="Rectangle 1432"/>
              <p:cNvSpPr>
                <a:spLocks noChangeArrowheads="1"/>
              </p:cNvSpPr>
              <p:nvPr/>
            </p:nvSpPr>
            <p:spPr bwMode="auto">
              <a:xfrm>
                <a:off x="1942" y="1399"/>
                <a:ext cx="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6" name="Rectangle 1433"/>
              <p:cNvSpPr>
                <a:spLocks noChangeArrowheads="1"/>
              </p:cNvSpPr>
              <p:nvPr/>
            </p:nvSpPr>
            <p:spPr bwMode="auto">
              <a:xfrm>
                <a:off x="1923" y="1342"/>
                <a:ext cx="5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7" name="Rectangle 1434"/>
              <p:cNvSpPr>
                <a:spLocks noChangeArrowheads="1"/>
              </p:cNvSpPr>
              <p:nvPr/>
            </p:nvSpPr>
            <p:spPr bwMode="auto">
              <a:xfrm rot="-5400000">
                <a:off x="874" y="2272"/>
                <a:ext cx="14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ea typeface="MS PGothic" pitchFamily="34" charset="-128"/>
                  </a:rPr>
                  <a:t>Risk of Recurrence at 3 years</a:t>
                </a:r>
                <a:endParaRPr lang="en-US" sz="1600">
                  <a:ea typeface="MS PGothic" pitchFamily="34" charset="-128"/>
                </a:endParaRPr>
              </a:p>
            </p:txBody>
          </p:sp>
          <p:sp>
            <p:nvSpPr>
              <p:cNvPr id="2568" name="Rectangle 1435"/>
              <p:cNvSpPr>
                <a:spLocks noChangeArrowheads="1"/>
              </p:cNvSpPr>
              <p:nvPr/>
            </p:nvSpPr>
            <p:spPr bwMode="auto">
              <a:xfrm>
                <a:off x="1712" y="3238"/>
                <a:ext cx="175"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0%</a:t>
                </a:r>
                <a:endParaRPr lang="en-US" sz="1800">
                  <a:ea typeface="MS PGothic" pitchFamily="34" charset="-128"/>
                </a:endParaRPr>
              </a:p>
            </p:txBody>
          </p:sp>
          <p:sp>
            <p:nvSpPr>
              <p:cNvPr id="2569" name="Rectangle 1436"/>
              <p:cNvSpPr>
                <a:spLocks noChangeArrowheads="1"/>
              </p:cNvSpPr>
              <p:nvPr/>
            </p:nvSpPr>
            <p:spPr bwMode="auto">
              <a:xfrm>
                <a:off x="1712" y="2961"/>
                <a:ext cx="175"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5%</a:t>
                </a:r>
                <a:endParaRPr lang="en-US" sz="1800">
                  <a:ea typeface="MS PGothic" pitchFamily="34" charset="-128"/>
                </a:endParaRPr>
              </a:p>
            </p:txBody>
          </p:sp>
          <p:sp>
            <p:nvSpPr>
              <p:cNvPr id="2570" name="Rectangle 1437"/>
              <p:cNvSpPr>
                <a:spLocks noChangeArrowheads="1"/>
              </p:cNvSpPr>
              <p:nvPr/>
            </p:nvSpPr>
            <p:spPr bwMode="auto">
              <a:xfrm>
                <a:off x="1688" y="2684"/>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10%</a:t>
                </a:r>
                <a:endParaRPr lang="en-US" sz="1800">
                  <a:ea typeface="MS PGothic" pitchFamily="34" charset="-128"/>
                </a:endParaRPr>
              </a:p>
            </p:txBody>
          </p:sp>
          <p:sp>
            <p:nvSpPr>
              <p:cNvPr id="2571" name="Rectangle 1438"/>
              <p:cNvSpPr>
                <a:spLocks noChangeArrowheads="1"/>
              </p:cNvSpPr>
              <p:nvPr/>
            </p:nvSpPr>
            <p:spPr bwMode="auto">
              <a:xfrm>
                <a:off x="1688" y="2407"/>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15%</a:t>
                </a:r>
                <a:endParaRPr lang="en-US" sz="1800">
                  <a:ea typeface="MS PGothic" pitchFamily="34" charset="-128"/>
                </a:endParaRPr>
              </a:p>
            </p:txBody>
          </p:sp>
          <p:sp>
            <p:nvSpPr>
              <p:cNvPr id="2572" name="Rectangle 1439"/>
              <p:cNvSpPr>
                <a:spLocks noChangeArrowheads="1"/>
              </p:cNvSpPr>
              <p:nvPr/>
            </p:nvSpPr>
            <p:spPr bwMode="auto">
              <a:xfrm>
                <a:off x="1688" y="2131"/>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20%</a:t>
                </a:r>
                <a:endParaRPr lang="en-US" sz="1800">
                  <a:ea typeface="MS PGothic" pitchFamily="34" charset="-128"/>
                </a:endParaRPr>
              </a:p>
            </p:txBody>
          </p:sp>
          <p:sp>
            <p:nvSpPr>
              <p:cNvPr id="2573" name="Rectangle 1440"/>
              <p:cNvSpPr>
                <a:spLocks noChangeArrowheads="1"/>
              </p:cNvSpPr>
              <p:nvPr/>
            </p:nvSpPr>
            <p:spPr bwMode="auto">
              <a:xfrm>
                <a:off x="1688" y="1854"/>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25%</a:t>
                </a:r>
                <a:endParaRPr lang="en-US" sz="1800">
                  <a:ea typeface="MS PGothic" pitchFamily="34" charset="-128"/>
                </a:endParaRPr>
              </a:p>
            </p:txBody>
          </p:sp>
          <p:sp>
            <p:nvSpPr>
              <p:cNvPr id="2574" name="Rectangle 1441"/>
              <p:cNvSpPr>
                <a:spLocks noChangeArrowheads="1"/>
              </p:cNvSpPr>
              <p:nvPr/>
            </p:nvSpPr>
            <p:spPr bwMode="auto">
              <a:xfrm>
                <a:off x="1688" y="1577"/>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30%</a:t>
                </a:r>
                <a:endParaRPr lang="en-US" sz="1800">
                  <a:ea typeface="MS PGothic" pitchFamily="34" charset="-128"/>
                </a:endParaRPr>
              </a:p>
            </p:txBody>
          </p:sp>
          <p:sp>
            <p:nvSpPr>
              <p:cNvPr id="2575" name="Rectangle 1442"/>
              <p:cNvSpPr>
                <a:spLocks noChangeArrowheads="1"/>
              </p:cNvSpPr>
              <p:nvPr/>
            </p:nvSpPr>
            <p:spPr bwMode="auto">
              <a:xfrm>
                <a:off x="1688" y="1300"/>
                <a:ext cx="1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  35%</a:t>
                </a:r>
                <a:endParaRPr lang="en-US" sz="1800">
                  <a:ea typeface="MS PGothic" pitchFamily="34" charset="-128"/>
                </a:endParaRPr>
              </a:p>
            </p:txBody>
          </p:sp>
          <p:sp>
            <p:nvSpPr>
              <p:cNvPr id="2576" name="Rectangle 1443"/>
              <p:cNvSpPr>
                <a:spLocks noChangeArrowheads="1"/>
              </p:cNvSpPr>
              <p:nvPr/>
            </p:nvSpPr>
            <p:spPr bwMode="auto">
              <a:xfrm>
                <a:off x="1983"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7" name="Rectangle 1444"/>
              <p:cNvSpPr>
                <a:spLocks noChangeArrowheads="1"/>
              </p:cNvSpPr>
              <p:nvPr/>
            </p:nvSpPr>
            <p:spPr bwMode="auto">
              <a:xfrm>
                <a:off x="2046" y="3299"/>
                <a:ext cx="9"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8" name="Rectangle 1445"/>
              <p:cNvSpPr>
                <a:spLocks noChangeArrowheads="1"/>
              </p:cNvSpPr>
              <p:nvPr/>
            </p:nvSpPr>
            <p:spPr bwMode="auto">
              <a:xfrm>
                <a:off x="2109"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9" name="Rectangle 1446"/>
              <p:cNvSpPr>
                <a:spLocks noChangeArrowheads="1"/>
              </p:cNvSpPr>
              <p:nvPr/>
            </p:nvSpPr>
            <p:spPr bwMode="auto">
              <a:xfrm>
                <a:off x="2171" y="3299"/>
                <a:ext cx="9"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0" name="Rectangle 1447"/>
              <p:cNvSpPr>
                <a:spLocks noChangeArrowheads="1"/>
              </p:cNvSpPr>
              <p:nvPr/>
            </p:nvSpPr>
            <p:spPr bwMode="auto">
              <a:xfrm>
                <a:off x="2234"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1" name="Rectangle 1448"/>
              <p:cNvSpPr>
                <a:spLocks noChangeArrowheads="1"/>
              </p:cNvSpPr>
              <p:nvPr/>
            </p:nvSpPr>
            <p:spPr bwMode="auto">
              <a:xfrm>
                <a:off x="2295"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2" name="Rectangle 1449"/>
              <p:cNvSpPr>
                <a:spLocks noChangeArrowheads="1"/>
              </p:cNvSpPr>
              <p:nvPr/>
            </p:nvSpPr>
            <p:spPr bwMode="auto">
              <a:xfrm>
                <a:off x="2359"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3" name="Rectangle 1450"/>
              <p:cNvSpPr>
                <a:spLocks noChangeArrowheads="1"/>
              </p:cNvSpPr>
              <p:nvPr/>
            </p:nvSpPr>
            <p:spPr bwMode="auto">
              <a:xfrm>
                <a:off x="2421"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4" name="Rectangle 1451"/>
              <p:cNvSpPr>
                <a:spLocks noChangeArrowheads="1"/>
              </p:cNvSpPr>
              <p:nvPr/>
            </p:nvSpPr>
            <p:spPr bwMode="auto">
              <a:xfrm>
                <a:off x="2484"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5" name="Rectangle 1452"/>
              <p:cNvSpPr>
                <a:spLocks noChangeArrowheads="1"/>
              </p:cNvSpPr>
              <p:nvPr/>
            </p:nvSpPr>
            <p:spPr bwMode="auto">
              <a:xfrm>
                <a:off x="2546"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6" name="Rectangle 1453"/>
              <p:cNvSpPr>
                <a:spLocks noChangeArrowheads="1"/>
              </p:cNvSpPr>
              <p:nvPr/>
            </p:nvSpPr>
            <p:spPr bwMode="auto">
              <a:xfrm>
                <a:off x="2607"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7" name="Rectangle 1454"/>
              <p:cNvSpPr>
                <a:spLocks noChangeArrowheads="1"/>
              </p:cNvSpPr>
              <p:nvPr/>
            </p:nvSpPr>
            <p:spPr bwMode="auto">
              <a:xfrm>
                <a:off x="2672" y="3299"/>
                <a:ext cx="9"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8" name="Rectangle 1455"/>
              <p:cNvSpPr>
                <a:spLocks noChangeArrowheads="1"/>
              </p:cNvSpPr>
              <p:nvPr/>
            </p:nvSpPr>
            <p:spPr bwMode="auto">
              <a:xfrm>
                <a:off x="2735"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9" name="Rectangle 1456"/>
              <p:cNvSpPr>
                <a:spLocks noChangeArrowheads="1"/>
              </p:cNvSpPr>
              <p:nvPr/>
            </p:nvSpPr>
            <p:spPr bwMode="auto">
              <a:xfrm>
                <a:off x="2797"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0" name="Rectangle 1457"/>
              <p:cNvSpPr>
                <a:spLocks noChangeArrowheads="1"/>
              </p:cNvSpPr>
              <p:nvPr/>
            </p:nvSpPr>
            <p:spPr bwMode="auto">
              <a:xfrm>
                <a:off x="2860"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1" name="Rectangle 1458"/>
              <p:cNvSpPr>
                <a:spLocks noChangeArrowheads="1"/>
              </p:cNvSpPr>
              <p:nvPr/>
            </p:nvSpPr>
            <p:spPr bwMode="auto">
              <a:xfrm>
                <a:off x="2921"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2" name="Rectangle 1459"/>
              <p:cNvSpPr>
                <a:spLocks noChangeArrowheads="1"/>
              </p:cNvSpPr>
              <p:nvPr/>
            </p:nvSpPr>
            <p:spPr bwMode="auto">
              <a:xfrm>
                <a:off x="2985"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3" name="Rectangle 1460"/>
              <p:cNvSpPr>
                <a:spLocks noChangeArrowheads="1"/>
              </p:cNvSpPr>
              <p:nvPr/>
            </p:nvSpPr>
            <p:spPr bwMode="auto">
              <a:xfrm>
                <a:off x="3047"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4" name="Rectangle 1461"/>
              <p:cNvSpPr>
                <a:spLocks noChangeArrowheads="1"/>
              </p:cNvSpPr>
              <p:nvPr/>
            </p:nvSpPr>
            <p:spPr bwMode="auto">
              <a:xfrm>
                <a:off x="3110"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5" name="Rectangle 1462"/>
              <p:cNvSpPr>
                <a:spLocks noChangeArrowheads="1"/>
              </p:cNvSpPr>
              <p:nvPr/>
            </p:nvSpPr>
            <p:spPr bwMode="auto">
              <a:xfrm>
                <a:off x="3172"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6" name="Rectangle 1463"/>
              <p:cNvSpPr>
                <a:spLocks noChangeArrowheads="1"/>
              </p:cNvSpPr>
              <p:nvPr/>
            </p:nvSpPr>
            <p:spPr bwMode="auto">
              <a:xfrm>
                <a:off x="3233"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7" name="Rectangle 1464"/>
              <p:cNvSpPr>
                <a:spLocks noChangeArrowheads="1"/>
              </p:cNvSpPr>
              <p:nvPr/>
            </p:nvSpPr>
            <p:spPr bwMode="auto">
              <a:xfrm>
                <a:off x="3297"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8" name="Rectangle 1465"/>
              <p:cNvSpPr>
                <a:spLocks noChangeArrowheads="1"/>
              </p:cNvSpPr>
              <p:nvPr/>
            </p:nvSpPr>
            <p:spPr bwMode="auto">
              <a:xfrm>
                <a:off x="3359" y="3299"/>
                <a:ext cx="9"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99" name="Rectangle 1466"/>
              <p:cNvSpPr>
                <a:spLocks noChangeArrowheads="1"/>
              </p:cNvSpPr>
              <p:nvPr/>
            </p:nvSpPr>
            <p:spPr bwMode="auto">
              <a:xfrm>
                <a:off x="3422"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0" name="Rectangle 1467"/>
              <p:cNvSpPr>
                <a:spLocks noChangeArrowheads="1"/>
              </p:cNvSpPr>
              <p:nvPr/>
            </p:nvSpPr>
            <p:spPr bwMode="auto">
              <a:xfrm>
                <a:off x="3484" y="3299"/>
                <a:ext cx="9"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1" name="Rectangle 1468"/>
              <p:cNvSpPr>
                <a:spLocks noChangeArrowheads="1"/>
              </p:cNvSpPr>
              <p:nvPr/>
            </p:nvSpPr>
            <p:spPr bwMode="auto">
              <a:xfrm>
                <a:off x="3546" y="3299"/>
                <a:ext cx="1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2" name="Rectangle 1469"/>
              <p:cNvSpPr>
                <a:spLocks noChangeArrowheads="1"/>
              </p:cNvSpPr>
              <p:nvPr/>
            </p:nvSpPr>
            <p:spPr bwMode="auto">
              <a:xfrm>
                <a:off x="3609"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3" name="Rectangle 1470"/>
              <p:cNvSpPr>
                <a:spLocks noChangeArrowheads="1"/>
              </p:cNvSpPr>
              <p:nvPr/>
            </p:nvSpPr>
            <p:spPr bwMode="auto">
              <a:xfrm>
                <a:off x="3672"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4" name="Rectangle 1471"/>
              <p:cNvSpPr>
                <a:spLocks noChangeArrowheads="1"/>
              </p:cNvSpPr>
              <p:nvPr/>
            </p:nvSpPr>
            <p:spPr bwMode="auto">
              <a:xfrm>
                <a:off x="3734"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5" name="Rectangle 1472"/>
              <p:cNvSpPr>
                <a:spLocks noChangeArrowheads="1"/>
              </p:cNvSpPr>
              <p:nvPr/>
            </p:nvSpPr>
            <p:spPr bwMode="auto">
              <a:xfrm>
                <a:off x="3797"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6" name="Rectangle 1473"/>
              <p:cNvSpPr>
                <a:spLocks noChangeArrowheads="1"/>
              </p:cNvSpPr>
              <p:nvPr/>
            </p:nvSpPr>
            <p:spPr bwMode="auto">
              <a:xfrm>
                <a:off x="3858"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7" name="Rectangle 1474"/>
              <p:cNvSpPr>
                <a:spLocks noChangeArrowheads="1"/>
              </p:cNvSpPr>
              <p:nvPr/>
            </p:nvSpPr>
            <p:spPr bwMode="auto">
              <a:xfrm>
                <a:off x="3922"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8" name="Rectangle 1475"/>
              <p:cNvSpPr>
                <a:spLocks noChangeArrowheads="1"/>
              </p:cNvSpPr>
              <p:nvPr/>
            </p:nvSpPr>
            <p:spPr bwMode="auto">
              <a:xfrm>
                <a:off x="3984"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09" name="Rectangle 1476"/>
              <p:cNvSpPr>
                <a:spLocks noChangeArrowheads="1"/>
              </p:cNvSpPr>
              <p:nvPr/>
            </p:nvSpPr>
            <p:spPr bwMode="auto">
              <a:xfrm>
                <a:off x="4047"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0" name="Rectangle 1477"/>
              <p:cNvSpPr>
                <a:spLocks noChangeArrowheads="1"/>
              </p:cNvSpPr>
              <p:nvPr/>
            </p:nvSpPr>
            <p:spPr bwMode="auto">
              <a:xfrm>
                <a:off x="4109" y="3299"/>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 name="Rectangle 1478"/>
              <p:cNvSpPr>
                <a:spLocks noChangeArrowheads="1"/>
              </p:cNvSpPr>
              <p:nvPr/>
            </p:nvSpPr>
            <p:spPr bwMode="auto">
              <a:xfrm>
                <a:off x="4170" y="3299"/>
                <a:ext cx="1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 name="Rectangle 1479"/>
              <p:cNvSpPr>
                <a:spLocks noChangeArrowheads="1"/>
              </p:cNvSpPr>
              <p:nvPr/>
            </p:nvSpPr>
            <p:spPr bwMode="auto">
              <a:xfrm>
                <a:off x="2617" y="3478"/>
                <a:ext cx="90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ea typeface="MS PGothic" pitchFamily="34" charset="-128"/>
                  </a:rPr>
                  <a:t>Recurrence Score</a:t>
                </a:r>
                <a:endParaRPr lang="en-US" sz="1600">
                  <a:ea typeface="MS PGothic" pitchFamily="34" charset="-128"/>
                </a:endParaRPr>
              </a:p>
            </p:txBody>
          </p:sp>
          <p:sp>
            <p:nvSpPr>
              <p:cNvPr id="2613" name="Rectangle 1480"/>
              <p:cNvSpPr>
                <a:spLocks noChangeArrowheads="1"/>
              </p:cNvSpPr>
              <p:nvPr/>
            </p:nvSpPr>
            <p:spPr bwMode="auto">
              <a:xfrm>
                <a:off x="1964" y="3363"/>
                <a:ext cx="4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0</a:t>
                </a:r>
                <a:endParaRPr lang="en-US" sz="1800">
                  <a:ea typeface="MS PGothic" pitchFamily="34" charset="-128"/>
                </a:endParaRPr>
              </a:p>
            </p:txBody>
          </p:sp>
          <p:sp>
            <p:nvSpPr>
              <p:cNvPr id="2614" name="Rectangle 1481"/>
              <p:cNvSpPr>
                <a:spLocks noChangeArrowheads="1"/>
              </p:cNvSpPr>
              <p:nvPr/>
            </p:nvSpPr>
            <p:spPr bwMode="auto">
              <a:xfrm>
                <a:off x="2252"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10</a:t>
                </a:r>
                <a:endParaRPr lang="en-US" sz="1800">
                  <a:ea typeface="MS PGothic" pitchFamily="34" charset="-128"/>
                </a:endParaRPr>
              </a:p>
            </p:txBody>
          </p:sp>
          <p:sp>
            <p:nvSpPr>
              <p:cNvPr id="2615" name="Rectangle 1482"/>
              <p:cNvSpPr>
                <a:spLocks noChangeArrowheads="1"/>
              </p:cNvSpPr>
              <p:nvPr/>
            </p:nvSpPr>
            <p:spPr bwMode="auto">
              <a:xfrm>
                <a:off x="2564"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20</a:t>
                </a:r>
                <a:endParaRPr lang="en-US" sz="1800">
                  <a:ea typeface="MS PGothic" pitchFamily="34" charset="-128"/>
                </a:endParaRPr>
              </a:p>
            </p:txBody>
          </p:sp>
          <p:sp>
            <p:nvSpPr>
              <p:cNvPr id="2616" name="Rectangle 1483"/>
              <p:cNvSpPr>
                <a:spLocks noChangeArrowheads="1"/>
              </p:cNvSpPr>
              <p:nvPr/>
            </p:nvSpPr>
            <p:spPr bwMode="auto">
              <a:xfrm>
                <a:off x="2876"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30</a:t>
                </a:r>
                <a:endParaRPr lang="en-US" sz="1800">
                  <a:ea typeface="MS PGothic" pitchFamily="34" charset="-128"/>
                </a:endParaRPr>
              </a:p>
            </p:txBody>
          </p:sp>
          <p:sp>
            <p:nvSpPr>
              <p:cNvPr id="2617" name="Rectangle 1484"/>
              <p:cNvSpPr>
                <a:spLocks noChangeArrowheads="1"/>
              </p:cNvSpPr>
              <p:nvPr/>
            </p:nvSpPr>
            <p:spPr bwMode="auto">
              <a:xfrm>
                <a:off x="3188"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40</a:t>
                </a:r>
                <a:endParaRPr lang="en-US" sz="1800">
                  <a:ea typeface="MS PGothic" pitchFamily="34" charset="-128"/>
                </a:endParaRPr>
              </a:p>
            </p:txBody>
          </p:sp>
          <p:sp>
            <p:nvSpPr>
              <p:cNvPr id="2618" name="Rectangle 1485"/>
              <p:cNvSpPr>
                <a:spLocks noChangeArrowheads="1"/>
              </p:cNvSpPr>
              <p:nvPr/>
            </p:nvSpPr>
            <p:spPr bwMode="auto">
              <a:xfrm>
                <a:off x="3502"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50</a:t>
                </a:r>
                <a:endParaRPr lang="en-US" sz="1800">
                  <a:ea typeface="MS PGothic" pitchFamily="34" charset="-128"/>
                </a:endParaRPr>
              </a:p>
            </p:txBody>
          </p:sp>
          <p:sp>
            <p:nvSpPr>
              <p:cNvPr id="2619" name="Rectangle 1486"/>
              <p:cNvSpPr>
                <a:spLocks noChangeArrowheads="1"/>
              </p:cNvSpPr>
              <p:nvPr/>
            </p:nvSpPr>
            <p:spPr bwMode="auto">
              <a:xfrm>
                <a:off x="3814"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60</a:t>
                </a:r>
                <a:endParaRPr lang="en-US" sz="1800">
                  <a:ea typeface="MS PGothic" pitchFamily="34" charset="-128"/>
                </a:endParaRPr>
              </a:p>
            </p:txBody>
          </p:sp>
          <p:sp>
            <p:nvSpPr>
              <p:cNvPr id="2620" name="Rectangle 1487"/>
              <p:cNvSpPr>
                <a:spLocks noChangeArrowheads="1"/>
              </p:cNvSpPr>
              <p:nvPr/>
            </p:nvSpPr>
            <p:spPr bwMode="auto">
              <a:xfrm>
                <a:off x="4127" y="3363"/>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ea typeface="MS PGothic" pitchFamily="34" charset="-128"/>
                  </a:rPr>
                  <a:t>70</a:t>
                </a:r>
                <a:endParaRPr lang="en-US" sz="1800">
                  <a:ea typeface="MS PGothic" pitchFamily="34" charset="-128"/>
                </a:endParaRPr>
              </a:p>
            </p:txBody>
          </p:sp>
          <p:sp>
            <p:nvSpPr>
              <p:cNvPr id="2621" name="Freeform 1488"/>
              <p:cNvSpPr>
                <a:spLocks/>
              </p:cNvSpPr>
              <p:nvPr/>
            </p:nvSpPr>
            <p:spPr bwMode="auto">
              <a:xfrm>
                <a:off x="4063" y="2224"/>
                <a:ext cx="23" cy="11"/>
              </a:xfrm>
              <a:custGeom>
                <a:avLst/>
                <a:gdLst>
                  <a:gd name="T0" fmla="*/ 23 w 23"/>
                  <a:gd name="T1" fmla="*/ 7 h 11"/>
                  <a:gd name="T2" fmla="*/ 1 w 23"/>
                  <a:gd name="T3" fmla="*/ 11 h 11"/>
                  <a:gd name="T4" fmla="*/ 0 w 23"/>
                  <a:gd name="T5" fmla="*/ 4 h 11"/>
                  <a:gd name="T6" fmla="*/ 22 w 23"/>
                  <a:gd name="T7" fmla="*/ 0 h 11"/>
                  <a:gd name="T8" fmla="*/ 23 w 23"/>
                  <a:gd name="T9" fmla="*/ 7 h 11"/>
                  <a:gd name="T10" fmla="*/ 0 60000 65536"/>
                  <a:gd name="T11" fmla="*/ 0 60000 65536"/>
                  <a:gd name="T12" fmla="*/ 0 60000 65536"/>
                  <a:gd name="T13" fmla="*/ 0 60000 65536"/>
                  <a:gd name="T14" fmla="*/ 0 60000 65536"/>
                  <a:gd name="T15" fmla="*/ 0 w 23"/>
                  <a:gd name="T16" fmla="*/ 0 h 11"/>
                  <a:gd name="T17" fmla="*/ 23 w 23"/>
                  <a:gd name="T18" fmla="*/ 11 h 11"/>
                </a:gdLst>
                <a:ahLst/>
                <a:cxnLst>
                  <a:cxn ang="T10">
                    <a:pos x="T0" y="T1"/>
                  </a:cxn>
                  <a:cxn ang="T11">
                    <a:pos x="T2" y="T3"/>
                  </a:cxn>
                  <a:cxn ang="T12">
                    <a:pos x="T4" y="T5"/>
                  </a:cxn>
                  <a:cxn ang="T13">
                    <a:pos x="T6" y="T7"/>
                  </a:cxn>
                  <a:cxn ang="T14">
                    <a:pos x="T8" y="T9"/>
                  </a:cxn>
                </a:cxnLst>
                <a:rect l="T15" t="T16" r="T17" b="T18"/>
                <a:pathLst>
                  <a:path w="23" h="11">
                    <a:moveTo>
                      <a:pt x="23" y="7"/>
                    </a:moveTo>
                    <a:lnTo>
                      <a:pt x="1" y="11"/>
                    </a:lnTo>
                    <a:lnTo>
                      <a:pt x="0" y="4"/>
                    </a:lnTo>
                    <a:lnTo>
                      <a:pt x="22" y="0"/>
                    </a:lnTo>
                    <a:lnTo>
                      <a:pt x="23" y="7"/>
                    </a:lnTo>
                    <a:close/>
                  </a:path>
                </a:pathLst>
              </a:custGeom>
              <a:solidFill>
                <a:srgbClr val="FFFF00"/>
              </a:solidFill>
              <a:ln w="1588">
                <a:solidFill>
                  <a:srgbClr val="FFFF00"/>
                </a:solidFill>
                <a:round/>
                <a:headEnd/>
                <a:tailEnd/>
              </a:ln>
            </p:spPr>
            <p:txBody>
              <a:bodyPr/>
              <a:lstStyle/>
              <a:p>
                <a:endParaRPr lang="en-US"/>
              </a:p>
            </p:txBody>
          </p:sp>
          <p:sp>
            <p:nvSpPr>
              <p:cNvPr id="2622" name="Freeform 1489"/>
              <p:cNvSpPr>
                <a:spLocks/>
              </p:cNvSpPr>
              <p:nvPr/>
            </p:nvSpPr>
            <p:spPr bwMode="auto">
              <a:xfrm>
                <a:off x="4017" y="2234"/>
                <a:ext cx="24" cy="12"/>
              </a:xfrm>
              <a:custGeom>
                <a:avLst/>
                <a:gdLst>
                  <a:gd name="T0" fmla="*/ 24 w 24"/>
                  <a:gd name="T1" fmla="*/ 7 h 12"/>
                  <a:gd name="T2" fmla="*/ 1 w 24"/>
                  <a:gd name="T3" fmla="*/ 12 h 12"/>
                  <a:gd name="T4" fmla="*/ 0 w 24"/>
                  <a:gd name="T5" fmla="*/ 5 h 12"/>
                  <a:gd name="T6" fmla="*/ 23 w 24"/>
                  <a:gd name="T7" fmla="*/ 0 h 12"/>
                  <a:gd name="T8" fmla="*/ 24 w 24"/>
                  <a:gd name="T9" fmla="*/ 7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7"/>
                    </a:moveTo>
                    <a:lnTo>
                      <a:pt x="1" y="12"/>
                    </a:lnTo>
                    <a:lnTo>
                      <a:pt x="0" y="5"/>
                    </a:lnTo>
                    <a:lnTo>
                      <a:pt x="23" y="0"/>
                    </a:lnTo>
                    <a:lnTo>
                      <a:pt x="24" y="7"/>
                    </a:lnTo>
                    <a:close/>
                  </a:path>
                </a:pathLst>
              </a:custGeom>
              <a:solidFill>
                <a:srgbClr val="FFFF00"/>
              </a:solidFill>
              <a:ln w="1588">
                <a:solidFill>
                  <a:srgbClr val="FFFF00"/>
                </a:solidFill>
                <a:round/>
                <a:headEnd/>
                <a:tailEnd/>
              </a:ln>
            </p:spPr>
            <p:txBody>
              <a:bodyPr/>
              <a:lstStyle/>
              <a:p>
                <a:endParaRPr lang="en-US"/>
              </a:p>
            </p:txBody>
          </p:sp>
          <p:sp>
            <p:nvSpPr>
              <p:cNvPr id="2623" name="Freeform 1490"/>
              <p:cNvSpPr>
                <a:spLocks/>
              </p:cNvSpPr>
              <p:nvPr/>
            </p:nvSpPr>
            <p:spPr bwMode="auto">
              <a:xfrm>
                <a:off x="3994" y="2243"/>
                <a:ext cx="2" cy="7"/>
              </a:xfrm>
              <a:custGeom>
                <a:avLst/>
                <a:gdLst>
                  <a:gd name="T0" fmla="*/ 2 w 2"/>
                  <a:gd name="T1" fmla="*/ 7 h 7"/>
                  <a:gd name="T2" fmla="*/ 1 w 2"/>
                  <a:gd name="T3" fmla="*/ 7 h 7"/>
                  <a:gd name="T4" fmla="*/ 0 w 2"/>
                  <a:gd name="T5" fmla="*/ 2 h 7"/>
                  <a:gd name="T6" fmla="*/ 1 w 2"/>
                  <a:gd name="T7" fmla="*/ 0 h 7"/>
                  <a:gd name="T8" fmla="*/ 2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7"/>
                    </a:moveTo>
                    <a:lnTo>
                      <a:pt x="1" y="7"/>
                    </a:lnTo>
                    <a:lnTo>
                      <a:pt x="0" y="2"/>
                    </a:lnTo>
                    <a:lnTo>
                      <a:pt x="1" y="0"/>
                    </a:lnTo>
                    <a:lnTo>
                      <a:pt x="2" y="7"/>
                    </a:lnTo>
                    <a:close/>
                  </a:path>
                </a:pathLst>
              </a:custGeom>
              <a:solidFill>
                <a:srgbClr val="FFFF00"/>
              </a:solidFill>
              <a:ln w="1588">
                <a:solidFill>
                  <a:srgbClr val="FFFF00"/>
                </a:solidFill>
                <a:round/>
                <a:headEnd/>
                <a:tailEnd/>
              </a:ln>
            </p:spPr>
            <p:txBody>
              <a:bodyPr/>
              <a:lstStyle/>
              <a:p>
                <a:endParaRPr lang="en-US"/>
              </a:p>
            </p:txBody>
          </p:sp>
          <p:sp>
            <p:nvSpPr>
              <p:cNvPr id="2624" name="Freeform 1491"/>
              <p:cNvSpPr>
                <a:spLocks/>
              </p:cNvSpPr>
              <p:nvPr/>
            </p:nvSpPr>
            <p:spPr bwMode="auto">
              <a:xfrm>
                <a:off x="3988" y="2245"/>
                <a:ext cx="7" cy="7"/>
              </a:xfrm>
              <a:custGeom>
                <a:avLst/>
                <a:gdLst>
                  <a:gd name="T0" fmla="*/ 7 w 7"/>
                  <a:gd name="T1" fmla="*/ 5 h 7"/>
                  <a:gd name="T2" fmla="*/ 2 w 7"/>
                  <a:gd name="T3" fmla="*/ 7 h 7"/>
                  <a:gd name="T4" fmla="*/ 0 w 7"/>
                  <a:gd name="T5" fmla="*/ 0 h 7"/>
                  <a:gd name="T6" fmla="*/ 6 w 7"/>
                  <a:gd name="T7" fmla="*/ 0 h 7"/>
                  <a:gd name="T8" fmla="*/ 7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lnTo>
                      <a:pt x="2" y="7"/>
                    </a:lnTo>
                    <a:lnTo>
                      <a:pt x="0" y="0"/>
                    </a:lnTo>
                    <a:lnTo>
                      <a:pt x="6" y="0"/>
                    </a:lnTo>
                    <a:lnTo>
                      <a:pt x="7" y="5"/>
                    </a:lnTo>
                    <a:close/>
                  </a:path>
                </a:pathLst>
              </a:custGeom>
              <a:solidFill>
                <a:srgbClr val="FFFF00"/>
              </a:solidFill>
              <a:ln w="1588">
                <a:solidFill>
                  <a:srgbClr val="FFFF00"/>
                </a:solidFill>
                <a:round/>
                <a:headEnd/>
                <a:tailEnd/>
              </a:ln>
            </p:spPr>
            <p:txBody>
              <a:bodyPr/>
              <a:lstStyle/>
              <a:p>
                <a:endParaRPr lang="en-US"/>
              </a:p>
            </p:txBody>
          </p:sp>
          <p:sp>
            <p:nvSpPr>
              <p:cNvPr id="2625" name="Freeform 1492"/>
              <p:cNvSpPr>
                <a:spLocks/>
              </p:cNvSpPr>
              <p:nvPr/>
            </p:nvSpPr>
            <p:spPr bwMode="auto">
              <a:xfrm>
                <a:off x="3985" y="2245"/>
                <a:ext cx="5" cy="8"/>
              </a:xfrm>
              <a:custGeom>
                <a:avLst/>
                <a:gdLst>
                  <a:gd name="T0" fmla="*/ 5 w 5"/>
                  <a:gd name="T1" fmla="*/ 7 h 8"/>
                  <a:gd name="T2" fmla="*/ 2 w 5"/>
                  <a:gd name="T3" fmla="*/ 8 h 8"/>
                  <a:gd name="T4" fmla="*/ 0 w 5"/>
                  <a:gd name="T5" fmla="*/ 1 h 8"/>
                  <a:gd name="T6" fmla="*/ 3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2" y="8"/>
                    </a:lnTo>
                    <a:lnTo>
                      <a:pt x="0" y="1"/>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626" name="Freeform 1493"/>
              <p:cNvSpPr>
                <a:spLocks/>
              </p:cNvSpPr>
              <p:nvPr/>
            </p:nvSpPr>
            <p:spPr bwMode="auto">
              <a:xfrm>
                <a:off x="3979" y="2246"/>
                <a:ext cx="8" cy="8"/>
              </a:xfrm>
              <a:custGeom>
                <a:avLst/>
                <a:gdLst>
                  <a:gd name="T0" fmla="*/ 8 w 8"/>
                  <a:gd name="T1" fmla="*/ 7 h 8"/>
                  <a:gd name="T2" fmla="*/ 1 w 8"/>
                  <a:gd name="T3" fmla="*/ 8 h 8"/>
                  <a:gd name="T4" fmla="*/ 0 w 8"/>
                  <a:gd name="T5" fmla="*/ 2 h 8"/>
                  <a:gd name="T6" fmla="*/ 6 w 8"/>
                  <a:gd name="T7" fmla="*/ 0 h 8"/>
                  <a:gd name="T8" fmla="*/ 8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7"/>
                    </a:moveTo>
                    <a:lnTo>
                      <a:pt x="1" y="8"/>
                    </a:lnTo>
                    <a:lnTo>
                      <a:pt x="0" y="2"/>
                    </a:lnTo>
                    <a:lnTo>
                      <a:pt x="6" y="0"/>
                    </a:lnTo>
                    <a:lnTo>
                      <a:pt x="8" y="7"/>
                    </a:lnTo>
                    <a:close/>
                  </a:path>
                </a:pathLst>
              </a:custGeom>
              <a:solidFill>
                <a:srgbClr val="FFFF00"/>
              </a:solidFill>
              <a:ln w="1588">
                <a:solidFill>
                  <a:srgbClr val="FFFF00"/>
                </a:solidFill>
                <a:round/>
                <a:headEnd/>
                <a:tailEnd/>
              </a:ln>
            </p:spPr>
            <p:txBody>
              <a:bodyPr/>
              <a:lstStyle/>
              <a:p>
                <a:endParaRPr lang="en-US"/>
              </a:p>
            </p:txBody>
          </p:sp>
          <p:sp>
            <p:nvSpPr>
              <p:cNvPr id="2627" name="Freeform 1494"/>
              <p:cNvSpPr>
                <a:spLocks/>
              </p:cNvSpPr>
              <p:nvPr/>
            </p:nvSpPr>
            <p:spPr bwMode="auto">
              <a:xfrm>
                <a:off x="3972" y="2248"/>
                <a:ext cx="8" cy="8"/>
              </a:xfrm>
              <a:custGeom>
                <a:avLst/>
                <a:gdLst>
                  <a:gd name="T0" fmla="*/ 8 w 8"/>
                  <a:gd name="T1" fmla="*/ 6 h 8"/>
                  <a:gd name="T2" fmla="*/ 1 w 8"/>
                  <a:gd name="T3" fmla="*/ 8 h 8"/>
                  <a:gd name="T4" fmla="*/ 0 w 8"/>
                  <a:gd name="T5" fmla="*/ 1 h 8"/>
                  <a:gd name="T6" fmla="*/ 7 w 8"/>
                  <a:gd name="T7" fmla="*/ 0 h 8"/>
                  <a:gd name="T8" fmla="*/ 8 w 8"/>
                  <a:gd name="T9" fmla="*/ 6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6"/>
                    </a:moveTo>
                    <a:lnTo>
                      <a:pt x="1" y="8"/>
                    </a:lnTo>
                    <a:lnTo>
                      <a:pt x="0" y="1"/>
                    </a:lnTo>
                    <a:lnTo>
                      <a:pt x="7" y="0"/>
                    </a:lnTo>
                    <a:lnTo>
                      <a:pt x="8" y="6"/>
                    </a:lnTo>
                    <a:close/>
                  </a:path>
                </a:pathLst>
              </a:custGeom>
              <a:solidFill>
                <a:srgbClr val="FFFF00"/>
              </a:solidFill>
              <a:ln w="1588">
                <a:solidFill>
                  <a:srgbClr val="FFFF00"/>
                </a:solidFill>
                <a:round/>
                <a:headEnd/>
                <a:tailEnd/>
              </a:ln>
            </p:spPr>
            <p:txBody>
              <a:bodyPr/>
              <a:lstStyle/>
              <a:p>
                <a:endParaRPr lang="en-US"/>
              </a:p>
            </p:txBody>
          </p:sp>
          <p:sp>
            <p:nvSpPr>
              <p:cNvPr id="2628" name="Freeform 1495"/>
              <p:cNvSpPr>
                <a:spLocks/>
              </p:cNvSpPr>
              <p:nvPr/>
            </p:nvSpPr>
            <p:spPr bwMode="auto">
              <a:xfrm>
                <a:off x="3928" y="2254"/>
                <a:ext cx="22" cy="11"/>
              </a:xfrm>
              <a:custGeom>
                <a:avLst/>
                <a:gdLst>
                  <a:gd name="T0" fmla="*/ 22 w 22"/>
                  <a:gd name="T1" fmla="*/ 7 h 11"/>
                  <a:gd name="T2" fmla="*/ 2 w 22"/>
                  <a:gd name="T3" fmla="*/ 11 h 11"/>
                  <a:gd name="T4" fmla="*/ 0 w 22"/>
                  <a:gd name="T5" fmla="*/ 4 h 11"/>
                  <a:gd name="T6" fmla="*/ 21 w 22"/>
                  <a:gd name="T7" fmla="*/ 0 h 11"/>
                  <a:gd name="T8" fmla="*/ 22 w 22"/>
                  <a:gd name="T9" fmla="*/ 7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2" y="7"/>
                    </a:moveTo>
                    <a:lnTo>
                      <a:pt x="2" y="11"/>
                    </a:lnTo>
                    <a:lnTo>
                      <a:pt x="0" y="4"/>
                    </a:lnTo>
                    <a:lnTo>
                      <a:pt x="21" y="0"/>
                    </a:lnTo>
                    <a:lnTo>
                      <a:pt x="22" y="7"/>
                    </a:lnTo>
                    <a:close/>
                  </a:path>
                </a:pathLst>
              </a:custGeom>
              <a:solidFill>
                <a:srgbClr val="FFFF00"/>
              </a:solidFill>
              <a:ln w="1588">
                <a:solidFill>
                  <a:srgbClr val="FFFF00"/>
                </a:solidFill>
                <a:round/>
                <a:headEnd/>
                <a:tailEnd/>
              </a:ln>
            </p:spPr>
            <p:txBody>
              <a:bodyPr/>
              <a:lstStyle/>
              <a:p>
                <a:endParaRPr lang="en-US"/>
              </a:p>
            </p:txBody>
          </p:sp>
          <p:sp>
            <p:nvSpPr>
              <p:cNvPr id="2629" name="Freeform 1496"/>
              <p:cNvSpPr>
                <a:spLocks/>
              </p:cNvSpPr>
              <p:nvPr/>
            </p:nvSpPr>
            <p:spPr bwMode="auto">
              <a:xfrm>
                <a:off x="3926" y="2258"/>
                <a:ext cx="4" cy="7"/>
              </a:xfrm>
              <a:custGeom>
                <a:avLst/>
                <a:gdLst>
                  <a:gd name="T0" fmla="*/ 4 w 4"/>
                  <a:gd name="T1" fmla="*/ 7 h 7"/>
                  <a:gd name="T2" fmla="*/ 2 w 4"/>
                  <a:gd name="T3" fmla="*/ 7 h 7"/>
                  <a:gd name="T4" fmla="*/ 0 w 4"/>
                  <a:gd name="T5" fmla="*/ 0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0"/>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630" name="Freeform 1497"/>
              <p:cNvSpPr>
                <a:spLocks/>
              </p:cNvSpPr>
              <p:nvPr/>
            </p:nvSpPr>
            <p:spPr bwMode="auto">
              <a:xfrm>
                <a:off x="3884" y="2264"/>
                <a:ext cx="21" cy="11"/>
              </a:xfrm>
              <a:custGeom>
                <a:avLst/>
                <a:gdLst>
                  <a:gd name="T0" fmla="*/ 21 w 21"/>
                  <a:gd name="T1" fmla="*/ 7 h 11"/>
                  <a:gd name="T2" fmla="*/ 1 w 21"/>
                  <a:gd name="T3" fmla="*/ 11 h 11"/>
                  <a:gd name="T4" fmla="*/ 0 w 21"/>
                  <a:gd name="T5" fmla="*/ 4 h 11"/>
                  <a:gd name="T6" fmla="*/ 20 w 21"/>
                  <a:gd name="T7" fmla="*/ 0 h 11"/>
                  <a:gd name="T8" fmla="*/ 21 w 21"/>
                  <a:gd name="T9" fmla="*/ 7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21" y="7"/>
                    </a:moveTo>
                    <a:lnTo>
                      <a:pt x="1" y="11"/>
                    </a:lnTo>
                    <a:lnTo>
                      <a:pt x="0" y="4"/>
                    </a:lnTo>
                    <a:lnTo>
                      <a:pt x="20" y="0"/>
                    </a:lnTo>
                    <a:lnTo>
                      <a:pt x="21" y="7"/>
                    </a:lnTo>
                    <a:close/>
                  </a:path>
                </a:pathLst>
              </a:custGeom>
              <a:solidFill>
                <a:srgbClr val="FFFF00"/>
              </a:solidFill>
              <a:ln w="1588">
                <a:solidFill>
                  <a:srgbClr val="FFFF00"/>
                </a:solidFill>
                <a:round/>
                <a:headEnd/>
                <a:tailEnd/>
              </a:ln>
            </p:spPr>
            <p:txBody>
              <a:bodyPr/>
              <a:lstStyle/>
              <a:p>
                <a:endParaRPr lang="en-US"/>
              </a:p>
            </p:txBody>
          </p:sp>
          <p:sp>
            <p:nvSpPr>
              <p:cNvPr id="2631" name="Freeform 1498"/>
              <p:cNvSpPr>
                <a:spLocks/>
              </p:cNvSpPr>
              <p:nvPr/>
            </p:nvSpPr>
            <p:spPr bwMode="auto">
              <a:xfrm>
                <a:off x="3881" y="2268"/>
                <a:ext cx="4" cy="8"/>
              </a:xfrm>
              <a:custGeom>
                <a:avLst/>
                <a:gdLst>
                  <a:gd name="T0" fmla="*/ 4 w 4"/>
                  <a:gd name="T1" fmla="*/ 7 h 8"/>
                  <a:gd name="T2" fmla="*/ 1 w 4"/>
                  <a:gd name="T3" fmla="*/ 8 h 8"/>
                  <a:gd name="T4" fmla="*/ 0 w 4"/>
                  <a:gd name="T5" fmla="*/ 1 h 8"/>
                  <a:gd name="T6" fmla="*/ 3 w 4"/>
                  <a:gd name="T7" fmla="*/ 0 h 8"/>
                  <a:gd name="T8" fmla="*/ 4 w 4"/>
                  <a:gd name="T9" fmla="*/ 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7"/>
                    </a:moveTo>
                    <a:lnTo>
                      <a:pt x="1" y="8"/>
                    </a:lnTo>
                    <a:lnTo>
                      <a:pt x="0" y="1"/>
                    </a:lnTo>
                    <a:lnTo>
                      <a:pt x="3" y="0"/>
                    </a:lnTo>
                    <a:lnTo>
                      <a:pt x="4" y="7"/>
                    </a:lnTo>
                    <a:close/>
                  </a:path>
                </a:pathLst>
              </a:custGeom>
              <a:solidFill>
                <a:srgbClr val="FFFF00"/>
              </a:solidFill>
              <a:ln w="1588">
                <a:solidFill>
                  <a:srgbClr val="FFFF00"/>
                </a:solidFill>
                <a:round/>
                <a:headEnd/>
                <a:tailEnd/>
              </a:ln>
            </p:spPr>
            <p:txBody>
              <a:bodyPr/>
              <a:lstStyle/>
              <a:p>
                <a:endParaRPr lang="en-US"/>
              </a:p>
            </p:txBody>
          </p:sp>
          <p:sp>
            <p:nvSpPr>
              <p:cNvPr id="2632" name="Freeform 1499"/>
              <p:cNvSpPr>
                <a:spLocks/>
              </p:cNvSpPr>
              <p:nvPr/>
            </p:nvSpPr>
            <p:spPr bwMode="auto">
              <a:xfrm>
                <a:off x="3848" y="2273"/>
                <a:ext cx="13" cy="10"/>
              </a:xfrm>
              <a:custGeom>
                <a:avLst/>
                <a:gdLst>
                  <a:gd name="T0" fmla="*/ 13 w 13"/>
                  <a:gd name="T1" fmla="*/ 7 h 10"/>
                  <a:gd name="T2" fmla="*/ 2 w 13"/>
                  <a:gd name="T3" fmla="*/ 10 h 10"/>
                  <a:gd name="T4" fmla="*/ 0 w 13"/>
                  <a:gd name="T5" fmla="*/ 3 h 10"/>
                  <a:gd name="T6" fmla="*/ 10 w 13"/>
                  <a:gd name="T7" fmla="*/ 0 h 10"/>
                  <a:gd name="T8" fmla="*/ 13 w 13"/>
                  <a:gd name="T9" fmla="*/ 7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3" y="7"/>
                    </a:moveTo>
                    <a:lnTo>
                      <a:pt x="2" y="10"/>
                    </a:lnTo>
                    <a:lnTo>
                      <a:pt x="0" y="3"/>
                    </a:lnTo>
                    <a:lnTo>
                      <a:pt x="10" y="0"/>
                    </a:lnTo>
                    <a:lnTo>
                      <a:pt x="13" y="7"/>
                    </a:lnTo>
                    <a:close/>
                  </a:path>
                </a:pathLst>
              </a:custGeom>
              <a:solidFill>
                <a:srgbClr val="FFFF00"/>
              </a:solidFill>
              <a:ln w="1588">
                <a:solidFill>
                  <a:srgbClr val="FFFF00"/>
                </a:solidFill>
                <a:round/>
                <a:headEnd/>
                <a:tailEnd/>
              </a:ln>
            </p:spPr>
            <p:txBody>
              <a:bodyPr/>
              <a:lstStyle/>
              <a:p>
                <a:endParaRPr lang="en-US"/>
              </a:p>
            </p:txBody>
          </p:sp>
          <p:sp>
            <p:nvSpPr>
              <p:cNvPr id="2633" name="Freeform 1500"/>
              <p:cNvSpPr>
                <a:spLocks/>
              </p:cNvSpPr>
              <p:nvPr/>
            </p:nvSpPr>
            <p:spPr bwMode="auto">
              <a:xfrm>
                <a:off x="3843" y="2276"/>
                <a:ext cx="7" cy="8"/>
              </a:xfrm>
              <a:custGeom>
                <a:avLst/>
                <a:gdLst>
                  <a:gd name="T0" fmla="*/ 7 w 7"/>
                  <a:gd name="T1" fmla="*/ 7 h 8"/>
                  <a:gd name="T2" fmla="*/ 1 w 7"/>
                  <a:gd name="T3" fmla="*/ 8 h 8"/>
                  <a:gd name="T4" fmla="*/ 0 w 7"/>
                  <a:gd name="T5" fmla="*/ 1 h 8"/>
                  <a:gd name="T6" fmla="*/ 5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1" y="8"/>
                    </a:lnTo>
                    <a:lnTo>
                      <a:pt x="0" y="1"/>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634" name="Freeform 1501"/>
              <p:cNvSpPr>
                <a:spLocks/>
              </p:cNvSpPr>
              <p:nvPr/>
            </p:nvSpPr>
            <p:spPr bwMode="auto">
              <a:xfrm>
                <a:off x="3836" y="2277"/>
                <a:ext cx="8" cy="9"/>
              </a:xfrm>
              <a:custGeom>
                <a:avLst/>
                <a:gdLst>
                  <a:gd name="T0" fmla="*/ 8 w 8"/>
                  <a:gd name="T1" fmla="*/ 7 h 9"/>
                  <a:gd name="T2" fmla="*/ 1 w 8"/>
                  <a:gd name="T3" fmla="*/ 9 h 9"/>
                  <a:gd name="T4" fmla="*/ 0 w 8"/>
                  <a:gd name="T5" fmla="*/ 2 h 9"/>
                  <a:gd name="T6" fmla="*/ 7 w 8"/>
                  <a:gd name="T7" fmla="*/ 0 h 9"/>
                  <a:gd name="T8" fmla="*/ 8 w 8"/>
                  <a:gd name="T9" fmla="*/ 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7"/>
                    </a:moveTo>
                    <a:lnTo>
                      <a:pt x="1" y="9"/>
                    </a:lnTo>
                    <a:lnTo>
                      <a:pt x="0" y="2"/>
                    </a:lnTo>
                    <a:lnTo>
                      <a:pt x="7" y="0"/>
                    </a:lnTo>
                    <a:lnTo>
                      <a:pt x="8" y="7"/>
                    </a:lnTo>
                    <a:close/>
                  </a:path>
                </a:pathLst>
              </a:custGeom>
              <a:solidFill>
                <a:srgbClr val="FFFF00"/>
              </a:solidFill>
              <a:ln w="1588">
                <a:solidFill>
                  <a:srgbClr val="FFFF00"/>
                </a:solidFill>
                <a:round/>
                <a:headEnd/>
                <a:tailEnd/>
              </a:ln>
            </p:spPr>
            <p:txBody>
              <a:bodyPr/>
              <a:lstStyle/>
              <a:p>
                <a:endParaRPr lang="en-US"/>
              </a:p>
            </p:txBody>
          </p:sp>
          <p:sp>
            <p:nvSpPr>
              <p:cNvPr id="2635" name="Freeform 1502"/>
              <p:cNvSpPr>
                <a:spLocks/>
              </p:cNvSpPr>
              <p:nvPr/>
            </p:nvSpPr>
            <p:spPr bwMode="auto">
              <a:xfrm>
                <a:off x="3836" y="2279"/>
                <a:ext cx="1" cy="7"/>
              </a:xfrm>
              <a:custGeom>
                <a:avLst/>
                <a:gdLst>
                  <a:gd name="T0" fmla="*/ 1 w 1"/>
                  <a:gd name="T1" fmla="*/ 7 h 7"/>
                  <a:gd name="T2" fmla="*/ 1 w 1"/>
                  <a:gd name="T3" fmla="*/ 7 h 7"/>
                  <a:gd name="T4" fmla="*/ 0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1" y="7"/>
                    </a:lnTo>
                    <a:lnTo>
                      <a:pt x="0" y="0"/>
                    </a:lnTo>
                    <a:lnTo>
                      <a:pt x="1" y="7"/>
                    </a:lnTo>
                    <a:close/>
                  </a:path>
                </a:pathLst>
              </a:custGeom>
              <a:solidFill>
                <a:srgbClr val="FFFF00"/>
              </a:solidFill>
              <a:ln w="1588">
                <a:solidFill>
                  <a:srgbClr val="FFFF00"/>
                </a:solidFill>
                <a:round/>
                <a:headEnd/>
                <a:tailEnd/>
              </a:ln>
            </p:spPr>
            <p:txBody>
              <a:bodyPr/>
              <a:lstStyle/>
              <a:p>
                <a:endParaRPr lang="en-US"/>
              </a:p>
            </p:txBody>
          </p:sp>
          <p:sp>
            <p:nvSpPr>
              <p:cNvPr id="2636" name="Freeform 1503"/>
              <p:cNvSpPr>
                <a:spLocks/>
              </p:cNvSpPr>
              <p:nvPr/>
            </p:nvSpPr>
            <p:spPr bwMode="auto">
              <a:xfrm>
                <a:off x="3802" y="2284"/>
                <a:ext cx="12" cy="10"/>
              </a:xfrm>
              <a:custGeom>
                <a:avLst/>
                <a:gdLst>
                  <a:gd name="T0" fmla="*/ 12 w 12"/>
                  <a:gd name="T1" fmla="*/ 7 h 10"/>
                  <a:gd name="T2" fmla="*/ 3 w 12"/>
                  <a:gd name="T3" fmla="*/ 10 h 10"/>
                  <a:gd name="T4" fmla="*/ 0 w 12"/>
                  <a:gd name="T5" fmla="*/ 3 h 10"/>
                  <a:gd name="T6" fmla="*/ 11 w 12"/>
                  <a:gd name="T7" fmla="*/ 0 h 10"/>
                  <a:gd name="T8" fmla="*/ 12 w 12"/>
                  <a:gd name="T9" fmla="*/ 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7"/>
                    </a:moveTo>
                    <a:lnTo>
                      <a:pt x="3" y="10"/>
                    </a:lnTo>
                    <a:lnTo>
                      <a:pt x="0" y="3"/>
                    </a:lnTo>
                    <a:lnTo>
                      <a:pt x="11" y="0"/>
                    </a:lnTo>
                    <a:lnTo>
                      <a:pt x="12" y="7"/>
                    </a:lnTo>
                    <a:close/>
                  </a:path>
                </a:pathLst>
              </a:custGeom>
              <a:solidFill>
                <a:srgbClr val="FFFF00"/>
              </a:solidFill>
              <a:ln w="1588">
                <a:solidFill>
                  <a:srgbClr val="FFFF00"/>
                </a:solidFill>
                <a:round/>
                <a:headEnd/>
                <a:tailEnd/>
              </a:ln>
            </p:spPr>
            <p:txBody>
              <a:bodyPr/>
              <a:lstStyle/>
              <a:p>
                <a:endParaRPr lang="en-US"/>
              </a:p>
            </p:txBody>
          </p:sp>
          <p:sp>
            <p:nvSpPr>
              <p:cNvPr id="2637" name="Freeform 1504"/>
              <p:cNvSpPr>
                <a:spLocks/>
              </p:cNvSpPr>
              <p:nvPr/>
            </p:nvSpPr>
            <p:spPr bwMode="auto">
              <a:xfrm>
                <a:off x="3801" y="2287"/>
                <a:ext cx="4" cy="7"/>
              </a:xfrm>
              <a:custGeom>
                <a:avLst/>
                <a:gdLst>
                  <a:gd name="T0" fmla="*/ 4 w 4"/>
                  <a:gd name="T1" fmla="*/ 7 h 7"/>
                  <a:gd name="T2" fmla="*/ 1 w 4"/>
                  <a:gd name="T3" fmla="*/ 7 h 7"/>
                  <a:gd name="T4" fmla="*/ 0 w 4"/>
                  <a:gd name="T5" fmla="*/ 0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1" y="7"/>
                    </a:lnTo>
                    <a:lnTo>
                      <a:pt x="0" y="0"/>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638" name="Freeform 1505"/>
              <p:cNvSpPr>
                <a:spLocks/>
              </p:cNvSpPr>
              <p:nvPr/>
            </p:nvSpPr>
            <p:spPr bwMode="auto">
              <a:xfrm>
                <a:off x="3795" y="2287"/>
                <a:ext cx="7" cy="8"/>
              </a:xfrm>
              <a:custGeom>
                <a:avLst/>
                <a:gdLst>
                  <a:gd name="T0" fmla="*/ 7 w 7"/>
                  <a:gd name="T1" fmla="*/ 7 h 8"/>
                  <a:gd name="T2" fmla="*/ 2 w 7"/>
                  <a:gd name="T3" fmla="*/ 8 h 8"/>
                  <a:gd name="T4" fmla="*/ 0 w 7"/>
                  <a:gd name="T5" fmla="*/ 1 h 8"/>
                  <a:gd name="T6" fmla="*/ 6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2" y="8"/>
                    </a:lnTo>
                    <a:lnTo>
                      <a:pt x="0" y="1"/>
                    </a:lnTo>
                    <a:lnTo>
                      <a:pt x="6" y="0"/>
                    </a:lnTo>
                    <a:lnTo>
                      <a:pt x="7" y="7"/>
                    </a:lnTo>
                    <a:close/>
                  </a:path>
                </a:pathLst>
              </a:custGeom>
              <a:solidFill>
                <a:srgbClr val="FFFF00"/>
              </a:solidFill>
              <a:ln w="1588">
                <a:solidFill>
                  <a:srgbClr val="FFFF00"/>
                </a:solidFill>
                <a:round/>
                <a:headEnd/>
                <a:tailEnd/>
              </a:ln>
            </p:spPr>
            <p:txBody>
              <a:bodyPr/>
              <a:lstStyle/>
              <a:p>
                <a:endParaRPr lang="en-US"/>
              </a:p>
            </p:txBody>
          </p:sp>
          <p:sp>
            <p:nvSpPr>
              <p:cNvPr id="2639" name="Freeform 1506"/>
              <p:cNvSpPr>
                <a:spLocks/>
              </p:cNvSpPr>
              <p:nvPr/>
            </p:nvSpPr>
            <p:spPr bwMode="auto">
              <a:xfrm>
                <a:off x="3790" y="2288"/>
                <a:ext cx="7" cy="8"/>
              </a:xfrm>
              <a:custGeom>
                <a:avLst/>
                <a:gdLst>
                  <a:gd name="T0" fmla="*/ 7 w 7"/>
                  <a:gd name="T1" fmla="*/ 7 h 8"/>
                  <a:gd name="T2" fmla="*/ 3 w 7"/>
                  <a:gd name="T3" fmla="*/ 8 h 8"/>
                  <a:gd name="T4" fmla="*/ 0 w 7"/>
                  <a:gd name="T5" fmla="*/ 2 h 8"/>
                  <a:gd name="T6" fmla="*/ 5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2"/>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640" name="Freeform 1507"/>
              <p:cNvSpPr>
                <a:spLocks/>
              </p:cNvSpPr>
              <p:nvPr/>
            </p:nvSpPr>
            <p:spPr bwMode="auto">
              <a:xfrm>
                <a:off x="3748" y="2295"/>
                <a:ext cx="22" cy="11"/>
              </a:xfrm>
              <a:custGeom>
                <a:avLst/>
                <a:gdLst>
                  <a:gd name="T0" fmla="*/ 22 w 22"/>
                  <a:gd name="T1" fmla="*/ 5 h 11"/>
                  <a:gd name="T2" fmla="*/ 1 w 22"/>
                  <a:gd name="T3" fmla="*/ 11 h 11"/>
                  <a:gd name="T4" fmla="*/ 0 w 22"/>
                  <a:gd name="T5" fmla="*/ 4 h 11"/>
                  <a:gd name="T6" fmla="*/ 20 w 22"/>
                  <a:gd name="T7" fmla="*/ 0 h 11"/>
                  <a:gd name="T8" fmla="*/ 22 w 22"/>
                  <a:gd name="T9" fmla="*/ 5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2" y="5"/>
                    </a:moveTo>
                    <a:lnTo>
                      <a:pt x="1" y="11"/>
                    </a:lnTo>
                    <a:lnTo>
                      <a:pt x="0" y="4"/>
                    </a:lnTo>
                    <a:lnTo>
                      <a:pt x="20" y="0"/>
                    </a:lnTo>
                    <a:lnTo>
                      <a:pt x="22" y="5"/>
                    </a:lnTo>
                    <a:close/>
                  </a:path>
                </a:pathLst>
              </a:custGeom>
              <a:solidFill>
                <a:srgbClr val="FFFF00"/>
              </a:solidFill>
              <a:ln w="1588">
                <a:solidFill>
                  <a:srgbClr val="FFFF00"/>
                </a:solidFill>
                <a:round/>
                <a:headEnd/>
                <a:tailEnd/>
              </a:ln>
            </p:spPr>
            <p:txBody>
              <a:bodyPr/>
              <a:lstStyle/>
              <a:p>
                <a:endParaRPr lang="en-US"/>
              </a:p>
            </p:txBody>
          </p:sp>
          <p:sp>
            <p:nvSpPr>
              <p:cNvPr id="2641" name="Freeform 1508"/>
              <p:cNvSpPr>
                <a:spLocks/>
              </p:cNvSpPr>
              <p:nvPr/>
            </p:nvSpPr>
            <p:spPr bwMode="auto">
              <a:xfrm>
                <a:off x="3745" y="2299"/>
                <a:ext cx="4" cy="7"/>
              </a:xfrm>
              <a:custGeom>
                <a:avLst/>
                <a:gdLst>
                  <a:gd name="T0" fmla="*/ 4 w 4"/>
                  <a:gd name="T1" fmla="*/ 7 h 7"/>
                  <a:gd name="T2" fmla="*/ 1 w 4"/>
                  <a:gd name="T3" fmla="*/ 7 h 7"/>
                  <a:gd name="T4" fmla="*/ 0 w 4"/>
                  <a:gd name="T5" fmla="*/ 0 h 7"/>
                  <a:gd name="T6" fmla="*/ 3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1" y="7"/>
                    </a:lnTo>
                    <a:lnTo>
                      <a:pt x="0" y="0"/>
                    </a:lnTo>
                    <a:lnTo>
                      <a:pt x="3" y="0"/>
                    </a:lnTo>
                    <a:lnTo>
                      <a:pt x="4" y="7"/>
                    </a:lnTo>
                    <a:close/>
                  </a:path>
                </a:pathLst>
              </a:custGeom>
              <a:solidFill>
                <a:srgbClr val="FFFF00"/>
              </a:solidFill>
              <a:ln w="1588">
                <a:solidFill>
                  <a:srgbClr val="FFFF00"/>
                </a:solidFill>
                <a:round/>
                <a:headEnd/>
                <a:tailEnd/>
              </a:ln>
            </p:spPr>
            <p:txBody>
              <a:bodyPr/>
              <a:lstStyle/>
              <a:p>
                <a:endParaRPr lang="en-US"/>
              </a:p>
            </p:txBody>
          </p:sp>
          <p:sp>
            <p:nvSpPr>
              <p:cNvPr id="2642" name="Freeform 1509"/>
              <p:cNvSpPr>
                <a:spLocks/>
              </p:cNvSpPr>
              <p:nvPr/>
            </p:nvSpPr>
            <p:spPr bwMode="auto">
              <a:xfrm>
                <a:off x="3713" y="2305"/>
                <a:ext cx="12" cy="9"/>
              </a:xfrm>
              <a:custGeom>
                <a:avLst/>
                <a:gdLst>
                  <a:gd name="T0" fmla="*/ 12 w 12"/>
                  <a:gd name="T1" fmla="*/ 6 h 9"/>
                  <a:gd name="T2" fmla="*/ 1 w 12"/>
                  <a:gd name="T3" fmla="*/ 9 h 9"/>
                  <a:gd name="T4" fmla="*/ 0 w 12"/>
                  <a:gd name="T5" fmla="*/ 2 h 9"/>
                  <a:gd name="T6" fmla="*/ 10 w 12"/>
                  <a:gd name="T7" fmla="*/ 0 h 9"/>
                  <a:gd name="T8" fmla="*/ 12 w 12"/>
                  <a:gd name="T9" fmla="*/ 6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12" y="6"/>
                    </a:moveTo>
                    <a:lnTo>
                      <a:pt x="1" y="9"/>
                    </a:lnTo>
                    <a:lnTo>
                      <a:pt x="0" y="2"/>
                    </a:lnTo>
                    <a:lnTo>
                      <a:pt x="10" y="0"/>
                    </a:lnTo>
                    <a:lnTo>
                      <a:pt x="12" y="6"/>
                    </a:lnTo>
                    <a:close/>
                  </a:path>
                </a:pathLst>
              </a:custGeom>
              <a:solidFill>
                <a:srgbClr val="FFFF00"/>
              </a:solidFill>
              <a:ln w="1588">
                <a:solidFill>
                  <a:srgbClr val="FFFF00"/>
                </a:solidFill>
                <a:round/>
                <a:headEnd/>
                <a:tailEnd/>
              </a:ln>
            </p:spPr>
            <p:txBody>
              <a:bodyPr/>
              <a:lstStyle/>
              <a:p>
                <a:endParaRPr lang="en-US"/>
              </a:p>
            </p:txBody>
          </p:sp>
          <p:sp>
            <p:nvSpPr>
              <p:cNvPr id="2643" name="Freeform 1510"/>
              <p:cNvSpPr>
                <a:spLocks/>
              </p:cNvSpPr>
              <p:nvPr/>
            </p:nvSpPr>
            <p:spPr bwMode="auto">
              <a:xfrm>
                <a:off x="3708" y="2307"/>
                <a:ext cx="6" cy="8"/>
              </a:xfrm>
              <a:custGeom>
                <a:avLst/>
                <a:gdLst>
                  <a:gd name="T0" fmla="*/ 6 w 6"/>
                  <a:gd name="T1" fmla="*/ 7 h 8"/>
                  <a:gd name="T2" fmla="*/ 3 w 6"/>
                  <a:gd name="T3" fmla="*/ 8 h 8"/>
                  <a:gd name="T4" fmla="*/ 0 w 6"/>
                  <a:gd name="T5" fmla="*/ 2 h 8"/>
                  <a:gd name="T6" fmla="*/ 5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2"/>
                    </a:lnTo>
                    <a:lnTo>
                      <a:pt x="5" y="0"/>
                    </a:lnTo>
                    <a:lnTo>
                      <a:pt x="6" y="7"/>
                    </a:lnTo>
                    <a:close/>
                  </a:path>
                </a:pathLst>
              </a:custGeom>
              <a:solidFill>
                <a:srgbClr val="FFFF00"/>
              </a:solidFill>
              <a:ln w="1588">
                <a:solidFill>
                  <a:srgbClr val="FFFF00"/>
                </a:solidFill>
                <a:round/>
                <a:headEnd/>
                <a:tailEnd/>
              </a:ln>
            </p:spPr>
            <p:txBody>
              <a:bodyPr/>
              <a:lstStyle/>
              <a:p>
                <a:endParaRPr lang="en-US"/>
              </a:p>
            </p:txBody>
          </p:sp>
          <p:sp>
            <p:nvSpPr>
              <p:cNvPr id="2644" name="Freeform 1511"/>
              <p:cNvSpPr>
                <a:spLocks/>
              </p:cNvSpPr>
              <p:nvPr/>
            </p:nvSpPr>
            <p:spPr bwMode="auto">
              <a:xfrm>
                <a:off x="3700" y="2309"/>
                <a:ext cx="11" cy="8"/>
              </a:xfrm>
              <a:custGeom>
                <a:avLst/>
                <a:gdLst>
                  <a:gd name="T0" fmla="*/ 11 w 11"/>
                  <a:gd name="T1" fmla="*/ 6 h 8"/>
                  <a:gd name="T2" fmla="*/ 2 w 11"/>
                  <a:gd name="T3" fmla="*/ 8 h 8"/>
                  <a:gd name="T4" fmla="*/ 0 w 11"/>
                  <a:gd name="T5" fmla="*/ 1 h 8"/>
                  <a:gd name="T6" fmla="*/ 8 w 11"/>
                  <a:gd name="T7" fmla="*/ 0 h 8"/>
                  <a:gd name="T8" fmla="*/ 11 w 11"/>
                  <a:gd name="T9" fmla="*/ 6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1" y="6"/>
                    </a:moveTo>
                    <a:lnTo>
                      <a:pt x="2" y="8"/>
                    </a:lnTo>
                    <a:lnTo>
                      <a:pt x="0" y="1"/>
                    </a:lnTo>
                    <a:lnTo>
                      <a:pt x="8" y="0"/>
                    </a:lnTo>
                    <a:lnTo>
                      <a:pt x="11" y="6"/>
                    </a:lnTo>
                    <a:close/>
                  </a:path>
                </a:pathLst>
              </a:custGeom>
              <a:solidFill>
                <a:srgbClr val="FFFF00"/>
              </a:solidFill>
              <a:ln w="1588">
                <a:solidFill>
                  <a:srgbClr val="FFFF00"/>
                </a:solidFill>
                <a:round/>
                <a:headEnd/>
                <a:tailEnd/>
              </a:ln>
            </p:spPr>
            <p:txBody>
              <a:bodyPr/>
              <a:lstStyle/>
              <a:p>
                <a:endParaRPr lang="en-US"/>
              </a:p>
            </p:txBody>
          </p:sp>
          <p:sp>
            <p:nvSpPr>
              <p:cNvPr id="2645" name="Freeform 1512"/>
              <p:cNvSpPr>
                <a:spLocks/>
              </p:cNvSpPr>
              <p:nvPr/>
            </p:nvSpPr>
            <p:spPr bwMode="auto">
              <a:xfrm>
                <a:off x="3672" y="2315"/>
                <a:ext cx="7" cy="9"/>
              </a:xfrm>
              <a:custGeom>
                <a:avLst/>
                <a:gdLst>
                  <a:gd name="T0" fmla="*/ 7 w 7"/>
                  <a:gd name="T1" fmla="*/ 7 h 9"/>
                  <a:gd name="T2" fmla="*/ 1 w 7"/>
                  <a:gd name="T3" fmla="*/ 9 h 9"/>
                  <a:gd name="T4" fmla="*/ 0 w 7"/>
                  <a:gd name="T5" fmla="*/ 2 h 9"/>
                  <a:gd name="T6" fmla="*/ 5 w 7"/>
                  <a:gd name="T7" fmla="*/ 0 h 9"/>
                  <a:gd name="T8" fmla="*/ 7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1" y="9"/>
                    </a:lnTo>
                    <a:lnTo>
                      <a:pt x="0" y="2"/>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646" name="Freeform 1513"/>
              <p:cNvSpPr>
                <a:spLocks/>
              </p:cNvSpPr>
              <p:nvPr/>
            </p:nvSpPr>
            <p:spPr bwMode="auto">
              <a:xfrm>
                <a:off x="3666" y="2317"/>
                <a:ext cx="7" cy="8"/>
              </a:xfrm>
              <a:custGeom>
                <a:avLst/>
                <a:gdLst>
                  <a:gd name="T0" fmla="*/ 7 w 7"/>
                  <a:gd name="T1" fmla="*/ 7 h 8"/>
                  <a:gd name="T2" fmla="*/ 2 w 7"/>
                  <a:gd name="T3" fmla="*/ 8 h 8"/>
                  <a:gd name="T4" fmla="*/ 0 w 7"/>
                  <a:gd name="T5" fmla="*/ 1 h 8"/>
                  <a:gd name="T6" fmla="*/ 6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2" y="8"/>
                    </a:lnTo>
                    <a:lnTo>
                      <a:pt x="0" y="1"/>
                    </a:lnTo>
                    <a:lnTo>
                      <a:pt x="6" y="0"/>
                    </a:lnTo>
                    <a:lnTo>
                      <a:pt x="7" y="7"/>
                    </a:lnTo>
                    <a:close/>
                  </a:path>
                </a:pathLst>
              </a:custGeom>
              <a:solidFill>
                <a:srgbClr val="FFFF00"/>
              </a:solidFill>
              <a:ln w="1588">
                <a:solidFill>
                  <a:srgbClr val="FFFF00"/>
                </a:solidFill>
                <a:round/>
                <a:headEnd/>
                <a:tailEnd/>
              </a:ln>
            </p:spPr>
            <p:txBody>
              <a:bodyPr/>
              <a:lstStyle/>
              <a:p>
                <a:endParaRPr lang="en-US"/>
              </a:p>
            </p:txBody>
          </p:sp>
          <p:sp>
            <p:nvSpPr>
              <p:cNvPr id="2647" name="Freeform 1514"/>
              <p:cNvSpPr>
                <a:spLocks/>
              </p:cNvSpPr>
              <p:nvPr/>
            </p:nvSpPr>
            <p:spPr bwMode="auto">
              <a:xfrm>
                <a:off x="3661" y="2318"/>
                <a:ext cx="7" cy="8"/>
              </a:xfrm>
              <a:custGeom>
                <a:avLst/>
                <a:gdLst>
                  <a:gd name="T0" fmla="*/ 7 w 7"/>
                  <a:gd name="T1" fmla="*/ 7 h 8"/>
                  <a:gd name="T2" fmla="*/ 1 w 7"/>
                  <a:gd name="T3" fmla="*/ 8 h 8"/>
                  <a:gd name="T4" fmla="*/ 0 w 7"/>
                  <a:gd name="T5" fmla="*/ 1 h 8"/>
                  <a:gd name="T6" fmla="*/ 5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1" y="8"/>
                    </a:lnTo>
                    <a:lnTo>
                      <a:pt x="0" y="1"/>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648" name="Freeform 1515"/>
              <p:cNvSpPr>
                <a:spLocks/>
              </p:cNvSpPr>
              <p:nvPr/>
            </p:nvSpPr>
            <p:spPr bwMode="auto">
              <a:xfrm>
                <a:off x="3655" y="2319"/>
                <a:ext cx="7" cy="9"/>
              </a:xfrm>
              <a:custGeom>
                <a:avLst/>
                <a:gdLst>
                  <a:gd name="T0" fmla="*/ 7 w 7"/>
                  <a:gd name="T1" fmla="*/ 7 h 9"/>
                  <a:gd name="T2" fmla="*/ 2 w 7"/>
                  <a:gd name="T3" fmla="*/ 9 h 9"/>
                  <a:gd name="T4" fmla="*/ 0 w 7"/>
                  <a:gd name="T5" fmla="*/ 2 h 9"/>
                  <a:gd name="T6" fmla="*/ 6 w 7"/>
                  <a:gd name="T7" fmla="*/ 0 h 9"/>
                  <a:gd name="T8" fmla="*/ 7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2" y="9"/>
                    </a:lnTo>
                    <a:lnTo>
                      <a:pt x="0" y="2"/>
                    </a:lnTo>
                    <a:lnTo>
                      <a:pt x="6" y="0"/>
                    </a:lnTo>
                    <a:lnTo>
                      <a:pt x="7" y="7"/>
                    </a:lnTo>
                    <a:close/>
                  </a:path>
                </a:pathLst>
              </a:custGeom>
              <a:solidFill>
                <a:srgbClr val="FFFF00"/>
              </a:solidFill>
              <a:ln w="1588">
                <a:solidFill>
                  <a:srgbClr val="FFFF00"/>
                </a:solidFill>
                <a:round/>
                <a:headEnd/>
                <a:tailEnd/>
              </a:ln>
            </p:spPr>
            <p:txBody>
              <a:bodyPr/>
              <a:lstStyle/>
              <a:p>
                <a:endParaRPr lang="en-US"/>
              </a:p>
            </p:txBody>
          </p:sp>
          <p:sp>
            <p:nvSpPr>
              <p:cNvPr id="2649" name="Freeform 1516"/>
              <p:cNvSpPr>
                <a:spLocks/>
              </p:cNvSpPr>
              <p:nvPr/>
            </p:nvSpPr>
            <p:spPr bwMode="auto">
              <a:xfrm>
                <a:off x="3631" y="2326"/>
                <a:ext cx="3" cy="7"/>
              </a:xfrm>
              <a:custGeom>
                <a:avLst/>
                <a:gdLst>
                  <a:gd name="T0" fmla="*/ 3 w 3"/>
                  <a:gd name="T1" fmla="*/ 7 h 7"/>
                  <a:gd name="T2" fmla="*/ 3 w 3"/>
                  <a:gd name="T3" fmla="*/ 7 h 7"/>
                  <a:gd name="T4" fmla="*/ 0 w 3"/>
                  <a:gd name="T5" fmla="*/ 2 h 7"/>
                  <a:gd name="T6" fmla="*/ 1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2"/>
                    </a:lnTo>
                    <a:lnTo>
                      <a:pt x="1" y="0"/>
                    </a:lnTo>
                    <a:lnTo>
                      <a:pt x="3" y="7"/>
                    </a:lnTo>
                    <a:close/>
                  </a:path>
                </a:pathLst>
              </a:custGeom>
              <a:solidFill>
                <a:srgbClr val="FFFF00"/>
              </a:solidFill>
              <a:ln w="1588">
                <a:solidFill>
                  <a:srgbClr val="FFFF00"/>
                </a:solidFill>
                <a:round/>
                <a:headEnd/>
                <a:tailEnd/>
              </a:ln>
            </p:spPr>
            <p:txBody>
              <a:bodyPr/>
              <a:lstStyle/>
              <a:p>
                <a:endParaRPr lang="en-US"/>
              </a:p>
            </p:txBody>
          </p:sp>
          <p:sp>
            <p:nvSpPr>
              <p:cNvPr id="2650" name="Freeform 1517"/>
              <p:cNvSpPr>
                <a:spLocks/>
              </p:cNvSpPr>
              <p:nvPr/>
            </p:nvSpPr>
            <p:spPr bwMode="auto">
              <a:xfrm>
                <a:off x="3616" y="2328"/>
                <a:ext cx="18" cy="9"/>
              </a:xfrm>
              <a:custGeom>
                <a:avLst/>
                <a:gdLst>
                  <a:gd name="T0" fmla="*/ 18 w 18"/>
                  <a:gd name="T1" fmla="*/ 5 h 9"/>
                  <a:gd name="T2" fmla="*/ 1 w 18"/>
                  <a:gd name="T3" fmla="*/ 9 h 9"/>
                  <a:gd name="T4" fmla="*/ 0 w 18"/>
                  <a:gd name="T5" fmla="*/ 2 h 9"/>
                  <a:gd name="T6" fmla="*/ 15 w 18"/>
                  <a:gd name="T7" fmla="*/ 0 h 9"/>
                  <a:gd name="T8" fmla="*/ 18 w 18"/>
                  <a:gd name="T9" fmla="*/ 5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8" y="5"/>
                    </a:moveTo>
                    <a:lnTo>
                      <a:pt x="1" y="9"/>
                    </a:lnTo>
                    <a:lnTo>
                      <a:pt x="0" y="2"/>
                    </a:lnTo>
                    <a:lnTo>
                      <a:pt x="15" y="0"/>
                    </a:lnTo>
                    <a:lnTo>
                      <a:pt x="18" y="5"/>
                    </a:lnTo>
                    <a:close/>
                  </a:path>
                </a:pathLst>
              </a:custGeom>
              <a:solidFill>
                <a:srgbClr val="FFFF00"/>
              </a:solidFill>
              <a:ln w="1588">
                <a:solidFill>
                  <a:srgbClr val="FFFF00"/>
                </a:solidFill>
                <a:round/>
                <a:headEnd/>
                <a:tailEnd/>
              </a:ln>
            </p:spPr>
            <p:txBody>
              <a:bodyPr/>
              <a:lstStyle/>
              <a:p>
                <a:endParaRPr lang="en-US"/>
              </a:p>
            </p:txBody>
          </p:sp>
          <p:sp>
            <p:nvSpPr>
              <p:cNvPr id="2651" name="Freeform 1518"/>
              <p:cNvSpPr>
                <a:spLocks/>
              </p:cNvSpPr>
              <p:nvPr/>
            </p:nvSpPr>
            <p:spPr bwMode="auto">
              <a:xfrm>
                <a:off x="3615" y="2330"/>
                <a:ext cx="2" cy="8"/>
              </a:xfrm>
              <a:custGeom>
                <a:avLst/>
                <a:gdLst>
                  <a:gd name="T0" fmla="*/ 2 w 2"/>
                  <a:gd name="T1" fmla="*/ 7 h 8"/>
                  <a:gd name="T2" fmla="*/ 1 w 2"/>
                  <a:gd name="T3" fmla="*/ 8 h 8"/>
                  <a:gd name="T4" fmla="*/ 0 w 2"/>
                  <a:gd name="T5" fmla="*/ 2 h 8"/>
                  <a:gd name="T6" fmla="*/ 1 w 2"/>
                  <a:gd name="T7" fmla="*/ 0 h 8"/>
                  <a:gd name="T8" fmla="*/ 2 w 2"/>
                  <a:gd name="T9" fmla="*/ 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7"/>
                    </a:moveTo>
                    <a:lnTo>
                      <a:pt x="1" y="8"/>
                    </a:lnTo>
                    <a:lnTo>
                      <a:pt x="0" y="2"/>
                    </a:lnTo>
                    <a:lnTo>
                      <a:pt x="1" y="0"/>
                    </a:lnTo>
                    <a:lnTo>
                      <a:pt x="2" y="7"/>
                    </a:lnTo>
                    <a:close/>
                  </a:path>
                </a:pathLst>
              </a:custGeom>
              <a:solidFill>
                <a:srgbClr val="FFFF00"/>
              </a:solidFill>
              <a:ln w="1588">
                <a:solidFill>
                  <a:srgbClr val="FFFF00"/>
                </a:solidFill>
                <a:round/>
                <a:headEnd/>
                <a:tailEnd/>
              </a:ln>
            </p:spPr>
            <p:txBody>
              <a:bodyPr/>
              <a:lstStyle/>
              <a:p>
                <a:endParaRPr lang="en-US"/>
              </a:p>
            </p:txBody>
          </p:sp>
          <p:sp>
            <p:nvSpPr>
              <p:cNvPr id="2652" name="Freeform 1519"/>
              <p:cNvSpPr>
                <a:spLocks/>
              </p:cNvSpPr>
              <p:nvPr/>
            </p:nvSpPr>
            <p:spPr bwMode="auto">
              <a:xfrm>
                <a:off x="3611" y="2332"/>
                <a:ext cx="5" cy="6"/>
              </a:xfrm>
              <a:custGeom>
                <a:avLst/>
                <a:gdLst>
                  <a:gd name="T0" fmla="*/ 5 w 5"/>
                  <a:gd name="T1" fmla="*/ 6 h 6"/>
                  <a:gd name="T2" fmla="*/ 1 w 5"/>
                  <a:gd name="T3" fmla="*/ 6 h 6"/>
                  <a:gd name="T4" fmla="*/ 0 w 5"/>
                  <a:gd name="T5" fmla="*/ 0 h 6"/>
                  <a:gd name="T6" fmla="*/ 4 w 5"/>
                  <a:gd name="T7" fmla="*/ 0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1" y="6"/>
                    </a:lnTo>
                    <a:lnTo>
                      <a:pt x="0" y="0"/>
                    </a:lnTo>
                    <a:lnTo>
                      <a:pt x="4" y="0"/>
                    </a:lnTo>
                    <a:lnTo>
                      <a:pt x="5" y="6"/>
                    </a:lnTo>
                    <a:close/>
                  </a:path>
                </a:pathLst>
              </a:custGeom>
              <a:solidFill>
                <a:srgbClr val="FFFF00"/>
              </a:solidFill>
              <a:ln w="1588">
                <a:solidFill>
                  <a:srgbClr val="FFFF00"/>
                </a:solidFill>
                <a:round/>
                <a:headEnd/>
                <a:tailEnd/>
              </a:ln>
            </p:spPr>
            <p:txBody>
              <a:bodyPr/>
              <a:lstStyle/>
              <a:p>
                <a:endParaRPr lang="en-US"/>
              </a:p>
            </p:txBody>
          </p:sp>
          <p:sp>
            <p:nvSpPr>
              <p:cNvPr id="2653" name="Freeform 1520"/>
              <p:cNvSpPr>
                <a:spLocks/>
              </p:cNvSpPr>
              <p:nvPr/>
            </p:nvSpPr>
            <p:spPr bwMode="auto">
              <a:xfrm>
                <a:off x="3611" y="2332"/>
                <a:ext cx="1" cy="6"/>
              </a:xfrm>
              <a:custGeom>
                <a:avLst/>
                <a:gdLst>
                  <a:gd name="T0" fmla="*/ 1 w 1"/>
                  <a:gd name="T1" fmla="*/ 6 h 6"/>
                  <a:gd name="T2" fmla="*/ 1 w 1"/>
                  <a:gd name="T3" fmla="*/ 6 h 6"/>
                  <a:gd name="T4" fmla="*/ 0 w 1"/>
                  <a:gd name="T5" fmla="*/ 0 h 6"/>
                  <a:gd name="T6" fmla="*/ 0 w 1"/>
                  <a:gd name="T7" fmla="*/ 0 h 6"/>
                  <a:gd name="T8" fmla="*/ 1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6"/>
                    </a:moveTo>
                    <a:lnTo>
                      <a:pt x="1" y="6"/>
                    </a:lnTo>
                    <a:lnTo>
                      <a:pt x="0" y="0"/>
                    </a:lnTo>
                    <a:lnTo>
                      <a:pt x="1" y="6"/>
                    </a:lnTo>
                    <a:close/>
                  </a:path>
                </a:pathLst>
              </a:custGeom>
              <a:solidFill>
                <a:srgbClr val="FFFF00"/>
              </a:solidFill>
              <a:ln w="1588">
                <a:solidFill>
                  <a:srgbClr val="FFFF00"/>
                </a:solidFill>
                <a:round/>
                <a:headEnd/>
                <a:tailEnd/>
              </a:ln>
            </p:spPr>
            <p:txBody>
              <a:bodyPr/>
              <a:lstStyle/>
              <a:p>
                <a:endParaRPr lang="en-US"/>
              </a:p>
            </p:txBody>
          </p:sp>
          <p:sp>
            <p:nvSpPr>
              <p:cNvPr id="2654" name="Freeform 1521"/>
              <p:cNvSpPr>
                <a:spLocks/>
              </p:cNvSpPr>
              <p:nvPr/>
            </p:nvSpPr>
            <p:spPr bwMode="auto">
              <a:xfrm>
                <a:off x="3584" y="2338"/>
                <a:ext cx="5" cy="7"/>
              </a:xfrm>
              <a:custGeom>
                <a:avLst/>
                <a:gdLst>
                  <a:gd name="T0" fmla="*/ 5 w 5"/>
                  <a:gd name="T1" fmla="*/ 6 h 7"/>
                  <a:gd name="T2" fmla="*/ 1 w 5"/>
                  <a:gd name="T3" fmla="*/ 7 h 7"/>
                  <a:gd name="T4" fmla="*/ 0 w 5"/>
                  <a:gd name="T5" fmla="*/ 0 h 7"/>
                  <a:gd name="T6" fmla="*/ 4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1" y="7"/>
                    </a:lnTo>
                    <a:lnTo>
                      <a:pt x="0" y="0"/>
                    </a:lnTo>
                    <a:lnTo>
                      <a:pt x="4" y="0"/>
                    </a:lnTo>
                    <a:lnTo>
                      <a:pt x="5" y="6"/>
                    </a:lnTo>
                    <a:close/>
                  </a:path>
                </a:pathLst>
              </a:custGeom>
              <a:solidFill>
                <a:srgbClr val="FFFF00"/>
              </a:solidFill>
              <a:ln w="1588">
                <a:solidFill>
                  <a:srgbClr val="FFFF00"/>
                </a:solidFill>
                <a:round/>
                <a:headEnd/>
                <a:tailEnd/>
              </a:ln>
            </p:spPr>
            <p:txBody>
              <a:bodyPr/>
              <a:lstStyle/>
              <a:p>
                <a:endParaRPr lang="en-US"/>
              </a:p>
            </p:txBody>
          </p:sp>
          <p:sp>
            <p:nvSpPr>
              <p:cNvPr id="2655" name="Freeform 1522"/>
              <p:cNvSpPr>
                <a:spLocks/>
              </p:cNvSpPr>
              <p:nvPr/>
            </p:nvSpPr>
            <p:spPr bwMode="auto">
              <a:xfrm>
                <a:off x="3577" y="2338"/>
                <a:ext cx="8" cy="9"/>
              </a:xfrm>
              <a:custGeom>
                <a:avLst/>
                <a:gdLst>
                  <a:gd name="T0" fmla="*/ 8 w 8"/>
                  <a:gd name="T1" fmla="*/ 7 h 9"/>
                  <a:gd name="T2" fmla="*/ 1 w 8"/>
                  <a:gd name="T3" fmla="*/ 9 h 9"/>
                  <a:gd name="T4" fmla="*/ 0 w 8"/>
                  <a:gd name="T5" fmla="*/ 3 h 9"/>
                  <a:gd name="T6" fmla="*/ 7 w 8"/>
                  <a:gd name="T7" fmla="*/ 0 h 9"/>
                  <a:gd name="T8" fmla="*/ 8 w 8"/>
                  <a:gd name="T9" fmla="*/ 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7"/>
                    </a:moveTo>
                    <a:lnTo>
                      <a:pt x="1" y="9"/>
                    </a:lnTo>
                    <a:lnTo>
                      <a:pt x="0" y="3"/>
                    </a:lnTo>
                    <a:lnTo>
                      <a:pt x="7" y="0"/>
                    </a:lnTo>
                    <a:lnTo>
                      <a:pt x="8" y="7"/>
                    </a:lnTo>
                    <a:close/>
                  </a:path>
                </a:pathLst>
              </a:custGeom>
              <a:solidFill>
                <a:srgbClr val="FFFF00"/>
              </a:solidFill>
              <a:ln w="1588">
                <a:solidFill>
                  <a:srgbClr val="FFFF00"/>
                </a:solidFill>
                <a:round/>
                <a:headEnd/>
                <a:tailEnd/>
              </a:ln>
            </p:spPr>
            <p:txBody>
              <a:bodyPr/>
              <a:lstStyle/>
              <a:p>
                <a:endParaRPr lang="en-US"/>
              </a:p>
            </p:txBody>
          </p:sp>
          <p:sp>
            <p:nvSpPr>
              <p:cNvPr id="2656" name="Freeform 1523"/>
              <p:cNvSpPr>
                <a:spLocks/>
              </p:cNvSpPr>
              <p:nvPr/>
            </p:nvSpPr>
            <p:spPr bwMode="auto">
              <a:xfrm>
                <a:off x="3575" y="2341"/>
                <a:ext cx="3" cy="7"/>
              </a:xfrm>
              <a:custGeom>
                <a:avLst/>
                <a:gdLst>
                  <a:gd name="T0" fmla="*/ 3 w 3"/>
                  <a:gd name="T1" fmla="*/ 6 h 7"/>
                  <a:gd name="T2" fmla="*/ 2 w 3"/>
                  <a:gd name="T3" fmla="*/ 7 h 7"/>
                  <a:gd name="T4" fmla="*/ 0 w 3"/>
                  <a:gd name="T5" fmla="*/ 0 h 7"/>
                  <a:gd name="T6" fmla="*/ 2 w 3"/>
                  <a:gd name="T7" fmla="*/ 0 h 7"/>
                  <a:gd name="T8" fmla="*/ 3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6"/>
                    </a:moveTo>
                    <a:lnTo>
                      <a:pt x="2" y="7"/>
                    </a:lnTo>
                    <a:lnTo>
                      <a:pt x="0" y="0"/>
                    </a:lnTo>
                    <a:lnTo>
                      <a:pt x="2" y="0"/>
                    </a:lnTo>
                    <a:lnTo>
                      <a:pt x="3" y="6"/>
                    </a:lnTo>
                    <a:close/>
                  </a:path>
                </a:pathLst>
              </a:custGeom>
              <a:solidFill>
                <a:srgbClr val="FFFF00"/>
              </a:solidFill>
              <a:ln w="1588">
                <a:solidFill>
                  <a:srgbClr val="FFFF00"/>
                </a:solidFill>
                <a:round/>
                <a:headEnd/>
                <a:tailEnd/>
              </a:ln>
            </p:spPr>
            <p:txBody>
              <a:bodyPr/>
              <a:lstStyle/>
              <a:p>
                <a:endParaRPr lang="en-US"/>
              </a:p>
            </p:txBody>
          </p:sp>
          <p:sp>
            <p:nvSpPr>
              <p:cNvPr id="2657" name="Freeform 1524"/>
              <p:cNvSpPr>
                <a:spLocks/>
              </p:cNvSpPr>
              <p:nvPr/>
            </p:nvSpPr>
            <p:spPr bwMode="auto">
              <a:xfrm>
                <a:off x="3566" y="2341"/>
                <a:ext cx="11" cy="8"/>
              </a:xfrm>
              <a:custGeom>
                <a:avLst/>
                <a:gdLst>
                  <a:gd name="T0" fmla="*/ 11 w 11"/>
                  <a:gd name="T1" fmla="*/ 7 h 8"/>
                  <a:gd name="T2" fmla="*/ 1 w 11"/>
                  <a:gd name="T3" fmla="*/ 8 h 8"/>
                  <a:gd name="T4" fmla="*/ 0 w 11"/>
                  <a:gd name="T5" fmla="*/ 3 h 8"/>
                  <a:gd name="T6" fmla="*/ 9 w 11"/>
                  <a:gd name="T7" fmla="*/ 0 h 8"/>
                  <a:gd name="T8" fmla="*/ 11 w 11"/>
                  <a:gd name="T9" fmla="*/ 7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1" y="7"/>
                    </a:moveTo>
                    <a:lnTo>
                      <a:pt x="1" y="8"/>
                    </a:lnTo>
                    <a:lnTo>
                      <a:pt x="0" y="3"/>
                    </a:lnTo>
                    <a:lnTo>
                      <a:pt x="9" y="0"/>
                    </a:lnTo>
                    <a:lnTo>
                      <a:pt x="11" y="7"/>
                    </a:lnTo>
                    <a:close/>
                  </a:path>
                </a:pathLst>
              </a:custGeom>
              <a:solidFill>
                <a:srgbClr val="FFFF00"/>
              </a:solidFill>
              <a:ln w="1588">
                <a:solidFill>
                  <a:srgbClr val="FFFF00"/>
                </a:solidFill>
                <a:round/>
                <a:headEnd/>
                <a:tailEnd/>
              </a:ln>
            </p:spPr>
            <p:txBody>
              <a:bodyPr/>
              <a:lstStyle/>
              <a:p>
                <a:endParaRPr lang="en-US"/>
              </a:p>
            </p:txBody>
          </p:sp>
          <p:sp>
            <p:nvSpPr>
              <p:cNvPr id="2658" name="Freeform 1525"/>
              <p:cNvSpPr>
                <a:spLocks/>
              </p:cNvSpPr>
              <p:nvPr/>
            </p:nvSpPr>
            <p:spPr bwMode="auto">
              <a:xfrm>
                <a:off x="3565" y="2344"/>
                <a:ext cx="2" cy="7"/>
              </a:xfrm>
              <a:custGeom>
                <a:avLst/>
                <a:gdLst>
                  <a:gd name="T0" fmla="*/ 2 w 2"/>
                  <a:gd name="T1" fmla="*/ 5 h 7"/>
                  <a:gd name="T2" fmla="*/ 2 w 2"/>
                  <a:gd name="T3" fmla="*/ 7 h 7"/>
                  <a:gd name="T4" fmla="*/ 0 w 2"/>
                  <a:gd name="T5" fmla="*/ 0 h 7"/>
                  <a:gd name="T6" fmla="*/ 1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2" y="7"/>
                    </a:lnTo>
                    <a:lnTo>
                      <a:pt x="0" y="0"/>
                    </a:lnTo>
                    <a:lnTo>
                      <a:pt x="1" y="0"/>
                    </a:lnTo>
                    <a:lnTo>
                      <a:pt x="2" y="5"/>
                    </a:lnTo>
                    <a:close/>
                  </a:path>
                </a:pathLst>
              </a:custGeom>
              <a:solidFill>
                <a:srgbClr val="FFFF00"/>
              </a:solidFill>
              <a:ln w="1588">
                <a:solidFill>
                  <a:srgbClr val="FFFF00"/>
                </a:solidFill>
                <a:round/>
                <a:headEnd/>
                <a:tailEnd/>
              </a:ln>
            </p:spPr>
            <p:txBody>
              <a:bodyPr/>
              <a:lstStyle/>
              <a:p>
                <a:endParaRPr lang="en-US"/>
              </a:p>
            </p:txBody>
          </p:sp>
          <p:sp>
            <p:nvSpPr>
              <p:cNvPr id="2659" name="Freeform 1526"/>
              <p:cNvSpPr>
                <a:spLocks/>
              </p:cNvSpPr>
              <p:nvPr/>
            </p:nvSpPr>
            <p:spPr bwMode="auto">
              <a:xfrm>
                <a:off x="3539" y="2349"/>
                <a:ext cx="5" cy="8"/>
              </a:xfrm>
              <a:custGeom>
                <a:avLst/>
                <a:gdLst>
                  <a:gd name="T0" fmla="*/ 5 w 5"/>
                  <a:gd name="T1" fmla="*/ 7 h 8"/>
                  <a:gd name="T2" fmla="*/ 2 w 5"/>
                  <a:gd name="T3" fmla="*/ 8 h 8"/>
                  <a:gd name="T4" fmla="*/ 0 w 5"/>
                  <a:gd name="T5" fmla="*/ 2 h 8"/>
                  <a:gd name="T6" fmla="*/ 4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2" y="8"/>
                    </a:lnTo>
                    <a:lnTo>
                      <a:pt x="0" y="2"/>
                    </a:lnTo>
                    <a:lnTo>
                      <a:pt x="4" y="0"/>
                    </a:lnTo>
                    <a:lnTo>
                      <a:pt x="5" y="7"/>
                    </a:lnTo>
                    <a:close/>
                  </a:path>
                </a:pathLst>
              </a:custGeom>
              <a:solidFill>
                <a:srgbClr val="FFFF00"/>
              </a:solidFill>
              <a:ln w="1588">
                <a:solidFill>
                  <a:srgbClr val="FFFF00"/>
                </a:solidFill>
                <a:round/>
                <a:headEnd/>
                <a:tailEnd/>
              </a:ln>
            </p:spPr>
            <p:txBody>
              <a:bodyPr/>
              <a:lstStyle/>
              <a:p>
                <a:endParaRPr lang="en-US"/>
              </a:p>
            </p:txBody>
          </p:sp>
          <p:sp>
            <p:nvSpPr>
              <p:cNvPr id="2660" name="Freeform 1527"/>
              <p:cNvSpPr>
                <a:spLocks/>
              </p:cNvSpPr>
              <p:nvPr/>
            </p:nvSpPr>
            <p:spPr bwMode="auto">
              <a:xfrm>
                <a:off x="3528" y="2351"/>
                <a:ext cx="13" cy="9"/>
              </a:xfrm>
              <a:custGeom>
                <a:avLst/>
                <a:gdLst>
                  <a:gd name="T0" fmla="*/ 13 w 13"/>
                  <a:gd name="T1" fmla="*/ 6 h 9"/>
                  <a:gd name="T2" fmla="*/ 1 w 13"/>
                  <a:gd name="T3" fmla="*/ 9 h 9"/>
                  <a:gd name="T4" fmla="*/ 0 w 13"/>
                  <a:gd name="T5" fmla="*/ 2 h 9"/>
                  <a:gd name="T6" fmla="*/ 11 w 13"/>
                  <a:gd name="T7" fmla="*/ 0 h 9"/>
                  <a:gd name="T8" fmla="*/ 13 w 13"/>
                  <a:gd name="T9" fmla="*/ 6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6"/>
                    </a:moveTo>
                    <a:lnTo>
                      <a:pt x="1" y="9"/>
                    </a:lnTo>
                    <a:lnTo>
                      <a:pt x="0" y="2"/>
                    </a:lnTo>
                    <a:lnTo>
                      <a:pt x="11" y="0"/>
                    </a:lnTo>
                    <a:lnTo>
                      <a:pt x="13" y="6"/>
                    </a:lnTo>
                    <a:close/>
                  </a:path>
                </a:pathLst>
              </a:custGeom>
              <a:solidFill>
                <a:srgbClr val="FFFF00"/>
              </a:solidFill>
              <a:ln w="1588">
                <a:solidFill>
                  <a:srgbClr val="FFFF00"/>
                </a:solidFill>
                <a:round/>
                <a:headEnd/>
                <a:tailEnd/>
              </a:ln>
            </p:spPr>
            <p:txBody>
              <a:bodyPr/>
              <a:lstStyle/>
              <a:p>
                <a:endParaRPr lang="en-US"/>
              </a:p>
            </p:txBody>
          </p:sp>
          <p:sp>
            <p:nvSpPr>
              <p:cNvPr id="2661" name="Freeform 1528"/>
              <p:cNvSpPr>
                <a:spLocks/>
              </p:cNvSpPr>
              <p:nvPr/>
            </p:nvSpPr>
            <p:spPr bwMode="auto">
              <a:xfrm>
                <a:off x="3520" y="2353"/>
                <a:ext cx="9" cy="9"/>
              </a:xfrm>
              <a:custGeom>
                <a:avLst/>
                <a:gdLst>
                  <a:gd name="T0" fmla="*/ 9 w 9"/>
                  <a:gd name="T1" fmla="*/ 7 h 9"/>
                  <a:gd name="T2" fmla="*/ 2 w 9"/>
                  <a:gd name="T3" fmla="*/ 9 h 9"/>
                  <a:gd name="T4" fmla="*/ 0 w 9"/>
                  <a:gd name="T5" fmla="*/ 2 h 9"/>
                  <a:gd name="T6" fmla="*/ 8 w 9"/>
                  <a:gd name="T7" fmla="*/ 0 h 9"/>
                  <a:gd name="T8" fmla="*/ 9 w 9"/>
                  <a:gd name="T9" fmla="*/ 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7"/>
                    </a:moveTo>
                    <a:lnTo>
                      <a:pt x="2" y="9"/>
                    </a:lnTo>
                    <a:lnTo>
                      <a:pt x="0" y="2"/>
                    </a:lnTo>
                    <a:lnTo>
                      <a:pt x="8" y="0"/>
                    </a:lnTo>
                    <a:lnTo>
                      <a:pt x="9" y="7"/>
                    </a:lnTo>
                    <a:close/>
                  </a:path>
                </a:pathLst>
              </a:custGeom>
              <a:solidFill>
                <a:srgbClr val="FFFF00"/>
              </a:solidFill>
              <a:ln w="1588">
                <a:solidFill>
                  <a:srgbClr val="FFFF00"/>
                </a:solidFill>
                <a:round/>
                <a:headEnd/>
                <a:tailEnd/>
              </a:ln>
            </p:spPr>
            <p:txBody>
              <a:bodyPr/>
              <a:lstStyle/>
              <a:p>
                <a:endParaRPr lang="en-US"/>
              </a:p>
            </p:txBody>
          </p:sp>
          <p:sp>
            <p:nvSpPr>
              <p:cNvPr id="2662" name="Freeform 1529"/>
              <p:cNvSpPr>
                <a:spLocks/>
              </p:cNvSpPr>
              <p:nvPr/>
            </p:nvSpPr>
            <p:spPr bwMode="auto">
              <a:xfrm>
                <a:off x="3497" y="2362"/>
                <a:ext cx="2" cy="6"/>
              </a:xfrm>
              <a:custGeom>
                <a:avLst/>
                <a:gdLst>
                  <a:gd name="T0" fmla="*/ 2 w 2"/>
                  <a:gd name="T1" fmla="*/ 6 h 6"/>
                  <a:gd name="T2" fmla="*/ 1 w 2"/>
                  <a:gd name="T3" fmla="*/ 6 h 6"/>
                  <a:gd name="T4" fmla="*/ 0 w 2"/>
                  <a:gd name="T5" fmla="*/ 0 h 6"/>
                  <a:gd name="T6" fmla="*/ 1 w 2"/>
                  <a:gd name="T7" fmla="*/ 0 h 6"/>
                  <a:gd name="T8" fmla="*/ 2 w 2"/>
                  <a:gd name="T9" fmla="*/ 6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6"/>
                    </a:moveTo>
                    <a:lnTo>
                      <a:pt x="1" y="6"/>
                    </a:lnTo>
                    <a:lnTo>
                      <a:pt x="0" y="0"/>
                    </a:lnTo>
                    <a:lnTo>
                      <a:pt x="1" y="0"/>
                    </a:lnTo>
                    <a:lnTo>
                      <a:pt x="2" y="6"/>
                    </a:lnTo>
                    <a:close/>
                  </a:path>
                </a:pathLst>
              </a:custGeom>
              <a:solidFill>
                <a:srgbClr val="FFFF00"/>
              </a:solidFill>
              <a:ln w="1588">
                <a:solidFill>
                  <a:srgbClr val="FFFF00"/>
                </a:solidFill>
                <a:round/>
                <a:headEnd/>
                <a:tailEnd/>
              </a:ln>
            </p:spPr>
            <p:txBody>
              <a:bodyPr/>
              <a:lstStyle/>
              <a:p>
                <a:endParaRPr lang="en-US"/>
              </a:p>
            </p:txBody>
          </p:sp>
          <p:sp>
            <p:nvSpPr>
              <p:cNvPr id="2663" name="Freeform 1530"/>
              <p:cNvSpPr>
                <a:spLocks/>
              </p:cNvSpPr>
              <p:nvPr/>
            </p:nvSpPr>
            <p:spPr bwMode="auto">
              <a:xfrm>
                <a:off x="3493" y="2362"/>
                <a:ext cx="5" cy="8"/>
              </a:xfrm>
              <a:custGeom>
                <a:avLst/>
                <a:gdLst>
                  <a:gd name="T0" fmla="*/ 5 w 5"/>
                  <a:gd name="T1" fmla="*/ 6 h 8"/>
                  <a:gd name="T2" fmla="*/ 1 w 5"/>
                  <a:gd name="T3" fmla="*/ 8 h 8"/>
                  <a:gd name="T4" fmla="*/ 0 w 5"/>
                  <a:gd name="T5" fmla="*/ 1 h 8"/>
                  <a:gd name="T6" fmla="*/ 4 w 5"/>
                  <a:gd name="T7" fmla="*/ 0 h 8"/>
                  <a:gd name="T8" fmla="*/ 5 w 5"/>
                  <a:gd name="T9" fmla="*/ 6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6"/>
                    </a:moveTo>
                    <a:lnTo>
                      <a:pt x="1" y="8"/>
                    </a:lnTo>
                    <a:lnTo>
                      <a:pt x="0" y="1"/>
                    </a:lnTo>
                    <a:lnTo>
                      <a:pt x="4" y="0"/>
                    </a:lnTo>
                    <a:lnTo>
                      <a:pt x="5" y="6"/>
                    </a:lnTo>
                    <a:close/>
                  </a:path>
                </a:pathLst>
              </a:custGeom>
              <a:solidFill>
                <a:srgbClr val="FFFF00"/>
              </a:solidFill>
              <a:ln w="1588">
                <a:solidFill>
                  <a:srgbClr val="FFFF00"/>
                </a:solidFill>
                <a:round/>
                <a:headEnd/>
                <a:tailEnd/>
              </a:ln>
            </p:spPr>
            <p:txBody>
              <a:bodyPr/>
              <a:lstStyle/>
              <a:p>
                <a:endParaRPr lang="en-US"/>
              </a:p>
            </p:txBody>
          </p:sp>
          <p:sp>
            <p:nvSpPr>
              <p:cNvPr id="2664" name="Freeform 1531"/>
              <p:cNvSpPr>
                <a:spLocks/>
              </p:cNvSpPr>
              <p:nvPr/>
            </p:nvSpPr>
            <p:spPr bwMode="auto">
              <a:xfrm>
                <a:off x="3488" y="2363"/>
                <a:ext cx="6" cy="8"/>
              </a:xfrm>
              <a:custGeom>
                <a:avLst/>
                <a:gdLst>
                  <a:gd name="T0" fmla="*/ 6 w 6"/>
                  <a:gd name="T1" fmla="*/ 7 h 8"/>
                  <a:gd name="T2" fmla="*/ 2 w 6"/>
                  <a:gd name="T3" fmla="*/ 8 h 8"/>
                  <a:gd name="T4" fmla="*/ 0 w 6"/>
                  <a:gd name="T5" fmla="*/ 1 h 8"/>
                  <a:gd name="T6" fmla="*/ 5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2" y="8"/>
                    </a:lnTo>
                    <a:lnTo>
                      <a:pt x="0" y="1"/>
                    </a:lnTo>
                    <a:lnTo>
                      <a:pt x="5" y="0"/>
                    </a:lnTo>
                    <a:lnTo>
                      <a:pt x="6" y="7"/>
                    </a:lnTo>
                    <a:close/>
                  </a:path>
                </a:pathLst>
              </a:custGeom>
              <a:solidFill>
                <a:srgbClr val="FFFF00"/>
              </a:solidFill>
              <a:ln w="1588">
                <a:solidFill>
                  <a:srgbClr val="FFFF00"/>
                </a:solidFill>
                <a:round/>
                <a:headEnd/>
                <a:tailEnd/>
              </a:ln>
            </p:spPr>
            <p:txBody>
              <a:bodyPr/>
              <a:lstStyle/>
              <a:p>
                <a:endParaRPr lang="en-US"/>
              </a:p>
            </p:txBody>
          </p:sp>
          <p:sp>
            <p:nvSpPr>
              <p:cNvPr id="2665" name="Freeform 1532"/>
              <p:cNvSpPr>
                <a:spLocks/>
              </p:cNvSpPr>
              <p:nvPr/>
            </p:nvSpPr>
            <p:spPr bwMode="auto">
              <a:xfrm>
                <a:off x="3478" y="2364"/>
                <a:ext cx="12" cy="10"/>
              </a:xfrm>
              <a:custGeom>
                <a:avLst/>
                <a:gdLst>
                  <a:gd name="T0" fmla="*/ 12 w 12"/>
                  <a:gd name="T1" fmla="*/ 7 h 10"/>
                  <a:gd name="T2" fmla="*/ 2 w 12"/>
                  <a:gd name="T3" fmla="*/ 10 h 10"/>
                  <a:gd name="T4" fmla="*/ 0 w 12"/>
                  <a:gd name="T5" fmla="*/ 3 h 10"/>
                  <a:gd name="T6" fmla="*/ 10 w 12"/>
                  <a:gd name="T7" fmla="*/ 0 h 10"/>
                  <a:gd name="T8" fmla="*/ 12 w 12"/>
                  <a:gd name="T9" fmla="*/ 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7"/>
                    </a:moveTo>
                    <a:lnTo>
                      <a:pt x="2" y="10"/>
                    </a:lnTo>
                    <a:lnTo>
                      <a:pt x="0" y="3"/>
                    </a:lnTo>
                    <a:lnTo>
                      <a:pt x="10" y="0"/>
                    </a:lnTo>
                    <a:lnTo>
                      <a:pt x="12" y="7"/>
                    </a:lnTo>
                    <a:close/>
                  </a:path>
                </a:pathLst>
              </a:custGeom>
              <a:solidFill>
                <a:srgbClr val="FFFF00"/>
              </a:solidFill>
              <a:ln w="1588">
                <a:solidFill>
                  <a:srgbClr val="FFFF00"/>
                </a:solidFill>
                <a:round/>
                <a:headEnd/>
                <a:tailEnd/>
              </a:ln>
            </p:spPr>
            <p:txBody>
              <a:bodyPr/>
              <a:lstStyle/>
              <a:p>
                <a:endParaRPr lang="en-US"/>
              </a:p>
            </p:txBody>
          </p:sp>
          <p:sp>
            <p:nvSpPr>
              <p:cNvPr id="2666" name="Freeform 1533"/>
              <p:cNvSpPr>
                <a:spLocks/>
              </p:cNvSpPr>
              <p:nvPr/>
            </p:nvSpPr>
            <p:spPr bwMode="auto">
              <a:xfrm>
                <a:off x="3476" y="2367"/>
                <a:ext cx="4" cy="7"/>
              </a:xfrm>
              <a:custGeom>
                <a:avLst/>
                <a:gdLst>
                  <a:gd name="T0" fmla="*/ 4 w 4"/>
                  <a:gd name="T1" fmla="*/ 7 h 7"/>
                  <a:gd name="T2" fmla="*/ 2 w 4"/>
                  <a:gd name="T3" fmla="*/ 7 h 7"/>
                  <a:gd name="T4" fmla="*/ 0 w 4"/>
                  <a:gd name="T5" fmla="*/ 0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0"/>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667" name="Freeform 1534"/>
              <p:cNvSpPr>
                <a:spLocks/>
              </p:cNvSpPr>
              <p:nvPr/>
            </p:nvSpPr>
            <p:spPr bwMode="auto">
              <a:xfrm>
                <a:off x="3452" y="2374"/>
                <a:ext cx="3" cy="7"/>
              </a:xfrm>
              <a:custGeom>
                <a:avLst/>
                <a:gdLst>
                  <a:gd name="T0" fmla="*/ 3 w 3"/>
                  <a:gd name="T1" fmla="*/ 7 h 7"/>
                  <a:gd name="T2" fmla="*/ 3 w 3"/>
                  <a:gd name="T3" fmla="*/ 7 h 7"/>
                  <a:gd name="T4" fmla="*/ 0 w 3"/>
                  <a:gd name="T5" fmla="*/ 0 h 7"/>
                  <a:gd name="T6" fmla="*/ 1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0"/>
                    </a:lnTo>
                    <a:lnTo>
                      <a:pt x="1" y="0"/>
                    </a:lnTo>
                    <a:lnTo>
                      <a:pt x="3" y="7"/>
                    </a:lnTo>
                    <a:close/>
                  </a:path>
                </a:pathLst>
              </a:custGeom>
              <a:solidFill>
                <a:srgbClr val="FFFF00"/>
              </a:solidFill>
              <a:ln w="1588">
                <a:solidFill>
                  <a:srgbClr val="FFFF00"/>
                </a:solidFill>
                <a:round/>
                <a:headEnd/>
                <a:tailEnd/>
              </a:ln>
            </p:spPr>
            <p:txBody>
              <a:bodyPr/>
              <a:lstStyle/>
              <a:p>
                <a:endParaRPr lang="en-US"/>
              </a:p>
            </p:txBody>
          </p:sp>
          <p:sp>
            <p:nvSpPr>
              <p:cNvPr id="2668" name="Freeform 1535"/>
              <p:cNvSpPr>
                <a:spLocks/>
              </p:cNvSpPr>
              <p:nvPr/>
            </p:nvSpPr>
            <p:spPr bwMode="auto">
              <a:xfrm>
                <a:off x="3449" y="2374"/>
                <a:ext cx="6" cy="8"/>
              </a:xfrm>
              <a:custGeom>
                <a:avLst/>
                <a:gdLst>
                  <a:gd name="T0" fmla="*/ 6 w 6"/>
                  <a:gd name="T1" fmla="*/ 7 h 8"/>
                  <a:gd name="T2" fmla="*/ 1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1"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669" name="Freeform 1536"/>
              <p:cNvSpPr>
                <a:spLocks/>
              </p:cNvSpPr>
              <p:nvPr/>
            </p:nvSpPr>
            <p:spPr bwMode="auto">
              <a:xfrm>
                <a:off x="3446" y="2375"/>
                <a:ext cx="4" cy="7"/>
              </a:xfrm>
              <a:custGeom>
                <a:avLst/>
                <a:gdLst>
                  <a:gd name="T0" fmla="*/ 4 w 4"/>
                  <a:gd name="T1" fmla="*/ 7 h 7"/>
                  <a:gd name="T2" fmla="*/ 2 w 4"/>
                  <a:gd name="T3" fmla="*/ 7 h 7"/>
                  <a:gd name="T4" fmla="*/ 0 w 4"/>
                  <a:gd name="T5" fmla="*/ 0 h 7"/>
                  <a:gd name="T6" fmla="*/ 3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0"/>
                    </a:lnTo>
                    <a:lnTo>
                      <a:pt x="3" y="0"/>
                    </a:lnTo>
                    <a:lnTo>
                      <a:pt x="4" y="7"/>
                    </a:lnTo>
                    <a:close/>
                  </a:path>
                </a:pathLst>
              </a:custGeom>
              <a:solidFill>
                <a:srgbClr val="FFFF00"/>
              </a:solidFill>
              <a:ln w="1588">
                <a:solidFill>
                  <a:srgbClr val="FFFF00"/>
                </a:solidFill>
                <a:round/>
                <a:headEnd/>
                <a:tailEnd/>
              </a:ln>
            </p:spPr>
            <p:txBody>
              <a:bodyPr/>
              <a:lstStyle/>
              <a:p>
                <a:endParaRPr lang="en-US"/>
              </a:p>
            </p:txBody>
          </p:sp>
          <p:sp>
            <p:nvSpPr>
              <p:cNvPr id="2670" name="Freeform 1537"/>
              <p:cNvSpPr>
                <a:spLocks/>
              </p:cNvSpPr>
              <p:nvPr/>
            </p:nvSpPr>
            <p:spPr bwMode="auto">
              <a:xfrm>
                <a:off x="3444" y="2375"/>
                <a:ext cx="4" cy="8"/>
              </a:xfrm>
              <a:custGeom>
                <a:avLst/>
                <a:gdLst>
                  <a:gd name="T0" fmla="*/ 4 w 4"/>
                  <a:gd name="T1" fmla="*/ 7 h 8"/>
                  <a:gd name="T2" fmla="*/ 1 w 4"/>
                  <a:gd name="T3" fmla="*/ 8 h 8"/>
                  <a:gd name="T4" fmla="*/ 0 w 4"/>
                  <a:gd name="T5" fmla="*/ 2 h 8"/>
                  <a:gd name="T6" fmla="*/ 2 w 4"/>
                  <a:gd name="T7" fmla="*/ 0 h 8"/>
                  <a:gd name="T8" fmla="*/ 4 w 4"/>
                  <a:gd name="T9" fmla="*/ 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7"/>
                    </a:moveTo>
                    <a:lnTo>
                      <a:pt x="1" y="8"/>
                    </a:lnTo>
                    <a:lnTo>
                      <a:pt x="0" y="2"/>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671" name="Freeform 1538"/>
              <p:cNvSpPr>
                <a:spLocks/>
              </p:cNvSpPr>
              <p:nvPr/>
            </p:nvSpPr>
            <p:spPr bwMode="auto">
              <a:xfrm>
                <a:off x="3438" y="2377"/>
                <a:ext cx="7" cy="8"/>
              </a:xfrm>
              <a:custGeom>
                <a:avLst/>
                <a:gdLst>
                  <a:gd name="T0" fmla="*/ 7 w 7"/>
                  <a:gd name="T1" fmla="*/ 6 h 8"/>
                  <a:gd name="T2" fmla="*/ 3 w 7"/>
                  <a:gd name="T3" fmla="*/ 8 h 8"/>
                  <a:gd name="T4" fmla="*/ 0 w 7"/>
                  <a:gd name="T5" fmla="*/ 1 h 8"/>
                  <a:gd name="T6" fmla="*/ 6 w 7"/>
                  <a:gd name="T7" fmla="*/ 0 h 8"/>
                  <a:gd name="T8" fmla="*/ 7 w 7"/>
                  <a:gd name="T9" fmla="*/ 6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6"/>
                    </a:moveTo>
                    <a:lnTo>
                      <a:pt x="3" y="8"/>
                    </a:lnTo>
                    <a:lnTo>
                      <a:pt x="0" y="1"/>
                    </a:lnTo>
                    <a:lnTo>
                      <a:pt x="6" y="0"/>
                    </a:lnTo>
                    <a:lnTo>
                      <a:pt x="7" y="6"/>
                    </a:lnTo>
                    <a:close/>
                  </a:path>
                </a:pathLst>
              </a:custGeom>
              <a:solidFill>
                <a:srgbClr val="FFFF00"/>
              </a:solidFill>
              <a:ln w="1588">
                <a:solidFill>
                  <a:srgbClr val="FFFF00"/>
                </a:solidFill>
                <a:round/>
                <a:headEnd/>
                <a:tailEnd/>
              </a:ln>
            </p:spPr>
            <p:txBody>
              <a:bodyPr/>
              <a:lstStyle/>
              <a:p>
                <a:endParaRPr lang="en-US"/>
              </a:p>
            </p:txBody>
          </p:sp>
          <p:sp>
            <p:nvSpPr>
              <p:cNvPr id="2672" name="Freeform 1539"/>
              <p:cNvSpPr>
                <a:spLocks/>
              </p:cNvSpPr>
              <p:nvPr/>
            </p:nvSpPr>
            <p:spPr bwMode="auto">
              <a:xfrm>
                <a:off x="3431" y="2378"/>
                <a:ext cx="10" cy="8"/>
              </a:xfrm>
              <a:custGeom>
                <a:avLst/>
                <a:gdLst>
                  <a:gd name="T0" fmla="*/ 10 w 10"/>
                  <a:gd name="T1" fmla="*/ 7 h 8"/>
                  <a:gd name="T2" fmla="*/ 2 w 10"/>
                  <a:gd name="T3" fmla="*/ 8 h 8"/>
                  <a:gd name="T4" fmla="*/ 0 w 10"/>
                  <a:gd name="T5" fmla="*/ 3 h 8"/>
                  <a:gd name="T6" fmla="*/ 7 w 10"/>
                  <a:gd name="T7" fmla="*/ 0 h 8"/>
                  <a:gd name="T8" fmla="*/ 10 w 10"/>
                  <a:gd name="T9" fmla="*/ 7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7"/>
                    </a:moveTo>
                    <a:lnTo>
                      <a:pt x="2" y="8"/>
                    </a:lnTo>
                    <a:lnTo>
                      <a:pt x="0" y="3"/>
                    </a:lnTo>
                    <a:lnTo>
                      <a:pt x="7" y="0"/>
                    </a:lnTo>
                    <a:lnTo>
                      <a:pt x="10" y="7"/>
                    </a:lnTo>
                    <a:close/>
                  </a:path>
                </a:pathLst>
              </a:custGeom>
              <a:solidFill>
                <a:srgbClr val="FFFF00"/>
              </a:solidFill>
              <a:ln w="1588">
                <a:solidFill>
                  <a:srgbClr val="FFFF00"/>
                </a:solidFill>
                <a:round/>
                <a:headEnd/>
                <a:tailEnd/>
              </a:ln>
            </p:spPr>
            <p:txBody>
              <a:bodyPr/>
              <a:lstStyle/>
              <a:p>
                <a:endParaRPr lang="en-US"/>
              </a:p>
            </p:txBody>
          </p:sp>
          <p:sp>
            <p:nvSpPr>
              <p:cNvPr id="2673" name="Freeform 1540"/>
              <p:cNvSpPr>
                <a:spLocks/>
              </p:cNvSpPr>
              <p:nvPr/>
            </p:nvSpPr>
            <p:spPr bwMode="auto">
              <a:xfrm>
                <a:off x="3398" y="2386"/>
                <a:ext cx="13" cy="10"/>
              </a:xfrm>
              <a:custGeom>
                <a:avLst/>
                <a:gdLst>
                  <a:gd name="T0" fmla="*/ 13 w 13"/>
                  <a:gd name="T1" fmla="*/ 7 h 10"/>
                  <a:gd name="T2" fmla="*/ 2 w 13"/>
                  <a:gd name="T3" fmla="*/ 10 h 10"/>
                  <a:gd name="T4" fmla="*/ 0 w 13"/>
                  <a:gd name="T5" fmla="*/ 4 h 10"/>
                  <a:gd name="T6" fmla="*/ 10 w 13"/>
                  <a:gd name="T7" fmla="*/ 0 h 10"/>
                  <a:gd name="T8" fmla="*/ 13 w 13"/>
                  <a:gd name="T9" fmla="*/ 7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3" y="7"/>
                    </a:moveTo>
                    <a:lnTo>
                      <a:pt x="2" y="10"/>
                    </a:lnTo>
                    <a:lnTo>
                      <a:pt x="0" y="4"/>
                    </a:lnTo>
                    <a:lnTo>
                      <a:pt x="10" y="0"/>
                    </a:lnTo>
                    <a:lnTo>
                      <a:pt x="13" y="7"/>
                    </a:lnTo>
                    <a:close/>
                  </a:path>
                </a:pathLst>
              </a:custGeom>
              <a:solidFill>
                <a:srgbClr val="FFFF00"/>
              </a:solidFill>
              <a:ln w="1588">
                <a:solidFill>
                  <a:srgbClr val="FFFF00"/>
                </a:solidFill>
                <a:round/>
                <a:headEnd/>
                <a:tailEnd/>
              </a:ln>
            </p:spPr>
            <p:txBody>
              <a:bodyPr/>
              <a:lstStyle/>
              <a:p>
                <a:endParaRPr lang="en-US"/>
              </a:p>
            </p:txBody>
          </p:sp>
          <p:sp>
            <p:nvSpPr>
              <p:cNvPr id="2674" name="Freeform 1541"/>
              <p:cNvSpPr>
                <a:spLocks/>
              </p:cNvSpPr>
              <p:nvPr/>
            </p:nvSpPr>
            <p:spPr bwMode="auto">
              <a:xfrm>
                <a:off x="3395" y="2390"/>
                <a:ext cx="5" cy="7"/>
              </a:xfrm>
              <a:custGeom>
                <a:avLst/>
                <a:gdLst>
                  <a:gd name="T0" fmla="*/ 5 w 5"/>
                  <a:gd name="T1" fmla="*/ 6 h 7"/>
                  <a:gd name="T2" fmla="*/ 3 w 5"/>
                  <a:gd name="T3" fmla="*/ 7 h 7"/>
                  <a:gd name="T4" fmla="*/ 0 w 5"/>
                  <a:gd name="T5" fmla="*/ 0 h 7"/>
                  <a:gd name="T6" fmla="*/ 3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0"/>
                    </a:lnTo>
                    <a:lnTo>
                      <a:pt x="3" y="0"/>
                    </a:lnTo>
                    <a:lnTo>
                      <a:pt x="5" y="6"/>
                    </a:lnTo>
                    <a:close/>
                  </a:path>
                </a:pathLst>
              </a:custGeom>
              <a:solidFill>
                <a:srgbClr val="FFFF00"/>
              </a:solidFill>
              <a:ln w="1588">
                <a:solidFill>
                  <a:srgbClr val="FFFF00"/>
                </a:solidFill>
                <a:round/>
                <a:headEnd/>
                <a:tailEnd/>
              </a:ln>
            </p:spPr>
            <p:txBody>
              <a:bodyPr/>
              <a:lstStyle/>
              <a:p>
                <a:endParaRPr lang="en-US"/>
              </a:p>
            </p:txBody>
          </p:sp>
          <p:sp>
            <p:nvSpPr>
              <p:cNvPr id="2675" name="Freeform 1542"/>
              <p:cNvSpPr>
                <a:spLocks/>
              </p:cNvSpPr>
              <p:nvPr/>
            </p:nvSpPr>
            <p:spPr bwMode="auto">
              <a:xfrm>
                <a:off x="3392" y="2390"/>
                <a:ext cx="6" cy="8"/>
              </a:xfrm>
              <a:custGeom>
                <a:avLst/>
                <a:gdLst>
                  <a:gd name="T0" fmla="*/ 6 w 6"/>
                  <a:gd name="T1" fmla="*/ 7 h 8"/>
                  <a:gd name="T2" fmla="*/ 1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1"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676" name="Freeform 1543"/>
              <p:cNvSpPr>
                <a:spLocks/>
              </p:cNvSpPr>
              <p:nvPr/>
            </p:nvSpPr>
            <p:spPr bwMode="auto">
              <a:xfrm>
                <a:off x="3388" y="2391"/>
                <a:ext cx="5" cy="9"/>
              </a:xfrm>
              <a:custGeom>
                <a:avLst/>
                <a:gdLst>
                  <a:gd name="T0" fmla="*/ 5 w 5"/>
                  <a:gd name="T1" fmla="*/ 7 h 9"/>
                  <a:gd name="T2" fmla="*/ 1 w 5"/>
                  <a:gd name="T3" fmla="*/ 9 h 9"/>
                  <a:gd name="T4" fmla="*/ 0 w 5"/>
                  <a:gd name="T5" fmla="*/ 2 h 9"/>
                  <a:gd name="T6" fmla="*/ 4 w 5"/>
                  <a:gd name="T7" fmla="*/ 0 h 9"/>
                  <a:gd name="T8" fmla="*/ 5 w 5"/>
                  <a:gd name="T9" fmla="*/ 7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5" y="7"/>
                    </a:moveTo>
                    <a:lnTo>
                      <a:pt x="1" y="9"/>
                    </a:lnTo>
                    <a:lnTo>
                      <a:pt x="0" y="2"/>
                    </a:lnTo>
                    <a:lnTo>
                      <a:pt x="4" y="0"/>
                    </a:lnTo>
                    <a:lnTo>
                      <a:pt x="5" y="7"/>
                    </a:lnTo>
                    <a:close/>
                  </a:path>
                </a:pathLst>
              </a:custGeom>
              <a:solidFill>
                <a:srgbClr val="FFFF00"/>
              </a:solidFill>
              <a:ln w="1588">
                <a:solidFill>
                  <a:srgbClr val="FFFF00"/>
                </a:solidFill>
                <a:round/>
                <a:headEnd/>
                <a:tailEnd/>
              </a:ln>
            </p:spPr>
            <p:txBody>
              <a:bodyPr/>
              <a:lstStyle/>
              <a:p>
                <a:endParaRPr lang="en-US"/>
              </a:p>
            </p:txBody>
          </p:sp>
          <p:sp>
            <p:nvSpPr>
              <p:cNvPr id="2677" name="Freeform 1544"/>
              <p:cNvSpPr>
                <a:spLocks/>
              </p:cNvSpPr>
              <p:nvPr/>
            </p:nvSpPr>
            <p:spPr bwMode="auto">
              <a:xfrm>
                <a:off x="3387" y="2393"/>
                <a:ext cx="2" cy="7"/>
              </a:xfrm>
              <a:custGeom>
                <a:avLst/>
                <a:gdLst>
                  <a:gd name="T0" fmla="*/ 2 w 2"/>
                  <a:gd name="T1" fmla="*/ 7 h 7"/>
                  <a:gd name="T2" fmla="*/ 1 w 2"/>
                  <a:gd name="T3" fmla="*/ 7 h 7"/>
                  <a:gd name="T4" fmla="*/ 0 w 2"/>
                  <a:gd name="T5" fmla="*/ 0 h 7"/>
                  <a:gd name="T6" fmla="*/ 1 w 2"/>
                  <a:gd name="T7" fmla="*/ 0 h 7"/>
                  <a:gd name="T8" fmla="*/ 2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7"/>
                    </a:moveTo>
                    <a:lnTo>
                      <a:pt x="1" y="7"/>
                    </a:lnTo>
                    <a:lnTo>
                      <a:pt x="0" y="0"/>
                    </a:lnTo>
                    <a:lnTo>
                      <a:pt x="1" y="0"/>
                    </a:lnTo>
                    <a:lnTo>
                      <a:pt x="2" y="7"/>
                    </a:lnTo>
                    <a:close/>
                  </a:path>
                </a:pathLst>
              </a:custGeom>
              <a:solidFill>
                <a:srgbClr val="FFFF00"/>
              </a:solidFill>
              <a:ln w="1588">
                <a:solidFill>
                  <a:srgbClr val="FFFF00"/>
                </a:solidFill>
                <a:round/>
                <a:headEnd/>
                <a:tailEnd/>
              </a:ln>
            </p:spPr>
            <p:txBody>
              <a:bodyPr/>
              <a:lstStyle/>
              <a:p>
                <a:endParaRPr lang="en-US"/>
              </a:p>
            </p:txBody>
          </p:sp>
          <p:sp>
            <p:nvSpPr>
              <p:cNvPr id="2678" name="Freeform 1545"/>
              <p:cNvSpPr>
                <a:spLocks/>
              </p:cNvSpPr>
              <p:nvPr/>
            </p:nvSpPr>
            <p:spPr bwMode="auto">
              <a:xfrm>
                <a:off x="3362" y="2400"/>
                <a:ext cx="4" cy="6"/>
              </a:xfrm>
              <a:custGeom>
                <a:avLst/>
                <a:gdLst>
                  <a:gd name="T0" fmla="*/ 4 w 4"/>
                  <a:gd name="T1" fmla="*/ 6 h 6"/>
                  <a:gd name="T2" fmla="*/ 2 w 4"/>
                  <a:gd name="T3" fmla="*/ 6 h 6"/>
                  <a:gd name="T4" fmla="*/ 0 w 4"/>
                  <a:gd name="T5" fmla="*/ 1 h 6"/>
                  <a:gd name="T6" fmla="*/ 3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2" y="6"/>
                    </a:lnTo>
                    <a:lnTo>
                      <a:pt x="0" y="1"/>
                    </a:lnTo>
                    <a:lnTo>
                      <a:pt x="3" y="0"/>
                    </a:lnTo>
                    <a:lnTo>
                      <a:pt x="4" y="6"/>
                    </a:lnTo>
                    <a:close/>
                  </a:path>
                </a:pathLst>
              </a:custGeom>
              <a:solidFill>
                <a:srgbClr val="FFFF00"/>
              </a:solidFill>
              <a:ln w="1588">
                <a:solidFill>
                  <a:srgbClr val="FFFF00"/>
                </a:solidFill>
                <a:round/>
                <a:headEnd/>
                <a:tailEnd/>
              </a:ln>
            </p:spPr>
            <p:txBody>
              <a:bodyPr/>
              <a:lstStyle/>
              <a:p>
                <a:endParaRPr lang="en-US"/>
              </a:p>
            </p:txBody>
          </p:sp>
          <p:sp>
            <p:nvSpPr>
              <p:cNvPr id="2679" name="Freeform 1546"/>
              <p:cNvSpPr>
                <a:spLocks/>
              </p:cNvSpPr>
              <p:nvPr/>
            </p:nvSpPr>
            <p:spPr bwMode="auto">
              <a:xfrm>
                <a:off x="3359" y="2401"/>
                <a:ext cx="5" cy="7"/>
              </a:xfrm>
              <a:custGeom>
                <a:avLst/>
                <a:gdLst>
                  <a:gd name="T0" fmla="*/ 5 w 5"/>
                  <a:gd name="T1" fmla="*/ 5 h 7"/>
                  <a:gd name="T2" fmla="*/ 3 w 5"/>
                  <a:gd name="T3" fmla="*/ 7 h 7"/>
                  <a:gd name="T4" fmla="*/ 0 w 5"/>
                  <a:gd name="T5" fmla="*/ 0 h 7"/>
                  <a:gd name="T6" fmla="*/ 3 w 5"/>
                  <a:gd name="T7" fmla="*/ 0 h 7"/>
                  <a:gd name="T8" fmla="*/ 5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5"/>
                    </a:moveTo>
                    <a:lnTo>
                      <a:pt x="3" y="7"/>
                    </a:lnTo>
                    <a:lnTo>
                      <a:pt x="0" y="0"/>
                    </a:lnTo>
                    <a:lnTo>
                      <a:pt x="3" y="0"/>
                    </a:lnTo>
                    <a:lnTo>
                      <a:pt x="5" y="5"/>
                    </a:lnTo>
                    <a:close/>
                  </a:path>
                </a:pathLst>
              </a:custGeom>
              <a:solidFill>
                <a:srgbClr val="FFFF00"/>
              </a:solidFill>
              <a:ln w="1588">
                <a:solidFill>
                  <a:srgbClr val="FFFF00"/>
                </a:solidFill>
                <a:round/>
                <a:headEnd/>
                <a:tailEnd/>
              </a:ln>
            </p:spPr>
            <p:txBody>
              <a:bodyPr/>
              <a:lstStyle/>
              <a:p>
                <a:endParaRPr lang="en-US"/>
              </a:p>
            </p:txBody>
          </p:sp>
          <p:sp>
            <p:nvSpPr>
              <p:cNvPr id="2680" name="Freeform 1547"/>
              <p:cNvSpPr>
                <a:spLocks/>
              </p:cNvSpPr>
              <p:nvPr/>
            </p:nvSpPr>
            <p:spPr bwMode="auto">
              <a:xfrm>
                <a:off x="3357" y="2401"/>
                <a:ext cx="5" cy="8"/>
              </a:xfrm>
              <a:custGeom>
                <a:avLst/>
                <a:gdLst>
                  <a:gd name="T0" fmla="*/ 5 w 5"/>
                  <a:gd name="T1" fmla="*/ 7 h 8"/>
                  <a:gd name="T2" fmla="*/ 1 w 5"/>
                  <a:gd name="T3" fmla="*/ 8 h 8"/>
                  <a:gd name="T4" fmla="*/ 0 w 5"/>
                  <a:gd name="T5" fmla="*/ 1 h 8"/>
                  <a:gd name="T6" fmla="*/ 2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1" y="8"/>
                    </a:lnTo>
                    <a:lnTo>
                      <a:pt x="0" y="1"/>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681" name="Freeform 1548"/>
              <p:cNvSpPr>
                <a:spLocks/>
              </p:cNvSpPr>
              <p:nvPr/>
            </p:nvSpPr>
            <p:spPr bwMode="auto">
              <a:xfrm>
                <a:off x="3351" y="2402"/>
                <a:ext cx="7" cy="8"/>
              </a:xfrm>
              <a:custGeom>
                <a:avLst/>
                <a:gdLst>
                  <a:gd name="T0" fmla="*/ 7 w 7"/>
                  <a:gd name="T1" fmla="*/ 7 h 8"/>
                  <a:gd name="T2" fmla="*/ 3 w 7"/>
                  <a:gd name="T3" fmla="*/ 8 h 8"/>
                  <a:gd name="T4" fmla="*/ 0 w 7"/>
                  <a:gd name="T5" fmla="*/ 2 h 8"/>
                  <a:gd name="T6" fmla="*/ 6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2"/>
                    </a:lnTo>
                    <a:lnTo>
                      <a:pt x="6" y="0"/>
                    </a:lnTo>
                    <a:lnTo>
                      <a:pt x="7" y="7"/>
                    </a:lnTo>
                    <a:close/>
                  </a:path>
                </a:pathLst>
              </a:custGeom>
              <a:solidFill>
                <a:srgbClr val="FFFF00"/>
              </a:solidFill>
              <a:ln w="1588">
                <a:solidFill>
                  <a:srgbClr val="FFFF00"/>
                </a:solidFill>
                <a:round/>
                <a:headEnd/>
                <a:tailEnd/>
              </a:ln>
            </p:spPr>
            <p:txBody>
              <a:bodyPr/>
              <a:lstStyle/>
              <a:p>
                <a:endParaRPr lang="en-US"/>
              </a:p>
            </p:txBody>
          </p:sp>
          <p:sp>
            <p:nvSpPr>
              <p:cNvPr id="2682" name="Freeform 1549"/>
              <p:cNvSpPr>
                <a:spLocks/>
              </p:cNvSpPr>
              <p:nvPr/>
            </p:nvSpPr>
            <p:spPr bwMode="auto">
              <a:xfrm>
                <a:off x="3349" y="2404"/>
                <a:ext cx="5" cy="6"/>
              </a:xfrm>
              <a:custGeom>
                <a:avLst/>
                <a:gdLst>
                  <a:gd name="T0" fmla="*/ 5 w 5"/>
                  <a:gd name="T1" fmla="*/ 6 h 6"/>
                  <a:gd name="T2" fmla="*/ 1 w 5"/>
                  <a:gd name="T3" fmla="*/ 6 h 6"/>
                  <a:gd name="T4" fmla="*/ 0 w 5"/>
                  <a:gd name="T5" fmla="*/ 1 h 6"/>
                  <a:gd name="T6" fmla="*/ 2 w 5"/>
                  <a:gd name="T7" fmla="*/ 0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1" y="6"/>
                    </a:lnTo>
                    <a:lnTo>
                      <a:pt x="0" y="1"/>
                    </a:lnTo>
                    <a:lnTo>
                      <a:pt x="2" y="0"/>
                    </a:lnTo>
                    <a:lnTo>
                      <a:pt x="5" y="6"/>
                    </a:lnTo>
                    <a:close/>
                  </a:path>
                </a:pathLst>
              </a:custGeom>
              <a:solidFill>
                <a:srgbClr val="FFFF00"/>
              </a:solidFill>
              <a:ln w="1588">
                <a:solidFill>
                  <a:srgbClr val="FFFF00"/>
                </a:solidFill>
                <a:round/>
                <a:headEnd/>
                <a:tailEnd/>
              </a:ln>
            </p:spPr>
            <p:txBody>
              <a:bodyPr/>
              <a:lstStyle/>
              <a:p>
                <a:endParaRPr lang="en-US"/>
              </a:p>
            </p:txBody>
          </p:sp>
          <p:sp>
            <p:nvSpPr>
              <p:cNvPr id="2683" name="Freeform 1550"/>
              <p:cNvSpPr>
                <a:spLocks/>
              </p:cNvSpPr>
              <p:nvPr/>
            </p:nvSpPr>
            <p:spPr bwMode="auto">
              <a:xfrm>
                <a:off x="3343" y="2405"/>
                <a:ext cx="7" cy="8"/>
              </a:xfrm>
              <a:custGeom>
                <a:avLst/>
                <a:gdLst>
                  <a:gd name="T0" fmla="*/ 7 w 7"/>
                  <a:gd name="T1" fmla="*/ 5 h 8"/>
                  <a:gd name="T2" fmla="*/ 2 w 7"/>
                  <a:gd name="T3" fmla="*/ 8 h 8"/>
                  <a:gd name="T4" fmla="*/ 0 w 7"/>
                  <a:gd name="T5" fmla="*/ 1 h 8"/>
                  <a:gd name="T6" fmla="*/ 6 w 7"/>
                  <a:gd name="T7" fmla="*/ 0 h 8"/>
                  <a:gd name="T8" fmla="*/ 7 w 7"/>
                  <a:gd name="T9" fmla="*/ 5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5"/>
                    </a:moveTo>
                    <a:lnTo>
                      <a:pt x="2" y="8"/>
                    </a:lnTo>
                    <a:lnTo>
                      <a:pt x="0" y="1"/>
                    </a:lnTo>
                    <a:lnTo>
                      <a:pt x="6" y="0"/>
                    </a:lnTo>
                    <a:lnTo>
                      <a:pt x="7" y="5"/>
                    </a:lnTo>
                    <a:close/>
                  </a:path>
                </a:pathLst>
              </a:custGeom>
              <a:solidFill>
                <a:srgbClr val="FFFF00"/>
              </a:solidFill>
              <a:ln w="1588">
                <a:solidFill>
                  <a:srgbClr val="FFFF00"/>
                </a:solidFill>
                <a:round/>
                <a:headEnd/>
                <a:tailEnd/>
              </a:ln>
            </p:spPr>
            <p:txBody>
              <a:bodyPr/>
              <a:lstStyle/>
              <a:p>
                <a:endParaRPr lang="en-US"/>
              </a:p>
            </p:txBody>
          </p:sp>
          <p:sp>
            <p:nvSpPr>
              <p:cNvPr id="2684" name="Freeform 1551"/>
              <p:cNvSpPr>
                <a:spLocks/>
              </p:cNvSpPr>
              <p:nvPr/>
            </p:nvSpPr>
            <p:spPr bwMode="auto">
              <a:xfrm>
                <a:off x="3342" y="2406"/>
                <a:ext cx="3" cy="7"/>
              </a:xfrm>
              <a:custGeom>
                <a:avLst/>
                <a:gdLst>
                  <a:gd name="T0" fmla="*/ 3 w 3"/>
                  <a:gd name="T1" fmla="*/ 7 h 7"/>
                  <a:gd name="T2" fmla="*/ 3 w 3"/>
                  <a:gd name="T3" fmla="*/ 7 h 7"/>
                  <a:gd name="T4" fmla="*/ 0 w 3"/>
                  <a:gd name="T5" fmla="*/ 0 h 7"/>
                  <a:gd name="T6" fmla="*/ 1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0"/>
                    </a:lnTo>
                    <a:lnTo>
                      <a:pt x="1" y="0"/>
                    </a:lnTo>
                    <a:lnTo>
                      <a:pt x="3" y="7"/>
                    </a:lnTo>
                    <a:close/>
                  </a:path>
                </a:pathLst>
              </a:custGeom>
              <a:solidFill>
                <a:srgbClr val="FFFF00"/>
              </a:solidFill>
              <a:ln w="1588">
                <a:solidFill>
                  <a:srgbClr val="FFFF00"/>
                </a:solidFill>
                <a:round/>
                <a:headEnd/>
                <a:tailEnd/>
              </a:ln>
            </p:spPr>
            <p:txBody>
              <a:bodyPr/>
              <a:lstStyle/>
              <a:p>
                <a:endParaRPr lang="en-US"/>
              </a:p>
            </p:txBody>
          </p:sp>
          <p:sp>
            <p:nvSpPr>
              <p:cNvPr id="2685" name="Freeform 1552"/>
              <p:cNvSpPr>
                <a:spLocks/>
              </p:cNvSpPr>
              <p:nvPr/>
            </p:nvSpPr>
            <p:spPr bwMode="auto">
              <a:xfrm>
                <a:off x="3320" y="2413"/>
                <a:ext cx="3" cy="7"/>
              </a:xfrm>
              <a:custGeom>
                <a:avLst/>
                <a:gdLst>
                  <a:gd name="T0" fmla="*/ 3 w 3"/>
                  <a:gd name="T1" fmla="*/ 7 h 7"/>
                  <a:gd name="T2" fmla="*/ 1 w 3"/>
                  <a:gd name="T3" fmla="*/ 7 h 7"/>
                  <a:gd name="T4" fmla="*/ 0 w 3"/>
                  <a:gd name="T5" fmla="*/ 0 h 7"/>
                  <a:gd name="T6" fmla="*/ 0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1" y="7"/>
                    </a:lnTo>
                    <a:lnTo>
                      <a:pt x="0" y="0"/>
                    </a:lnTo>
                    <a:lnTo>
                      <a:pt x="3" y="7"/>
                    </a:lnTo>
                    <a:close/>
                  </a:path>
                </a:pathLst>
              </a:custGeom>
              <a:solidFill>
                <a:srgbClr val="FFFF00"/>
              </a:solidFill>
              <a:ln w="1588">
                <a:solidFill>
                  <a:srgbClr val="FFFF00"/>
                </a:solidFill>
                <a:round/>
                <a:headEnd/>
                <a:tailEnd/>
              </a:ln>
            </p:spPr>
            <p:txBody>
              <a:bodyPr/>
              <a:lstStyle/>
              <a:p>
                <a:endParaRPr lang="en-US"/>
              </a:p>
            </p:txBody>
          </p:sp>
          <p:sp>
            <p:nvSpPr>
              <p:cNvPr id="2686" name="Freeform 1553"/>
              <p:cNvSpPr>
                <a:spLocks/>
              </p:cNvSpPr>
              <p:nvPr/>
            </p:nvSpPr>
            <p:spPr bwMode="auto">
              <a:xfrm>
                <a:off x="3316" y="2413"/>
                <a:ext cx="5" cy="8"/>
              </a:xfrm>
              <a:custGeom>
                <a:avLst/>
                <a:gdLst>
                  <a:gd name="T0" fmla="*/ 5 w 5"/>
                  <a:gd name="T1" fmla="*/ 7 h 8"/>
                  <a:gd name="T2" fmla="*/ 3 w 5"/>
                  <a:gd name="T3" fmla="*/ 8 h 8"/>
                  <a:gd name="T4" fmla="*/ 0 w 5"/>
                  <a:gd name="T5" fmla="*/ 2 h 8"/>
                  <a:gd name="T6" fmla="*/ 4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3" y="8"/>
                    </a:lnTo>
                    <a:lnTo>
                      <a:pt x="0" y="2"/>
                    </a:lnTo>
                    <a:lnTo>
                      <a:pt x="4" y="0"/>
                    </a:lnTo>
                    <a:lnTo>
                      <a:pt x="5" y="7"/>
                    </a:lnTo>
                    <a:close/>
                  </a:path>
                </a:pathLst>
              </a:custGeom>
              <a:solidFill>
                <a:srgbClr val="FFFF00"/>
              </a:solidFill>
              <a:ln w="1588">
                <a:solidFill>
                  <a:srgbClr val="FFFF00"/>
                </a:solidFill>
                <a:round/>
                <a:headEnd/>
                <a:tailEnd/>
              </a:ln>
            </p:spPr>
            <p:txBody>
              <a:bodyPr/>
              <a:lstStyle/>
              <a:p>
                <a:endParaRPr lang="en-US"/>
              </a:p>
            </p:txBody>
          </p:sp>
          <p:sp>
            <p:nvSpPr>
              <p:cNvPr id="2687" name="Freeform 1554"/>
              <p:cNvSpPr>
                <a:spLocks/>
              </p:cNvSpPr>
              <p:nvPr/>
            </p:nvSpPr>
            <p:spPr bwMode="auto">
              <a:xfrm>
                <a:off x="3313" y="2415"/>
                <a:ext cx="6" cy="8"/>
              </a:xfrm>
              <a:custGeom>
                <a:avLst/>
                <a:gdLst>
                  <a:gd name="T0" fmla="*/ 6 w 6"/>
                  <a:gd name="T1" fmla="*/ 6 h 8"/>
                  <a:gd name="T2" fmla="*/ 2 w 6"/>
                  <a:gd name="T3" fmla="*/ 8 h 8"/>
                  <a:gd name="T4" fmla="*/ 0 w 6"/>
                  <a:gd name="T5" fmla="*/ 1 h 8"/>
                  <a:gd name="T6" fmla="*/ 3 w 6"/>
                  <a:gd name="T7" fmla="*/ 0 h 8"/>
                  <a:gd name="T8" fmla="*/ 6 w 6"/>
                  <a:gd name="T9" fmla="*/ 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6"/>
                    </a:moveTo>
                    <a:lnTo>
                      <a:pt x="2" y="8"/>
                    </a:lnTo>
                    <a:lnTo>
                      <a:pt x="0" y="1"/>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688" name="Freeform 1555"/>
              <p:cNvSpPr>
                <a:spLocks/>
              </p:cNvSpPr>
              <p:nvPr/>
            </p:nvSpPr>
            <p:spPr bwMode="auto">
              <a:xfrm>
                <a:off x="3311" y="2416"/>
                <a:ext cx="4" cy="7"/>
              </a:xfrm>
              <a:custGeom>
                <a:avLst/>
                <a:gdLst>
                  <a:gd name="T0" fmla="*/ 4 w 4"/>
                  <a:gd name="T1" fmla="*/ 7 h 7"/>
                  <a:gd name="T2" fmla="*/ 2 w 4"/>
                  <a:gd name="T3" fmla="*/ 7 h 7"/>
                  <a:gd name="T4" fmla="*/ 0 w 4"/>
                  <a:gd name="T5" fmla="*/ 1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1"/>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689" name="Freeform 1556"/>
              <p:cNvSpPr>
                <a:spLocks/>
              </p:cNvSpPr>
              <p:nvPr/>
            </p:nvSpPr>
            <p:spPr bwMode="auto">
              <a:xfrm>
                <a:off x="3308" y="2417"/>
                <a:ext cx="5" cy="7"/>
              </a:xfrm>
              <a:custGeom>
                <a:avLst/>
                <a:gdLst>
                  <a:gd name="T0" fmla="*/ 5 w 5"/>
                  <a:gd name="T1" fmla="*/ 6 h 7"/>
                  <a:gd name="T2" fmla="*/ 3 w 5"/>
                  <a:gd name="T3" fmla="*/ 7 h 7"/>
                  <a:gd name="T4" fmla="*/ 0 w 5"/>
                  <a:gd name="T5" fmla="*/ 0 h 7"/>
                  <a:gd name="T6" fmla="*/ 3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0"/>
                    </a:lnTo>
                    <a:lnTo>
                      <a:pt x="3" y="0"/>
                    </a:lnTo>
                    <a:lnTo>
                      <a:pt x="5" y="6"/>
                    </a:lnTo>
                    <a:close/>
                  </a:path>
                </a:pathLst>
              </a:custGeom>
              <a:solidFill>
                <a:srgbClr val="FFFF00"/>
              </a:solidFill>
              <a:ln w="1588">
                <a:solidFill>
                  <a:srgbClr val="FFFF00"/>
                </a:solidFill>
                <a:round/>
                <a:headEnd/>
                <a:tailEnd/>
              </a:ln>
            </p:spPr>
            <p:txBody>
              <a:bodyPr/>
              <a:lstStyle/>
              <a:p>
                <a:endParaRPr lang="en-US"/>
              </a:p>
            </p:txBody>
          </p:sp>
          <p:sp>
            <p:nvSpPr>
              <p:cNvPr id="2690" name="Freeform 1557"/>
              <p:cNvSpPr>
                <a:spLocks/>
              </p:cNvSpPr>
              <p:nvPr/>
            </p:nvSpPr>
            <p:spPr bwMode="auto">
              <a:xfrm>
                <a:off x="3298" y="2417"/>
                <a:ext cx="13" cy="10"/>
              </a:xfrm>
              <a:custGeom>
                <a:avLst/>
                <a:gdLst>
                  <a:gd name="T0" fmla="*/ 13 w 13"/>
                  <a:gd name="T1" fmla="*/ 7 h 10"/>
                  <a:gd name="T2" fmla="*/ 3 w 13"/>
                  <a:gd name="T3" fmla="*/ 10 h 10"/>
                  <a:gd name="T4" fmla="*/ 0 w 13"/>
                  <a:gd name="T5" fmla="*/ 3 h 10"/>
                  <a:gd name="T6" fmla="*/ 10 w 13"/>
                  <a:gd name="T7" fmla="*/ 0 h 10"/>
                  <a:gd name="T8" fmla="*/ 13 w 13"/>
                  <a:gd name="T9" fmla="*/ 7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3" y="7"/>
                    </a:moveTo>
                    <a:lnTo>
                      <a:pt x="3" y="10"/>
                    </a:lnTo>
                    <a:lnTo>
                      <a:pt x="0" y="3"/>
                    </a:lnTo>
                    <a:lnTo>
                      <a:pt x="10" y="0"/>
                    </a:lnTo>
                    <a:lnTo>
                      <a:pt x="13" y="7"/>
                    </a:lnTo>
                    <a:close/>
                  </a:path>
                </a:pathLst>
              </a:custGeom>
              <a:solidFill>
                <a:srgbClr val="FFFF00"/>
              </a:solidFill>
              <a:ln w="1588">
                <a:solidFill>
                  <a:srgbClr val="FFFF00"/>
                </a:solidFill>
                <a:round/>
                <a:headEnd/>
                <a:tailEnd/>
              </a:ln>
            </p:spPr>
            <p:txBody>
              <a:bodyPr/>
              <a:lstStyle/>
              <a:p>
                <a:endParaRPr lang="en-US"/>
              </a:p>
            </p:txBody>
          </p:sp>
          <p:sp>
            <p:nvSpPr>
              <p:cNvPr id="2691" name="Freeform 1558"/>
              <p:cNvSpPr>
                <a:spLocks/>
              </p:cNvSpPr>
              <p:nvPr/>
            </p:nvSpPr>
            <p:spPr bwMode="auto">
              <a:xfrm>
                <a:off x="3298" y="2420"/>
                <a:ext cx="3" cy="7"/>
              </a:xfrm>
              <a:custGeom>
                <a:avLst/>
                <a:gdLst>
                  <a:gd name="T0" fmla="*/ 3 w 3"/>
                  <a:gd name="T1" fmla="*/ 7 h 7"/>
                  <a:gd name="T2" fmla="*/ 3 w 3"/>
                  <a:gd name="T3" fmla="*/ 7 h 7"/>
                  <a:gd name="T4" fmla="*/ 0 w 3"/>
                  <a:gd name="T5" fmla="*/ 0 h 7"/>
                  <a:gd name="T6" fmla="*/ 0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0"/>
                    </a:lnTo>
                    <a:lnTo>
                      <a:pt x="3" y="7"/>
                    </a:lnTo>
                    <a:close/>
                  </a:path>
                </a:pathLst>
              </a:custGeom>
              <a:solidFill>
                <a:srgbClr val="FFFF00"/>
              </a:solidFill>
              <a:ln w="1588">
                <a:solidFill>
                  <a:srgbClr val="FFFF00"/>
                </a:solidFill>
                <a:round/>
                <a:headEnd/>
                <a:tailEnd/>
              </a:ln>
            </p:spPr>
            <p:txBody>
              <a:bodyPr/>
              <a:lstStyle/>
              <a:p>
                <a:endParaRPr lang="en-US"/>
              </a:p>
            </p:txBody>
          </p:sp>
          <p:sp>
            <p:nvSpPr>
              <p:cNvPr id="2692" name="Freeform 1559"/>
              <p:cNvSpPr>
                <a:spLocks/>
              </p:cNvSpPr>
              <p:nvPr/>
            </p:nvSpPr>
            <p:spPr bwMode="auto">
              <a:xfrm>
                <a:off x="3274" y="2428"/>
                <a:ext cx="5" cy="7"/>
              </a:xfrm>
              <a:custGeom>
                <a:avLst/>
                <a:gdLst>
                  <a:gd name="T0" fmla="*/ 5 w 5"/>
                  <a:gd name="T1" fmla="*/ 7 h 7"/>
                  <a:gd name="T2" fmla="*/ 3 w 5"/>
                  <a:gd name="T3" fmla="*/ 7 h 7"/>
                  <a:gd name="T4" fmla="*/ 0 w 5"/>
                  <a:gd name="T5" fmla="*/ 0 h 7"/>
                  <a:gd name="T6" fmla="*/ 3 w 5"/>
                  <a:gd name="T7" fmla="*/ 0 h 7"/>
                  <a:gd name="T8" fmla="*/ 5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lnTo>
                      <a:pt x="3" y="7"/>
                    </a:lnTo>
                    <a:lnTo>
                      <a:pt x="0" y="0"/>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693" name="Freeform 1560"/>
              <p:cNvSpPr>
                <a:spLocks/>
              </p:cNvSpPr>
              <p:nvPr/>
            </p:nvSpPr>
            <p:spPr bwMode="auto">
              <a:xfrm>
                <a:off x="3273" y="2428"/>
                <a:ext cx="4" cy="8"/>
              </a:xfrm>
              <a:custGeom>
                <a:avLst/>
                <a:gdLst>
                  <a:gd name="T0" fmla="*/ 4 w 4"/>
                  <a:gd name="T1" fmla="*/ 7 h 8"/>
                  <a:gd name="T2" fmla="*/ 1 w 4"/>
                  <a:gd name="T3" fmla="*/ 8 h 8"/>
                  <a:gd name="T4" fmla="*/ 0 w 4"/>
                  <a:gd name="T5" fmla="*/ 1 h 8"/>
                  <a:gd name="T6" fmla="*/ 1 w 4"/>
                  <a:gd name="T7" fmla="*/ 0 h 8"/>
                  <a:gd name="T8" fmla="*/ 4 w 4"/>
                  <a:gd name="T9" fmla="*/ 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7"/>
                    </a:moveTo>
                    <a:lnTo>
                      <a:pt x="1" y="8"/>
                    </a:lnTo>
                    <a:lnTo>
                      <a:pt x="0" y="1"/>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694" name="Freeform 1561"/>
              <p:cNvSpPr>
                <a:spLocks/>
              </p:cNvSpPr>
              <p:nvPr/>
            </p:nvSpPr>
            <p:spPr bwMode="auto">
              <a:xfrm>
                <a:off x="3271" y="2429"/>
                <a:ext cx="3" cy="7"/>
              </a:xfrm>
              <a:custGeom>
                <a:avLst/>
                <a:gdLst>
                  <a:gd name="T0" fmla="*/ 3 w 3"/>
                  <a:gd name="T1" fmla="*/ 7 h 7"/>
                  <a:gd name="T2" fmla="*/ 2 w 3"/>
                  <a:gd name="T3" fmla="*/ 7 h 7"/>
                  <a:gd name="T4" fmla="*/ 0 w 3"/>
                  <a:gd name="T5" fmla="*/ 0 h 7"/>
                  <a:gd name="T6" fmla="*/ 2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2" y="7"/>
                    </a:lnTo>
                    <a:lnTo>
                      <a:pt x="0" y="0"/>
                    </a:lnTo>
                    <a:lnTo>
                      <a:pt x="2" y="0"/>
                    </a:lnTo>
                    <a:lnTo>
                      <a:pt x="3" y="7"/>
                    </a:lnTo>
                    <a:close/>
                  </a:path>
                </a:pathLst>
              </a:custGeom>
              <a:solidFill>
                <a:srgbClr val="FFFF00"/>
              </a:solidFill>
              <a:ln w="1588">
                <a:solidFill>
                  <a:srgbClr val="FFFF00"/>
                </a:solidFill>
                <a:round/>
                <a:headEnd/>
                <a:tailEnd/>
              </a:ln>
            </p:spPr>
            <p:txBody>
              <a:bodyPr/>
              <a:lstStyle/>
              <a:p>
                <a:endParaRPr lang="en-US"/>
              </a:p>
            </p:txBody>
          </p:sp>
          <p:sp>
            <p:nvSpPr>
              <p:cNvPr id="2695" name="Freeform 1562"/>
              <p:cNvSpPr>
                <a:spLocks/>
              </p:cNvSpPr>
              <p:nvPr/>
            </p:nvSpPr>
            <p:spPr bwMode="auto">
              <a:xfrm>
                <a:off x="3264" y="2429"/>
                <a:ext cx="9" cy="10"/>
              </a:xfrm>
              <a:custGeom>
                <a:avLst/>
                <a:gdLst>
                  <a:gd name="T0" fmla="*/ 9 w 9"/>
                  <a:gd name="T1" fmla="*/ 7 h 10"/>
                  <a:gd name="T2" fmla="*/ 2 w 9"/>
                  <a:gd name="T3" fmla="*/ 10 h 10"/>
                  <a:gd name="T4" fmla="*/ 0 w 9"/>
                  <a:gd name="T5" fmla="*/ 3 h 10"/>
                  <a:gd name="T6" fmla="*/ 7 w 9"/>
                  <a:gd name="T7" fmla="*/ 0 h 10"/>
                  <a:gd name="T8" fmla="*/ 9 w 9"/>
                  <a:gd name="T9" fmla="*/ 7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9" y="7"/>
                    </a:moveTo>
                    <a:lnTo>
                      <a:pt x="2" y="10"/>
                    </a:lnTo>
                    <a:lnTo>
                      <a:pt x="0" y="3"/>
                    </a:lnTo>
                    <a:lnTo>
                      <a:pt x="7" y="0"/>
                    </a:lnTo>
                    <a:lnTo>
                      <a:pt x="9" y="7"/>
                    </a:lnTo>
                    <a:close/>
                  </a:path>
                </a:pathLst>
              </a:custGeom>
              <a:solidFill>
                <a:srgbClr val="FFFF00"/>
              </a:solidFill>
              <a:ln w="1588">
                <a:solidFill>
                  <a:srgbClr val="FFFF00"/>
                </a:solidFill>
                <a:round/>
                <a:headEnd/>
                <a:tailEnd/>
              </a:ln>
            </p:spPr>
            <p:txBody>
              <a:bodyPr/>
              <a:lstStyle/>
              <a:p>
                <a:endParaRPr lang="en-US"/>
              </a:p>
            </p:txBody>
          </p:sp>
          <p:sp>
            <p:nvSpPr>
              <p:cNvPr id="2696" name="Freeform 1563"/>
              <p:cNvSpPr>
                <a:spLocks/>
              </p:cNvSpPr>
              <p:nvPr/>
            </p:nvSpPr>
            <p:spPr bwMode="auto">
              <a:xfrm>
                <a:off x="3259" y="2432"/>
                <a:ext cx="7" cy="8"/>
              </a:xfrm>
              <a:custGeom>
                <a:avLst/>
                <a:gdLst>
                  <a:gd name="T0" fmla="*/ 7 w 7"/>
                  <a:gd name="T1" fmla="*/ 7 h 8"/>
                  <a:gd name="T2" fmla="*/ 3 w 7"/>
                  <a:gd name="T3" fmla="*/ 8 h 8"/>
                  <a:gd name="T4" fmla="*/ 0 w 7"/>
                  <a:gd name="T5" fmla="*/ 2 h 8"/>
                  <a:gd name="T6" fmla="*/ 5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2"/>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697" name="Freeform 1564"/>
              <p:cNvSpPr>
                <a:spLocks/>
              </p:cNvSpPr>
              <p:nvPr/>
            </p:nvSpPr>
            <p:spPr bwMode="auto">
              <a:xfrm>
                <a:off x="3256" y="2434"/>
                <a:ext cx="6" cy="8"/>
              </a:xfrm>
              <a:custGeom>
                <a:avLst/>
                <a:gdLst>
                  <a:gd name="T0" fmla="*/ 6 w 6"/>
                  <a:gd name="T1" fmla="*/ 6 h 8"/>
                  <a:gd name="T2" fmla="*/ 3 w 6"/>
                  <a:gd name="T3" fmla="*/ 8 h 8"/>
                  <a:gd name="T4" fmla="*/ 0 w 6"/>
                  <a:gd name="T5" fmla="*/ 1 h 8"/>
                  <a:gd name="T6" fmla="*/ 3 w 6"/>
                  <a:gd name="T7" fmla="*/ 0 h 8"/>
                  <a:gd name="T8" fmla="*/ 6 w 6"/>
                  <a:gd name="T9" fmla="*/ 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6"/>
                    </a:moveTo>
                    <a:lnTo>
                      <a:pt x="3" y="8"/>
                    </a:lnTo>
                    <a:lnTo>
                      <a:pt x="0" y="1"/>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698" name="Freeform 1565"/>
              <p:cNvSpPr>
                <a:spLocks/>
              </p:cNvSpPr>
              <p:nvPr/>
            </p:nvSpPr>
            <p:spPr bwMode="auto">
              <a:xfrm>
                <a:off x="3255" y="2435"/>
                <a:ext cx="4" cy="7"/>
              </a:xfrm>
              <a:custGeom>
                <a:avLst/>
                <a:gdLst>
                  <a:gd name="T0" fmla="*/ 4 w 4"/>
                  <a:gd name="T1" fmla="*/ 7 h 7"/>
                  <a:gd name="T2" fmla="*/ 3 w 4"/>
                  <a:gd name="T3" fmla="*/ 7 h 7"/>
                  <a:gd name="T4" fmla="*/ 0 w 4"/>
                  <a:gd name="T5" fmla="*/ 0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0"/>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699" name="Freeform 1566"/>
              <p:cNvSpPr>
                <a:spLocks/>
              </p:cNvSpPr>
              <p:nvPr/>
            </p:nvSpPr>
            <p:spPr bwMode="auto">
              <a:xfrm>
                <a:off x="3229" y="2443"/>
                <a:ext cx="7" cy="8"/>
              </a:xfrm>
              <a:custGeom>
                <a:avLst/>
                <a:gdLst>
                  <a:gd name="T0" fmla="*/ 7 w 7"/>
                  <a:gd name="T1" fmla="*/ 7 h 8"/>
                  <a:gd name="T2" fmla="*/ 3 w 7"/>
                  <a:gd name="T3" fmla="*/ 8 h 8"/>
                  <a:gd name="T4" fmla="*/ 0 w 7"/>
                  <a:gd name="T5" fmla="*/ 1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1"/>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700" name="Freeform 1567"/>
              <p:cNvSpPr>
                <a:spLocks/>
              </p:cNvSpPr>
              <p:nvPr/>
            </p:nvSpPr>
            <p:spPr bwMode="auto">
              <a:xfrm>
                <a:off x="3225" y="2444"/>
                <a:ext cx="7" cy="9"/>
              </a:xfrm>
              <a:custGeom>
                <a:avLst/>
                <a:gdLst>
                  <a:gd name="T0" fmla="*/ 7 w 7"/>
                  <a:gd name="T1" fmla="*/ 7 h 9"/>
                  <a:gd name="T2" fmla="*/ 3 w 7"/>
                  <a:gd name="T3" fmla="*/ 9 h 9"/>
                  <a:gd name="T4" fmla="*/ 0 w 7"/>
                  <a:gd name="T5" fmla="*/ 2 h 9"/>
                  <a:gd name="T6" fmla="*/ 4 w 7"/>
                  <a:gd name="T7" fmla="*/ 0 h 9"/>
                  <a:gd name="T8" fmla="*/ 7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3" y="9"/>
                    </a:lnTo>
                    <a:lnTo>
                      <a:pt x="0" y="2"/>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701" name="Freeform 1568"/>
              <p:cNvSpPr>
                <a:spLocks/>
              </p:cNvSpPr>
              <p:nvPr/>
            </p:nvSpPr>
            <p:spPr bwMode="auto">
              <a:xfrm>
                <a:off x="3220" y="2446"/>
                <a:ext cx="8" cy="8"/>
              </a:xfrm>
              <a:custGeom>
                <a:avLst/>
                <a:gdLst>
                  <a:gd name="T0" fmla="*/ 8 w 8"/>
                  <a:gd name="T1" fmla="*/ 7 h 8"/>
                  <a:gd name="T2" fmla="*/ 1 w 8"/>
                  <a:gd name="T3" fmla="*/ 8 h 8"/>
                  <a:gd name="T4" fmla="*/ 0 w 8"/>
                  <a:gd name="T5" fmla="*/ 2 h 8"/>
                  <a:gd name="T6" fmla="*/ 5 w 8"/>
                  <a:gd name="T7" fmla="*/ 0 h 8"/>
                  <a:gd name="T8" fmla="*/ 8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7"/>
                    </a:moveTo>
                    <a:lnTo>
                      <a:pt x="1" y="8"/>
                    </a:lnTo>
                    <a:lnTo>
                      <a:pt x="0" y="2"/>
                    </a:lnTo>
                    <a:lnTo>
                      <a:pt x="5" y="0"/>
                    </a:lnTo>
                    <a:lnTo>
                      <a:pt x="8" y="7"/>
                    </a:lnTo>
                    <a:close/>
                  </a:path>
                </a:pathLst>
              </a:custGeom>
              <a:solidFill>
                <a:srgbClr val="FFFF00"/>
              </a:solidFill>
              <a:ln w="1588">
                <a:solidFill>
                  <a:srgbClr val="FFFF00"/>
                </a:solidFill>
                <a:round/>
                <a:headEnd/>
                <a:tailEnd/>
              </a:ln>
            </p:spPr>
            <p:txBody>
              <a:bodyPr/>
              <a:lstStyle/>
              <a:p>
                <a:endParaRPr lang="en-US"/>
              </a:p>
            </p:txBody>
          </p:sp>
          <p:sp>
            <p:nvSpPr>
              <p:cNvPr id="2702" name="Freeform 1569"/>
              <p:cNvSpPr>
                <a:spLocks/>
              </p:cNvSpPr>
              <p:nvPr/>
            </p:nvSpPr>
            <p:spPr bwMode="auto">
              <a:xfrm>
                <a:off x="3213" y="2448"/>
                <a:ext cx="8" cy="9"/>
              </a:xfrm>
              <a:custGeom>
                <a:avLst/>
                <a:gdLst>
                  <a:gd name="T0" fmla="*/ 8 w 8"/>
                  <a:gd name="T1" fmla="*/ 6 h 9"/>
                  <a:gd name="T2" fmla="*/ 3 w 8"/>
                  <a:gd name="T3" fmla="*/ 9 h 9"/>
                  <a:gd name="T4" fmla="*/ 0 w 8"/>
                  <a:gd name="T5" fmla="*/ 2 h 9"/>
                  <a:gd name="T6" fmla="*/ 7 w 8"/>
                  <a:gd name="T7" fmla="*/ 0 h 9"/>
                  <a:gd name="T8" fmla="*/ 8 w 8"/>
                  <a:gd name="T9" fmla="*/ 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6"/>
                    </a:moveTo>
                    <a:lnTo>
                      <a:pt x="3" y="9"/>
                    </a:lnTo>
                    <a:lnTo>
                      <a:pt x="0" y="2"/>
                    </a:lnTo>
                    <a:lnTo>
                      <a:pt x="7" y="0"/>
                    </a:lnTo>
                    <a:lnTo>
                      <a:pt x="8" y="6"/>
                    </a:lnTo>
                    <a:close/>
                  </a:path>
                </a:pathLst>
              </a:custGeom>
              <a:solidFill>
                <a:srgbClr val="FFFF00"/>
              </a:solidFill>
              <a:ln w="1588">
                <a:solidFill>
                  <a:srgbClr val="FFFF00"/>
                </a:solidFill>
                <a:round/>
                <a:headEnd/>
                <a:tailEnd/>
              </a:ln>
            </p:spPr>
            <p:txBody>
              <a:bodyPr/>
              <a:lstStyle/>
              <a:p>
                <a:endParaRPr lang="en-US"/>
              </a:p>
            </p:txBody>
          </p:sp>
          <p:sp>
            <p:nvSpPr>
              <p:cNvPr id="2703" name="Freeform 1570"/>
              <p:cNvSpPr>
                <a:spLocks/>
              </p:cNvSpPr>
              <p:nvPr/>
            </p:nvSpPr>
            <p:spPr bwMode="auto">
              <a:xfrm>
                <a:off x="3211" y="2450"/>
                <a:ext cx="5" cy="7"/>
              </a:xfrm>
              <a:custGeom>
                <a:avLst/>
                <a:gdLst>
                  <a:gd name="T0" fmla="*/ 5 w 5"/>
                  <a:gd name="T1" fmla="*/ 7 h 7"/>
                  <a:gd name="T2" fmla="*/ 3 w 5"/>
                  <a:gd name="T3" fmla="*/ 7 h 7"/>
                  <a:gd name="T4" fmla="*/ 0 w 5"/>
                  <a:gd name="T5" fmla="*/ 1 h 7"/>
                  <a:gd name="T6" fmla="*/ 2 w 5"/>
                  <a:gd name="T7" fmla="*/ 0 h 7"/>
                  <a:gd name="T8" fmla="*/ 5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lnTo>
                      <a:pt x="3" y="7"/>
                    </a:lnTo>
                    <a:lnTo>
                      <a:pt x="0" y="1"/>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704" name="Freeform 1571"/>
              <p:cNvSpPr>
                <a:spLocks/>
              </p:cNvSpPr>
              <p:nvPr/>
            </p:nvSpPr>
            <p:spPr bwMode="auto">
              <a:xfrm>
                <a:off x="3187" y="2458"/>
                <a:ext cx="5" cy="8"/>
              </a:xfrm>
              <a:custGeom>
                <a:avLst/>
                <a:gdLst>
                  <a:gd name="T0" fmla="*/ 5 w 5"/>
                  <a:gd name="T1" fmla="*/ 7 h 8"/>
                  <a:gd name="T2" fmla="*/ 3 w 5"/>
                  <a:gd name="T3" fmla="*/ 8 h 8"/>
                  <a:gd name="T4" fmla="*/ 0 w 5"/>
                  <a:gd name="T5" fmla="*/ 1 h 8"/>
                  <a:gd name="T6" fmla="*/ 3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3" y="8"/>
                    </a:lnTo>
                    <a:lnTo>
                      <a:pt x="0" y="1"/>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705" name="Freeform 1572"/>
              <p:cNvSpPr>
                <a:spLocks/>
              </p:cNvSpPr>
              <p:nvPr/>
            </p:nvSpPr>
            <p:spPr bwMode="auto">
              <a:xfrm>
                <a:off x="3184" y="2459"/>
                <a:ext cx="6" cy="8"/>
              </a:xfrm>
              <a:custGeom>
                <a:avLst/>
                <a:gdLst>
                  <a:gd name="T0" fmla="*/ 6 w 6"/>
                  <a:gd name="T1" fmla="*/ 7 h 8"/>
                  <a:gd name="T2" fmla="*/ 3 w 6"/>
                  <a:gd name="T3" fmla="*/ 8 h 8"/>
                  <a:gd name="T4" fmla="*/ 0 w 6"/>
                  <a:gd name="T5" fmla="*/ 2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2"/>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706" name="Freeform 1573"/>
              <p:cNvSpPr>
                <a:spLocks/>
              </p:cNvSpPr>
              <p:nvPr/>
            </p:nvSpPr>
            <p:spPr bwMode="auto">
              <a:xfrm>
                <a:off x="3182" y="2461"/>
                <a:ext cx="5" cy="6"/>
              </a:xfrm>
              <a:custGeom>
                <a:avLst/>
                <a:gdLst>
                  <a:gd name="T0" fmla="*/ 5 w 5"/>
                  <a:gd name="T1" fmla="*/ 6 h 6"/>
                  <a:gd name="T2" fmla="*/ 2 w 5"/>
                  <a:gd name="T3" fmla="*/ 6 h 6"/>
                  <a:gd name="T4" fmla="*/ 0 w 5"/>
                  <a:gd name="T5" fmla="*/ 1 h 6"/>
                  <a:gd name="T6" fmla="*/ 2 w 5"/>
                  <a:gd name="T7" fmla="*/ 0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2" y="6"/>
                    </a:lnTo>
                    <a:lnTo>
                      <a:pt x="0" y="1"/>
                    </a:lnTo>
                    <a:lnTo>
                      <a:pt x="2" y="0"/>
                    </a:lnTo>
                    <a:lnTo>
                      <a:pt x="5" y="6"/>
                    </a:lnTo>
                    <a:close/>
                  </a:path>
                </a:pathLst>
              </a:custGeom>
              <a:solidFill>
                <a:srgbClr val="FFFF00"/>
              </a:solidFill>
              <a:ln w="1588">
                <a:solidFill>
                  <a:srgbClr val="FFFF00"/>
                </a:solidFill>
                <a:round/>
                <a:headEnd/>
                <a:tailEnd/>
              </a:ln>
            </p:spPr>
            <p:txBody>
              <a:bodyPr/>
              <a:lstStyle/>
              <a:p>
                <a:endParaRPr lang="en-US"/>
              </a:p>
            </p:txBody>
          </p:sp>
          <p:sp>
            <p:nvSpPr>
              <p:cNvPr id="2707" name="Freeform 1574"/>
              <p:cNvSpPr>
                <a:spLocks/>
              </p:cNvSpPr>
              <p:nvPr/>
            </p:nvSpPr>
            <p:spPr bwMode="auto">
              <a:xfrm>
                <a:off x="3178" y="2462"/>
                <a:ext cx="6" cy="7"/>
              </a:xfrm>
              <a:custGeom>
                <a:avLst/>
                <a:gdLst>
                  <a:gd name="T0" fmla="*/ 6 w 6"/>
                  <a:gd name="T1" fmla="*/ 5 h 7"/>
                  <a:gd name="T2" fmla="*/ 2 w 6"/>
                  <a:gd name="T3" fmla="*/ 7 h 7"/>
                  <a:gd name="T4" fmla="*/ 0 w 6"/>
                  <a:gd name="T5" fmla="*/ 1 h 7"/>
                  <a:gd name="T6" fmla="*/ 4 w 6"/>
                  <a:gd name="T7" fmla="*/ 0 h 7"/>
                  <a:gd name="T8" fmla="*/ 6 w 6"/>
                  <a:gd name="T9" fmla="*/ 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5"/>
                    </a:moveTo>
                    <a:lnTo>
                      <a:pt x="2" y="7"/>
                    </a:lnTo>
                    <a:lnTo>
                      <a:pt x="0" y="1"/>
                    </a:lnTo>
                    <a:lnTo>
                      <a:pt x="4" y="0"/>
                    </a:lnTo>
                    <a:lnTo>
                      <a:pt x="6" y="5"/>
                    </a:lnTo>
                    <a:close/>
                  </a:path>
                </a:pathLst>
              </a:custGeom>
              <a:solidFill>
                <a:srgbClr val="FFFF00"/>
              </a:solidFill>
              <a:ln w="1588">
                <a:solidFill>
                  <a:srgbClr val="FFFF00"/>
                </a:solidFill>
                <a:round/>
                <a:headEnd/>
                <a:tailEnd/>
              </a:ln>
            </p:spPr>
            <p:txBody>
              <a:bodyPr/>
              <a:lstStyle/>
              <a:p>
                <a:endParaRPr lang="en-US"/>
              </a:p>
            </p:txBody>
          </p:sp>
          <p:sp>
            <p:nvSpPr>
              <p:cNvPr id="2708" name="Freeform 1575"/>
              <p:cNvSpPr>
                <a:spLocks/>
              </p:cNvSpPr>
              <p:nvPr/>
            </p:nvSpPr>
            <p:spPr bwMode="auto">
              <a:xfrm>
                <a:off x="3171" y="2463"/>
                <a:ext cx="9" cy="9"/>
              </a:xfrm>
              <a:custGeom>
                <a:avLst/>
                <a:gdLst>
                  <a:gd name="T0" fmla="*/ 9 w 9"/>
                  <a:gd name="T1" fmla="*/ 6 h 9"/>
                  <a:gd name="T2" fmla="*/ 2 w 9"/>
                  <a:gd name="T3" fmla="*/ 9 h 9"/>
                  <a:gd name="T4" fmla="*/ 0 w 9"/>
                  <a:gd name="T5" fmla="*/ 3 h 9"/>
                  <a:gd name="T6" fmla="*/ 7 w 9"/>
                  <a:gd name="T7" fmla="*/ 0 h 9"/>
                  <a:gd name="T8" fmla="*/ 9 w 9"/>
                  <a:gd name="T9" fmla="*/ 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6"/>
                    </a:moveTo>
                    <a:lnTo>
                      <a:pt x="2" y="9"/>
                    </a:lnTo>
                    <a:lnTo>
                      <a:pt x="0" y="3"/>
                    </a:lnTo>
                    <a:lnTo>
                      <a:pt x="7" y="0"/>
                    </a:lnTo>
                    <a:lnTo>
                      <a:pt x="9" y="6"/>
                    </a:lnTo>
                    <a:close/>
                  </a:path>
                </a:pathLst>
              </a:custGeom>
              <a:solidFill>
                <a:srgbClr val="FFFF00"/>
              </a:solidFill>
              <a:ln w="1588">
                <a:solidFill>
                  <a:srgbClr val="FFFF00"/>
                </a:solidFill>
                <a:round/>
                <a:headEnd/>
                <a:tailEnd/>
              </a:ln>
            </p:spPr>
            <p:txBody>
              <a:bodyPr/>
              <a:lstStyle/>
              <a:p>
                <a:endParaRPr lang="en-US"/>
              </a:p>
            </p:txBody>
          </p:sp>
          <p:sp>
            <p:nvSpPr>
              <p:cNvPr id="2709" name="Freeform 1576"/>
              <p:cNvSpPr>
                <a:spLocks/>
              </p:cNvSpPr>
              <p:nvPr/>
            </p:nvSpPr>
            <p:spPr bwMode="auto">
              <a:xfrm>
                <a:off x="3169" y="2466"/>
                <a:ext cx="4" cy="7"/>
              </a:xfrm>
              <a:custGeom>
                <a:avLst/>
                <a:gdLst>
                  <a:gd name="T0" fmla="*/ 4 w 4"/>
                  <a:gd name="T1" fmla="*/ 6 h 7"/>
                  <a:gd name="T2" fmla="*/ 3 w 4"/>
                  <a:gd name="T3" fmla="*/ 7 h 7"/>
                  <a:gd name="T4" fmla="*/ 0 w 4"/>
                  <a:gd name="T5" fmla="*/ 0 h 7"/>
                  <a:gd name="T6" fmla="*/ 2 w 4"/>
                  <a:gd name="T7" fmla="*/ 0 h 7"/>
                  <a:gd name="T8" fmla="*/ 4 w 4"/>
                  <a:gd name="T9" fmla="*/ 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6"/>
                    </a:moveTo>
                    <a:lnTo>
                      <a:pt x="3" y="7"/>
                    </a:lnTo>
                    <a:lnTo>
                      <a:pt x="0" y="0"/>
                    </a:lnTo>
                    <a:lnTo>
                      <a:pt x="2" y="0"/>
                    </a:lnTo>
                    <a:lnTo>
                      <a:pt x="4" y="6"/>
                    </a:lnTo>
                    <a:close/>
                  </a:path>
                </a:pathLst>
              </a:custGeom>
              <a:solidFill>
                <a:srgbClr val="FFFF00"/>
              </a:solidFill>
              <a:ln w="1588">
                <a:solidFill>
                  <a:srgbClr val="FFFF00"/>
                </a:solidFill>
                <a:round/>
                <a:headEnd/>
                <a:tailEnd/>
              </a:ln>
            </p:spPr>
            <p:txBody>
              <a:bodyPr/>
              <a:lstStyle/>
              <a:p>
                <a:endParaRPr lang="en-US"/>
              </a:p>
            </p:txBody>
          </p:sp>
          <p:sp>
            <p:nvSpPr>
              <p:cNvPr id="2710" name="Freeform 1577"/>
              <p:cNvSpPr>
                <a:spLocks/>
              </p:cNvSpPr>
              <p:nvPr/>
            </p:nvSpPr>
            <p:spPr bwMode="auto">
              <a:xfrm>
                <a:off x="3168" y="2466"/>
                <a:ext cx="4" cy="7"/>
              </a:xfrm>
              <a:custGeom>
                <a:avLst/>
                <a:gdLst>
                  <a:gd name="T0" fmla="*/ 4 w 4"/>
                  <a:gd name="T1" fmla="*/ 7 h 7"/>
                  <a:gd name="T2" fmla="*/ 3 w 4"/>
                  <a:gd name="T3" fmla="*/ 7 h 7"/>
                  <a:gd name="T4" fmla="*/ 0 w 4"/>
                  <a:gd name="T5" fmla="*/ 0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0"/>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711" name="Freeform 1578"/>
              <p:cNvSpPr>
                <a:spLocks/>
              </p:cNvSpPr>
              <p:nvPr/>
            </p:nvSpPr>
            <p:spPr bwMode="auto">
              <a:xfrm>
                <a:off x="3146" y="2476"/>
                <a:ext cx="3" cy="5"/>
              </a:xfrm>
              <a:custGeom>
                <a:avLst/>
                <a:gdLst>
                  <a:gd name="T0" fmla="*/ 3 w 3"/>
                  <a:gd name="T1" fmla="*/ 5 h 5"/>
                  <a:gd name="T2" fmla="*/ 3 w 3"/>
                  <a:gd name="T3" fmla="*/ 5 h 5"/>
                  <a:gd name="T4" fmla="*/ 0 w 3"/>
                  <a:gd name="T5" fmla="*/ 0 h 5"/>
                  <a:gd name="T6" fmla="*/ 0 w 3"/>
                  <a:gd name="T7" fmla="*/ 0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lnTo>
                      <a:pt x="3" y="5"/>
                    </a:lnTo>
                    <a:lnTo>
                      <a:pt x="0" y="0"/>
                    </a:lnTo>
                    <a:lnTo>
                      <a:pt x="3" y="5"/>
                    </a:lnTo>
                    <a:close/>
                  </a:path>
                </a:pathLst>
              </a:custGeom>
              <a:solidFill>
                <a:srgbClr val="FFFF00"/>
              </a:solidFill>
              <a:ln w="1588">
                <a:solidFill>
                  <a:srgbClr val="FFFF00"/>
                </a:solidFill>
                <a:round/>
                <a:headEnd/>
                <a:tailEnd/>
              </a:ln>
            </p:spPr>
            <p:txBody>
              <a:bodyPr/>
              <a:lstStyle/>
              <a:p>
                <a:endParaRPr lang="en-US"/>
              </a:p>
            </p:txBody>
          </p:sp>
          <p:sp>
            <p:nvSpPr>
              <p:cNvPr id="2712" name="Freeform 1579"/>
              <p:cNvSpPr>
                <a:spLocks/>
              </p:cNvSpPr>
              <p:nvPr/>
            </p:nvSpPr>
            <p:spPr bwMode="auto">
              <a:xfrm>
                <a:off x="3144" y="2476"/>
                <a:ext cx="5" cy="6"/>
              </a:xfrm>
              <a:custGeom>
                <a:avLst/>
                <a:gdLst>
                  <a:gd name="T0" fmla="*/ 5 w 5"/>
                  <a:gd name="T1" fmla="*/ 5 h 6"/>
                  <a:gd name="T2" fmla="*/ 1 w 5"/>
                  <a:gd name="T3" fmla="*/ 6 h 6"/>
                  <a:gd name="T4" fmla="*/ 0 w 5"/>
                  <a:gd name="T5" fmla="*/ 1 h 6"/>
                  <a:gd name="T6" fmla="*/ 2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1" y="6"/>
                    </a:lnTo>
                    <a:lnTo>
                      <a:pt x="0" y="1"/>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713" name="Freeform 1580"/>
              <p:cNvSpPr>
                <a:spLocks/>
              </p:cNvSpPr>
              <p:nvPr/>
            </p:nvSpPr>
            <p:spPr bwMode="auto">
              <a:xfrm>
                <a:off x="3141" y="2477"/>
                <a:ext cx="4" cy="7"/>
              </a:xfrm>
              <a:custGeom>
                <a:avLst/>
                <a:gdLst>
                  <a:gd name="T0" fmla="*/ 4 w 4"/>
                  <a:gd name="T1" fmla="*/ 5 h 7"/>
                  <a:gd name="T2" fmla="*/ 3 w 4"/>
                  <a:gd name="T3" fmla="*/ 7 h 7"/>
                  <a:gd name="T4" fmla="*/ 0 w 4"/>
                  <a:gd name="T5" fmla="*/ 0 h 7"/>
                  <a:gd name="T6" fmla="*/ 3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3" y="7"/>
                    </a:lnTo>
                    <a:lnTo>
                      <a:pt x="0" y="0"/>
                    </a:lnTo>
                    <a:lnTo>
                      <a:pt x="3" y="0"/>
                    </a:lnTo>
                    <a:lnTo>
                      <a:pt x="4" y="5"/>
                    </a:lnTo>
                    <a:close/>
                  </a:path>
                </a:pathLst>
              </a:custGeom>
              <a:solidFill>
                <a:srgbClr val="FFFF00"/>
              </a:solidFill>
              <a:ln w="1588">
                <a:solidFill>
                  <a:srgbClr val="FFFF00"/>
                </a:solidFill>
                <a:round/>
                <a:headEnd/>
                <a:tailEnd/>
              </a:ln>
            </p:spPr>
            <p:txBody>
              <a:bodyPr/>
              <a:lstStyle/>
              <a:p>
                <a:endParaRPr lang="en-US"/>
              </a:p>
            </p:txBody>
          </p:sp>
          <p:sp>
            <p:nvSpPr>
              <p:cNvPr id="2714" name="Freeform 1581"/>
              <p:cNvSpPr>
                <a:spLocks/>
              </p:cNvSpPr>
              <p:nvPr/>
            </p:nvSpPr>
            <p:spPr bwMode="auto">
              <a:xfrm>
                <a:off x="3140" y="2477"/>
                <a:ext cx="4" cy="7"/>
              </a:xfrm>
              <a:custGeom>
                <a:avLst/>
                <a:gdLst>
                  <a:gd name="T0" fmla="*/ 4 w 4"/>
                  <a:gd name="T1" fmla="*/ 7 h 7"/>
                  <a:gd name="T2" fmla="*/ 2 w 4"/>
                  <a:gd name="T3" fmla="*/ 7 h 7"/>
                  <a:gd name="T4" fmla="*/ 0 w 4"/>
                  <a:gd name="T5" fmla="*/ 1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1"/>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715" name="Freeform 1582"/>
              <p:cNvSpPr>
                <a:spLocks/>
              </p:cNvSpPr>
              <p:nvPr/>
            </p:nvSpPr>
            <p:spPr bwMode="auto">
              <a:xfrm>
                <a:off x="3134" y="2478"/>
                <a:ext cx="8" cy="8"/>
              </a:xfrm>
              <a:custGeom>
                <a:avLst/>
                <a:gdLst>
                  <a:gd name="T0" fmla="*/ 8 w 8"/>
                  <a:gd name="T1" fmla="*/ 6 h 8"/>
                  <a:gd name="T2" fmla="*/ 3 w 8"/>
                  <a:gd name="T3" fmla="*/ 8 h 8"/>
                  <a:gd name="T4" fmla="*/ 0 w 8"/>
                  <a:gd name="T5" fmla="*/ 2 h 8"/>
                  <a:gd name="T6" fmla="*/ 6 w 8"/>
                  <a:gd name="T7" fmla="*/ 0 h 8"/>
                  <a:gd name="T8" fmla="*/ 8 w 8"/>
                  <a:gd name="T9" fmla="*/ 6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6"/>
                    </a:moveTo>
                    <a:lnTo>
                      <a:pt x="3" y="8"/>
                    </a:lnTo>
                    <a:lnTo>
                      <a:pt x="0" y="2"/>
                    </a:lnTo>
                    <a:lnTo>
                      <a:pt x="6" y="0"/>
                    </a:lnTo>
                    <a:lnTo>
                      <a:pt x="8" y="6"/>
                    </a:lnTo>
                    <a:close/>
                  </a:path>
                </a:pathLst>
              </a:custGeom>
              <a:solidFill>
                <a:srgbClr val="FFFF00"/>
              </a:solidFill>
              <a:ln w="1588">
                <a:solidFill>
                  <a:srgbClr val="FFFF00"/>
                </a:solidFill>
                <a:round/>
                <a:headEnd/>
                <a:tailEnd/>
              </a:ln>
            </p:spPr>
            <p:txBody>
              <a:bodyPr/>
              <a:lstStyle/>
              <a:p>
                <a:endParaRPr lang="en-US"/>
              </a:p>
            </p:txBody>
          </p:sp>
          <p:sp>
            <p:nvSpPr>
              <p:cNvPr id="2716" name="Freeform 1583"/>
              <p:cNvSpPr>
                <a:spLocks/>
              </p:cNvSpPr>
              <p:nvPr/>
            </p:nvSpPr>
            <p:spPr bwMode="auto">
              <a:xfrm>
                <a:off x="3133" y="2480"/>
                <a:ext cx="4" cy="6"/>
              </a:xfrm>
              <a:custGeom>
                <a:avLst/>
                <a:gdLst>
                  <a:gd name="T0" fmla="*/ 4 w 4"/>
                  <a:gd name="T1" fmla="*/ 6 h 6"/>
                  <a:gd name="T2" fmla="*/ 1 w 4"/>
                  <a:gd name="T3" fmla="*/ 6 h 6"/>
                  <a:gd name="T4" fmla="*/ 0 w 4"/>
                  <a:gd name="T5" fmla="*/ 1 h 6"/>
                  <a:gd name="T6" fmla="*/ 1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1" y="6"/>
                    </a:lnTo>
                    <a:lnTo>
                      <a:pt x="0" y="1"/>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717" name="Freeform 1584"/>
              <p:cNvSpPr>
                <a:spLocks/>
              </p:cNvSpPr>
              <p:nvPr/>
            </p:nvSpPr>
            <p:spPr bwMode="auto">
              <a:xfrm>
                <a:off x="3130" y="2481"/>
                <a:ext cx="4" cy="7"/>
              </a:xfrm>
              <a:custGeom>
                <a:avLst/>
                <a:gdLst>
                  <a:gd name="T0" fmla="*/ 4 w 4"/>
                  <a:gd name="T1" fmla="*/ 5 h 7"/>
                  <a:gd name="T2" fmla="*/ 3 w 4"/>
                  <a:gd name="T3" fmla="*/ 7 h 7"/>
                  <a:gd name="T4" fmla="*/ 0 w 4"/>
                  <a:gd name="T5" fmla="*/ 0 h 7"/>
                  <a:gd name="T6" fmla="*/ 3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3" y="7"/>
                    </a:lnTo>
                    <a:lnTo>
                      <a:pt x="0" y="0"/>
                    </a:lnTo>
                    <a:lnTo>
                      <a:pt x="3" y="0"/>
                    </a:lnTo>
                    <a:lnTo>
                      <a:pt x="4" y="5"/>
                    </a:lnTo>
                    <a:close/>
                  </a:path>
                </a:pathLst>
              </a:custGeom>
              <a:solidFill>
                <a:srgbClr val="FFFF00"/>
              </a:solidFill>
              <a:ln w="1588">
                <a:solidFill>
                  <a:srgbClr val="FFFF00"/>
                </a:solidFill>
                <a:round/>
                <a:headEnd/>
                <a:tailEnd/>
              </a:ln>
            </p:spPr>
            <p:txBody>
              <a:bodyPr/>
              <a:lstStyle/>
              <a:p>
                <a:endParaRPr lang="en-US"/>
              </a:p>
            </p:txBody>
          </p:sp>
          <p:sp>
            <p:nvSpPr>
              <p:cNvPr id="2718" name="Freeform 1585"/>
              <p:cNvSpPr>
                <a:spLocks/>
              </p:cNvSpPr>
              <p:nvPr/>
            </p:nvSpPr>
            <p:spPr bwMode="auto">
              <a:xfrm>
                <a:off x="3127" y="2481"/>
                <a:ext cx="6" cy="8"/>
              </a:xfrm>
              <a:custGeom>
                <a:avLst/>
                <a:gdLst>
                  <a:gd name="T0" fmla="*/ 6 w 6"/>
                  <a:gd name="T1" fmla="*/ 7 h 8"/>
                  <a:gd name="T2" fmla="*/ 3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719" name="Freeform 1586"/>
              <p:cNvSpPr>
                <a:spLocks/>
              </p:cNvSpPr>
              <p:nvPr/>
            </p:nvSpPr>
            <p:spPr bwMode="auto">
              <a:xfrm>
                <a:off x="3126" y="2482"/>
                <a:ext cx="4" cy="7"/>
              </a:xfrm>
              <a:custGeom>
                <a:avLst/>
                <a:gdLst>
                  <a:gd name="T0" fmla="*/ 4 w 4"/>
                  <a:gd name="T1" fmla="*/ 7 h 7"/>
                  <a:gd name="T2" fmla="*/ 1 w 4"/>
                  <a:gd name="T3" fmla="*/ 7 h 7"/>
                  <a:gd name="T4" fmla="*/ 0 w 4"/>
                  <a:gd name="T5" fmla="*/ 2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1" y="7"/>
                    </a:lnTo>
                    <a:lnTo>
                      <a:pt x="0" y="2"/>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720" name="Freeform 1587"/>
              <p:cNvSpPr>
                <a:spLocks/>
              </p:cNvSpPr>
              <p:nvPr/>
            </p:nvSpPr>
            <p:spPr bwMode="auto">
              <a:xfrm>
                <a:off x="3102" y="2492"/>
                <a:ext cx="5" cy="7"/>
              </a:xfrm>
              <a:custGeom>
                <a:avLst/>
                <a:gdLst>
                  <a:gd name="T0" fmla="*/ 5 w 5"/>
                  <a:gd name="T1" fmla="*/ 7 h 7"/>
                  <a:gd name="T2" fmla="*/ 2 w 5"/>
                  <a:gd name="T3" fmla="*/ 7 h 7"/>
                  <a:gd name="T4" fmla="*/ 0 w 5"/>
                  <a:gd name="T5" fmla="*/ 1 h 7"/>
                  <a:gd name="T6" fmla="*/ 2 w 5"/>
                  <a:gd name="T7" fmla="*/ 0 h 7"/>
                  <a:gd name="T8" fmla="*/ 5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lnTo>
                      <a:pt x="2" y="7"/>
                    </a:lnTo>
                    <a:lnTo>
                      <a:pt x="0" y="1"/>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721" name="Freeform 1588"/>
              <p:cNvSpPr>
                <a:spLocks/>
              </p:cNvSpPr>
              <p:nvPr/>
            </p:nvSpPr>
            <p:spPr bwMode="auto">
              <a:xfrm>
                <a:off x="3099" y="2493"/>
                <a:ext cx="5" cy="7"/>
              </a:xfrm>
              <a:custGeom>
                <a:avLst/>
                <a:gdLst>
                  <a:gd name="T0" fmla="*/ 5 w 5"/>
                  <a:gd name="T1" fmla="*/ 6 h 7"/>
                  <a:gd name="T2" fmla="*/ 3 w 5"/>
                  <a:gd name="T3" fmla="*/ 7 h 7"/>
                  <a:gd name="T4" fmla="*/ 0 w 5"/>
                  <a:gd name="T5" fmla="*/ 2 h 7"/>
                  <a:gd name="T6" fmla="*/ 3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2"/>
                    </a:lnTo>
                    <a:lnTo>
                      <a:pt x="3" y="0"/>
                    </a:lnTo>
                    <a:lnTo>
                      <a:pt x="5" y="6"/>
                    </a:lnTo>
                    <a:close/>
                  </a:path>
                </a:pathLst>
              </a:custGeom>
              <a:solidFill>
                <a:srgbClr val="FFFF00"/>
              </a:solidFill>
              <a:ln w="1588">
                <a:solidFill>
                  <a:srgbClr val="FFFF00"/>
                </a:solidFill>
                <a:round/>
                <a:headEnd/>
                <a:tailEnd/>
              </a:ln>
            </p:spPr>
            <p:txBody>
              <a:bodyPr/>
              <a:lstStyle/>
              <a:p>
                <a:endParaRPr lang="en-US"/>
              </a:p>
            </p:txBody>
          </p:sp>
          <p:sp>
            <p:nvSpPr>
              <p:cNvPr id="2722" name="Freeform 1589"/>
              <p:cNvSpPr>
                <a:spLocks/>
              </p:cNvSpPr>
              <p:nvPr/>
            </p:nvSpPr>
            <p:spPr bwMode="auto">
              <a:xfrm>
                <a:off x="3096" y="2495"/>
                <a:ext cx="6" cy="6"/>
              </a:xfrm>
              <a:custGeom>
                <a:avLst/>
                <a:gdLst>
                  <a:gd name="T0" fmla="*/ 6 w 6"/>
                  <a:gd name="T1" fmla="*/ 5 h 6"/>
                  <a:gd name="T2" fmla="*/ 3 w 6"/>
                  <a:gd name="T3" fmla="*/ 6 h 6"/>
                  <a:gd name="T4" fmla="*/ 0 w 6"/>
                  <a:gd name="T5" fmla="*/ 0 h 6"/>
                  <a:gd name="T6" fmla="*/ 3 w 6"/>
                  <a:gd name="T7" fmla="*/ 0 h 6"/>
                  <a:gd name="T8" fmla="*/ 6 w 6"/>
                  <a:gd name="T9" fmla="*/ 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5"/>
                    </a:moveTo>
                    <a:lnTo>
                      <a:pt x="3" y="6"/>
                    </a:lnTo>
                    <a:lnTo>
                      <a:pt x="0" y="0"/>
                    </a:lnTo>
                    <a:lnTo>
                      <a:pt x="3" y="0"/>
                    </a:lnTo>
                    <a:lnTo>
                      <a:pt x="6" y="5"/>
                    </a:lnTo>
                    <a:close/>
                  </a:path>
                </a:pathLst>
              </a:custGeom>
              <a:solidFill>
                <a:srgbClr val="FFFF00"/>
              </a:solidFill>
              <a:ln w="1588">
                <a:solidFill>
                  <a:srgbClr val="FFFF00"/>
                </a:solidFill>
                <a:round/>
                <a:headEnd/>
                <a:tailEnd/>
              </a:ln>
            </p:spPr>
            <p:txBody>
              <a:bodyPr/>
              <a:lstStyle/>
              <a:p>
                <a:endParaRPr lang="en-US"/>
              </a:p>
            </p:txBody>
          </p:sp>
          <p:sp>
            <p:nvSpPr>
              <p:cNvPr id="2723" name="Freeform 1590"/>
              <p:cNvSpPr>
                <a:spLocks/>
              </p:cNvSpPr>
              <p:nvPr/>
            </p:nvSpPr>
            <p:spPr bwMode="auto">
              <a:xfrm>
                <a:off x="3093" y="2495"/>
                <a:ext cx="6" cy="8"/>
              </a:xfrm>
              <a:custGeom>
                <a:avLst/>
                <a:gdLst>
                  <a:gd name="T0" fmla="*/ 6 w 6"/>
                  <a:gd name="T1" fmla="*/ 6 h 8"/>
                  <a:gd name="T2" fmla="*/ 3 w 6"/>
                  <a:gd name="T3" fmla="*/ 8 h 8"/>
                  <a:gd name="T4" fmla="*/ 0 w 6"/>
                  <a:gd name="T5" fmla="*/ 2 h 8"/>
                  <a:gd name="T6" fmla="*/ 3 w 6"/>
                  <a:gd name="T7" fmla="*/ 0 h 8"/>
                  <a:gd name="T8" fmla="*/ 6 w 6"/>
                  <a:gd name="T9" fmla="*/ 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6"/>
                    </a:moveTo>
                    <a:lnTo>
                      <a:pt x="3" y="8"/>
                    </a:lnTo>
                    <a:lnTo>
                      <a:pt x="0" y="2"/>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724" name="Freeform 1591"/>
              <p:cNvSpPr>
                <a:spLocks/>
              </p:cNvSpPr>
              <p:nvPr/>
            </p:nvSpPr>
            <p:spPr bwMode="auto">
              <a:xfrm>
                <a:off x="3088" y="2497"/>
                <a:ext cx="8" cy="7"/>
              </a:xfrm>
              <a:custGeom>
                <a:avLst/>
                <a:gdLst>
                  <a:gd name="T0" fmla="*/ 8 w 8"/>
                  <a:gd name="T1" fmla="*/ 6 h 7"/>
                  <a:gd name="T2" fmla="*/ 3 w 8"/>
                  <a:gd name="T3" fmla="*/ 7 h 7"/>
                  <a:gd name="T4" fmla="*/ 0 w 8"/>
                  <a:gd name="T5" fmla="*/ 2 h 7"/>
                  <a:gd name="T6" fmla="*/ 5 w 8"/>
                  <a:gd name="T7" fmla="*/ 0 h 7"/>
                  <a:gd name="T8" fmla="*/ 8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6"/>
                    </a:moveTo>
                    <a:lnTo>
                      <a:pt x="3" y="7"/>
                    </a:lnTo>
                    <a:lnTo>
                      <a:pt x="0" y="2"/>
                    </a:lnTo>
                    <a:lnTo>
                      <a:pt x="5" y="0"/>
                    </a:lnTo>
                    <a:lnTo>
                      <a:pt x="8" y="6"/>
                    </a:lnTo>
                    <a:close/>
                  </a:path>
                </a:pathLst>
              </a:custGeom>
              <a:solidFill>
                <a:srgbClr val="FFFF00"/>
              </a:solidFill>
              <a:ln w="1588">
                <a:solidFill>
                  <a:srgbClr val="FFFF00"/>
                </a:solidFill>
                <a:round/>
                <a:headEnd/>
                <a:tailEnd/>
              </a:ln>
            </p:spPr>
            <p:txBody>
              <a:bodyPr/>
              <a:lstStyle/>
              <a:p>
                <a:endParaRPr lang="en-US"/>
              </a:p>
            </p:txBody>
          </p:sp>
          <p:sp>
            <p:nvSpPr>
              <p:cNvPr id="2725" name="Freeform 1592"/>
              <p:cNvSpPr>
                <a:spLocks/>
              </p:cNvSpPr>
              <p:nvPr/>
            </p:nvSpPr>
            <p:spPr bwMode="auto">
              <a:xfrm>
                <a:off x="3082" y="2499"/>
                <a:ext cx="9" cy="8"/>
              </a:xfrm>
              <a:custGeom>
                <a:avLst/>
                <a:gdLst>
                  <a:gd name="T0" fmla="*/ 9 w 9"/>
                  <a:gd name="T1" fmla="*/ 5 h 8"/>
                  <a:gd name="T2" fmla="*/ 3 w 9"/>
                  <a:gd name="T3" fmla="*/ 8 h 8"/>
                  <a:gd name="T4" fmla="*/ 0 w 9"/>
                  <a:gd name="T5" fmla="*/ 2 h 8"/>
                  <a:gd name="T6" fmla="*/ 6 w 9"/>
                  <a:gd name="T7" fmla="*/ 0 h 8"/>
                  <a:gd name="T8" fmla="*/ 9 w 9"/>
                  <a:gd name="T9" fmla="*/ 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5"/>
                    </a:moveTo>
                    <a:lnTo>
                      <a:pt x="3" y="8"/>
                    </a:lnTo>
                    <a:lnTo>
                      <a:pt x="0" y="2"/>
                    </a:lnTo>
                    <a:lnTo>
                      <a:pt x="6" y="0"/>
                    </a:lnTo>
                    <a:lnTo>
                      <a:pt x="9" y="5"/>
                    </a:lnTo>
                    <a:close/>
                  </a:path>
                </a:pathLst>
              </a:custGeom>
              <a:solidFill>
                <a:srgbClr val="FFFF00"/>
              </a:solidFill>
              <a:ln w="1588">
                <a:solidFill>
                  <a:srgbClr val="FFFF00"/>
                </a:solidFill>
                <a:round/>
                <a:headEnd/>
                <a:tailEnd/>
              </a:ln>
            </p:spPr>
            <p:txBody>
              <a:bodyPr/>
              <a:lstStyle/>
              <a:p>
                <a:endParaRPr lang="en-US"/>
              </a:p>
            </p:txBody>
          </p:sp>
          <p:sp>
            <p:nvSpPr>
              <p:cNvPr id="2726" name="Freeform 1593"/>
              <p:cNvSpPr>
                <a:spLocks/>
              </p:cNvSpPr>
              <p:nvPr/>
            </p:nvSpPr>
            <p:spPr bwMode="auto">
              <a:xfrm>
                <a:off x="3082" y="2501"/>
                <a:ext cx="3" cy="6"/>
              </a:xfrm>
              <a:custGeom>
                <a:avLst/>
                <a:gdLst>
                  <a:gd name="T0" fmla="*/ 3 w 3"/>
                  <a:gd name="T1" fmla="*/ 6 h 6"/>
                  <a:gd name="T2" fmla="*/ 3 w 3"/>
                  <a:gd name="T3" fmla="*/ 6 h 6"/>
                  <a:gd name="T4" fmla="*/ 0 w 3"/>
                  <a:gd name="T5" fmla="*/ 0 h 6"/>
                  <a:gd name="T6" fmla="*/ 0 w 3"/>
                  <a:gd name="T7" fmla="*/ 0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3" y="6"/>
                    </a:lnTo>
                    <a:lnTo>
                      <a:pt x="0" y="0"/>
                    </a:lnTo>
                    <a:lnTo>
                      <a:pt x="3" y="6"/>
                    </a:lnTo>
                    <a:close/>
                  </a:path>
                </a:pathLst>
              </a:custGeom>
              <a:solidFill>
                <a:srgbClr val="FFFF00"/>
              </a:solidFill>
              <a:ln w="1588">
                <a:solidFill>
                  <a:srgbClr val="FFFF00"/>
                </a:solidFill>
                <a:round/>
                <a:headEnd/>
                <a:tailEnd/>
              </a:ln>
            </p:spPr>
            <p:txBody>
              <a:bodyPr/>
              <a:lstStyle/>
              <a:p>
                <a:endParaRPr lang="en-US"/>
              </a:p>
            </p:txBody>
          </p:sp>
          <p:sp>
            <p:nvSpPr>
              <p:cNvPr id="2727" name="Freeform 1594"/>
              <p:cNvSpPr>
                <a:spLocks/>
              </p:cNvSpPr>
              <p:nvPr/>
            </p:nvSpPr>
            <p:spPr bwMode="auto">
              <a:xfrm>
                <a:off x="3061" y="2510"/>
                <a:ext cx="4" cy="6"/>
              </a:xfrm>
              <a:custGeom>
                <a:avLst/>
                <a:gdLst>
                  <a:gd name="T0" fmla="*/ 4 w 4"/>
                  <a:gd name="T1" fmla="*/ 6 h 6"/>
                  <a:gd name="T2" fmla="*/ 2 w 4"/>
                  <a:gd name="T3" fmla="*/ 6 h 6"/>
                  <a:gd name="T4" fmla="*/ 0 w 4"/>
                  <a:gd name="T5" fmla="*/ 1 h 6"/>
                  <a:gd name="T6" fmla="*/ 1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2" y="6"/>
                    </a:lnTo>
                    <a:lnTo>
                      <a:pt x="0" y="1"/>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728" name="Freeform 1595"/>
              <p:cNvSpPr>
                <a:spLocks/>
              </p:cNvSpPr>
              <p:nvPr/>
            </p:nvSpPr>
            <p:spPr bwMode="auto">
              <a:xfrm>
                <a:off x="3058" y="2511"/>
                <a:ext cx="5" cy="7"/>
              </a:xfrm>
              <a:custGeom>
                <a:avLst/>
                <a:gdLst>
                  <a:gd name="T0" fmla="*/ 5 w 5"/>
                  <a:gd name="T1" fmla="*/ 5 h 7"/>
                  <a:gd name="T2" fmla="*/ 3 w 5"/>
                  <a:gd name="T3" fmla="*/ 7 h 7"/>
                  <a:gd name="T4" fmla="*/ 0 w 5"/>
                  <a:gd name="T5" fmla="*/ 0 h 7"/>
                  <a:gd name="T6" fmla="*/ 3 w 5"/>
                  <a:gd name="T7" fmla="*/ 0 h 7"/>
                  <a:gd name="T8" fmla="*/ 5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5"/>
                    </a:moveTo>
                    <a:lnTo>
                      <a:pt x="3" y="7"/>
                    </a:lnTo>
                    <a:lnTo>
                      <a:pt x="0" y="0"/>
                    </a:lnTo>
                    <a:lnTo>
                      <a:pt x="3" y="0"/>
                    </a:lnTo>
                    <a:lnTo>
                      <a:pt x="5" y="5"/>
                    </a:lnTo>
                    <a:close/>
                  </a:path>
                </a:pathLst>
              </a:custGeom>
              <a:solidFill>
                <a:srgbClr val="FFFF00"/>
              </a:solidFill>
              <a:ln w="1588">
                <a:solidFill>
                  <a:srgbClr val="FFFF00"/>
                </a:solidFill>
                <a:round/>
                <a:headEnd/>
                <a:tailEnd/>
              </a:ln>
            </p:spPr>
            <p:txBody>
              <a:bodyPr/>
              <a:lstStyle/>
              <a:p>
                <a:endParaRPr lang="en-US"/>
              </a:p>
            </p:txBody>
          </p:sp>
        </p:grpSp>
        <p:grpSp>
          <p:nvGrpSpPr>
            <p:cNvPr id="1372" name="Group 1596"/>
            <p:cNvGrpSpPr>
              <a:grpSpLocks/>
            </p:cNvGrpSpPr>
            <p:nvPr/>
          </p:nvGrpSpPr>
          <p:grpSpPr bwMode="auto">
            <a:xfrm>
              <a:off x="2870091" y="4199163"/>
              <a:ext cx="1929065" cy="1184647"/>
              <a:chOff x="1996" y="2326"/>
              <a:chExt cx="1065" cy="634"/>
            </a:xfrm>
          </p:grpSpPr>
          <p:sp>
            <p:nvSpPr>
              <p:cNvPr id="2331" name="Freeform 1597"/>
              <p:cNvSpPr>
                <a:spLocks/>
              </p:cNvSpPr>
              <p:nvPr/>
            </p:nvSpPr>
            <p:spPr bwMode="auto">
              <a:xfrm>
                <a:off x="3054" y="2511"/>
                <a:ext cx="7" cy="8"/>
              </a:xfrm>
              <a:custGeom>
                <a:avLst/>
                <a:gdLst>
                  <a:gd name="T0" fmla="*/ 7 w 7"/>
                  <a:gd name="T1" fmla="*/ 7 h 8"/>
                  <a:gd name="T2" fmla="*/ 3 w 7"/>
                  <a:gd name="T3" fmla="*/ 8 h 8"/>
                  <a:gd name="T4" fmla="*/ 0 w 7"/>
                  <a:gd name="T5" fmla="*/ 3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3"/>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32" name="Freeform 1598"/>
              <p:cNvSpPr>
                <a:spLocks/>
              </p:cNvSpPr>
              <p:nvPr/>
            </p:nvSpPr>
            <p:spPr bwMode="auto">
              <a:xfrm>
                <a:off x="3051" y="2514"/>
                <a:ext cx="6" cy="6"/>
              </a:xfrm>
              <a:custGeom>
                <a:avLst/>
                <a:gdLst>
                  <a:gd name="T0" fmla="*/ 6 w 6"/>
                  <a:gd name="T1" fmla="*/ 5 h 6"/>
                  <a:gd name="T2" fmla="*/ 3 w 6"/>
                  <a:gd name="T3" fmla="*/ 6 h 6"/>
                  <a:gd name="T4" fmla="*/ 0 w 6"/>
                  <a:gd name="T5" fmla="*/ 0 h 6"/>
                  <a:gd name="T6" fmla="*/ 3 w 6"/>
                  <a:gd name="T7" fmla="*/ 0 h 6"/>
                  <a:gd name="T8" fmla="*/ 6 w 6"/>
                  <a:gd name="T9" fmla="*/ 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5"/>
                    </a:moveTo>
                    <a:lnTo>
                      <a:pt x="3" y="6"/>
                    </a:lnTo>
                    <a:lnTo>
                      <a:pt x="0" y="0"/>
                    </a:lnTo>
                    <a:lnTo>
                      <a:pt x="3" y="0"/>
                    </a:lnTo>
                    <a:lnTo>
                      <a:pt x="6" y="5"/>
                    </a:lnTo>
                    <a:close/>
                  </a:path>
                </a:pathLst>
              </a:custGeom>
              <a:solidFill>
                <a:srgbClr val="FFFF00"/>
              </a:solidFill>
              <a:ln w="1588">
                <a:solidFill>
                  <a:srgbClr val="FFFF00"/>
                </a:solidFill>
                <a:round/>
                <a:headEnd/>
                <a:tailEnd/>
              </a:ln>
            </p:spPr>
            <p:txBody>
              <a:bodyPr/>
              <a:lstStyle/>
              <a:p>
                <a:endParaRPr lang="en-US"/>
              </a:p>
            </p:txBody>
          </p:sp>
          <p:sp>
            <p:nvSpPr>
              <p:cNvPr id="2333" name="Freeform 1599"/>
              <p:cNvSpPr>
                <a:spLocks/>
              </p:cNvSpPr>
              <p:nvPr/>
            </p:nvSpPr>
            <p:spPr bwMode="auto">
              <a:xfrm>
                <a:off x="3047" y="2514"/>
                <a:ext cx="7" cy="8"/>
              </a:xfrm>
              <a:custGeom>
                <a:avLst/>
                <a:gdLst>
                  <a:gd name="T0" fmla="*/ 7 w 7"/>
                  <a:gd name="T1" fmla="*/ 6 h 8"/>
                  <a:gd name="T2" fmla="*/ 3 w 7"/>
                  <a:gd name="T3" fmla="*/ 8 h 8"/>
                  <a:gd name="T4" fmla="*/ 0 w 7"/>
                  <a:gd name="T5" fmla="*/ 2 h 8"/>
                  <a:gd name="T6" fmla="*/ 4 w 7"/>
                  <a:gd name="T7" fmla="*/ 0 h 8"/>
                  <a:gd name="T8" fmla="*/ 7 w 7"/>
                  <a:gd name="T9" fmla="*/ 6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6"/>
                    </a:moveTo>
                    <a:lnTo>
                      <a:pt x="3" y="8"/>
                    </a:lnTo>
                    <a:lnTo>
                      <a:pt x="0" y="2"/>
                    </a:lnTo>
                    <a:lnTo>
                      <a:pt x="4" y="0"/>
                    </a:lnTo>
                    <a:lnTo>
                      <a:pt x="7" y="6"/>
                    </a:lnTo>
                    <a:close/>
                  </a:path>
                </a:pathLst>
              </a:custGeom>
              <a:solidFill>
                <a:srgbClr val="FFFF00"/>
              </a:solidFill>
              <a:ln w="1588">
                <a:solidFill>
                  <a:srgbClr val="FFFF00"/>
                </a:solidFill>
                <a:round/>
                <a:headEnd/>
                <a:tailEnd/>
              </a:ln>
            </p:spPr>
            <p:txBody>
              <a:bodyPr/>
              <a:lstStyle/>
              <a:p>
                <a:endParaRPr lang="en-US"/>
              </a:p>
            </p:txBody>
          </p:sp>
          <p:sp>
            <p:nvSpPr>
              <p:cNvPr id="2334" name="Freeform 1600"/>
              <p:cNvSpPr>
                <a:spLocks/>
              </p:cNvSpPr>
              <p:nvPr/>
            </p:nvSpPr>
            <p:spPr bwMode="auto">
              <a:xfrm>
                <a:off x="3044" y="2516"/>
                <a:ext cx="6" cy="7"/>
              </a:xfrm>
              <a:custGeom>
                <a:avLst/>
                <a:gdLst>
                  <a:gd name="T0" fmla="*/ 6 w 6"/>
                  <a:gd name="T1" fmla="*/ 6 h 7"/>
                  <a:gd name="T2" fmla="*/ 3 w 6"/>
                  <a:gd name="T3" fmla="*/ 7 h 7"/>
                  <a:gd name="T4" fmla="*/ 0 w 6"/>
                  <a:gd name="T5" fmla="*/ 2 h 7"/>
                  <a:gd name="T6" fmla="*/ 3 w 6"/>
                  <a:gd name="T7" fmla="*/ 0 h 7"/>
                  <a:gd name="T8" fmla="*/ 6 w 6"/>
                  <a:gd name="T9" fmla="*/ 6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lnTo>
                      <a:pt x="3" y="7"/>
                    </a:lnTo>
                    <a:lnTo>
                      <a:pt x="0" y="2"/>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335" name="Freeform 1601"/>
              <p:cNvSpPr>
                <a:spLocks/>
              </p:cNvSpPr>
              <p:nvPr/>
            </p:nvSpPr>
            <p:spPr bwMode="auto">
              <a:xfrm>
                <a:off x="3040" y="2518"/>
                <a:ext cx="7" cy="7"/>
              </a:xfrm>
              <a:custGeom>
                <a:avLst/>
                <a:gdLst>
                  <a:gd name="T0" fmla="*/ 7 w 7"/>
                  <a:gd name="T1" fmla="*/ 5 h 7"/>
                  <a:gd name="T2" fmla="*/ 3 w 7"/>
                  <a:gd name="T3" fmla="*/ 7 h 7"/>
                  <a:gd name="T4" fmla="*/ 0 w 7"/>
                  <a:gd name="T5" fmla="*/ 1 h 7"/>
                  <a:gd name="T6" fmla="*/ 4 w 7"/>
                  <a:gd name="T7" fmla="*/ 0 h 7"/>
                  <a:gd name="T8" fmla="*/ 7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lnTo>
                      <a:pt x="3" y="7"/>
                    </a:lnTo>
                    <a:lnTo>
                      <a:pt x="0" y="1"/>
                    </a:lnTo>
                    <a:lnTo>
                      <a:pt x="4" y="0"/>
                    </a:lnTo>
                    <a:lnTo>
                      <a:pt x="7" y="5"/>
                    </a:lnTo>
                    <a:close/>
                  </a:path>
                </a:pathLst>
              </a:custGeom>
              <a:solidFill>
                <a:srgbClr val="FFFF00"/>
              </a:solidFill>
              <a:ln w="1588">
                <a:solidFill>
                  <a:srgbClr val="FFFF00"/>
                </a:solidFill>
                <a:round/>
                <a:headEnd/>
                <a:tailEnd/>
              </a:ln>
            </p:spPr>
            <p:txBody>
              <a:bodyPr/>
              <a:lstStyle/>
              <a:p>
                <a:endParaRPr lang="en-US"/>
              </a:p>
            </p:txBody>
          </p:sp>
          <p:sp>
            <p:nvSpPr>
              <p:cNvPr id="2336" name="Freeform 1602"/>
              <p:cNvSpPr>
                <a:spLocks/>
              </p:cNvSpPr>
              <p:nvPr/>
            </p:nvSpPr>
            <p:spPr bwMode="auto">
              <a:xfrm>
                <a:off x="3020" y="2527"/>
                <a:ext cx="3" cy="7"/>
              </a:xfrm>
              <a:custGeom>
                <a:avLst/>
                <a:gdLst>
                  <a:gd name="T0" fmla="*/ 3 w 3"/>
                  <a:gd name="T1" fmla="*/ 7 h 7"/>
                  <a:gd name="T2" fmla="*/ 3 w 3"/>
                  <a:gd name="T3" fmla="*/ 7 h 7"/>
                  <a:gd name="T4" fmla="*/ 0 w 3"/>
                  <a:gd name="T5" fmla="*/ 2 h 7"/>
                  <a:gd name="T6" fmla="*/ 0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2"/>
                    </a:lnTo>
                    <a:lnTo>
                      <a:pt x="0" y="0"/>
                    </a:lnTo>
                    <a:lnTo>
                      <a:pt x="3" y="7"/>
                    </a:lnTo>
                    <a:close/>
                  </a:path>
                </a:pathLst>
              </a:custGeom>
              <a:solidFill>
                <a:srgbClr val="FFFF00"/>
              </a:solidFill>
              <a:ln w="1588">
                <a:solidFill>
                  <a:srgbClr val="FFFF00"/>
                </a:solidFill>
                <a:round/>
                <a:headEnd/>
                <a:tailEnd/>
              </a:ln>
            </p:spPr>
            <p:txBody>
              <a:bodyPr/>
              <a:lstStyle/>
              <a:p>
                <a:endParaRPr lang="en-US"/>
              </a:p>
            </p:txBody>
          </p:sp>
          <p:sp>
            <p:nvSpPr>
              <p:cNvPr id="2337" name="Freeform 1603"/>
              <p:cNvSpPr>
                <a:spLocks/>
              </p:cNvSpPr>
              <p:nvPr/>
            </p:nvSpPr>
            <p:spPr bwMode="auto">
              <a:xfrm>
                <a:off x="3016" y="2529"/>
                <a:ext cx="7" cy="6"/>
              </a:xfrm>
              <a:custGeom>
                <a:avLst/>
                <a:gdLst>
                  <a:gd name="T0" fmla="*/ 7 w 7"/>
                  <a:gd name="T1" fmla="*/ 5 h 6"/>
                  <a:gd name="T2" fmla="*/ 3 w 7"/>
                  <a:gd name="T3" fmla="*/ 6 h 6"/>
                  <a:gd name="T4" fmla="*/ 0 w 7"/>
                  <a:gd name="T5" fmla="*/ 1 h 6"/>
                  <a:gd name="T6" fmla="*/ 4 w 7"/>
                  <a:gd name="T7" fmla="*/ 0 h 6"/>
                  <a:gd name="T8" fmla="*/ 7 w 7"/>
                  <a:gd name="T9" fmla="*/ 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lnTo>
                      <a:pt x="3" y="6"/>
                    </a:lnTo>
                    <a:lnTo>
                      <a:pt x="0" y="1"/>
                    </a:lnTo>
                    <a:lnTo>
                      <a:pt x="4" y="0"/>
                    </a:lnTo>
                    <a:lnTo>
                      <a:pt x="7" y="5"/>
                    </a:lnTo>
                    <a:close/>
                  </a:path>
                </a:pathLst>
              </a:custGeom>
              <a:solidFill>
                <a:srgbClr val="FFFF00"/>
              </a:solidFill>
              <a:ln w="1588">
                <a:solidFill>
                  <a:srgbClr val="FFFF00"/>
                </a:solidFill>
                <a:round/>
                <a:headEnd/>
                <a:tailEnd/>
              </a:ln>
            </p:spPr>
            <p:txBody>
              <a:bodyPr/>
              <a:lstStyle/>
              <a:p>
                <a:endParaRPr lang="en-US"/>
              </a:p>
            </p:txBody>
          </p:sp>
          <p:sp>
            <p:nvSpPr>
              <p:cNvPr id="2338" name="Freeform 1604"/>
              <p:cNvSpPr>
                <a:spLocks/>
              </p:cNvSpPr>
              <p:nvPr/>
            </p:nvSpPr>
            <p:spPr bwMode="auto">
              <a:xfrm>
                <a:off x="3011" y="2530"/>
                <a:ext cx="8" cy="8"/>
              </a:xfrm>
              <a:custGeom>
                <a:avLst/>
                <a:gdLst>
                  <a:gd name="T0" fmla="*/ 8 w 8"/>
                  <a:gd name="T1" fmla="*/ 5 h 8"/>
                  <a:gd name="T2" fmla="*/ 2 w 8"/>
                  <a:gd name="T3" fmla="*/ 8 h 8"/>
                  <a:gd name="T4" fmla="*/ 0 w 8"/>
                  <a:gd name="T5" fmla="*/ 3 h 8"/>
                  <a:gd name="T6" fmla="*/ 5 w 8"/>
                  <a:gd name="T7" fmla="*/ 0 h 8"/>
                  <a:gd name="T8" fmla="*/ 8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5"/>
                    </a:moveTo>
                    <a:lnTo>
                      <a:pt x="2" y="8"/>
                    </a:lnTo>
                    <a:lnTo>
                      <a:pt x="0" y="3"/>
                    </a:lnTo>
                    <a:lnTo>
                      <a:pt x="5" y="0"/>
                    </a:lnTo>
                    <a:lnTo>
                      <a:pt x="8" y="5"/>
                    </a:lnTo>
                    <a:close/>
                  </a:path>
                </a:pathLst>
              </a:custGeom>
              <a:solidFill>
                <a:srgbClr val="FFFF00"/>
              </a:solidFill>
              <a:ln w="1588">
                <a:solidFill>
                  <a:srgbClr val="FFFF00"/>
                </a:solidFill>
                <a:round/>
                <a:headEnd/>
                <a:tailEnd/>
              </a:ln>
            </p:spPr>
            <p:txBody>
              <a:bodyPr/>
              <a:lstStyle/>
              <a:p>
                <a:endParaRPr lang="en-US"/>
              </a:p>
            </p:txBody>
          </p:sp>
          <p:sp>
            <p:nvSpPr>
              <p:cNvPr id="2339" name="Freeform 1605"/>
              <p:cNvSpPr>
                <a:spLocks/>
              </p:cNvSpPr>
              <p:nvPr/>
            </p:nvSpPr>
            <p:spPr bwMode="auto">
              <a:xfrm>
                <a:off x="3005" y="2533"/>
                <a:ext cx="8" cy="8"/>
              </a:xfrm>
              <a:custGeom>
                <a:avLst/>
                <a:gdLst>
                  <a:gd name="T0" fmla="*/ 8 w 8"/>
                  <a:gd name="T1" fmla="*/ 5 h 8"/>
                  <a:gd name="T2" fmla="*/ 3 w 8"/>
                  <a:gd name="T3" fmla="*/ 8 h 8"/>
                  <a:gd name="T4" fmla="*/ 0 w 8"/>
                  <a:gd name="T5" fmla="*/ 1 h 8"/>
                  <a:gd name="T6" fmla="*/ 6 w 8"/>
                  <a:gd name="T7" fmla="*/ 0 h 8"/>
                  <a:gd name="T8" fmla="*/ 8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5"/>
                    </a:moveTo>
                    <a:lnTo>
                      <a:pt x="3" y="8"/>
                    </a:lnTo>
                    <a:lnTo>
                      <a:pt x="0" y="1"/>
                    </a:lnTo>
                    <a:lnTo>
                      <a:pt x="6" y="0"/>
                    </a:lnTo>
                    <a:lnTo>
                      <a:pt x="8" y="5"/>
                    </a:lnTo>
                    <a:close/>
                  </a:path>
                </a:pathLst>
              </a:custGeom>
              <a:solidFill>
                <a:srgbClr val="FFFF00"/>
              </a:solidFill>
              <a:ln w="1588">
                <a:solidFill>
                  <a:srgbClr val="FFFF00"/>
                </a:solidFill>
                <a:round/>
                <a:headEnd/>
                <a:tailEnd/>
              </a:ln>
            </p:spPr>
            <p:txBody>
              <a:bodyPr/>
              <a:lstStyle/>
              <a:p>
                <a:endParaRPr lang="en-US"/>
              </a:p>
            </p:txBody>
          </p:sp>
          <p:sp>
            <p:nvSpPr>
              <p:cNvPr id="2340" name="Freeform 1606"/>
              <p:cNvSpPr>
                <a:spLocks/>
              </p:cNvSpPr>
              <p:nvPr/>
            </p:nvSpPr>
            <p:spPr bwMode="auto">
              <a:xfrm>
                <a:off x="3001" y="2534"/>
                <a:ext cx="7" cy="8"/>
              </a:xfrm>
              <a:custGeom>
                <a:avLst/>
                <a:gdLst>
                  <a:gd name="T0" fmla="*/ 7 w 7"/>
                  <a:gd name="T1" fmla="*/ 7 h 8"/>
                  <a:gd name="T2" fmla="*/ 3 w 7"/>
                  <a:gd name="T3" fmla="*/ 8 h 8"/>
                  <a:gd name="T4" fmla="*/ 0 w 7"/>
                  <a:gd name="T5" fmla="*/ 1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1"/>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41" name="Freeform 1607"/>
              <p:cNvSpPr>
                <a:spLocks/>
              </p:cNvSpPr>
              <p:nvPr/>
            </p:nvSpPr>
            <p:spPr bwMode="auto">
              <a:xfrm>
                <a:off x="2998" y="2535"/>
                <a:ext cx="6" cy="9"/>
              </a:xfrm>
              <a:custGeom>
                <a:avLst/>
                <a:gdLst>
                  <a:gd name="T0" fmla="*/ 6 w 6"/>
                  <a:gd name="T1" fmla="*/ 7 h 9"/>
                  <a:gd name="T2" fmla="*/ 3 w 6"/>
                  <a:gd name="T3" fmla="*/ 9 h 9"/>
                  <a:gd name="T4" fmla="*/ 0 w 6"/>
                  <a:gd name="T5" fmla="*/ 2 h 9"/>
                  <a:gd name="T6" fmla="*/ 3 w 6"/>
                  <a:gd name="T7" fmla="*/ 0 h 9"/>
                  <a:gd name="T8" fmla="*/ 6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3" y="9"/>
                    </a:lnTo>
                    <a:lnTo>
                      <a:pt x="0" y="2"/>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42" name="Freeform 1608"/>
              <p:cNvSpPr>
                <a:spLocks/>
              </p:cNvSpPr>
              <p:nvPr/>
            </p:nvSpPr>
            <p:spPr bwMode="auto">
              <a:xfrm>
                <a:off x="2977" y="2546"/>
                <a:ext cx="4" cy="7"/>
              </a:xfrm>
              <a:custGeom>
                <a:avLst/>
                <a:gdLst>
                  <a:gd name="T0" fmla="*/ 4 w 4"/>
                  <a:gd name="T1" fmla="*/ 7 h 7"/>
                  <a:gd name="T2" fmla="*/ 2 w 4"/>
                  <a:gd name="T3" fmla="*/ 7 h 7"/>
                  <a:gd name="T4" fmla="*/ 0 w 4"/>
                  <a:gd name="T5" fmla="*/ 2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2"/>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343" name="Freeform 1609"/>
              <p:cNvSpPr>
                <a:spLocks/>
              </p:cNvSpPr>
              <p:nvPr/>
            </p:nvSpPr>
            <p:spPr bwMode="auto">
              <a:xfrm>
                <a:off x="2973" y="2548"/>
                <a:ext cx="6" cy="8"/>
              </a:xfrm>
              <a:custGeom>
                <a:avLst/>
                <a:gdLst>
                  <a:gd name="T0" fmla="*/ 6 w 6"/>
                  <a:gd name="T1" fmla="*/ 5 h 8"/>
                  <a:gd name="T2" fmla="*/ 2 w 6"/>
                  <a:gd name="T3" fmla="*/ 8 h 8"/>
                  <a:gd name="T4" fmla="*/ 0 w 6"/>
                  <a:gd name="T5" fmla="*/ 1 h 8"/>
                  <a:gd name="T6" fmla="*/ 4 w 6"/>
                  <a:gd name="T7" fmla="*/ 0 h 8"/>
                  <a:gd name="T8" fmla="*/ 6 w 6"/>
                  <a:gd name="T9" fmla="*/ 5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5"/>
                    </a:moveTo>
                    <a:lnTo>
                      <a:pt x="2" y="8"/>
                    </a:lnTo>
                    <a:lnTo>
                      <a:pt x="0" y="1"/>
                    </a:lnTo>
                    <a:lnTo>
                      <a:pt x="4" y="0"/>
                    </a:lnTo>
                    <a:lnTo>
                      <a:pt x="6" y="5"/>
                    </a:lnTo>
                    <a:close/>
                  </a:path>
                </a:pathLst>
              </a:custGeom>
              <a:solidFill>
                <a:srgbClr val="FFFF00"/>
              </a:solidFill>
              <a:ln w="1588">
                <a:solidFill>
                  <a:srgbClr val="FFFF00"/>
                </a:solidFill>
                <a:round/>
                <a:headEnd/>
                <a:tailEnd/>
              </a:ln>
            </p:spPr>
            <p:txBody>
              <a:bodyPr/>
              <a:lstStyle/>
              <a:p>
                <a:endParaRPr lang="en-US"/>
              </a:p>
            </p:txBody>
          </p:sp>
          <p:sp>
            <p:nvSpPr>
              <p:cNvPr id="2344" name="Freeform 1610"/>
              <p:cNvSpPr>
                <a:spLocks/>
              </p:cNvSpPr>
              <p:nvPr/>
            </p:nvSpPr>
            <p:spPr bwMode="auto">
              <a:xfrm>
                <a:off x="2971" y="2549"/>
                <a:ext cx="4" cy="7"/>
              </a:xfrm>
              <a:custGeom>
                <a:avLst/>
                <a:gdLst>
                  <a:gd name="T0" fmla="*/ 4 w 4"/>
                  <a:gd name="T1" fmla="*/ 7 h 7"/>
                  <a:gd name="T2" fmla="*/ 3 w 4"/>
                  <a:gd name="T3" fmla="*/ 7 h 7"/>
                  <a:gd name="T4" fmla="*/ 0 w 4"/>
                  <a:gd name="T5" fmla="*/ 1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1"/>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345" name="Freeform 1611"/>
              <p:cNvSpPr>
                <a:spLocks/>
              </p:cNvSpPr>
              <p:nvPr/>
            </p:nvSpPr>
            <p:spPr bwMode="auto">
              <a:xfrm>
                <a:off x="2967" y="2550"/>
                <a:ext cx="7" cy="7"/>
              </a:xfrm>
              <a:custGeom>
                <a:avLst/>
                <a:gdLst>
                  <a:gd name="T0" fmla="*/ 7 w 7"/>
                  <a:gd name="T1" fmla="*/ 6 h 7"/>
                  <a:gd name="T2" fmla="*/ 3 w 7"/>
                  <a:gd name="T3" fmla="*/ 7 h 7"/>
                  <a:gd name="T4" fmla="*/ 0 w 7"/>
                  <a:gd name="T5" fmla="*/ 2 h 7"/>
                  <a:gd name="T6" fmla="*/ 4 w 7"/>
                  <a:gd name="T7" fmla="*/ 0 h 7"/>
                  <a:gd name="T8" fmla="*/ 7 w 7"/>
                  <a:gd name="T9" fmla="*/ 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6"/>
                    </a:moveTo>
                    <a:lnTo>
                      <a:pt x="3" y="7"/>
                    </a:lnTo>
                    <a:lnTo>
                      <a:pt x="0" y="2"/>
                    </a:lnTo>
                    <a:lnTo>
                      <a:pt x="4" y="0"/>
                    </a:lnTo>
                    <a:lnTo>
                      <a:pt x="7" y="6"/>
                    </a:lnTo>
                    <a:close/>
                  </a:path>
                </a:pathLst>
              </a:custGeom>
              <a:solidFill>
                <a:srgbClr val="FFFF00"/>
              </a:solidFill>
              <a:ln w="1588">
                <a:solidFill>
                  <a:srgbClr val="FFFF00"/>
                </a:solidFill>
                <a:round/>
                <a:headEnd/>
                <a:tailEnd/>
              </a:ln>
            </p:spPr>
            <p:txBody>
              <a:bodyPr/>
              <a:lstStyle/>
              <a:p>
                <a:endParaRPr lang="en-US"/>
              </a:p>
            </p:txBody>
          </p:sp>
          <p:sp>
            <p:nvSpPr>
              <p:cNvPr id="2346" name="Freeform 1612"/>
              <p:cNvSpPr>
                <a:spLocks/>
              </p:cNvSpPr>
              <p:nvPr/>
            </p:nvSpPr>
            <p:spPr bwMode="auto">
              <a:xfrm>
                <a:off x="2964" y="2552"/>
                <a:ext cx="6" cy="6"/>
              </a:xfrm>
              <a:custGeom>
                <a:avLst/>
                <a:gdLst>
                  <a:gd name="T0" fmla="*/ 6 w 6"/>
                  <a:gd name="T1" fmla="*/ 5 h 6"/>
                  <a:gd name="T2" fmla="*/ 3 w 6"/>
                  <a:gd name="T3" fmla="*/ 6 h 6"/>
                  <a:gd name="T4" fmla="*/ 0 w 6"/>
                  <a:gd name="T5" fmla="*/ 1 h 6"/>
                  <a:gd name="T6" fmla="*/ 3 w 6"/>
                  <a:gd name="T7" fmla="*/ 0 h 6"/>
                  <a:gd name="T8" fmla="*/ 6 w 6"/>
                  <a:gd name="T9" fmla="*/ 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5"/>
                    </a:moveTo>
                    <a:lnTo>
                      <a:pt x="3" y="6"/>
                    </a:lnTo>
                    <a:lnTo>
                      <a:pt x="0" y="1"/>
                    </a:lnTo>
                    <a:lnTo>
                      <a:pt x="3" y="0"/>
                    </a:lnTo>
                    <a:lnTo>
                      <a:pt x="6" y="5"/>
                    </a:lnTo>
                    <a:close/>
                  </a:path>
                </a:pathLst>
              </a:custGeom>
              <a:solidFill>
                <a:srgbClr val="FFFF00"/>
              </a:solidFill>
              <a:ln w="1588">
                <a:solidFill>
                  <a:srgbClr val="FFFF00"/>
                </a:solidFill>
                <a:round/>
                <a:headEnd/>
                <a:tailEnd/>
              </a:ln>
            </p:spPr>
            <p:txBody>
              <a:bodyPr/>
              <a:lstStyle/>
              <a:p>
                <a:endParaRPr lang="en-US"/>
              </a:p>
            </p:txBody>
          </p:sp>
          <p:sp>
            <p:nvSpPr>
              <p:cNvPr id="2347" name="Freeform 1613"/>
              <p:cNvSpPr>
                <a:spLocks/>
              </p:cNvSpPr>
              <p:nvPr/>
            </p:nvSpPr>
            <p:spPr bwMode="auto">
              <a:xfrm>
                <a:off x="2963" y="2553"/>
                <a:ext cx="4" cy="7"/>
              </a:xfrm>
              <a:custGeom>
                <a:avLst/>
                <a:gdLst>
                  <a:gd name="T0" fmla="*/ 4 w 4"/>
                  <a:gd name="T1" fmla="*/ 5 h 7"/>
                  <a:gd name="T2" fmla="*/ 3 w 4"/>
                  <a:gd name="T3" fmla="*/ 7 h 7"/>
                  <a:gd name="T4" fmla="*/ 0 w 4"/>
                  <a:gd name="T5" fmla="*/ 0 h 7"/>
                  <a:gd name="T6" fmla="*/ 1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3" y="7"/>
                    </a:lnTo>
                    <a:lnTo>
                      <a:pt x="0" y="0"/>
                    </a:lnTo>
                    <a:lnTo>
                      <a:pt x="1" y="0"/>
                    </a:lnTo>
                    <a:lnTo>
                      <a:pt x="4" y="5"/>
                    </a:lnTo>
                    <a:close/>
                  </a:path>
                </a:pathLst>
              </a:custGeom>
              <a:solidFill>
                <a:srgbClr val="FFFF00"/>
              </a:solidFill>
              <a:ln w="1588">
                <a:solidFill>
                  <a:srgbClr val="FFFF00"/>
                </a:solidFill>
                <a:round/>
                <a:headEnd/>
                <a:tailEnd/>
              </a:ln>
            </p:spPr>
            <p:txBody>
              <a:bodyPr/>
              <a:lstStyle/>
              <a:p>
                <a:endParaRPr lang="en-US"/>
              </a:p>
            </p:txBody>
          </p:sp>
          <p:sp>
            <p:nvSpPr>
              <p:cNvPr id="2348" name="Freeform 1614"/>
              <p:cNvSpPr>
                <a:spLocks/>
              </p:cNvSpPr>
              <p:nvPr/>
            </p:nvSpPr>
            <p:spPr bwMode="auto">
              <a:xfrm>
                <a:off x="2960" y="2553"/>
                <a:ext cx="6" cy="8"/>
              </a:xfrm>
              <a:custGeom>
                <a:avLst/>
                <a:gdLst>
                  <a:gd name="T0" fmla="*/ 6 w 6"/>
                  <a:gd name="T1" fmla="*/ 7 h 8"/>
                  <a:gd name="T2" fmla="*/ 3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49" name="Freeform 1615"/>
              <p:cNvSpPr>
                <a:spLocks/>
              </p:cNvSpPr>
              <p:nvPr/>
            </p:nvSpPr>
            <p:spPr bwMode="auto">
              <a:xfrm>
                <a:off x="2958" y="2554"/>
                <a:ext cx="5" cy="9"/>
              </a:xfrm>
              <a:custGeom>
                <a:avLst/>
                <a:gdLst>
                  <a:gd name="T0" fmla="*/ 5 w 5"/>
                  <a:gd name="T1" fmla="*/ 7 h 9"/>
                  <a:gd name="T2" fmla="*/ 2 w 5"/>
                  <a:gd name="T3" fmla="*/ 9 h 9"/>
                  <a:gd name="T4" fmla="*/ 0 w 5"/>
                  <a:gd name="T5" fmla="*/ 2 h 9"/>
                  <a:gd name="T6" fmla="*/ 2 w 5"/>
                  <a:gd name="T7" fmla="*/ 0 h 9"/>
                  <a:gd name="T8" fmla="*/ 5 w 5"/>
                  <a:gd name="T9" fmla="*/ 7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5" y="7"/>
                    </a:moveTo>
                    <a:lnTo>
                      <a:pt x="2" y="9"/>
                    </a:lnTo>
                    <a:lnTo>
                      <a:pt x="0" y="2"/>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350" name="Freeform 1616"/>
              <p:cNvSpPr>
                <a:spLocks/>
              </p:cNvSpPr>
              <p:nvPr/>
            </p:nvSpPr>
            <p:spPr bwMode="auto">
              <a:xfrm>
                <a:off x="2933" y="2565"/>
                <a:ext cx="7" cy="8"/>
              </a:xfrm>
              <a:custGeom>
                <a:avLst/>
                <a:gdLst>
                  <a:gd name="T0" fmla="*/ 7 w 7"/>
                  <a:gd name="T1" fmla="*/ 7 h 8"/>
                  <a:gd name="T2" fmla="*/ 3 w 7"/>
                  <a:gd name="T3" fmla="*/ 8 h 8"/>
                  <a:gd name="T4" fmla="*/ 0 w 7"/>
                  <a:gd name="T5" fmla="*/ 2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2"/>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51" name="Freeform 1617"/>
              <p:cNvSpPr>
                <a:spLocks/>
              </p:cNvSpPr>
              <p:nvPr/>
            </p:nvSpPr>
            <p:spPr bwMode="auto">
              <a:xfrm>
                <a:off x="2930" y="2567"/>
                <a:ext cx="6" cy="8"/>
              </a:xfrm>
              <a:custGeom>
                <a:avLst/>
                <a:gdLst>
                  <a:gd name="T0" fmla="*/ 6 w 6"/>
                  <a:gd name="T1" fmla="*/ 6 h 8"/>
                  <a:gd name="T2" fmla="*/ 3 w 6"/>
                  <a:gd name="T3" fmla="*/ 8 h 8"/>
                  <a:gd name="T4" fmla="*/ 0 w 6"/>
                  <a:gd name="T5" fmla="*/ 1 h 8"/>
                  <a:gd name="T6" fmla="*/ 3 w 6"/>
                  <a:gd name="T7" fmla="*/ 0 h 8"/>
                  <a:gd name="T8" fmla="*/ 6 w 6"/>
                  <a:gd name="T9" fmla="*/ 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6"/>
                    </a:moveTo>
                    <a:lnTo>
                      <a:pt x="3" y="8"/>
                    </a:lnTo>
                    <a:lnTo>
                      <a:pt x="0" y="1"/>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352" name="Freeform 1618"/>
              <p:cNvSpPr>
                <a:spLocks/>
              </p:cNvSpPr>
              <p:nvPr/>
            </p:nvSpPr>
            <p:spPr bwMode="auto">
              <a:xfrm>
                <a:off x="2929" y="2568"/>
                <a:ext cx="4" cy="8"/>
              </a:xfrm>
              <a:custGeom>
                <a:avLst/>
                <a:gdLst>
                  <a:gd name="T0" fmla="*/ 4 w 4"/>
                  <a:gd name="T1" fmla="*/ 7 h 8"/>
                  <a:gd name="T2" fmla="*/ 3 w 4"/>
                  <a:gd name="T3" fmla="*/ 8 h 8"/>
                  <a:gd name="T4" fmla="*/ 0 w 4"/>
                  <a:gd name="T5" fmla="*/ 1 h 8"/>
                  <a:gd name="T6" fmla="*/ 1 w 4"/>
                  <a:gd name="T7" fmla="*/ 0 h 8"/>
                  <a:gd name="T8" fmla="*/ 4 w 4"/>
                  <a:gd name="T9" fmla="*/ 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7"/>
                    </a:moveTo>
                    <a:lnTo>
                      <a:pt x="3" y="8"/>
                    </a:lnTo>
                    <a:lnTo>
                      <a:pt x="0" y="1"/>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353" name="Freeform 1619"/>
              <p:cNvSpPr>
                <a:spLocks/>
              </p:cNvSpPr>
              <p:nvPr/>
            </p:nvSpPr>
            <p:spPr bwMode="auto">
              <a:xfrm>
                <a:off x="2926" y="2569"/>
                <a:ext cx="6" cy="7"/>
              </a:xfrm>
              <a:custGeom>
                <a:avLst/>
                <a:gdLst>
                  <a:gd name="T0" fmla="*/ 6 w 6"/>
                  <a:gd name="T1" fmla="*/ 7 h 7"/>
                  <a:gd name="T2" fmla="*/ 3 w 6"/>
                  <a:gd name="T3" fmla="*/ 7 h 7"/>
                  <a:gd name="T4" fmla="*/ 0 w 6"/>
                  <a:gd name="T5" fmla="*/ 2 h 7"/>
                  <a:gd name="T6" fmla="*/ 3 w 6"/>
                  <a:gd name="T7" fmla="*/ 0 h 7"/>
                  <a:gd name="T8" fmla="*/ 6 w 6"/>
                  <a:gd name="T9" fmla="*/ 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3" y="7"/>
                    </a:lnTo>
                    <a:lnTo>
                      <a:pt x="0" y="2"/>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54" name="Freeform 1620"/>
              <p:cNvSpPr>
                <a:spLocks/>
              </p:cNvSpPr>
              <p:nvPr/>
            </p:nvSpPr>
            <p:spPr bwMode="auto">
              <a:xfrm>
                <a:off x="2924" y="2571"/>
                <a:ext cx="5" cy="6"/>
              </a:xfrm>
              <a:custGeom>
                <a:avLst/>
                <a:gdLst>
                  <a:gd name="T0" fmla="*/ 5 w 5"/>
                  <a:gd name="T1" fmla="*/ 5 h 6"/>
                  <a:gd name="T2" fmla="*/ 2 w 5"/>
                  <a:gd name="T3" fmla="*/ 6 h 6"/>
                  <a:gd name="T4" fmla="*/ 0 w 5"/>
                  <a:gd name="T5" fmla="*/ 0 h 6"/>
                  <a:gd name="T6" fmla="*/ 2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2" y="6"/>
                    </a:lnTo>
                    <a:lnTo>
                      <a:pt x="0" y="0"/>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355" name="Freeform 1621"/>
              <p:cNvSpPr>
                <a:spLocks/>
              </p:cNvSpPr>
              <p:nvPr/>
            </p:nvSpPr>
            <p:spPr bwMode="auto">
              <a:xfrm>
                <a:off x="2922" y="2571"/>
                <a:ext cx="4" cy="8"/>
              </a:xfrm>
              <a:custGeom>
                <a:avLst/>
                <a:gdLst>
                  <a:gd name="T0" fmla="*/ 4 w 4"/>
                  <a:gd name="T1" fmla="*/ 6 h 8"/>
                  <a:gd name="T2" fmla="*/ 3 w 4"/>
                  <a:gd name="T3" fmla="*/ 8 h 8"/>
                  <a:gd name="T4" fmla="*/ 0 w 4"/>
                  <a:gd name="T5" fmla="*/ 1 h 8"/>
                  <a:gd name="T6" fmla="*/ 2 w 4"/>
                  <a:gd name="T7" fmla="*/ 0 h 8"/>
                  <a:gd name="T8" fmla="*/ 4 w 4"/>
                  <a:gd name="T9" fmla="*/ 6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6"/>
                    </a:moveTo>
                    <a:lnTo>
                      <a:pt x="3" y="8"/>
                    </a:lnTo>
                    <a:lnTo>
                      <a:pt x="0" y="1"/>
                    </a:lnTo>
                    <a:lnTo>
                      <a:pt x="2" y="0"/>
                    </a:lnTo>
                    <a:lnTo>
                      <a:pt x="4" y="6"/>
                    </a:lnTo>
                    <a:close/>
                  </a:path>
                </a:pathLst>
              </a:custGeom>
              <a:solidFill>
                <a:srgbClr val="FFFF00"/>
              </a:solidFill>
              <a:ln w="1588">
                <a:solidFill>
                  <a:srgbClr val="FFFF00"/>
                </a:solidFill>
                <a:round/>
                <a:headEnd/>
                <a:tailEnd/>
              </a:ln>
            </p:spPr>
            <p:txBody>
              <a:bodyPr/>
              <a:lstStyle/>
              <a:p>
                <a:endParaRPr lang="en-US"/>
              </a:p>
            </p:txBody>
          </p:sp>
          <p:sp>
            <p:nvSpPr>
              <p:cNvPr id="2356" name="Freeform 1622"/>
              <p:cNvSpPr>
                <a:spLocks/>
              </p:cNvSpPr>
              <p:nvPr/>
            </p:nvSpPr>
            <p:spPr bwMode="auto">
              <a:xfrm>
                <a:off x="2915" y="2572"/>
                <a:ext cx="10" cy="10"/>
              </a:xfrm>
              <a:custGeom>
                <a:avLst/>
                <a:gdLst>
                  <a:gd name="T0" fmla="*/ 10 w 10"/>
                  <a:gd name="T1" fmla="*/ 7 h 10"/>
                  <a:gd name="T2" fmla="*/ 3 w 10"/>
                  <a:gd name="T3" fmla="*/ 10 h 10"/>
                  <a:gd name="T4" fmla="*/ 0 w 10"/>
                  <a:gd name="T5" fmla="*/ 3 h 10"/>
                  <a:gd name="T6" fmla="*/ 7 w 10"/>
                  <a:gd name="T7" fmla="*/ 0 h 10"/>
                  <a:gd name="T8" fmla="*/ 10 w 10"/>
                  <a:gd name="T9" fmla="*/ 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7"/>
                    </a:moveTo>
                    <a:lnTo>
                      <a:pt x="3" y="10"/>
                    </a:lnTo>
                    <a:lnTo>
                      <a:pt x="0" y="3"/>
                    </a:lnTo>
                    <a:lnTo>
                      <a:pt x="7" y="0"/>
                    </a:lnTo>
                    <a:lnTo>
                      <a:pt x="10" y="7"/>
                    </a:lnTo>
                    <a:close/>
                  </a:path>
                </a:pathLst>
              </a:custGeom>
              <a:solidFill>
                <a:srgbClr val="FFFF00"/>
              </a:solidFill>
              <a:ln w="1588">
                <a:solidFill>
                  <a:srgbClr val="FFFF00"/>
                </a:solidFill>
                <a:round/>
                <a:headEnd/>
                <a:tailEnd/>
              </a:ln>
            </p:spPr>
            <p:txBody>
              <a:bodyPr/>
              <a:lstStyle/>
              <a:p>
                <a:endParaRPr lang="en-US"/>
              </a:p>
            </p:txBody>
          </p:sp>
          <p:sp>
            <p:nvSpPr>
              <p:cNvPr id="2357" name="Freeform 1623"/>
              <p:cNvSpPr>
                <a:spLocks/>
              </p:cNvSpPr>
              <p:nvPr/>
            </p:nvSpPr>
            <p:spPr bwMode="auto">
              <a:xfrm>
                <a:off x="2894" y="2584"/>
                <a:ext cx="4" cy="8"/>
              </a:xfrm>
              <a:custGeom>
                <a:avLst/>
                <a:gdLst>
                  <a:gd name="T0" fmla="*/ 4 w 4"/>
                  <a:gd name="T1" fmla="*/ 7 h 8"/>
                  <a:gd name="T2" fmla="*/ 2 w 4"/>
                  <a:gd name="T3" fmla="*/ 8 h 8"/>
                  <a:gd name="T4" fmla="*/ 0 w 4"/>
                  <a:gd name="T5" fmla="*/ 2 h 8"/>
                  <a:gd name="T6" fmla="*/ 1 w 4"/>
                  <a:gd name="T7" fmla="*/ 0 h 8"/>
                  <a:gd name="T8" fmla="*/ 4 w 4"/>
                  <a:gd name="T9" fmla="*/ 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7"/>
                    </a:moveTo>
                    <a:lnTo>
                      <a:pt x="2" y="8"/>
                    </a:lnTo>
                    <a:lnTo>
                      <a:pt x="0" y="2"/>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358" name="Freeform 1624"/>
              <p:cNvSpPr>
                <a:spLocks/>
              </p:cNvSpPr>
              <p:nvPr/>
            </p:nvSpPr>
            <p:spPr bwMode="auto">
              <a:xfrm>
                <a:off x="2890" y="2586"/>
                <a:ext cx="6" cy="8"/>
              </a:xfrm>
              <a:custGeom>
                <a:avLst/>
                <a:gdLst>
                  <a:gd name="T0" fmla="*/ 6 w 6"/>
                  <a:gd name="T1" fmla="*/ 6 h 8"/>
                  <a:gd name="T2" fmla="*/ 2 w 6"/>
                  <a:gd name="T3" fmla="*/ 8 h 8"/>
                  <a:gd name="T4" fmla="*/ 0 w 6"/>
                  <a:gd name="T5" fmla="*/ 1 h 8"/>
                  <a:gd name="T6" fmla="*/ 4 w 6"/>
                  <a:gd name="T7" fmla="*/ 0 h 8"/>
                  <a:gd name="T8" fmla="*/ 6 w 6"/>
                  <a:gd name="T9" fmla="*/ 6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6"/>
                    </a:moveTo>
                    <a:lnTo>
                      <a:pt x="2" y="8"/>
                    </a:lnTo>
                    <a:lnTo>
                      <a:pt x="0" y="1"/>
                    </a:lnTo>
                    <a:lnTo>
                      <a:pt x="4" y="0"/>
                    </a:lnTo>
                    <a:lnTo>
                      <a:pt x="6" y="6"/>
                    </a:lnTo>
                    <a:close/>
                  </a:path>
                </a:pathLst>
              </a:custGeom>
              <a:solidFill>
                <a:srgbClr val="FFFF00"/>
              </a:solidFill>
              <a:ln w="1588">
                <a:solidFill>
                  <a:srgbClr val="FFFF00"/>
                </a:solidFill>
                <a:round/>
                <a:headEnd/>
                <a:tailEnd/>
              </a:ln>
            </p:spPr>
            <p:txBody>
              <a:bodyPr/>
              <a:lstStyle/>
              <a:p>
                <a:endParaRPr lang="en-US"/>
              </a:p>
            </p:txBody>
          </p:sp>
          <p:sp>
            <p:nvSpPr>
              <p:cNvPr id="2359" name="Freeform 1625"/>
              <p:cNvSpPr>
                <a:spLocks/>
              </p:cNvSpPr>
              <p:nvPr/>
            </p:nvSpPr>
            <p:spPr bwMode="auto">
              <a:xfrm>
                <a:off x="2886" y="2587"/>
                <a:ext cx="6" cy="8"/>
              </a:xfrm>
              <a:custGeom>
                <a:avLst/>
                <a:gdLst>
                  <a:gd name="T0" fmla="*/ 6 w 6"/>
                  <a:gd name="T1" fmla="*/ 7 h 8"/>
                  <a:gd name="T2" fmla="*/ 2 w 6"/>
                  <a:gd name="T3" fmla="*/ 8 h 8"/>
                  <a:gd name="T4" fmla="*/ 0 w 6"/>
                  <a:gd name="T5" fmla="*/ 3 h 8"/>
                  <a:gd name="T6" fmla="*/ 4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2" y="8"/>
                    </a:lnTo>
                    <a:lnTo>
                      <a:pt x="0" y="3"/>
                    </a:lnTo>
                    <a:lnTo>
                      <a:pt x="4" y="0"/>
                    </a:lnTo>
                    <a:lnTo>
                      <a:pt x="6" y="7"/>
                    </a:lnTo>
                    <a:close/>
                  </a:path>
                </a:pathLst>
              </a:custGeom>
              <a:solidFill>
                <a:srgbClr val="FFFF00"/>
              </a:solidFill>
              <a:ln w="1588">
                <a:solidFill>
                  <a:srgbClr val="FFFF00"/>
                </a:solidFill>
                <a:round/>
                <a:headEnd/>
                <a:tailEnd/>
              </a:ln>
            </p:spPr>
            <p:txBody>
              <a:bodyPr/>
              <a:lstStyle/>
              <a:p>
                <a:endParaRPr lang="en-US"/>
              </a:p>
            </p:txBody>
          </p:sp>
          <p:sp>
            <p:nvSpPr>
              <p:cNvPr id="2360" name="Freeform 1626"/>
              <p:cNvSpPr>
                <a:spLocks/>
              </p:cNvSpPr>
              <p:nvPr/>
            </p:nvSpPr>
            <p:spPr bwMode="auto">
              <a:xfrm>
                <a:off x="2883" y="2590"/>
                <a:ext cx="5" cy="6"/>
              </a:xfrm>
              <a:custGeom>
                <a:avLst/>
                <a:gdLst>
                  <a:gd name="T0" fmla="*/ 5 w 5"/>
                  <a:gd name="T1" fmla="*/ 5 h 6"/>
                  <a:gd name="T2" fmla="*/ 3 w 5"/>
                  <a:gd name="T3" fmla="*/ 6 h 6"/>
                  <a:gd name="T4" fmla="*/ 0 w 5"/>
                  <a:gd name="T5" fmla="*/ 1 h 6"/>
                  <a:gd name="T6" fmla="*/ 3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3" y="6"/>
                    </a:lnTo>
                    <a:lnTo>
                      <a:pt x="0" y="1"/>
                    </a:lnTo>
                    <a:lnTo>
                      <a:pt x="3" y="0"/>
                    </a:lnTo>
                    <a:lnTo>
                      <a:pt x="5" y="5"/>
                    </a:lnTo>
                    <a:close/>
                  </a:path>
                </a:pathLst>
              </a:custGeom>
              <a:solidFill>
                <a:srgbClr val="FFFF00"/>
              </a:solidFill>
              <a:ln w="1588">
                <a:solidFill>
                  <a:srgbClr val="FFFF00"/>
                </a:solidFill>
                <a:round/>
                <a:headEnd/>
                <a:tailEnd/>
              </a:ln>
            </p:spPr>
            <p:txBody>
              <a:bodyPr/>
              <a:lstStyle/>
              <a:p>
                <a:endParaRPr lang="en-US"/>
              </a:p>
            </p:txBody>
          </p:sp>
          <p:sp>
            <p:nvSpPr>
              <p:cNvPr id="2361" name="Freeform 1627"/>
              <p:cNvSpPr>
                <a:spLocks/>
              </p:cNvSpPr>
              <p:nvPr/>
            </p:nvSpPr>
            <p:spPr bwMode="auto">
              <a:xfrm>
                <a:off x="2882" y="2591"/>
                <a:ext cx="4" cy="7"/>
              </a:xfrm>
              <a:custGeom>
                <a:avLst/>
                <a:gdLst>
                  <a:gd name="T0" fmla="*/ 4 w 4"/>
                  <a:gd name="T1" fmla="*/ 5 h 7"/>
                  <a:gd name="T2" fmla="*/ 2 w 4"/>
                  <a:gd name="T3" fmla="*/ 7 h 7"/>
                  <a:gd name="T4" fmla="*/ 0 w 4"/>
                  <a:gd name="T5" fmla="*/ 0 h 7"/>
                  <a:gd name="T6" fmla="*/ 1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2" y="7"/>
                    </a:lnTo>
                    <a:lnTo>
                      <a:pt x="0" y="0"/>
                    </a:lnTo>
                    <a:lnTo>
                      <a:pt x="1" y="0"/>
                    </a:lnTo>
                    <a:lnTo>
                      <a:pt x="4" y="5"/>
                    </a:lnTo>
                    <a:close/>
                  </a:path>
                </a:pathLst>
              </a:custGeom>
              <a:solidFill>
                <a:srgbClr val="FFFF00"/>
              </a:solidFill>
              <a:ln w="1588">
                <a:solidFill>
                  <a:srgbClr val="FFFF00"/>
                </a:solidFill>
                <a:round/>
                <a:headEnd/>
                <a:tailEnd/>
              </a:ln>
            </p:spPr>
            <p:txBody>
              <a:bodyPr/>
              <a:lstStyle/>
              <a:p>
                <a:endParaRPr lang="en-US"/>
              </a:p>
            </p:txBody>
          </p:sp>
          <p:sp>
            <p:nvSpPr>
              <p:cNvPr id="2362" name="Freeform 1628"/>
              <p:cNvSpPr>
                <a:spLocks/>
              </p:cNvSpPr>
              <p:nvPr/>
            </p:nvSpPr>
            <p:spPr bwMode="auto">
              <a:xfrm>
                <a:off x="2879" y="2591"/>
                <a:ext cx="5" cy="8"/>
              </a:xfrm>
              <a:custGeom>
                <a:avLst/>
                <a:gdLst>
                  <a:gd name="T0" fmla="*/ 5 w 5"/>
                  <a:gd name="T1" fmla="*/ 7 h 8"/>
                  <a:gd name="T2" fmla="*/ 3 w 5"/>
                  <a:gd name="T3" fmla="*/ 8 h 8"/>
                  <a:gd name="T4" fmla="*/ 0 w 5"/>
                  <a:gd name="T5" fmla="*/ 1 h 8"/>
                  <a:gd name="T6" fmla="*/ 3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3" y="8"/>
                    </a:lnTo>
                    <a:lnTo>
                      <a:pt x="0" y="1"/>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363" name="Freeform 1629"/>
              <p:cNvSpPr>
                <a:spLocks/>
              </p:cNvSpPr>
              <p:nvPr/>
            </p:nvSpPr>
            <p:spPr bwMode="auto">
              <a:xfrm>
                <a:off x="2876" y="2592"/>
                <a:ext cx="6" cy="7"/>
              </a:xfrm>
              <a:custGeom>
                <a:avLst/>
                <a:gdLst>
                  <a:gd name="T0" fmla="*/ 6 w 6"/>
                  <a:gd name="T1" fmla="*/ 7 h 7"/>
                  <a:gd name="T2" fmla="*/ 3 w 6"/>
                  <a:gd name="T3" fmla="*/ 7 h 7"/>
                  <a:gd name="T4" fmla="*/ 0 w 6"/>
                  <a:gd name="T5" fmla="*/ 2 h 7"/>
                  <a:gd name="T6" fmla="*/ 3 w 6"/>
                  <a:gd name="T7" fmla="*/ 0 h 7"/>
                  <a:gd name="T8" fmla="*/ 6 w 6"/>
                  <a:gd name="T9" fmla="*/ 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3" y="7"/>
                    </a:lnTo>
                    <a:lnTo>
                      <a:pt x="0" y="2"/>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64" name="Freeform 1630"/>
              <p:cNvSpPr>
                <a:spLocks/>
              </p:cNvSpPr>
              <p:nvPr/>
            </p:nvSpPr>
            <p:spPr bwMode="auto">
              <a:xfrm>
                <a:off x="2875" y="2594"/>
                <a:ext cx="4" cy="7"/>
              </a:xfrm>
              <a:custGeom>
                <a:avLst/>
                <a:gdLst>
                  <a:gd name="T0" fmla="*/ 4 w 4"/>
                  <a:gd name="T1" fmla="*/ 5 h 7"/>
                  <a:gd name="T2" fmla="*/ 2 w 4"/>
                  <a:gd name="T3" fmla="*/ 7 h 7"/>
                  <a:gd name="T4" fmla="*/ 0 w 4"/>
                  <a:gd name="T5" fmla="*/ 1 h 7"/>
                  <a:gd name="T6" fmla="*/ 1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2" y="7"/>
                    </a:lnTo>
                    <a:lnTo>
                      <a:pt x="0" y="1"/>
                    </a:lnTo>
                    <a:lnTo>
                      <a:pt x="1" y="0"/>
                    </a:lnTo>
                    <a:lnTo>
                      <a:pt x="4" y="5"/>
                    </a:lnTo>
                    <a:close/>
                  </a:path>
                </a:pathLst>
              </a:custGeom>
              <a:solidFill>
                <a:srgbClr val="FFFF00"/>
              </a:solidFill>
              <a:ln w="1588">
                <a:solidFill>
                  <a:srgbClr val="FFFF00"/>
                </a:solidFill>
                <a:round/>
                <a:headEnd/>
                <a:tailEnd/>
              </a:ln>
            </p:spPr>
            <p:txBody>
              <a:bodyPr/>
              <a:lstStyle/>
              <a:p>
                <a:endParaRPr lang="en-US"/>
              </a:p>
            </p:txBody>
          </p:sp>
          <p:sp>
            <p:nvSpPr>
              <p:cNvPr id="2365" name="Freeform 1631"/>
              <p:cNvSpPr>
                <a:spLocks/>
              </p:cNvSpPr>
              <p:nvPr/>
            </p:nvSpPr>
            <p:spPr bwMode="auto">
              <a:xfrm>
                <a:off x="2849" y="2605"/>
                <a:ext cx="8" cy="8"/>
              </a:xfrm>
              <a:custGeom>
                <a:avLst/>
                <a:gdLst>
                  <a:gd name="T0" fmla="*/ 8 w 8"/>
                  <a:gd name="T1" fmla="*/ 5 h 8"/>
                  <a:gd name="T2" fmla="*/ 3 w 8"/>
                  <a:gd name="T3" fmla="*/ 8 h 8"/>
                  <a:gd name="T4" fmla="*/ 0 w 8"/>
                  <a:gd name="T5" fmla="*/ 1 h 8"/>
                  <a:gd name="T6" fmla="*/ 5 w 8"/>
                  <a:gd name="T7" fmla="*/ 0 h 8"/>
                  <a:gd name="T8" fmla="*/ 8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5"/>
                    </a:moveTo>
                    <a:lnTo>
                      <a:pt x="3" y="8"/>
                    </a:lnTo>
                    <a:lnTo>
                      <a:pt x="0" y="1"/>
                    </a:lnTo>
                    <a:lnTo>
                      <a:pt x="5" y="0"/>
                    </a:lnTo>
                    <a:lnTo>
                      <a:pt x="8" y="5"/>
                    </a:lnTo>
                    <a:close/>
                  </a:path>
                </a:pathLst>
              </a:custGeom>
              <a:solidFill>
                <a:srgbClr val="FFFF00"/>
              </a:solidFill>
              <a:ln w="1588">
                <a:solidFill>
                  <a:srgbClr val="FFFF00"/>
                </a:solidFill>
                <a:round/>
                <a:headEnd/>
                <a:tailEnd/>
              </a:ln>
            </p:spPr>
            <p:txBody>
              <a:bodyPr/>
              <a:lstStyle/>
              <a:p>
                <a:endParaRPr lang="en-US"/>
              </a:p>
            </p:txBody>
          </p:sp>
          <p:sp>
            <p:nvSpPr>
              <p:cNvPr id="2366" name="Freeform 1632"/>
              <p:cNvSpPr>
                <a:spLocks/>
              </p:cNvSpPr>
              <p:nvPr/>
            </p:nvSpPr>
            <p:spPr bwMode="auto">
              <a:xfrm>
                <a:off x="2846" y="2606"/>
                <a:ext cx="6" cy="8"/>
              </a:xfrm>
              <a:custGeom>
                <a:avLst/>
                <a:gdLst>
                  <a:gd name="T0" fmla="*/ 6 w 6"/>
                  <a:gd name="T1" fmla="*/ 7 h 8"/>
                  <a:gd name="T2" fmla="*/ 3 w 6"/>
                  <a:gd name="T3" fmla="*/ 8 h 8"/>
                  <a:gd name="T4" fmla="*/ 0 w 6"/>
                  <a:gd name="T5" fmla="*/ 3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3"/>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67" name="Freeform 1633"/>
              <p:cNvSpPr>
                <a:spLocks/>
              </p:cNvSpPr>
              <p:nvPr/>
            </p:nvSpPr>
            <p:spPr bwMode="auto">
              <a:xfrm>
                <a:off x="2844" y="2609"/>
                <a:ext cx="5" cy="6"/>
              </a:xfrm>
              <a:custGeom>
                <a:avLst/>
                <a:gdLst>
                  <a:gd name="T0" fmla="*/ 5 w 5"/>
                  <a:gd name="T1" fmla="*/ 5 h 6"/>
                  <a:gd name="T2" fmla="*/ 2 w 5"/>
                  <a:gd name="T3" fmla="*/ 6 h 6"/>
                  <a:gd name="T4" fmla="*/ 0 w 5"/>
                  <a:gd name="T5" fmla="*/ 1 h 6"/>
                  <a:gd name="T6" fmla="*/ 2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2" y="6"/>
                    </a:lnTo>
                    <a:lnTo>
                      <a:pt x="0" y="1"/>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368" name="Freeform 1634"/>
              <p:cNvSpPr>
                <a:spLocks/>
              </p:cNvSpPr>
              <p:nvPr/>
            </p:nvSpPr>
            <p:spPr bwMode="auto">
              <a:xfrm>
                <a:off x="2839" y="2610"/>
                <a:ext cx="7" cy="7"/>
              </a:xfrm>
              <a:custGeom>
                <a:avLst/>
                <a:gdLst>
                  <a:gd name="T0" fmla="*/ 7 w 7"/>
                  <a:gd name="T1" fmla="*/ 5 h 7"/>
                  <a:gd name="T2" fmla="*/ 3 w 7"/>
                  <a:gd name="T3" fmla="*/ 7 h 7"/>
                  <a:gd name="T4" fmla="*/ 0 w 7"/>
                  <a:gd name="T5" fmla="*/ 1 h 7"/>
                  <a:gd name="T6" fmla="*/ 5 w 7"/>
                  <a:gd name="T7" fmla="*/ 0 h 7"/>
                  <a:gd name="T8" fmla="*/ 7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lnTo>
                      <a:pt x="3" y="7"/>
                    </a:lnTo>
                    <a:lnTo>
                      <a:pt x="0" y="1"/>
                    </a:lnTo>
                    <a:lnTo>
                      <a:pt x="5" y="0"/>
                    </a:lnTo>
                    <a:lnTo>
                      <a:pt x="7" y="5"/>
                    </a:lnTo>
                    <a:close/>
                  </a:path>
                </a:pathLst>
              </a:custGeom>
              <a:solidFill>
                <a:srgbClr val="FFFF00"/>
              </a:solidFill>
              <a:ln w="1588">
                <a:solidFill>
                  <a:srgbClr val="FFFF00"/>
                </a:solidFill>
                <a:round/>
                <a:headEnd/>
                <a:tailEnd/>
              </a:ln>
            </p:spPr>
            <p:txBody>
              <a:bodyPr/>
              <a:lstStyle/>
              <a:p>
                <a:endParaRPr lang="en-US"/>
              </a:p>
            </p:txBody>
          </p:sp>
          <p:sp>
            <p:nvSpPr>
              <p:cNvPr id="2369" name="Freeform 1635"/>
              <p:cNvSpPr>
                <a:spLocks/>
              </p:cNvSpPr>
              <p:nvPr/>
            </p:nvSpPr>
            <p:spPr bwMode="auto">
              <a:xfrm>
                <a:off x="2837" y="2611"/>
                <a:ext cx="5" cy="7"/>
              </a:xfrm>
              <a:custGeom>
                <a:avLst/>
                <a:gdLst>
                  <a:gd name="T0" fmla="*/ 5 w 5"/>
                  <a:gd name="T1" fmla="*/ 6 h 7"/>
                  <a:gd name="T2" fmla="*/ 2 w 5"/>
                  <a:gd name="T3" fmla="*/ 7 h 7"/>
                  <a:gd name="T4" fmla="*/ 0 w 5"/>
                  <a:gd name="T5" fmla="*/ 2 h 7"/>
                  <a:gd name="T6" fmla="*/ 2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2" y="7"/>
                    </a:lnTo>
                    <a:lnTo>
                      <a:pt x="0" y="2"/>
                    </a:lnTo>
                    <a:lnTo>
                      <a:pt x="2" y="0"/>
                    </a:lnTo>
                    <a:lnTo>
                      <a:pt x="5" y="6"/>
                    </a:lnTo>
                    <a:close/>
                  </a:path>
                </a:pathLst>
              </a:custGeom>
              <a:solidFill>
                <a:srgbClr val="FFFF00"/>
              </a:solidFill>
              <a:ln w="1588">
                <a:solidFill>
                  <a:srgbClr val="FFFF00"/>
                </a:solidFill>
                <a:round/>
                <a:headEnd/>
                <a:tailEnd/>
              </a:ln>
            </p:spPr>
            <p:txBody>
              <a:bodyPr/>
              <a:lstStyle/>
              <a:p>
                <a:endParaRPr lang="en-US"/>
              </a:p>
            </p:txBody>
          </p:sp>
          <p:sp>
            <p:nvSpPr>
              <p:cNvPr id="2370" name="Freeform 1636"/>
              <p:cNvSpPr>
                <a:spLocks/>
              </p:cNvSpPr>
              <p:nvPr/>
            </p:nvSpPr>
            <p:spPr bwMode="auto">
              <a:xfrm>
                <a:off x="2834" y="2613"/>
                <a:ext cx="5" cy="8"/>
              </a:xfrm>
              <a:custGeom>
                <a:avLst/>
                <a:gdLst>
                  <a:gd name="T0" fmla="*/ 5 w 5"/>
                  <a:gd name="T1" fmla="*/ 5 h 8"/>
                  <a:gd name="T2" fmla="*/ 3 w 5"/>
                  <a:gd name="T3" fmla="*/ 8 h 8"/>
                  <a:gd name="T4" fmla="*/ 0 w 5"/>
                  <a:gd name="T5" fmla="*/ 1 h 8"/>
                  <a:gd name="T6" fmla="*/ 3 w 5"/>
                  <a:gd name="T7" fmla="*/ 0 h 8"/>
                  <a:gd name="T8" fmla="*/ 5 w 5"/>
                  <a:gd name="T9" fmla="*/ 5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5"/>
                    </a:moveTo>
                    <a:lnTo>
                      <a:pt x="3" y="8"/>
                    </a:lnTo>
                    <a:lnTo>
                      <a:pt x="0" y="1"/>
                    </a:lnTo>
                    <a:lnTo>
                      <a:pt x="3" y="0"/>
                    </a:lnTo>
                    <a:lnTo>
                      <a:pt x="5" y="5"/>
                    </a:lnTo>
                    <a:close/>
                  </a:path>
                </a:pathLst>
              </a:custGeom>
              <a:solidFill>
                <a:srgbClr val="FFFF00"/>
              </a:solidFill>
              <a:ln w="1588">
                <a:solidFill>
                  <a:srgbClr val="FFFF00"/>
                </a:solidFill>
                <a:round/>
                <a:headEnd/>
                <a:tailEnd/>
              </a:ln>
            </p:spPr>
            <p:txBody>
              <a:bodyPr/>
              <a:lstStyle/>
              <a:p>
                <a:endParaRPr lang="en-US"/>
              </a:p>
            </p:txBody>
          </p:sp>
          <p:sp>
            <p:nvSpPr>
              <p:cNvPr id="2371" name="Freeform 1637"/>
              <p:cNvSpPr>
                <a:spLocks/>
              </p:cNvSpPr>
              <p:nvPr/>
            </p:nvSpPr>
            <p:spPr bwMode="auto">
              <a:xfrm>
                <a:off x="2804" y="2624"/>
                <a:ext cx="12" cy="10"/>
              </a:xfrm>
              <a:custGeom>
                <a:avLst/>
                <a:gdLst>
                  <a:gd name="T0" fmla="*/ 12 w 12"/>
                  <a:gd name="T1" fmla="*/ 6 h 10"/>
                  <a:gd name="T2" fmla="*/ 3 w 12"/>
                  <a:gd name="T3" fmla="*/ 10 h 10"/>
                  <a:gd name="T4" fmla="*/ 0 w 12"/>
                  <a:gd name="T5" fmla="*/ 4 h 10"/>
                  <a:gd name="T6" fmla="*/ 8 w 12"/>
                  <a:gd name="T7" fmla="*/ 0 h 10"/>
                  <a:gd name="T8" fmla="*/ 12 w 12"/>
                  <a:gd name="T9" fmla="*/ 6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3" y="10"/>
                    </a:lnTo>
                    <a:lnTo>
                      <a:pt x="0" y="4"/>
                    </a:lnTo>
                    <a:lnTo>
                      <a:pt x="8" y="0"/>
                    </a:lnTo>
                    <a:lnTo>
                      <a:pt x="12" y="6"/>
                    </a:lnTo>
                    <a:close/>
                  </a:path>
                </a:pathLst>
              </a:custGeom>
              <a:solidFill>
                <a:srgbClr val="FFFF00"/>
              </a:solidFill>
              <a:ln w="1588">
                <a:solidFill>
                  <a:srgbClr val="FFFF00"/>
                </a:solidFill>
                <a:round/>
                <a:headEnd/>
                <a:tailEnd/>
              </a:ln>
            </p:spPr>
            <p:txBody>
              <a:bodyPr/>
              <a:lstStyle/>
              <a:p>
                <a:endParaRPr lang="en-US"/>
              </a:p>
            </p:txBody>
          </p:sp>
          <p:sp>
            <p:nvSpPr>
              <p:cNvPr id="2372" name="Freeform 1638"/>
              <p:cNvSpPr>
                <a:spLocks/>
              </p:cNvSpPr>
              <p:nvPr/>
            </p:nvSpPr>
            <p:spPr bwMode="auto">
              <a:xfrm>
                <a:off x="2792" y="2628"/>
                <a:ext cx="15" cy="12"/>
              </a:xfrm>
              <a:custGeom>
                <a:avLst/>
                <a:gdLst>
                  <a:gd name="T0" fmla="*/ 15 w 15"/>
                  <a:gd name="T1" fmla="*/ 6 h 12"/>
                  <a:gd name="T2" fmla="*/ 3 w 15"/>
                  <a:gd name="T3" fmla="*/ 12 h 12"/>
                  <a:gd name="T4" fmla="*/ 0 w 15"/>
                  <a:gd name="T5" fmla="*/ 5 h 12"/>
                  <a:gd name="T6" fmla="*/ 12 w 15"/>
                  <a:gd name="T7" fmla="*/ 0 h 12"/>
                  <a:gd name="T8" fmla="*/ 15 w 15"/>
                  <a:gd name="T9" fmla="*/ 6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6"/>
                    </a:moveTo>
                    <a:lnTo>
                      <a:pt x="3" y="12"/>
                    </a:lnTo>
                    <a:lnTo>
                      <a:pt x="0" y="5"/>
                    </a:lnTo>
                    <a:lnTo>
                      <a:pt x="12" y="0"/>
                    </a:lnTo>
                    <a:lnTo>
                      <a:pt x="15" y="6"/>
                    </a:lnTo>
                    <a:close/>
                  </a:path>
                </a:pathLst>
              </a:custGeom>
              <a:solidFill>
                <a:srgbClr val="FFFF00"/>
              </a:solidFill>
              <a:ln w="1588">
                <a:solidFill>
                  <a:srgbClr val="FFFF00"/>
                </a:solidFill>
                <a:round/>
                <a:headEnd/>
                <a:tailEnd/>
              </a:ln>
            </p:spPr>
            <p:txBody>
              <a:bodyPr/>
              <a:lstStyle/>
              <a:p>
                <a:endParaRPr lang="en-US"/>
              </a:p>
            </p:txBody>
          </p:sp>
          <p:sp>
            <p:nvSpPr>
              <p:cNvPr id="2373" name="Freeform 1639"/>
              <p:cNvSpPr>
                <a:spLocks/>
              </p:cNvSpPr>
              <p:nvPr/>
            </p:nvSpPr>
            <p:spPr bwMode="auto">
              <a:xfrm>
                <a:off x="2767" y="2644"/>
                <a:ext cx="7" cy="8"/>
              </a:xfrm>
              <a:custGeom>
                <a:avLst/>
                <a:gdLst>
                  <a:gd name="T0" fmla="*/ 7 w 7"/>
                  <a:gd name="T1" fmla="*/ 5 h 8"/>
                  <a:gd name="T2" fmla="*/ 3 w 7"/>
                  <a:gd name="T3" fmla="*/ 8 h 8"/>
                  <a:gd name="T4" fmla="*/ 0 w 7"/>
                  <a:gd name="T5" fmla="*/ 1 h 8"/>
                  <a:gd name="T6" fmla="*/ 5 w 7"/>
                  <a:gd name="T7" fmla="*/ 0 h 8"/>
                  <a:gd name="T8" fmla="*/ 7 w 7"/>
                  <a:gd name="T9" fmla="*/ 5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5"/>
                    </a:moveTo>
                    <a:lnTo>
                      <a:pt x="3" y="8"/>
                    </a:lnTo>
                    <a:lnTo>
                      <a:pt x="0" y="1"/>
                    </a:lnTo>
                    <a:lnTo>
                      <a:pt x="5" y="0"/>
                    </a:lnTo>
                    <a:lnTo>
                      <a:pt x="7" y="5"/>
                    </a:lnTo>
                    <a:close/>
                  </a:path>
                </a:pathLst>
              </a:custGeom>
              <a:solidFill>
                <a:srgbClr val="FFFF00"/>
              </a:solidFill>
              <a:ln w="1588">
                <a:solidFill>
                  <a:srgbClr val="FFFF00"/>
                </a:solidFill>
                <a:round/>
                <a:headEnd/>
                <a:tailEnd/>
              </a:ln>
            </p:spPr>
            <p:txBody>
              <a:bodyPr/>
              <a:lstStyle/>
              <a:p>
                <a:endParaRPr lang="en-US"/>
              </a:p>
            </p:txBody>
          </p:sp>
          <p:sp>
            <p:nvSpPr>
              <p:cNvPr id="2374" name="Freeform 1640"/>
              <p:cNvSpPr>
                <a:spLocks/>
              </p:cNvSpPr>
              <p:nvPr/>
            </p:nvSpPr>
            <p:spPr bwMode="auto">
              <a:xfrm>
                <a:off x="2765" y="2645"/>
                <a:ext cx="5" cy="7"/>
              </a:xfrm>
              <a:custGeom>
                <a:avLst/>
                <a:gdLst>
                  <a:gd name="T0" fmla="*/ 5 w 5"/>
                  <a:gd name="T1" fmla="*/ 7 h 7"/>
                  <a:gd name="T2" fmla="*/ 4 w 5"/>
                  <a:gd name="T3" fmla="*/ 7 h 7"/>
                  <a:gd name="T4" fmla="*/ 0 w 5"/>
                  <a:gd name="T5" fmla="*/ 2 h 7"/>
                  <a:gd name="T6" fmla="*/ 2 w 5"/>
                  <a:gd name="T7" fmla="*/ 0 h 7"/>
                  <a:gd name="T8" fmla="*/ 5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lnTo>
                      <a:pt x="4" y="7"/>
                    </a:lnTo>
                    <a:lnTo>
                      <a:pt x="0" y="2"/>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375" name="Freeform 1641"/>
              <p:cNvSpPr>
                <a:spLocks/>
              </p:cNvSpPr>
              <p:nvPr/>
            </p:nvSpPr>
            <p:spPr bwMode="auto">
              <a:xfrm>
                <a:off x="2763" y="2647"/>
                <a:ext cx="6" cy="7"/>
              </a:xfrm>
              <a:custGeom>
                <a:avLst/>
                <a:gdLst>
                  <a:gd name="T0" fmla="*/ 6 w 6"/>
                  <a:gd name="T1" fmla="*/ 5 h 7"/>
                  <a:gd name="T2" fmla="*/ 3 w 6"/>
                  <a:gd name="T3" fmla="*/ 7 h 7"/>
                  <a:gd name="T4" fmla="*/ 0 w 6"/>
                  <a:gd name="T5" fmla="*/ 1 h 7"/>
                  <a:gd name="T6" fmla="*/ 2 w 6"/>
                  <a:gd name="T7" fmla="*/ 0 h 7"/>
                  <a:gd name="T8" fmla="*/ 6 w 6"/>
                  <a:gd name="T9" fmla="*/ 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5"/>
                    </a:moveTo>
                    <a:lnTo>
                      <a:pt x="3" y="7"/>
                    </a:lnTo>
                    <a:lnTo>
                      <a:pt x="0" y="1"/>
                    </a:lnTo>
                    <a:lnTo>
                      <a:pt x="2" y="0"/>
                    </a:lnTo>
                    <a:lnTo>
                      <a:pt x="6" y="5"/>
                    </a:lnTo>
                    <a:close/>
                  </a:path>
                </a:pathLst>
              </a:custGeom>
              <a:solidFill>
                <a:srgbClr val="FFFF00"/>
              </a:solidFill>
              <a:ln w="1588">
                <a:solidFill>
                  <a:srgbClr val="FFFF00"/>
                </a:solidFill>
                <a:round/>
                <a:headEnd/>
                <a:tailEnd/>
              </a:ln>
            </p:spPr>
            <p:txBody>
              <a:bodyPr/>
              <a:lstStyle/>
              <a:p>
                <a:endParaRPr lang="en-US"/>
              </a:p>
            </p:txBody>
          </p:sp>
          <p:sp>
            <p:nvSpPr>
              <p:cNvPr id="2376" name="Freeform 1642"/>
              <p:cNvSpPr>
                <a:spLocks/>
              </p:cNvSpPr>
              <p:nvPr/>
            </p:nvSpPr>
            <p:spPr bwMode="auto">
              <a:xfrm>
                <a:off x="2761" y="2648"/>
                <a:ext cx="5" cy="7"/>
              </a:xfrm>
              <a:custGeom>
                <a:avLst/>
                <a:gdLst>
                  <a:gd name="T0" fmla="*/ 5 w 5"/>
                  <a:gd name="T1" fmla="*/ 6 h 7"/>
                  <a:gd name="T2" fmla="*/ 2 w 5"/>
                  <a:gd name="T3" fmla="*/ 7 h 7"/>
                  <a:gd name="T4" fmla="*/ 0 w 5"/>
                  <a:gd name="T5" fmla="*/ 0 h 7"/>
                  <a:gd name="T6" fmla="*/ 2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2" y="7"/>
                    </a:lnTo>
                    <a:lnTo>
                      <a:pt x="0" y="0"/>
                    </a:lnTo>
                    <a:lnTo>
                      <a:pt x="2" y="0"/>
                    </a:lnTo>
                    <a:lnTo>
                      <a:pt x="5" y="6"/>
                    </a:lnTo>
                    <a:close/>
                  </a:path>
                </a:pathLst>
              </a:custGeom>
              <a:solidFill>
                <a:srgbClr val="FFFF00"/>
              </a:solidFill>
              <a:ln w="1588">
                <a:solidFill>
                  <a:srgbClr val="FFFF00"/>
                </a:solidFill>
                <a:round/>
                <a:headEnd/>
                <a:tailEnd/>
              </a:ln>
            </p:spPr>
            <p:txBody>
              <a:bodyPr/>
              <a:lstStyle/>
              <a:p>
                <a:endParaRPr lang="en-US"/>
              </a:p>
            </p:txBody>
          </p:sp>
          <p:sp>
            <p:nvSpPr>
              <p:cNvPr id="2377" name="Freeform 1643"/>
              <p:cNvSpPr>
                <a:spLocks/>
              </p:cNvSpPr>
              <p:nvPr/>
            </p:nvSpPr>
            <p:spPr bwMode="auto">
              <a:xfrm>
                <a:off x="2757" y="2648"/>
                <a:ext cx="6" cy="8"/>
              </a:xfrm>
              <a:custGeom>
                <a:avLst/>
                <a:gdLst>
                  <a:gd name="T0" fmla="*/ 6 w 6"/>
                  <a:gd name="T1" fmla="*/ 7 h 8"/>
                  <a:gd name="T2" fmla="*/ 4 w 6"/>
                  <a:gd name="T3" fmla="*/ 8 h 8"/>
                  <a:gd name="T4" fmla="*/ 0 w 6"/>
                  <a:gd name="T5" fmla="*/ 3 h 8"/>
                  <a:gd name="T6" fmla="*/ 4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4" y="8"/>
                    </a:lnTo>
                    <a:lnTo>
                      <a:pt x="0" y="3"/>
                    </a:lnTo>
                    <a:lnTo>
                      <a:pt x="4" y="0"/>
                    </a:lnTo>
                    <a:lnTo>
                      <a:pt x="6" y="7"/>
                    </a:lnTo>
                    <a:close/>
                  </a:path>
                </a:pathLst>
              </a:custGeom>
              <a:solidFill>
                <a:srgbClr val="FFFF00"/>
              </a:solidFill>
              <a:ln w="1588">
                <a:solidFill>
                  <a:srgbClr val="FFFF00"/>
                </a:solidFill>
                <a:round/>
                <a:headEnd/>
                <a:tailEnd/>
              </a:ln>
            </p:spPr>
            <p:txBody>
              <a:bodyPr/>
              <a:lstStyle/>
              <a:p>
                <a:endParaRPr lang="en-US"/>
              </a:p>
            </p:txBody>
          </p:sp>
          <p:sp>
            <p:nvSpPr>
              <p:cNvPr id="2378" name="Freeform 1644"/>
              <p:cNvSpPr>
                <a:spLocks/>
              </p:cNvSpPr>
              <p:nvPr/>
            </p:nvSpPr>
            <p:spPr bwMode="auto">
              <a:xfrm>
                <a:off x="2754" y="2651"/>
                <a:ext cx="7" cy="7"/>
              </a:xfrm>
              <a:custGeom>
                <a:avLst/>
                <a:gdLst>
                  <a:gd name="T0" fmla="*/ 7 w 7"/>
                  <a:gd name="T1" fmla="*/ 5 h 7"/>
                  <a:gd name="T2" fmla="*/ 3 w 7"/>
                  <a:gd name="T3" fmla="*/ 7 h 7"/>
                  <a:gd name="T4" fmla="*/ 0 w 7"/>
                  <a:gd name="T5" fmla="*/ 1 h 7"/>
                  <a:gd name="T6" fmla="*/ 3 w 7"/>
                  <a:gd name="T7" fmla="*/ 0 h 7"/>
                  <a:gd name="T8" fmla="*/ 7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lnTo>
                      <a:pt x="3" y="7"/>
                    </a:lnTo>
                    <a:lnTo>
                      <a:pt x="0" y="1"/>
                    </a:lnTo>
                    <a:lnTo>
                      <a:pt x="3" y="0"/>
                    </a:lnTo>
                    <a:lnTo>
                      <a:pt x="7" y="5"/>
                    </a:lnTo>
                    <a:close/>
                  </a:path>
                </a:pathLst>
              </a:custGeom>
              <a:solidFill>
                <a:srgbClr val="FFFF00"/>
              </a:solidFill>
              <a:ln w="1588">
                <a:solidFill>
                  <a:srgbClr val="FFFF00"/>
                </a:solidFill>
                <a:round/>
                <a:headEnd/>
                <a:tailEnd/>
              </a:ln>
            </p:spPr>
            <p:txBody>
              <a:bodyPr/>
              <a:lstStyle/>
              <a:p>
                <a:endParaRPr lang="en-US"/>
              </a:p>
            </p:txBody>
          </p:sp>
          <p:sp>
            <p:nvSpPr>
              <p:cNvPr id="2379" name="Freeform 1645"/>
              <p:cNvSpPr>
                <a:spLocks/>
              </p:cNvSpPr>
              <p:nvPr/>
            </p:nvSpPr>
            <p:spPr bwMode="auto">
              <a:xfrm>
                <a:off x="2751" y="2652"/>
                <a:ext cx="6" cy="7"/>
              </a:xfrm>
              <a:custGeom>
                <a:avLst/>
                <a:gdLst>
                  <a:gd name="T0" fmla="*/ 6 w 6"/>
                  <a:gd name="T1" fmla="*/ 6 h 7"/>
                  <a:gd name="T2" fmla="*/ 3 w 6"/>
                  <a:gd name="T3" fmla="*/ 7 h 7"/>
                  <a:gd name="T4" fmla="*/ 0 w 6"/>
                  <a:gd name="T5" fmla="*/ 2 h 7"/>
                  <a:gd name="T6" fmla="*/ 3 w 6"/>
                  <a:gd name="T7" fmla="*/ 0 h 7"/>
                  <a:gd name="T8" fmla="*/ 6 w 6"/>
                  <a:gd name="T9" fmla="*/ 6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lnTo>
                      <a:pt x="3" y="7"/>
                    </a:lnTo>
                    <a:lnTo>
                      <a:pt x="0" y="2"/>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380" name="Freeform 1646"/>
              <p:cNvSpPr>
                <a:spLocks/>
              </p:cNvSpPr>
              <p:nvPr/>
            </p:nvSpPr>
            <p:spPr bwMode="auto">
              <a:xfrm>
                <a:off x="2727" y="2663"/>
                <a:ext cx="7" cy="8"/>
              </a:xfrm>
              <a:custGeom>
                <a:avLst/>
                <a:gdLst>
                  <a:gd name="T0" fmla="*/ 7 w 7"/>
                  <a:gd name="T1" fmla="*/ 7 h 8"/>
                  <a:gd name="T2" fmla="*/ 4 w 7"/>
                  <a:gd name="T3" fmla="*/ 8 h 8"/>
                  <a:gd name="T4" fmla="*/ 0 w 7"/>
                  <a:gd name="T5" fmla="*/ 1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4" y="8"/>
                    </a:lnTo>
                    <a:lnTo>
                      <a:pt x="0" y="1"/>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81" name="Freeform 1647"/>
              <p:cNvSpPr>
                <a:spLocks/>
              </p:cNvSpPr>
              <p:nvPr/>
            </p:nvSpPr>
            <p:spPr bwMode="auto">
              <a:xfrm>
                <a:off x="2724" y="2664"/>
                <a:ext cx="7" cy="9"/>
              </a:xfrm>
              <a:custGeom>
                <a:avLst/>
                <a:gdLst>
                  <a:gd name="T0" fmla="*/ 7 w 7"/>
                  <a:gd name="T1" fmla="*/ 7 h 9"/>
                  <a:gd name="T2" fmla="*/ 3 w 7"/>
                  <a:gd name="T3" fmla="*/ 9 h 9"/>
                  <a:gd name="T4" fmla="*/ 0 w 7"/>
                  <a:gd name="T5" fmla="*/ 2 h 9"/>
                  <a:gd name="T6" fmla="*/ 3 w 7"/>
                  <a:gd name="T7" fmla="*/ 0 h 9"/>
                  <a:gd name="T8" fmla="*/ 7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3" y="9"/>
                    </a:lnTo>
                    <a:lnTo>
                      <a:pt x="0" y="2"/>
                    </a:lnTo>
                    <a:lnTo>
                      <a:pt x="3" y="0"/>
                    </a:lnTo>
                    <a:lnTo>
                      <a:pt x="7" y="7"/>
                    </a:lnTo>
                    <a:close/>
                  </a:path>
                </a:pathLst>
              </a:custGeom>
              <a:solidFill>
                <a:srgbClr val="FFFF00"/>
              </a:solidFill>
              <a:ln w="1588">
                <a:solidFill>
                  <a:srgbClr val="FFFF00"/>
                </a:solidFill>
                <a:round/>
                <a:headEnd/>
                <a:tailEnd/>
              </a:ln>
            </p:spPr>
            <p:txBody>
              <a:bodyPr/>
              <a:lstStyle/>
              <a:p>
                <a:endParaRPr lang="en-US"/>
              </a:p>
            </p:txBody>
          </p:sp>
          <p:sp>
            <p:nvSpPr>
              <p:cNvPr id="2382" name="Freeform 1648"/>
              <p:cNvSpPr>
                <a:spLocks/>
              </p:cNvSpPr>
              <p:nvPr/>
            </p:nvSpPr>
            <p:spPr bwMode="auto">
              <a:xfrm>
                <a:off x="2713" y="2666"/>
                <a:ext cx="14" cy="11"/>
              </a:xfrm>
              <a:custGeom>
                <a:avLst/>
                <a:gdLst>
                  <a:gd name="T0" fmla="*/ 14 w 14"/>
                  <a:gd name="T1" fmla="*/ 7 h 11"/>
                  <a:gd name="T2" fmla="*/ 4 w 14"/>
                  <a:gd name="T3" fmla="*/ 11 h 11"/>
                  <a:gd name="T4" fmla="*/ 0 w 14"/>
                  <a:gd name="T5" fmla="*/ 5 h 11"/>
                  <a:gd name="T6" fmla="*/ 11 w 14"/>
                  <a:gd name="T7" fmla="*/ 0 h 11"/>
                  <a:gd name="T8" fmla="*/ 14 w 14"/>
                  <a:gd name="T9" fmla="*/ 7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14" y="7"/>
                    </a:moveTo>
                    <a:lnTo>
                      <a:pt x="4" y="11"/>
                    </a:lnTo>
                    <a:lnTo>
                      <a:pt x="0" y="5"/>
                    </a:lnTo>
                    <a:lnTo>
                      <a:pt x="11" y="0"/>
                    </a:lnTo>
                    <a:lnTo>
                      <a:pt x="14" y="7"/>
                    </a:lnTo>
                    <a:close/>
                  </a:path>
                </a:pathLst>
              </a:custGeom>
              <a:solidFill>
                <a:srgbClr val="FFFF00"/>
              </a:solidFill>
              <a:ln w="1588">
                <a:solidFill>
                  <a:srgbClr val="FFFF00"/>
                </a:solidFill>
                <a:round/>
                <a:headEnd/>
                <a:tailEnd/>
              </a:ln>
            </p:spPr>
            <p:txBody>
              <a:bodyPr/>
              <a:lstStyle/>
              <a:p>
                <a:endParaRPr lang="en-US"/>
              </a:p>
            </p:txBody>
          </p:sp>
          <p:sp>
            <p:nvSpPr>
              <p:cNvPr id="2383" name="Freeform 1649"/>
              <p:cNvSpPr>
                <a:spLocks/>
              </p:cNvSpPr>
              <p:nvPr/>
            </p:nvSpPr>
            <p:spPr bwMode="auto">
              <a:xfrm>
                <a:off x="2712" y="2671"/>
                <a:ext cx="5" cy="7"/>
              </a:xfrm>
              <a:custGeom>
                <a:avLst/>
                <a:gdLst>
                  <a:gd name="T0" fmla="*/ 5 w 5"/>
                  <a:gd name="T1" fmla="*/ 6 h 7"/>
                  <a:gd name="T2" fmla="*/ 3 w 5"/>
                  <a:gd name="T3" fmla="*/ 7 h 7"/>
                  <a:gd name="T4" fmla="*/ 0 w 5"/>
                  <a:gd name="T5" fmla="*/ 2 h 7"/>
                  <a:gd name="T6" fmla="*/ 1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2"/>
                    </a:lnTo>
                    <a:lnTo>
                      <a:pt x="1" y="0"/>
                    </a:lnTo>
                    <a:lnTo>
                      <a:pt x="5" y="6"/>
                    </a:lnTo>
                    <a:close/>
                  </a:path>
                </a:pathLst>
              </a:custGeom>
              <a:solidFill>
                <a:srgbClr val="FFFF00"/>
              </a:solidFill>
              <a:ln w="1588">
                <a:solidFill>
                  <a:srgbClr val="FFFF00"/>
                </a:solidFill>
                <a:round/>
                <a:headEnd/>
                <a:tailEnd/>
              </a:ln>
            </p:spPr>
            <p:txBody>
              <a:bodyPr/>
              <a:lstStyle/>
              <a:p>
                <a:endParaRPr lang="en-US"/>
              </a:p>
            </p:txBody>
          </p:sp>
          <p:sp>
            <p:nvSpPr>
              <p:cNvPr id="2384" name="Freeform 1650"/>
              <p:cNvSpPr>
                <a:spLocks/>
              </p:cNvSpPr>
              <p:nvPr/>
            </p:nvSpPr>
            <p:spPr bwMode="auto">
              <a:xfrm>
                <a:off x="2710" y="2673"/>
                <a:ext cx="5" cy="6"/>
              </a:xfrm>
              <a:custGeom>
                <a:avLst/>
                <a:gdLst>
                  <a:gd name="T0" fmla="*/ 5 w 5"/>
                  <a:gd name="T1" fmla="*/ 5 h 6"/>
                  <a:gd name="T2" fmla="*/ 3 w 5"/>
                  <a:gd name="T3" fmla="*/ 6 h 6"/>
                  <a:gd name="T4" fmla="*/ 0 w 5"/>
                  <a:gd name="T5" fmla="*/ 0 h 6"/>
                  <a:gd name="T6" fmla="*/ 2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3" y="6"/>
                    </a:lnTo>
                    <a:lnTo>
                      <a:pt x="0" y="0"/>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385" name="Freeform 1651"/>
              <p:cNvSpPr>
                <a:spLocks/>
              </p:cNvSpPr>
              <p:nvPr/>
            </p:nvSpPr>
            <p:spPr bwMode="auto">
              <a:xfrm>
                <a:off x="2689" y="2682"/>
                <a:ext cx="4" cy="7"/>
              </a:xfrm>
              <a:custGeom>
                <a:avLst/>
                <a:gdLst>
                  <a:gd name="T0" fmla="*/ 4 w 4"/>
                  <a:gd name="T1" fmla="*/ 7 h 7"/>
                  <a:gd name="T2" fmla="*/ 2 w 4"/>
                  <a:gd name="T3" fmla="*/ 7 h 7"/>
                  <a:gd name="T4" fmla="*/ 0 w 4"/>
                  <a:gd name="T5" fmla="*/ 1 h 7"/>
                  <a:gd name="T6" fmla="*/ 0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1"/>
                    </a:lnTo>
                    <a:lnTo>
                      <a:pt x="0" y="0"/>
                    </a:lnTo>
                    <a:lnTo>
                      <a:pt x="4" y="7"/>
                    </a:lnTo>
                    <a:close/>
                  </a:path>
                </a:pathLst>
              </a:custGeom>
              <a:solidFill>
                <a:srgbClr val="FFFF00"/>
              </a:solidFill>
              <a:ln w="1588">
                <a:solidFill>
                  <a:srgbClr val="FFFF00"/>
                </a:solidFill>
                <a:round/>
                <a:headEnd/>
                <a:tailEnd/>
              </a:ln>
            </p:spPr>
            <p:txBody>
              <a:bodyPr/>
              <a:lstStyle/>
              <a:p>
                <a:endParaRPr lang="en-US"/>
              </a:p>
            </p:txBody>
          </p:sp>
          <p:sp>
            <p:nvSpPr>
              <p:cNvPr id="2386" name="Freeform 1652"/>
              <p:cNvSpPr>
                <a:spLocks/>
              </p:cNvSpPr>
              <p:nvPr/>
            </p:nvSpPr>
            <p:spPr bwMode="auto">
              <a:xfrm>
                <a:off x="2686" y="2683"/>
                <a:ext cx="5" cy="7"/>
              </a:xfrm>
              <a:custGeom>
                <a:avLst/>
                <a:gdLst>
                  <a:gd name="T0" fmla="*/ 5 w 5"/>
                  <a:gd name="T1" fmla="*/ 6 h 7"/>
                  <a:gd name="T2" fmla="*/ 3 w 5"/>
                  <a:gd name="T3" fmla="*/ 7 h 7"/>
                  <a:gd name="T4" fmla="*/ 0 w 5"/>
                  <a:gd name="T5" fmla="*/ 0 h 7"/>
                  <a:gd name="T6" fmla="*/ 3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0"/>
                    </a:lnTo>
                    <a:lnTo>
                      <a:pt x="3" y="0"/>
                    </a:lnTo>
                    <a:lnTo>
                      <a:pt x="5" y="6"/>
                    </a:lnTo>
                    <a:close/>
                  </a:path>
                </a:pathLst>
              </a:custGeom>
              <a:solidFill>
                <a:srgbClr val="FFFF00"/>
              </a:solidFill>
              <a:ln w="1588">
                <a:solidFill>
                  <a:srgbClr val="FFFF00"/>
                </a:solidFill>
                <a:round/>
                <a:headEnd/>
                <a:tailEnd/>
              </a:ln>
            </p:spPr>
            <p:txBody>
              <a:bodyPr/>
              <a:lstStyle/>
              <a:p>
                <a:endParaRPr lang="en-US"/>
              </a:p>
            </p:txBody>
          </p:sp>
          <p:sp>
            <p:nvSpPr>
              <p:cNvPr id="2387" name="Freeform 1653"/>
              <p:cNvSpPr>
                <a:spLocks/>
              </p:cNvSpPr>
              <p:nvPr/>
            </p:nvSpPr>
            <p:spPr bwMode="auto">
              <a:xfrm>
                <a:off x="2683" y="2683"/>
                <a:ext cx="6" cy="9"/>
              </a:xfrm>
              <a:custGeom>
                <a:avLst/>
                <a:gdLst>
                  <a:gd name="T0" fmla="*/ 6 w 6"/>
                  <a:gd name="T1" fmla="*/ 7 h 9"/>
                  <a:gd name="T2" fmla="*/ 3 w 6"/>
                  <a:gd name="T3" fmla="*/ 9 h 9"/>
                  <a:gd name="T4" fmla="*/ 0 w 6"/>
                  <a:gd name="T5" fmla="*/ 3 h 9"/>
                  <a:gd name="T6" fmla="*/ 3 w 6"/>
                  <a:gd name="T7" fmla="*/ 0 h 9"/>
                  <a:gd name="T8" fmla="*/ 6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3" y="9"/>
                    </a:lnTo>
                    <a:lnTo>
                      <a:pt x="0" y="3"/>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388" name="Freeform 1654"/>
              <p:cNvSpPr>
                <a:spLocks/>
              </p:cNvSpPr>
              <p:nvPr/>
            </p:nvSpPr>
            <p:spPr bwMode="auto">
              <a:xfrm>
                <a:off x="2677" y="2686"/>
                <a:ext cx="9" cy="8"/>
              </a:xfrm>
              <a:custGeom>
                <a:avLst/>
                <a:gdLst>
                  <a:gd name="T0" fmla="*/ 9 w 9"/>
                  <a:gd name="T1" fmla="*/ 6 h 8"/>
                  <a:gd name="T2" fmla="*/ 2 w 9"/>
                  <a:gd name="T3" fmla="*/ 8 h 8"/>
                  <a:gd name="T4" fmla="*/ 0 w 9"/>
                  <a:gd name="T5" fmla="*/ 3 h 8"/>
                  <a:gd name="T6" fmla="*/ 6 w 9"/>
                  <a:gd name="T7" fmla="*/ 0 h 8"/>
                  <a:gd name="T8" fmla="*/ 9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2" y="8"/>
                    </a:lnTo>
                    <a:lnTo>
                      <a:pt x="0" y="3"/>
                    </a:lnTo>
                    <a:lnTo>
                      <a:pt x="6" y="0"/>
                    </a:lnTo>
                    <a:lnTo>
                      <a:pt x="9" y="6"/>
                    </a:lnTo>
                    <a:close/>
                  </a:path>
                </a:pathLst>
              </a:custGeom>
              <a:solidFill>
                <a:srgbClr val="FFFF00"/>
              </a:solidFill>
              <a:ln w="1588">
                <a:solidFill>
                  <a:srgbClr val="FFFF00"/>
                </a:solidFill>
                <a:round/>
                <a:headEnd/>
                <a:tailEnd/>
              </a:ln>
            </p:spPr>
            <p:txBody>
              <a:bodyPr/>
              <a:lstStyle/>
              <a:p>
                <a:endParaRPr lang="en-US"/>
              </a:p>
            </p:txBody>
          </p:sp>
          <p:sp>
            <p:nvSpPr>
              <p:cNvPr id="2389" name="Freeform 1655"/>
              <p:cNvSpPr>
                <a:spLocks/>
              </p:cNvSpPr>
              <p:nvPr/>
            </p:nvSpPr>
            <p:spPr bwMode="auto">
              <a:xfrm>
                <a:off x="2674" y="2689"/>
                <a:ext cx="5" cy="7"/>
              </a:xfrm>
              <a:custGeom>
                <a:avLst/>
                <a:gdLst>
                  <a:gd name="T0" fmla="*/ 5 w 5"/>
                  <a:gd name="T1" fmla="*/ 5 h 7"/>
                  <a:gd name="T2" fmla="*/ 4 w 5"/>
                  <a:gd name="T3" fmla="*/ 7 h 7"/>
                  <a:gd name="T4" fmla="*/ 0 w 5"/>
                  <a:gd name="T5" fmla="*/ 1 h 7"/>
                  <a:gd name="T6" fmla="*/ 3 w 5"/>
                  <a:gd name="T7" fmla="*/ 0 h 7"/>
                  <a:gd name="T8" fmla="*/ 5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5"/>
                    </a:moveTo>
                    <a:lnTo>
                      <a:pt x="4" y="7"/>
                    </a:lnTo>
                    <a:lnTo>
                      <a:pt x="0" y="1"/>
                    </a:lnTo>
                    <a:lnTo>
                      <a:pt x="3" y="0"/>
                    </a:lnTo>
                    <a:lnTo>
                      <a:pt x="5" y="5"/>
                    </a:lnTo>
                    <a:close/>
                  </a:path>
                </a:pathLst>
              </a:custGeom>
              <a:solidFill>
                <a:srgbClr val="FFFF00"/>
              </a:solidFill>
              <a:ln w="1588">
                <a:solidFill>
                  <a:srgbClr val="FFFF00"/>
                </a:solidFill>
                <a:round/>
                <a:headEnd/>
                <a:tailEnd/>
              </a:ln>
            </p:spPr>
            <p:txBody>
              <a:bodyPr/>
              <a:lstStyle/>
              <a:p>
                <a:endParaRPr lang="en-US"/>
              </a:p>
            </p:txBody>
          </p:sp>
          <p:sp>
            <p:nvSpPr>
              <p:cNvPr id="2390" name="Freeform 1656"/>
              <p:cNvSpPr>
                <a:spLocks/>
              </p:cNvSpPr>
              <p:nvPr/>
            </p:nvSpPr>
            <p:spPr bwMode="auto">
              <a:xfrm>
                <a:off x="2672" y="2690"/>
                <a:ext cx="6" cy="7"/>
              </a:xfrm>
              <a:custGeom>
                <a:avLst/>
                <a:gdLst>
                  <a:gd name="T0" fmla="*/ 6 w 6"/>
                  <a:gd name="T1" fmla="*/ 6 h 7"/>
                  <a:gd name="T2" fmla="*/ 3 w 6"/>
                  <a:gd name="T3" fmla="*/ 7 h 7"/>
                  <a:gd name="T4" fmla="*/ 0 w 6"/>
                  <a:gd name="T5" fmla="*/ 0 h 7"/>
                  <a:gd name="T6" fmla="*/ 2 w 6"/>
                  <a:gd name="T7" fmla="*/ 0 h 7"/>
                  <a:gd name="T8" fmla="*/ 6 w 6"/>
                  <a:gd name="T9" fmla="*/ 6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lnTo>
                      <a:pt x="3" y="7"/>
                    </a:lnTo>
                    <a:lnTo>
                      <a:pt x="0" y="0"/>
                    </a:lnTo>
                    <a:lnTo>
                      <a:pt x="2" y="0"/>
                    </a:lnTo>
                    <a:lnTo>
                      <a:pt x="6" y="6"/>
                    </a:lnTo>
                    <a:close/>
                  </a:path>
                </a:pathLst>
              </a:custGeom>
              <a:solidFill>
                <a:srgbClr val="FFFF00"/>
              </a:solidFill>
              <a:ln w="1588">
                <a:solidFill>
                  <a:srgbClr val="FFFF00"/>
                </a:solidFill>
                <a:round/>
                <a:headEnd/>
                <a:tailEnd/>
              </a:ln>
            </p:spPr>
            <p:txBody>
              <a:bodyPr/>
              <a:lstStyle/>
              <a:p>
                <a:endParaRPr lang="en-US"/>
              </a:p>
            </p:txBody>
          </p:sp>
          <p:sp>
            <p:nvSpPr>
              <p:cNvPr id="2391" name="Freeform 1657"/>
              <p:cNvSpPr>
                <a:spLocks/>
              </p:cNvSpPr>
              <p:nvPr/>
            </p:nvSpPr>
            <p:spPr bwMode="auto">
              <a:xfrm>
                <a:off x="2668" y="2690"/>
                <a:ext cx="7" cy="8"/>
              </a:xfrm>
              <a:custGeom>
                <a:avLst/>
                <a:gdLst>
                  <a:gd name="T0" fmla="*/ 7 w 7"/>
                  <a:gd name="T1" fmla="*/ 7 h 8"/>
                  <a:gd name="T2" fmla="*/ 3 w 7"/>
                  <a:gd name="T3" fmla="*/ 8 h 8"/>
                  <a:gd name="T4" fmla="*/ 0 w 7"/>
                  <a:gd name="T5" fmla="*/ 3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3"/>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92" name="Freeform 1658"/>
              <p:cNvSpPr>
                <a:spLocks/>
              </p:cNvSpPr>
              <p:nvPr/>
            </p:nvSpPr>
            <p:spPr bwMode="auto">
              <a:xfrm>
                <a:off x="2647" y="2702"/>
                <a:ext cx="4" cy="7"/>
              </a:xfrm>
              <a:custGeom>
                <a:avLst/>
                <a:gdLst>
                  <a:gd name="T0" fmla="*/ 4 w 4"/>
                  <a:gd name="T1" fmla="*/ 6 h 7"/>
                  <a:gd name="T2" fmla="*/ 2 w 4"/>
                  <a:gd name="T3" fmla="*/ 7 h 7"/>
                  <a:gd name="T4" fmla="*/ 0 w 4"/>
                  <a:gd name="T5" fmla="*/ 0 h 7"/>
                  <a:gd name="T6" fmla="*/ 1 w 4"/>
                  <a:gd name="T7" fmla="*/ 0 h 7"/>
                  <a:gd name="T8" fmla="*/ 4 w 4"/>
                  <a:gd name="T9" fmla="*/ 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6"/>
                    </a:moveTo>
                    <a:lnTo>
                      <a:pt x="2" y="7"/>
                    </a:lnTo>
                    <a:lnTo>
                      <a:pt x="0" y="0"/>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393" name="Freeform 1659"/>
              <p:cNvSpPr>
                <a:spLocks/>
              </p:cNvSpPr>
              <p:nvPr/>
            </p:nvSpPr>
            <p:spPr bwMode="auto">
              <a:xfrm>
                <a:off x="2645" y="2702"/>
                <a:ext cx="4" cy="7"/>
              </a:xfrm>
              <a:custGeom>
                <a:avLst/>
                <a:gdLst>
                  <a:gd name="T0" fmla="*/ 4 w 4"/>
                  <a:gd name="T1" fmla="*/ 7 h 7"/>
                  <a:gd name="T2" fmla="*/ 3 w 4"/>
                  <a:gd name="T3" fmla="*/ 7 h 7"/>
                  <a:gd name="T4" fmla="*/ 0 w 4"/>
                  <a:gd name="T5" fmla="*/ 2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2"/>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394" name="Freeform 1660"/>
              <p:cNvSpPr>
                <a:spLocks/>
              </p:cNvSpPr>
              <p:nvPr/>
            </p:nvSpPr>
            <p:spPr bwMode="auto">
              <a:xfrm>
                <a:off x="2643" y="2704"/>
                <a:ext cx="5" cy="7"/>
              </a:xfrm>
              <a:custGeom>
                <a:avLst/>
                <a:gdLst>
                  <a:gd name="T0" fmla="*/ 5 w 5"/>
                  <a:gd name="T1" fmla="*/ 5 h 7"/>
                  <a:gd name="T2" fmla="*/ 2 w 5"/>
                  <a:gd name="T3" fmla="*/ 7 h 7"/>
                  <a:gd name="T4" fmla="*/ 0 w 5"/>
                  <a:gd name="T5" fmla="*/ 0 h 7"/>
                  <a:gd name="T6" fmla="*/ 2 w 5"/>
                  <a:gd name="T7" fmla="*/ 0 h 7"/>
                  <a:gd name="T8" fmla="*/ 5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5"/>
                    </a:moveTo>
                    <a:lnTo>
                      <a:pt x="2" y="7"/>
                    </a:lnTo>
                    <a:lnTo>
                      <a:pt x="0" y="0"/>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395" name="Freeform 1661"/>
              <p:cNvSpPr>
                <a:spLocks/>
              </p:cNvSpPr>
              <p:nvPr/>
            </p:nvSpPr>
            <p:spPr bwMode="auto">
              <a:xfrm>
                <a:off x="2634" y="2704"/>
                <a:ext cx="11" cy="11"/>
              </a:xfrm>
              <a:custGeom>
                <a:avLst/>
                <a:gdLst>
                  <a:gd name="T0" fmla="*/ 11 w 11"/>
                  <a:gd name="T1" fmla="*/ 7 h 11"/>
                  <a:gd name="T2" fmla="*/ 3 w 11"/>
                  <a:gd name="T3" fmla="*/ 11 h 11"/>
                  <a:gd name="T4" fmla="*/ 0 w 11"/>
                  <a:gd name="T5" fmla="*/ 4 h 11"/>
                  <a:gd name="T6" fmla="*/ 9 w 11"/>
                  <a:gd name="T7" fmla="*/ 0 h 11"/>
                  <a:gd name="T8" fmla="*/ 11 w 11"/>
                  <a:gd name="T9" fmla="*/ 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7"/>
                    </a:moveTo>
                    <a:lnTo>
                      <a:pt x="3" y="11"/>
                    </a:lnTo>
                    <a:lnTo>
                      <a:pt x="0" y="4"/>
                    </a:lnTo>
                    <a:lnTo>
                      <a:pt x="9" y="0"/>
                    </a:lnTo>
                    <a:lnTo>
                      <a:pt x="11" y="7"/>
                    </a:lnTo>
                    <a:close/>
                  </a:path>
                </a:pathLst>
              </a:custGeom>
              <a:solidFill>
                <a:srgbClr val="FFFF00"/>
              </a:solidFill>
              <a:ln w="1588">
                <a:solidFill>
                  <a:srgbClr val="FFFF00"/>
                </a:solidFill>
                <a:round/>
                <a:headEnd/>
                <a:tailEnd/>
              </a:ln>
            </p:spPr>
            <p:txBody>
              <a:bodyPr/>
              <a:lstStyle/>
              <a:p>
                <a:endParaRPr lang="en-US"/>
              </a:p>
            </p:txBody>
          </p:sp>
          <p:sp>
            <p:nvSpPr>
              <p:cNvPr id="2396" name="Freeform 1662"/>
              <p:cNvSpPr>
                <a:spLocks/>
              </p:cNvSpPr>
              <p:nvPr/>
            </p:nvSpPr>
            <p:spPr bwMode="auto">
              <a:xfrm>
                <a:off x="2630" y="2708"/>
                <a:ext cx="7" cy="8"/>
              </a:xfrm>
              <a:custGeom>
                <a:avLst/>
                <a:gdLst>
                  <a:gd name="T0" fmla="*/ 7 w 7"/>
                  <a:gd name="T1" fmla="*/ 7 h 8"/>
                  <a:gd name="T2" fmla="*/ 3 w 7"/>
                  <a:gd name="T3" fmla="*/ 8 h 8"/>
                  <a:gd name="T4" fmla="*/ 0 w 7"/>
                  <a:gd name="T5" fmla="*/ 3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3"/>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397" name="Freeform 1663"/>
              <p:cNvSpPr>
                <a:spLocks/>
              </p:cNvSpPr>
              <p:nvPr/>
            </p:nvSpPr>
            <p:spPr bwMode="auto">
              <a:xfrm>
                <a:off x="2628" y="2711"/>
                <a:ext cx="5" cy="6"/>
              </a:xfrm>
              <a:custGeom>
                <a:avLst/>
                <a:gdLst>
                  <a:gd name="T0" fmla="*/ 5 w 5"/>
                  <a:gd name="T1" fmla="*/ 5 h 6"/>
                  <a:gd name="T2" fmla="*/ 2 w 5"/>
                  <a:gd name="T3" fmla="*/ 6 h 6"/>
                  <a:gd name="T4" fmla="*/ 0 w 5"/>
                  <a:gd name="T5" fmla="*/ 0 h 6"/>
                  <a:gd name="T6" fmla="*/ 2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2" y="6"/>
                    </a:lnTo>
                    <a:lnTo>
                      <a:pt x="0" y="0"/>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398" name="Freeform 1664"/>
              <p:cNvSpPr>
                <a:spLocks/>
              </p:cNvSpPr>
              <p:nvPr/>
            </p:nvSpPr>
            <p:spPr bwMode="auto">
              <a:xfrm>
                <a:off x="2628" y="2711"/>
                <a:ext cx="2" cy="6"/>
              </a:xfrm>
              <a:custGeom>
                <a:avLst/>
                <a:gdLst>
                  <a:gd name="T0" fmla="*/ 2 w 2"/>
                  <a:gd name="T1" fmla="*/ 6 h 6"/>
                  <a:gd name="T2" fmla="*/ 2 w 2"/>
                  <a:gd name="T3" fmla="*/ 6 h 6"/>
                  <a:gd name="T4" fmla="*/ 0 w 2"/>
                  <a:gd name="T5" fmla="*/ 1 h 6"/>
                  <a:gd name="T6" fmla="*/ 0 w 2"/>
                  <a:gd name="T7" fmla="*/ 0 h 6"/>
                  <a:gd name="T8" fmla="*/ 2 w 2"/>
                  <a:gd name="T9" fmla="*/ 6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6"/>
                    </a:moveTo>
                    <a:lnTo>
                      <a:pt x="2" y="6"/>
                    </a:lnTo>
                    <a:lnTo>
                      <a:pt x="0" y="1"/>
                    </a:lnTo>
                    <a:lnTo>
                      <a:pt x="0" y="0"/>
                    </a:lnTo>
                    <a:lnTo>
                      <a:pt x="2" y="6"/>
                    </a:lnTo>
                    <a:close/>
                  </a:path>
                </a:pathLst>
              </a:custGeom>
              <a:solidFill>
                <a:srgbClr val="FFFF00"/>
              </a:solidFill>
              <a:ln w="1588">
                <a:solidFill>
                  <a:srgbClr val="FFFF00"/>
                </a:solidFill>
                <a:round/>
                <a:headEnd/>
                <a:tailEnd/>
              </a:ln>
            </p:spPr>
            <p:txBody>
              <a:bodyPr/>
              <a:lstStyle/>
              <a:p>
                <a:endParaRPr lang="en-US"/>
              </a:p>
            </p:txBody>
          </p:sp>
          <p:sp>
            <p:nvSpPr>
              <p:cNvPr id="2399" name="Freeform 1665"/>
              <p:cNvSpPr>
                <a:spLocks/>
              </p:cNvSpPr>
              <p:nvPr/>
            </p:nvSpPr>
            <p:spPr bwMode="auto">
              <a:xfrm>
                <a:off x="2606" y="2721"/>
                <a:ext cx="4" cy="6"/>
              </a:xfrm>
              <a:custGeom>
                <a:avLst/>
                <a:gdLst>
                  <a:gd name="T0" fmla="*/ 4 w 4"/>
                  <a:gd name="T1" fmla="*/ 6 h 6"/>
                  <a:gd name="T2" fmla="*/ 3 w 4"/>
                  <a:gd name="T3" fmla="*/ 6 h 6"/>
                  <a:gd name="T4" fmla="*/ 0 w 4"/>
                  <a:gd name="T5" fmla="*/ 0 h 6"/>
                  <a:gd name="T6" fmla="*/ 0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3" y="6"/>
                    </a:lnTo>
                    <a:lnTo>
                      <a:pt x="0" y="0"/>
                    </a:lnTo>
                    <a:lnTo>
                      <a:pt x="4" y="6"/>
                    </a:lnTo>
                    <a:close/>
                  </a:path>
                </a:pathLst>
              </a:custGeom>
              <a:solidFill>
                <a:srgbClr val="FFFF00"/>
              </a:solidFill>
              <a:ln w="1588">
                <a:solidFill>
                  <a:srgbClr val="FFFF00"/>
                </a:solidFill>
                <a:round/>
                <a:headEnd/>
                <a:tailEnd/>
              </a:ln>
            </p:spPr>
            <p:txBody>
              <a:bodyPr/>
              <a:lstStyle/>
              <a:p>
                <a:endParaRPr lang="en-US"/>
              </a:p>
            </p:txBody>
          </p:sp>
          <p:sp>
            <p:nvSpPr>
              <p:cNvPr id="2400" name="Freeform 1666"/>
              <p:cNvSpPr>
                <a:spLocks/>
              </p:cNvSpPr>
              <p:nvPr/>
            </p:nvSpPr>
            <p:spPr bwMode="auto">
              <a:xfrm>
                <a:off x="2603" y="2721"/>
                <a:ext cx="6" cy="7"/>
              </a:xfrm>
              <a:custGeom>
                <a:avLst/>
                <a:gdLst>
                  <a:gd name="T0" fmla="*/ 6 w 6"/>
                  <a:gd name="T1" fmla="*/ 6 h 7"/>
                  <a:gd name="T2" fmla="*/ 3 w 6"/>
                  <a:gd name="T3" fmla="*/ 7 h 7"/>
                  <a:gd name="T4" fmla="*/ 0 w 6"/>
                  <a:gd name="T5" fmla="*/ 2 h 7"/>
                  <a:gd name="T6" fmla="*/ 3 w 6"/>
                  <a:gd name="T7" fmla="*/ 0 h 7"/>
                  <a:gd name="T8" fmla="*/ 6 w 6"/>
                  <a:gd name="T9" fmla="*/ 6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lnTo>
                      <a:pt x="3" y="7"/>
                    </a:lnTo>
                    <a:lnTo>
                      <a:pt x="0" y="2"/>
                    </a:lnTo>
                    <a:lnTo>
                      <a:pt x="3" y="0"/>
                    </a:lnTo>
                    <a:lnTo>
                      <a:pt x="6" y="6"/>
                    </a:lnTo>
                    <a:close/>
                  </a:path>
                </a:pathLst>
              </a:custGeom>
              <a:solidFill>
                <a:srgbClr val="FFFF00"/>
              </a:solidFill>
              <a:ln w="1588">
                <a:solidFill>
                  <a:srgbClr val="FFFF00"/>
                </a:solidFill>
                <a:round/>
                <a:headEnd/>
                <a:tailEnd/>
              </a:ln>
            </p:spPr>
            <p:txBody>
              <a:bodyPr/>
              <a:lstStyle/>
              <a:p>
                <a:endParaRPr lang="en-US"/>
              </a:p>
            </p:txBody>
          </p:sp>
          <p:sp>
            <p:nvSpPr>
              <p:cNvPr id="2401" name="Freeform 1667"/>
              <p:cNvSpPr>
                <a:spLocks/>
              </p:cNvSpPr>
              <p:nvPr/>
            </p:nvSpPr>
            <p:spPr bwMode="auto">
              <a:xfrm>
                <a:off x="2598" y="2723"/>
                <a:ext cx="8" cy="8"/>
              </a:xfrm>
              <a:custGeom>
                <a:avLst/>
                <a:gdLst>
                  <a:gd name="T0" fmla="*/ 8 w 8"/>
                  <a:gd name="T1" fmla="*/ 5 h 8"/>
                  <a:gd name="T2" fmla="*/ 2 w 8"/>
                  <a:gd name="T3" fmla="*/ 8 h 8"/>
                  <a:gd name="T4" fmla="*/ 0 w 8"/>
                  <a:gd name="T5" fmla="*/ 2 h 8"/>
                  <a:gd name="T6" fmla="*/ 5 w 8"/>
                  <a:gd name="T7" fmla="*/ 0 h 8"/>
                  <a:gd name="T8" fmla="*/ 8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5"/>
                    </a:moveTo>
                    <a:lnTo>
                      <a:pt x="2" y="8"/>
                    </a:lnTo>
                    <a:lnTo>
                      <a:pt x="0" y="2"/>
                    </a:lnTo>
                    <a:lnTo>
                      <a:pt x="5" y="0"/>
                    </a:lnTo>
                    <a:lnTo>
                      <a:pt x="8" y="5"/>
                    </a:lnTo>
                    <a:close/>
                  </a:path>
                </a:pathLst>
              </a:custGeom>
              <a:solidFill>
                <a:srgbClr val="FFFF00"/>
              </a:solidFill>
              <a:ln w="1588">
                <a:solidFill>
                  <a:srgbClr val="FFFF00"/>
                </a:solidFill>
                <a:round/>
                <a:headEnd/>
                <a:tailEnd/>
              </a:ln>
            </p:spPr>
            <p:txBody>
              <a:bodyPr/>
              <a:lstStyle/>
              <a:p>
                <a:endParaRPr lang="en-US"/>
              </a:p>
            </p:txBody>
          </p:sp>
          <p:sp>
            <p:nvSpPr>
              <p:cNvPr id="2402" name="Freeform 1668"/>
              <p:cNvSpPr>
                <a:spLocks/>
              </p:cNvSpPr>
              <p:nvPr/>
            </p:nvSpPr>
            <p:spPr bwMode="auto">
              <a:xfrm>
                <a:off x="2595" y="2725"/>
                <a:ext cx="5" cy="7"/>
              </a:xfrm>
              <a:custGeom>
                <a:avLst/>
                <a:gdLst>
                  <a:gd name="T0" fmla="*/ 5 w 5"/>
                  <a:gd name="T1" fmla="*/ 6 h 7"/>
                  <a:gd name="T2" fmla="*/ 3 w 5"/>
                  <a:gd name="T3" fmla="*/ 7 h 7"/>
                  <a:gd name="T4" fmla="*/ 0 w 5"/>
                  <a:gd name="T5" fmla="*/ 0 h 7"/>
                  <a:gd name="T6" fmla="*/ 3 w 5"/>
                  <a:gd name="T7" fmla="*/ 0 h 7"/>
                  <a:gd name="T8" fmla="*/ 5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6"/>
                    </a:moveTo>
                    <a:lnTo>
                      <a:pt x="3" y="7"/>
                    </a:lnTo>
                    <a:lnTo>
                      <a:pt x="0" y="0"/>
                    </a:lnTo>
                    <a:lnTo>
                      <a:pt x="3" y="0"/>
                    </a:lnTo>
                    <a:lnTo>
                      <a:pt x="5" y="6"/>
                    </a:lnTo>
                    <a:close/>
                  </a:path>
                </a:pathLst>
              </a:custGeom>
              <a:solidFill>
                <a:srgbClr val="FFFF00"/>
              </a:solidFill>
              <a:ln w="1588">
                <a:solidFill>
                  <a:srgbClr val="FFFF00"/>
                </a:solidFill>
                <a:round/>
                <a:headEnd/>
                <a:tailEnd/>
              </a:ln>
            </p:spPr>
            <p:txBody>
              <a:bodyPr/>
              <a:lstStyle/>
              <a:p>
                <a:endParaRPr lang="en-US"/>
              </a:p>
            </p:txBody>
          </p:sp>
          <p:sp>
            <p:nvSpPr>
              <p:cNvPr id="2403" name="Freeform 1669"/>
              <p:cNvSpPr>
                <a:spLocks/>
              </p:cNvSpPr>
              <p:nvPr/>
            </p:nvSpPr>
            <p:spPr bwMode="auto">
              <a:xfrm>
                <a:off x="2591" y="2725"/>
                <a:ext cx="7" cy="9"/>
              </a:xfrm>
              <a:custGeom>
                <a:avLst/>
                <a:gdLst>
                  <a:gd name="T0" fmla="*/ 7 w 7"/>
                  <a:gd name="T1" fmla="*/ 7 h 9"/>
                  <a:gd name="T2" fmla="*/ 3 w 7"/>
                  <a:gd name="T3" fmla="*/ 9 h 9"/>
                  <a:gd name="T4" fmla="*/ 0 w 7"/>
                  <a:gd name="T5" fmla="*/ 3 h 9"/>
                  <a:gd name="T6" fmla="*/ 4 w 7"/>
                  <a:gd name="T7" fmla="*/ 0 h 9"/>
                  <a:gd name="T8" fmla="*/ 7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3" y="9"/>
                    </a:lnTo>
                    <a:lnTo>
                      <a:pt x="0" y="3"/>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404" name="Freeform 1670"/>
              <p:cNvSpPr>
                <a:spLocks/>
              </p:cNvSpPr>
              <p:nvPr/>
            </p:nvSpPr>
            <p:spPr bwMode="auto">
              <a:xfrm>
                <a:off x="2590" y="2728"/>
                <a:ext cx="4" cy="7"/>
              </a:xfrm>
              <a:custGeom>
                <a:avLst/>
                <a:gdLst>
                  <a:gd name="T0" fmla="*/ 4 w 4"/>
                  <a:gd name="T1" fmla="*/ 6 h 7"/>
                  <a:gd name="T2" fmla="*/ 2 w 4"/>
                  <a:gd name="T3" fmla="*/ 7 h 7"/>
                  <a:gd name="T4" fmla="*/ 0 w 4"/>
                  <a:gd name="T5" fmla="*/ 2 h 7"/>
                  <a:gd name="T6" fmla="*/ 1 w 4"/>
                  <a:gd name="T7" fmla="*/ 0 h 7"/>
                  <a:gd name="T8" fmla="*/ 4 w 4"/>
                  <a:gd name="T9" fmla="*/ 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6"/>
                    </a:moveTo>
                    <a:lnTo>
                      <a:pt x="2" y="7"/>
                    </a:lnTo>
                    <a:lnTo>
                      <a:pt x="0" y="2"/>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405" name="Freeform 1671"/>
              <p:cNvSpPr>
                <a:spLocks/>
              </p:cNvSpPr>
              <p:nvPr/>
            </p:nvSpPr>
            <p:spPr bwMode="auto">
              <a:xfrm>
                <a:off x="2587" y="2730"/>
                <a:ext cx="5" cy="6"/>
              </a:xfrm>
              <a:custGeom>
                <a:avLst/>
                <a:gdLst>
                  <a:gd name="T0" fmla="*/ 5 w 5"/>
                  <a:gd name="T1" fmla="*/ 5 h 6"/>
                  <a:gd name="T2" fmla="*/ 3 w 5"/>
                  <a:gd name="T3" fmla="*/ 6 h 6"/>
                  <a:gd name="T4" fmla="*/ 0 w 5"/>
                  <a:gd name="T5" fmla="*/ 0 h 6"/>
                  <a:gd name="T6" fmla="*/ 3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3" y="6"/>
                    </a:lnTo>
                    <a:lnTo>
                      <a:pt x="0" y="0"/>
                    </a:lnTo>
                    <a:lnTo>
                      <a:pt x="3" y="0"/>
                    </a:lnTo>
                    <a:lnTo>
                      <a:pt x="5" y="5"/>
                    </a:lnTo>
                    <a:close/>
                  </a:path>
                </a:pathLst>
              </a:custGeom>
              <a:solidFill>
                <a:srgbClr val="FFFF00"/>
              </a:solidFill>
              <a:ln w="1588">
                <a:solidFill>
                  <a:srgbClr val="FFFF00"/>
                </a:solidFill>
                <a:round/>
                <a:headEnd/>
                <a:tailEnd/>
              </a:ln>
            </p:spPr>
            <p:txBody>
              <a:bodyPr/>
              <a:lstStyle/>
              <a:p>
                <a:endParaRPr lang="en-US"/>
              </a:p>
            </p:txBody>
          </p:sp>
          <p:sp>
            <p:nvSpPr>
              <p:cNvPr id="2406" name="Freeform 1672"/>
              <p:cNvSpPr>
                <a:spLocks/>
              </p:cNvSpPr>
              <p:nvPr/>
            </p:nvSpPr>
            <p:spPr bwMode="auto">
              <a:xfrm>
                <a:off x="2586" y="2730"/>
                <a:ext cx="4" cy="6"/>
              </a:xfrm>
              <a:custGeom>
                <a:avLst/>
                <a:gdLst>
                  <a:gd name="T0" fmla="*/ 4 w 4"/>
                  <a:gd name="T1" fmla="*/ 6 h 6"/>
                  <a:gd name="T2" fmla="*/ 2 w 4"/>
                  <a:gd name="T3" fmla="*/ 6 h 6"/>
                  <a:gd name="T4" fmla="*/ 0 w 4"/>
                  <a:gd name="T5" fmla="*/ 1 h 6"/>
                  <a:gd name="T6" fmla="*/ 1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2" y="6"/>
                    </a:lnTo>
                    <a:lnTo>
                      <a:pt x="0" y="1"/>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407" name="Freeform 1673"/>
              <p:cNvSpPr>
                <a:spLocks/>
              </p:cNvSpPr>
              <p:nvPr/>
            </p:nvSpPr>
            <p:spPr bwMode="auto">
              <a:xfrm>
                <a:off x="2564" y="2740"/>
                <a:ext cx="4" cy="7"/>
              </a:xfrm>
              <a:custGeom>
                <a:avLst/>
                <a:gdLst>
                  <a:gd name="T0" fmla="*/ 4 w 4"/>
                  <a:gd name="T1" fmla="*/ 6 h 7"/>
                  <a:gd name="T2" fmla="*/ 3 w 4"/>
                  <a:gd name="T3" fmla="*/ 7 h 7"/>
                  <a:gd name="T4" fmla="*/ 0 w 4"/>
                  <a:gd name="T5" fmla="*/ 0 h 7"/>
                  <a:gd name="T6" fmla="*/ 1 w 4"/>
                  <a:gd name="T7" fmla="*/ 0 h 7"/>
                  <a:gd name="T8" fmla="*/ 4 w 4"/>
                  <a:gd name="T9" fmla="*/ 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6"/>
                    </a:moveTo>
                    <a:lnTo>
                      <a:pt x="3" y="7"/>
                    </a:lnTo>
                    <a:lnTo>
                      <a:pt x="0" y="0"/>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408" name="Freeform 1674"/>
              <p:cNvSpPr>
                <a:spLocks/>
              </p:cNvSpPr>
              <p:nvPr/>
            </p:nvSpPr>
            <p:spPr bwMode="auto">
              <a:xfrm>
                <a:off x="2558" y="2740"/>
                <a:ext cx="9" cy="9"/>
              </a:xfrm>
              <a:custGeom>
                <a:avLst/>
                <a:gdLst>
                  <a:gd name="T0" fmla="*/ 9 w 9"/>
                  <a:gd name="T1" fmla="*/ 7 h 9"/>
                  <a:gd name="T2" fmla="*/ 4 w 9"/>
                  <a:gd name="T3" fmla="*/ 9 h 9"/>
                  <a:gd name="T4" fmla="*/ 0 w 9"/>
                  <a:gd name="T5" fmla="*/ 2 h 9"/>
                  <a:gd name="T6" fmla="*/ 6 w 9"/>
                  <a:gd name="T7" fmla="*/ 0 h 9"/>
                  <a:gd name="T8" fmla="*/ 9 w 9"/>
                  <a:gd name="T9" fmla="*/ 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7"/>
                    </a:moveTo>
                    <a:lnTo>
                      <a:pt x="4" y="9"/>
                    </a:lnTo>
                    <a:lnTo>
                      <a:pt x="0" y="2"/>
                    </a:lnTo>
                    <a:lnTo>
                      <a:pt x="6" y="0"/>
                    </a:lnTo>
                    <a:lnTo>
                      <a:pt x="9" y="7"/>
                    </a:lnTo>
                    <a:close/>
                  </a:path>
                </a:pathLst>
              </a:custGeom>
              <a:solidFill>
                <a:srgbClr val="FFFF00"/>
              </a:solidFill>
              <a:ln w="1588">
                <a:solidFill>
                  <a:srgbClr val="FFFF00"/>
                </a:solidFill>
                <a:round/>
                <a:headEnd/>
                <a:tailEnd/>
              </a:ln>
            </p:spPr>
            <p:txBody>
              <a:bodyPr/>
              <a:lstStyle/>
              <a:p>
                <a:endParaRPr lang="en-US"/>
              </a:p>
            </p:txBody>
          </p:sp>
          <p:sp>
            <p:nvSpPr>
              <p:cNvPr id="2409" name="Freeform 1675"/>
              <p:cNvSpPr>
                <a:spLocks/>
              </p:cNvSpPr>
              <p:nvPr/>
            </p:nvSpPr>
            <p:spPr bwMode="auto">
              <a:xfrm>
                <a:off x="2548" y="2742"/>
                <a:ext cx="14" cy="12"/>
              </a:xfrm>
              <a:custGeom>
                <a:avLst/>
                <a:gdLst>
                  <a:gd name="T0" fmla="*/ 14 w 14"/>
                  <a:gd name="T1" fmla="*/ 7 h 12"/>
                  <a:gd name="T2" fmla="*/ 2 w 14"/>
                  <a:gd name="T3" fmla="*/ 12 h 12"/>
                  <a:gd name="T4" fmla="*/ 0 w 14"/>
                  <a:gd name="T5" fmla="*/ 5 h 12"/>
                  <a:gd name="T6" fmla="*/ 10 w 14"/>
                  <a:gd name="T7" fmla="*/ 0 h 12"/>
                  <a:gd name="T8" fmla="*/ 14 w 14"/>
                  <a:gd name="T9" fmla="*/ 7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14" y="7"/>
                    </a:moveTo>
                    <a:lnTo>
                      <a:pt x="2" y="12"/>
                    </a:lnTo>
                    <a:lnTo>
                      <a:pt x="0" y="5"/>
                    </a:lnTo>
                    <a:lnTo>
                      <a:pt x="10" y="0"/>
                    </a:lnTo>
                    <a:lnTo>
                      <a:pt x="14" y="7"/>
                    </a:lnTo>
                    <a:close/>
                  </a:path>
                </a:pathLst>
              </a:custGeom>
              <a:solidFill>
                <a:srgbClr val="FFFF00"/>
              </a:solidFill>
              <a:ln w="1588">
                <a:solidFill>
                  <a:srgbClr val="FFFF00"/>
                </a:solidFill>
                <a:round/>
                <a:headEnd/>
                <a:tailEnd/>
              </a:ln>
            </p:spPr>
            <p:txBody>
              <a:bodyPr/>
              <a:lstStyle/>
              <a:p>
                <a:endParaRPr lang="en-US"/>
              </a:p>
            </p:txBody>
          </p:sp>
          <p:sp>
            <p:nvSpPr>
              <p:cNvPr id="2410" name="Freeform 1676"/>
              <p:cNvSpPr>
                <a:spLocks/>
              </p:cNvSpPr>
              <p:nvPr/>
            </p:nvSpPr>
            <p:spPr bwMode="auto">
              <a:xfrm>
                <a:off x="2543" y="2747"/>
                <a:ext cx="7" cy="8"/>
              </a:xfrm>
              <a:custGeom>
                <a:avLst/>
                <a:gdLst>
                  <a:gd name="T0" fmla="*/ 7 w 7"/>
                  <a:gd name="T1" fmla="*/ 7 h 8"/>
                  <a:gd name="T2" fmla="*/ 3 w 7"/>
                  <a:gd name="T3" fmla="*/ 8 h 8"/>
                  <a:gd name="T4" fmla="*/ 0 w 7"/>
                  <a:gd name="T5" fmla="*/ 2 h 8"/>
                  <a:gd name="T6" fmla="*/ 5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2"/>
                    </a:lnTo>
                    <a:lnTo>
                      <a:pt x="5" y="0"/>
                    </a:lnTo>
                    <a:lnTo>
                      <a:pt x="7" y="7"/>
                    </a:lnTo>
                    <a:close/>
                  </a:path>
                </a:pathLst>
              </a:custGeom>
              <a:solidFill>
                <a:srgbClr val="FFFF00"/>
              </a:solidFill>
              <a:ln w="1588">
                <a:solidFill>
                  <a:srgbClr val="FFFF00"/>
                </a:solidFill>
                <a:round/>
                <a:headEnd/>
                <a:tailEnd/>
              </a:ln>
            </p:spPr>
            <p:txBody>
              <a:bodyPr/>
              <a:lstStyle/>
              <a:p>
                <a:endParaRPr lang="en-US"/>
              </a:p>
            </p:txBody>
          </p:sp>
          <p:sp>
            <p:nvSpPr>
              <p:cNvPr id="2411" name="Freeform 1677"/>
              <p:cNvSpPr>
                <a:spLocks/>
              </p:cNvSpPr>
              <p:nvPr/>
            </p:nvSpPr>
            <p:spPr bwMode="auto">
              <a:xfrm>
                <a:off x="2523" y="2758"/>
                <a:ext cx="3" cy="7"/>
              </a:xfrm>
              <a:custGeom>
                <a:avLst/>
                <a:gdLst>
                  <a:gd name="T0" fmla="*/ 3 w 3"/>
                  <a:gd name="T1" fmla="*/ 7 h 7"/>
                  <a:gd name="T2" fmla="*/ 3 w 3"/>
                  <a:gd name="T3" fmla="*/ 7 h 7"/>
                  <a:gd name="T4" fmla="*/ 0 w 3"/>
                  <a:gd name="T5" fmla="*/ 0 h 7"/>
                  <a:gd name="T6" fmla="*/ 0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0"/>
                    </a:lnTo>
                    <a:lnTo>
                      <a:pt x="3" y="7"/>
                    </a:lnTo>
                    <a:close/>
                  </a:path>
                </a:pathLst>
              </a:custGeom>
              <a:solidFill>
                <a:srgbClr val="FFFF00"/>
              </a:solidFill>
              <a:ln w="1588">
                <a:solidFill>
                  <a:srgbClr val="FFFF00"/>
                </a:solidFill>
                <a:round/>
                <a:headEnd/>
                <a:tailEnd/>
              </a:ln>
            </p:spPr>
            <p:txBody>
              <a:bodyPr/>
              <a:lstStyle/>
              <a:p>
                <a:endParaRPr lang="en-US"/>
              </a:p>
            </p:txBody>
          </p:sp>
          <p:sp>
            <p:nvSpPr>
              <p:cNvPr id="2412" name="Freeform 1678"/>
              <p:cNvSpPr>
                <a:spLocks/>
              </p:cNvSpPr>
              <p:nvPr/>
            </p:nvSpPr>
            <p:spPr bwMode="auto">
              <a:xfrm>
                <a:off x="2520" y="2758"/>
                <a:ext cx="6" cy="8"/>
              </a:xfrm>
              <a:custGeom>
                <a:avLst/>
                <a:gdLst>
                  <a:gd name="T0" fmla="*/ 6 w 6"/>
                  <a:gd name="T1" fmla="*/ 7 h 8"/>
                  <a:gd name="T2" fmla="*/ 3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413" name="Freeform 1679"/>
              <p:cNvSpPr>
                <a:spLocks/>
              </p:cNvSpPr>
              <p:nvPr/>
            </p:nvSpPr>
            <p:spPr bwMode="auto">
              <a:xfrm>
                <a:off x="2519" y="2759"/>
                <a:ext cx="4" cy="7"/>
              </a:xfrm>
              <a:custGeom>
                <a:avLst/>
                <a:gdLst>
                  <a:gd name="T0" fmla="*/ 4 w 4"/>
                  <a:gd name="T1" fmla="*/ 7 h 7"/>
                  <a:gd name="T2" fmla="*/ 3 w 4"/>
                  <a:gd name="T3" fmla="*/ 7 h 7"/>
                  <a:gd name="T4" fmla="*/ 0 w 4"/>
                  <a:gd name="T5" fmla="*/ 2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2"/>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414" name="Freeform 1680"/>
              <p:cNvSpPr>
                <a:spLocks/>
              </p:cNvSpPr>
              <p:nvPr/>
            </p:nvSpPr>
            <p:spPr bwMode="auto">
              <a:xfrm>
                <a:off x="2514" y="2761"/>
                <a:ext cx="8" cy="8"/>
              </a:xfrm>
              <a:custGeom>
                <a:avLst/>
                <a:gdLst>
                  <a:gd name="T0" fmla="*/ 8 w 8"/>
                  <a:gd name="T1" fmla="*/ 5 h 8"/>
                  <a:gd name="T2" fmla="*/ 2 w 8"/>
                  <a:gd name="T3" fmla="*/ 8 h 8"/>
                  <a:gd name="T4" fmla="*/ 0 w 8"/>
                  <a:gd name="T5" fmla="*/ 1 h 8"/>
                  <a:gd name="T6" fmla="*/ 5 w 8"/>
                  <a:gd name="T7" fmla="*/ 0 h 8"/>
                  <a:gd name="T8" fmla="*/ 8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5"/>
                    </a:moveTo>
                    <a:lnTo>
                      <a:pt x="2" y="8"/>
                    </a:lnTo>
                    <a:lnTo>
                      <a:pt x="0" y="1"/>
                    </a:lnTo>
                    <a:lnTo>
                      <a:pt x="5" y="0"/>
                    </a:lnTo>
                    <a:lnTo>
                      <a:pt x="8" y="5"/>
                    </a:lnTo>
                    <a:close/>
                  </a:path>
                </a:pathLst>
              </a:custGeom>
              <a:solidFill>
                <a:srgbClr val="FFFF00"/>
              </a:solidFill>
              <a:ln w="1588">
                <a:solidFill>
                  <a:srgbClr val="FFFF00"/>
                </a:solidFill>
                <a:round/>
                <a:headEnd/>
                <a:tailEnd/>
              </a:ln>
            </p:spPr>
            <p:txBody>
              <a:bodyPr/>
              <a:lstStyle/>
              <a:p>
                <a:endParaRPr lang="en-US"/>
              </a:p>
            </p:txBody>
          </p:sp>
          <p:sp>
            <p:nvSpPr>
              <p:cNvPr id="2415" name="Freeform 1681"/>
              <p:cNvSpPr>
                <a:spLocks/>
              </p:cNvSpPr>
              <p:nvPr/>
            </p:nvSpPr>
            <p:spPr bwMode="auto">
              <a:xfrm>
                <a:off x="2511" y="2762"/>
                <a:ext cx="5" cy="8"/>
              </a:xfrm>
              <a:custGeom>
                <a:avLst/>
                <a:gdLst>
                  <a:gd name="T0" fmla="*/ 5 w 5"/>
                  <a:gd name="T1" fmla="*/ 7 h 8"/>
                  <a:gd name="T2" fmla="*/ 3 w 5"/>
                  <a:gd name="T3" fmla="*/ 8 h 8"/>
                  <a:gd name="T4" fmla="*/ 0 w 5"/>
                  <a:gd name="T5" fmla="*/ 1 h 8"/>
                  <a:gd name="T6" fmla="*/ 3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3" y="8"/>
                    </a:lnTo>
                    <a:lnTo>
                      <a:pt x="0" y="1"/>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416" name="Freeform 1682"/>
              <p:cNvSpPr>
                <a:spLocks/>
              </p:cNvSpPr>
              <p:nvPr/>
            </p:nvSpPr>
            <p:spPr bwMode="auto">
              <a:xfrm>
                <a:off x="2504" y="2763"/>
                <a:ext cx="10" cy="10"/>
              </a:xfrm>
              <a:custGeom>
                <a:avLst/>
                <a:gdLst>
                  <a:gd name="T0" fmla="*/ 10 w 10"/>
                  <a:gd name="T1" fmla="*/ 7 h 10"/>
                  <a:gd name="T2" fmla="*/ 3 w 10"/>
                  <a:gd name="T3" fmla="*/ 10 h 10"/>
                  <a:gd name="T4" fmla="*/ 0 w 10"/>
                  <a:gd name="T5" fmla="*/ 5 h 10"/>
                  <a:gd name="T6" fmla="*/ 7 w 10"/>
                  <a:gd name="T7" fmla="*/ 0 h 10"/>
                  <a:gd name="T8" fmla="*/ 10 w 10"/>
                  <a:gd name="T9" fmla="*/ 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7"/>
                    </a:moveTo>
                    <a:lnTo>
                      <a:pt x="3" y="10"/>
                    </a:lnTo>
                    <a:lnTo>
                      <a:pt x="0" y="5"/>
                    </a:lnTo>
                    <a:lnTo>
                      <a:pt x="7" y="0"/>
                    </a:lnTo>
                    <a:lnTo>
                      <a:pt x="10" y="7"/>
                    </a:lnTo>
                    <a:close/>
                  </a:path>
                </a:pathLst>
              </a:custGeom>
              <a:solidFill>
                <a:srgbClr val="FFFF00"/>
              </a:solidFill>
              <a:ln w="1588">
                <a:solidFill>
                  <a:srgbClr val="FFFF00"/>
                </a:solidFill>
                <a:round/>
                <a:headEnd/>
                <a:tailEnd/>
              </a:ln>
            </p:spPr>
            <p:txBody>
              <a:bodyPr/>
              <a:lstStyle/>
              <a:p>
                <a:endParaRPr lang="en-US"/>
              </a:p>
            </p:txBody>
          </p:sp>
          <p:sp>
            <p:nvSpPr>
              <p:cNvPr id="2417" name="Freeform 1683"/>
              <p:cNvSpPr>
                <a:spLocks/>
              </p:cNvSpPr>
              <p:nvPr/>
            </p:nvSpPr>
            <p:spPr bwMode="auto">
              <a:xfrm>
                <a:off x="2503" y="2768"/>
                <a:ext cx="4" cy="6"/>
              </a:xfrm>
              <a:custGeom>
                <a:avLst/>
                <a:gdLst>
                  <a:gd name="T0" fmla="*/ 4 w 4"/>
                  <a:gd name="T1" fmla="*/ 5 h 6"/>
                  <a:gd name="T2" fmla="*/ 2 w 4"/>
                  <a:gd name="T3" fmla="*/ 6 h 6"/>
                  <a:gd name="T4" fmla="*/ 0 w 4"/>
                  <a:gd name="T5" fmla="*/ 0 h 6"/>
                  <a:gd name="T6" fmla="*/ 1 w 4"/>
                  <a:gd name="T7" fmla="*/ 0 h 6"/>
                  <a:gd name="T8" fmla="*/ 4 w 4"/>
                  <a:gd name="T9" fmla="*/ 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2" y="6"/>
                    </a:lnTo>
                    <a:lnTo>
                      <a:pt x="0" y="0"/>
                    </a:lnTo>
                    <a:lnTo>
                      <a:pt x="1" y="0"/>
                    </a:lnTo>
                    <a:lnTo>
                      <a:pt x="4" y="5"/>
                    </a:lnTo>
                    <a:close/>
                  </a:path>
                </a:pathLst>
              </a:custGeom>
              <a:solidFill>
                <a:srgbClr val="FFFF00"/>
              </a:solidFill>
              <a:ln w="1588">
                <a:solidFill>
                  <a:srgbClr val="FFFF00"/>
                </a:solidFill>
                <a:round/>
                <a:headEnd/>
                <a:tailEnd/>
              </a:ln>
            </p:spPr>
            <p:txBody>
              <a:bodyPr/>
              <a:lstStyle/>
              <a:p>
                <a:endParaRPr lang="en-US"/>
              </a:p>
            </p:txBody>
          </p:sp>
          <p:sp>
            <p:nvSpPr>
              <p:cNvPr id="2418" name="Freeform 1684"/>
              <p:cNvSpPr>
                <a:spLocks/>
              </p:cNvSpPr>
              <p:nvPr/>
            </p:nvSpPr>
            <p:spPr bwMode="auto">
              <a:xfrm>
                <a:off x="2473" y="2777"/>
                <a:ext cx="11" cy="10"/>
              </a:xfrm>
              <a:custGeom>
                <a:avLst/>
                <a:gdLst>
                  <a:gd name="T0" fmla="*/ 11 w 11"/>
                  <a:gd name="T1" fmla="*/ 6 h 10"/>
                  <a:gd name="T2" fmla="*/ 3 w 11"/>
                  <a:gd name="T3" fmla="*/ 10 h 10"/>
                  <a:gd name="T4" fmla="*/ 0 w 11"/>
                  <a:gd name="T5" fmla="*/ 3 h 10"/>
                  <a:gd name="T6" fmla="*/ 8 w 11"/>
                  <a:gd name="T7" fmla="*/ 0 h 10"/>
                  <a:gd name="T8" fmla="*/ 11 w 11"/>
                  <a:gd name="T9" fmla="*/ 6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3" y="10"/>
                    </a:lnTo>
                    <a:lnTo>
                      <a:pt x="0" y="3"/>
                    </a:lnTo>
                    <a:lnTo>
                      <a:pt x="8" y="0"/>
                    </a:lnTo>
                    <a:lnTo>
                      <a:pt x="11" y="6"/>
                    </a:lnTo>
                    <a:close/>
                  </a:path>
                </a:pathLst>
              </a:custGeom>
              <a:solidFill>
                <a:srgbClr val="FFFF00"/>
              </a:solidFill>
              <a:ln w="1588">
                <a:solidFill>
                  <a:srgbClr val="FFFF00"/>
                </a:solidFill>
                <a:round/>
                <a:headEnd/>
                <a:tailEnd/>
              </a:ln>
            </p:spPr>
            <p:txBody>
              <a:bodyPr/>
              <a:lstStyle/>
              <a:p>
                <a:endParaRPr lang="en-US"/>
              </a:p>
            </p:txBody>
          </p:sp>
          <p:sp>
            <p:nvSpPr>
              <p:cNvPr id="2419" name="Freeform 1685"/>
              <p:cNvSpPr>
                <a:spLocks/>
              </p:cNvSpPr>
              <p:nvPr/>
            </p:nvSpPr>
            <p:spPr bwMode="auto">
              <a:xfrm>
                <a:off x="2470" y="2780"/>
                <a:ext cx="6" cy="8"/>
              </a:xfrm>
              <a:custGeom>
                <a:avLst/>
                <a:gdLst>
                  <a:gd name="T0" fmla="*/ 6 w 6"/>
                  <a:gd name="T1" fmla="*/ 7 h 8"/>
                  <a:gd name="T2" fmla="*/ 3 w 6"/>
                  <a:gd name="T3" fmla="*/ 8 h 8"/>
                  <a:gd name="T4" fmla="*/ 0 w 6"/>
                  <a:gd name="T5" fmla="*/ 1 h 8"/>
                  <a:gd name="T6" fmla="*/ 3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3" y="8"/>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420" name="Freeform 1686"/>
              <p:cNvSpPr>
                <a:spLocks/>
              </p:cNvSpPr>
              <p:nvPr/>
            </p:nvSpPr>
            <p:spPr bwMode="auto">
              <a:xfrm>
                <a:off x="2465" y="2781"/>
                <a:ext cx="8" cy="10"/>
              </a:xfrm>
              <a:custGeom>
                <a:avLst/>
                <a:gdLst>
                  <a:gd name="T0" fmla="*/ 8 w 8"/>
                  <a:gd name="T1" fmla="*/ 7 h 10"/>
                  <a:gd name="T2" fmla="*/ 2 w 8"/>
                  <a:gd name="T3" fmla="*/ 10 h 10"/>
                  <a:gd name="T4" fmla="*/ 0 w 8"/>
                  <a:gd name="T5" fmla="*/ 3 h 10"/>
                  <a:gd name="T6" fmla="*/ 5 w 8"/>
                  <a:gd name="T7" fmla="*/ 0 h 10"/>
                  <a:gd name="T8" fmla="*/ 8 w 8"/>
                  <a:gd name="T9" fmla="*/ 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7"/>
                    </a:moveTo>
                    <a:lnTo>
                      <a:pt x="2" y="10"/>
                    </a:lnTo>
                    <a:lnTo>
                      <a:pt x="0" y="3"/>
                    </a:lnTo>
                    <a:lnTo>
                      <a:pt x="5" y="0"/>
                    </a:lnTo>
                    <a:lnTo>
                      <a:pt x="8" y="7"/>
                    </a:lnTo>
                    <a:close/>
                  </a:path>
                </a:pathLst>
              </a:custGeom>
              <a:solidFill>
                <a:srgbClr val="FFFF00"/>
              </a:solidFill>
              <a:ln w="1588">
                <a:solidFill>
                  <a:srgbClr val="FFFF00"/>
                </a:solidFill>
                <a:round/>
                <a:headEnd/>
                <a:tailEnd/>
              </a:ln>
            </p:spPr>
            <p:txBody>
              <a:bodyPr/>
              <a:lstStyle/>
              <a:p>
                <a:endParaRPr lang="en-US"/>
              </a:p>
            </p:txBody>
          </p:sp>
          <p:sp>
            <p:nvSpPr>
              <p:cNvPr id="2421" name="Freeform 1687"/>
              <p:cNvSpPr>
                <a:spLocks/>
              </p:cNvSpPr>
              <p:nvPr/>
            </p:nvSpPr>
            <p:spPr bwMode="auto">
              <a:xfrm>
                <a:off x="2461" y="2784"/>
                <a:ext cx="6" cy="8"/>
              </a:xfrm>
              <a:custGeom>
                <a:avLst/>
                <a:gdLst>
                  <a:gd name="T0" fmla="*/ 6 w 6"/>
                  <a:gd name="T1" fmla="*/ 7 h 8"/>
                  <a:gd name="T2" fmla="*/ 2 w 6"/>
                  <a:gd name="T3" fmla="*/ 8 h 8"/>
                  <a:gd name="T4" fmla="*/ 0 w 6"/>
                  <a:gd name="T5" fmla="*/ 1 h 8"/>
                  <a:gd name="T6" fmla="*/ 4 w 6"/>
                  <a:gd name="T7" fmla="*/ 0 h 8"/>
                  <a:gd name="T8" fmla="*/ 6 w 6"/>
                  <a:gd name="T9" fmla="*/ 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6" y="7"/>
                    </a:moveTo>
                    <a:lnTo>
                      <a:pt x="2" y="8"/>
                    </a:lnTo>
                    <a:lnTo>
                      <a:pt x="0" y="1"/>
                    </a:lnTo>
                    <a:lnTo>
                      <a:pt x="4" y="0"/>
                    </a:lnTo>
                    <a:lnTo>
                      <a:pt x="6" y="7"/>
                    </a:lnTo>
                    <a:close/>
                  </a:path>
                </a:pathLst>
              </a:custGeom>
              <a:solidFill>
                <a:srgbClr val="FFFF00"/>
              </a:solidFill>
              <a:ln w="1588">
                <a:solidFill>
                  <a:srgbClr val="FFFF00"/>
                </a:solidFill>
                <a:round/>
                <a:headEnd/>
                <a:tailEnd/>
              </a:ln>
            </p:spPr>
            <p:txBody>
              <a:bodyPr/>
              <a:lstStyle/>
              <a:p>
                <a:endParaRPr lang="en-US"/>
              </a:p>
            </p:txBody>
          </p:sp>
          <p:sp>
            <p:nvSpPr>
              <p:cNvPr id="2422" name="Freeform 1688"/>
              <p:cNvSpPr>
                <a:spLocks/>
              </p:cNvSpPr>
              <p:nvPr/>
            </p:nvSpPr>
            <p:spPr bwMode="auto">
              <a:xfrm>
                <a:off x="2438" y="2795"/>
                <a:ext cx="4" cy="7"/>
              </a:xfrm>
              <a:custGeom>
                <a:avLst/>
                <a:gdLst>
                  <a:gd name="T0" fmla="*/ 4 w 4"/>
                  <a:gd name="T1" fmla="*/ 5 h 7"/>
                  <a:gd name="T2" fmla="*/ 2 w 4"/>
                  <a:gd name="T3" fmla="*/ 7 h 7"/>
                  <a:gd name="T4" fmla="*/ 0 w 4"/>
                  <a:gd name="T5" fmla="*/ 0 h 7"/>
                  <a:gd name="T6" fmla="*/ 1 w 4"/>
                  <a:gd name="T7" fmla="*/ 0 h 7"/>
                  <a:gd name="T8" fmla="*/ 4 w 4"/>
                  <a:gd name="T9" fmla="*/ 5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5"/>
                    </a:moveTo>
                    <a:lnTo>
                      <a:pt x="2" y="7"/>
                    </a:lnTo>
                    <a:lnTo>
                      <a:pt x="0" y="0"/>
                    </a:lnTo>
                    <a:lnTo>
                      <a:pt x="1" y="0"/>
                    </a:lnTo>
                    <a:lnTo>
                      <a:pt x="4" y="5"/>
                    </a:lnTo>
                    <a:close/>
                  </a:path>
                </a:pathLst>
              </a:custGeom>
              <a:solidFill>
                <a:srgbClr val="FFFF00"/>
              </a:solidFill>
              <a:ln w="1588">
                <a:solidFill>
                  <a:srgbClr val="FFFF00"/>
                </a:solidFill>
                <a:round/>
                <a:headEnd/>
                <a:tailEnd/>
              </a:ln>
            </p:spPr>
            <p:txBody>
              <a:bodyPr/>
              <a:lstStyle/>
              <a:p>
                <a:endParaRPr lang="en-US"/>
              </a:p>
            </p:txBody>
          </p:sp>
          <p:sp>
            <p:nvSpPr>
              <p:cNvPr id="2423" name="Freeform 1689"/>
              <p:cNvSpPr>
                <a:spLocks/>
              </p:cNvSpPr>
              <p:nvPr/>
            </p:nvSpPr>
            <p:spPr bwMode="auto">
              <a:xfrm>
                <a:off x="2431" y="2795"/>
                <a:ext cx="9" cy="9"/>
              </a:xfrm>
              <a:custGeom>
                <a:avLst/>
                <a:gdLst>
                  <a:gd name="T0" fmla="*/ 9 w 9"/>
                  <a:gd name="T1" fmla="*/ 7 h 9"/>
                  <a:gd name="T2" fmla="*/ 2 w 9"/>
                  <a:gd name="T3" fmla="*/ 9 h 9"/>
                  <a:gd name="T4" fmla="*/ 0 w 9"/>
                  <a:gd name="T5" fmla="*/ 2 h 9"/>
                  <a:gd name="T6" fmla="*/ 7 w 9"/>
                  <a:gd name="T7" fmla="*/ 0 h 9"/>
                  <a:gd name="T8" fmla="*/ 9 w 9"/>
                  <a:gd name="T9" fmla="*/ 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7"/>
                    </a:moveTo>
                    <a:lnTo>
                      <a:pt x="2" y="9"/>
                    </a:lnTo>
                    <a:lnTo>
                      <a:pt x="0" y="2"/>
                    </a:lnTo>
                    <a:lnTo>
                      <a:pt x="7" y="0"/>
                    </a:lnTo>
                    <a:lnTo>
                      <a:pt x="9" y="7"/>
                    </a:lnTo>
                    <a:close/>
                  </a:path>
                </a:pathLst>
              </a:custGeom>
              <a:solidFill>
                <a:srgbClr val="FFFF00"/>
              </a:solidFill>
              <a:ln w="1588">
                <a:solidFill>
                  <a:srgbClr val="FFFF00"/>
                </a:solidFill>
                <a:round/>
                <a:headEnd/>
                <a:tailEnd/>
              </a:ln>
            </p:spPr>
            <p:txBody>
              <a:bodyPr/>
              <a:lstStyle/>
              <a:p>
                <a:endParaRPr lang="en-US"/>
              </a:p>
            </p:txBody>
          </p:sp>
          <p:sp>
            <p:nvSpPr>
              <p:cNvPr id="2424" name="Freeform 1690"/>
              <p:cNvSpPr>
                <a:spLocks/>
              </p:cNvSpPr>
              <p:nvPr/>
            </p:nvSpPr>
            <p:spPr bwMode="auto">
              <a:xfrm>
                <a:off x="2428" y="2797"/>
                <a:ext cx="5" cy="9"/>
              </a:xfrm>
              <a:custGeom>
                <a:avLst/>
                <a:gdLst>
                  <a:gd name="T0" fmla="*/ 5 w 5"/>
                  <a:gd name="T1" fmla="*/ 7 h 9"/>
                  <a:gd name="T2" fmla="*/ 3 w 5"/>
                  <a:gd name="T3" fmla="*/ 9 h 9"/>
                  <a:gd name="T4" fmla="*/ 0 w 5"/>
                  <a:gd name="T5" fmla="*/ 2 h 9"/>
                  <a:gd name="T6" fmla="*/ 3 w 5"/>
                  <a:gd name="T7" fmla="*/ 0 h 9"/>
                  <a:gd name="T8" fmla="*/ 5 w 5"/>
                  <a:gd name="T9" fmla="*/ 7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5" y="7"/>
                    </a:moveTo>
                    <a:lnTo>
                      <a:pt x="3" y="9"/>
                    </a:lnTo>
                    <a:lnTo>
                      <a:pt x="0" y="2"/>
                    </a:lnTo>
                    <a:lnTo>
                      <a:pt x="3" y="0"/>
                    </a:lnTo>
                    <a:lnTo>
                      <a:pt x="5" y="7"/>
                    </a:lnTo>
                    <a:close/>
                  </a:path>
                </a:pathLst>
              </a:custGeom>
              <a:solidFill>
                <a:srgbClr val="FFFF00"/>
              </a:solidFill>
              <a:ln w="1588">
                <a:solidFill>
                  <a:srgbClr val="FFFF00"/>
                </a:solidFill>
                <a:round/>
                <a:headEnd/>
                <a:tailEnd/>
              </a:ln>
            </p:spPr>
            <p:txBody>
              <a:bodyPr/>
              <a:lstStyle/>
              <a:p>
                <a:endParaRPr lang="en-US"/>
              </a:p>
            </p:txBody>
          </p:sp>
          <p:sp>
            <p:nvSpPr>
              <p:cNvPr id="2425" name="Freeform 1691"/>
              <p:cNvSpPr>
                <a:spLocks/>
              </p:cNvSpPr>
              <p:nvPr/>
            </p:nvSpPr>
            <p:spPr bwMode="auto">
              <a:xfrm>
                <a:off x="2421" y="2799"/>
                <a:ext cx="10" cy="9"/>
              </a:xfrm>
              <a:custGeom>
                <a:avLst/>
                <a:gdLst>
                  <a:gd name="T0" fmla="*/ 10 w 10"/>
                  <a:gd name="T1" fmla="*/ 7 h 9"/>
                  <a:gd name="T2" fmla="*/ 3 w 10"/>
                  <a:gd name="T3" fmla="*/ 9 h 9"/>
                  <a:gd name="T4" fmla="*/ 0 w 10"/>
                  <a:gd name="T5" fmla="*/ 3 h 9"/>
                  <a:gd name="T6" fmla="*/ 7 w 10"/>
                  <a:gd name="T7" fmla="*/ 0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3" y="9"/>
                    </a:lnTo>
                    <a:lnTo>
                      <a:pt x="0" y="3"/>
                    </a:lnTo>
                    <a:lnTo>
                      <a:pt x="7" y="0"/>
                    </a:lnTo>
                    <a:lnTo>
                      <a:pt x="10" y="7"/>
                    </a:lnTo>
                    <a:close/>
                  </a:path>
                </a:pathLst>
              </a:custGeom>
              <a:solidFill>
                <a:srgbClr val="FFFF00"/>
              </a:solidFill>
              <a:ln w="1588">
                <a:solidFill>
                  <a:srgbClr val="FFFF00"/>
                </a:solidFill>
                <a:round/>
                <a:headEnd/>
                <a:tailEnd/>
              </a:ln>
            </p:spPr>
            <p:txBody>
              <a:bodyPr/>
              <a:lstStyle/>
              <a:p>
                <a:endParaRPr lang="en-US"/>
              </a:p>
            </p:txBody>
          </p:sp>
          <p:sp>
            <p:nvSpPr>
              <p:cNvPr id="2426" name="Freeform 1692"/>
              <p:cNvSpPr>
                <a:spLocks/>
              </p:cNvSpPr>
              <p:nvPr/>
            </p:nvSpPr>
            <p:spPr bwMode="auto">
              <a:xfrm>
                <a:off x="2420" y="2802"/>
                <a:ext cx="4" cy="6"/>
              </a:xfrm>
              <a:custGeom>
                <a:avLst/>
                <a:gdLst>
                  <a:gd name="T0" fmla="*/ 4 w 4"/>
                  <a:gd name="T1" fmla="*/ 6 h 6"/>
                  <a:gd name="T2" fmla="*/ 1 w 4"/>
                  <a:gd name="T3" fmla="*/ 6 h 6"/>
                  <a:gd name="T4" fmla="*/ 0 w 4"/>
                  <a:gd name="T5" fmla="*/ 1 h 6"/>
                  <a:gd name="T6" fmla="*/ 1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1" y="6"/>
                    </a:lnTo>
                    <a:lnTo>
                      <a:pt x="0" y="1"/>
                    </a:lnTo>
                    <a:lnTo>
                      <a:pt x="1" y="0"/>
                    </a:lnTo>
                    <a:lnTo>
                      <a:pt x="4" y="6"/>
                    </a:lnTo>
                    <a:close/>
                  </a:path>
                </a:pathLst>
              </a:custGeom>
              <a:solidFill>
                <a:srgbClr val="FFFF00"/>
              </a:solidFill>
              <a:ln w="1588">
                <a:solidFill>
                  <a:srgbClr val="FFFF00"/>
                </a:solidFill>
                <a:round/>
                <a:headEnd/>
                <a:tailEnd/>
              </a:ln>
            </p:spPr>
            <p:txBody>
              <a:bodyPr/>
              <a:lstStyle/>
              <a:p>
                <a:endParaRPr lang="en-US"/>
              </a:p>
            </p:txBody>
          </p:sp>
          <p:sp>
            <p:nvSpPr>
              <p:cNvPr id="2427" name="Freeform 1693"/>
              <p:cNvSpPr>
                <a:spLocks/>
              </p:cNvSpPr>
              <p:nvPr/>
            </p:nvSpPr>
            <p:spPr bwMode="auto">
              <a:xfrm>
                <a:off x="2419" y="2803"/>
                <a:ext cx="2" cy="7"/>
              </a:xfrm>
              <a:custGeom>
                <a:avLst/>
                <a:gdLst>
                  <a:gd name="T0" fmla="*/ 2 w 2"/>
                  <a:gd name="T1" fmla="*/ 5 h 7"/>
                  <a:gd name="T2" fmla="*/ 1 w 2"/>
                  <a:gd name="T3" fmla="*/ 7 h 7"/>
                  <a:gd name="T4" fmla="*/ 0 w 2"/>
                  <a:gd name="T5" fmla="*/ 0 h 7"/>
                  <a:gd name="T6" fmla="*/ 1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1" y="7"/>
                    </a:lnTo>
                    <a:lnTo>
                      <a:pt x="0" y="0"/>
                    </a:lnTo>
                    <a:lnTo>
                      <a:pt x="1" y="0"/>
                    </a:lnTo>
                    <a:lnTo>
                      <a:pt x="2" y="5"/>
                    </a:lnTo>
                    <a:close/>
                  </a:path>
                </a:pathLst>
              </a:custGeom>
              <a:solidFill>
                <a:srgbClr val="FFFF00"/>
              </a:solidFill>
              <a:ln w="1588">
                <a:solidFill>
                  <a:srgbClr val="FFFF00"/>
                </a:solidFill>
                <a:round/>
                <a:headEnd/>
                <a:tailEnd/>
              </a:ln>
            </p:spPr>
            <p:txBody>
              <a:bodyPr/>
              <a:lstStyle/>
              <a:p>
                <a:endParaRPr lang="en-US"/>
              </a:p>
            </p:txBody>
          </p:sp>
          <p:sp>
            <p:nvSpPr>
              <p:cNvPr id="2428" name="Freeform 1694"/>
              <p:cNvSpPr>
                <a:spLocks/>
              </p:cNvSpPr>
              <p:nvPr/>
            </p:nvSpPr>
            <p:spPr bwMode="auto">
              <a:xfrm>
                <a:off x="2391" y="2812"/>
                <a:ext cx="9" cy="9"/>
              </a:xfrm>
              <a:custGeom>
                <a:avLst/>
                <a:gdLst>
                  <a:gd name="T0" fmla="*/ 9 w 9"/>
                  <a:gd name="T1" fmla="*/ 6 h 9"/>
                  <a:gd name="T2" fmla="*/ 3 w 9"/>
                  <a:gd name="T3" fmla="*/ 9 h 9"/>
                  <a:gd name="T4" fmla="*/ 0 w 9"/>
                  <a:gd name="T5" fmla="*/ 2 h 9"/>
                  <a:gd name="T6" fmla="*/ 6 w 9"/>
                  <a:gd name="T7" fmla="*/ 0 h 9"/>
                  <a:gd name="T8" fmla="*/ 9 w 9"/>
                  <a:gd name="T9" fmla="*/ 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6"/>
                    </a:moveTo>
                    <a:lnTo>
                      <a:pt x="3" y="9"/>
                    </a:lnTo>
                    <a:lnTo>
                      <a:pt x="0" y="2"/>
                    </a:lnTo>
                    <a:lnTo>
                      <a:pt x="6" y="0"/>
                    </a:lnTo>
                    <a:lnTo>
                      <a:pt x="9" y="6"/>
                    </a:lnTo>
                    <a:close/>
                  </a:path>
                </a:pathLst>
              </a:custGeom>
              <a:solidFill>
                <a:srgbClr val="FFFF00"/>
              </a:solidFill>
              <a:ln w="1588">
                <a:solidFill>
                  <a:srgbClr val="FFFF00"/>
                </a:solidFill>
                <a:round/>
                <a:headEnd/>
                <a:tailEnd/>
              </a:ln>
            </p:spPr>
            <p:txBody>
              <a:bodyPr/>
              <a:lstStyle/>
              <a:p>
                <a:endParaRPr lang="en-US"/>
              </a:p>
            </p:txBody>
          </p:sp>
          <p:sp>
            <p:nvSpPr>
              <p:cNvPr id="2429" name="Freeform 1695"/>
              <p:cNvSpPr>
                <a:spLocks/>
              </p:cNvSpPr>
              <p:nvPr/>
            </p:nvSpPr>
            <p:spPr bwMode="auto">
              <a:xfrm>
                <a:off x="2389" y="2814"/>
                <a:ext cx="5" cy="8"/>
              </a:xfrm>
              <a:custGeom>
                <a:avLst/>
                <a:gdLst>
                  <a:gd name="T0" fmla="*/ 5 w 5"/>
                  <a:gd name="T1" fmla="*/ 7 h 8"/>
                  <a:gd name="T2" fmla="*/ 2 w 5"/>
                  <a:gd name="T3" fmla="*/ 8 h 8"/>
                  <a:gd name="T4" fmla="*/ 0 w 5"/>
                  <a:gd name="T5" fmla="*/ 1 h 8"/>
                  <a:gd name="T6" fmla="*/ 2 w 5"/>
                  <a:gd name="T7" fmla="*/ 0 h 8"/>
                  <a:gd name="T8" fmla="*/ 5 w 5"/>
                  <a:gd name="T9" fmla="*/ 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7"/>
                    </a:moveTo>
                    <a:lnTo>
                      <a:pt x="2" y="8"/>
                    </a:lnTo>
                    <a:lnTo>
                      <a:pt x="0" y="1"/>
                    </a:lnTo>
                    <a:lnTo>
                      <a:pt x="2" y="0"/>
                    </a:lnTo>
                    <a:lnTo>
                      <a:pt x="5" y="7"/>
                    </a:lnTo>
                    <a:close/>
                  </a:path>
                </a:pathLst>
              </a:custGeom>
              <a:solidFill>
                <a:srgbClr val="FFFF00"/>
              </a:solidFill>
              <a:ln w="1588">
                <a:solidFill>
                  <a:srgbClr val="FFFF00"/>
                </a:solidFill>
                <a:round/>
                <a:headEnd/>
                <a:tailEnd/>
              </a:ln>
            </p:spPr>
            <p:txBody>
              <a:bodyPr/>
              <a:lstStyle/>
              <a:p>
                <a:endParaRPr lang="en-US"/>
              </a:p>
            </p:txBody>
          </p:sp>
          <p:sp>
            <p:nvSpPr>
              <p:cNvPr id="2430" name="Freeform 1696"/>
              <p:cNvSpPr>
                <a:spLocks/>
              </p:cNvSpPr>
              <p:nvPr/>
            </p:nvSpPr>
            <p:spPr bwMode="auto">
              <a:xfrm>
                <a:off x="2383" y="2815"/>
                <a:ext cx="8" cy="8"/>
              </a:xfrm>
              <a:custGeom>
                <a:avLst/>
                <a:gdLst>
                  <a:gd name="T0" fmla="*/ 8 w 8"/>
                  <a:gd name="T1" fmla="*/ 7 h 8"/>
                  <a:gd name="T2" fmla="*/ 3 w 8"/>
                  <a:gd name="T3" fmla="*/ 8 h 8"/>
                  <a:gd name="T4" fmla="*/ 0 w 8"/>
                  <a:gd name="T5" fmla="*/ 3 h 8"/>
                  <a:gd name="T6" fmla="*/ 6 w 8"/>
                  <a:gd name="T7" fmla="*/ 0 h 8"/>
                  <a:gd name="T8" fmla="*/ 8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7"/>
                    </a:moveTo>
                    <a:lnTo>
                      <a:pt x="3" y="8"/>
                    </a:lnTo>
                    <a:lnTo>
                      <a:pt x="0" y="3"/>
                    </a:lnTo>
                    <a:lnTo>
                      <a:pt x="6" y="0"/>
                    </a:lnTo>
                    <a:lnTo>
                      <a:pt x="8" y="7"/>
                    </a:lnTo>
                    <a:close/>
                  </a:path>
                </a:pathLst>
              </a:custGeom>
              <a:solidFill>
                <a:srgbClr val="FFFF00"/>
              </a:solidFill>
              <a:ln w="1588">
                <a:solidFill>
                  <a:srgbClr val="FFFF00"/>
                </a:solidFill>
                <a:round/>
                <a:headEnd/>
                <a:tailEnd/>
              </a:ln>
            </p:spPr>
            <p:txBody>
              <a:bodyPr/>
              <a:lstStyle/>
              <a:p>
                <a:endParaRPr lang="en-US"/>
              </a:p>
            </p:txBody>
          </p:sp>
          <p:sp>
            <p:nvSpPr>
              <p:cNvPr id="2431" name="Freeform 1697"/>
              <p:cNvSpPr>
                <a:spLocks/>
              </p:cNvSpPr>
              <p:nvPr/>
            </p:nvSpPr>
            <p:spPr bwMode="auto">
              <a:xfrm>
                <a:off x="2381" y="2818"/>
                <a:ext cx="5" cy="7"/>
              </a:xfrm>
              <a:custGeom>
                <a:avLst/>
                <a:gdLst>
                  <a:gd name="T0" fmla="*/ 5 w 5"/>
                  <a:gd name="T1" fmla="*/ 5 h 7"/>
                  <a:gd name="T2" fmla="*/ 2 w 5"/>
                  <a:gd name="T3" fmla="*/ 7 h 7"/>
                  <a:gd name="T4" fmla="*/ 0 w 5"/>
                  <a:gd name="T5" fmla="*/ 0 h 7"/>
                  <a:gd name="T6" fmla="*/ 2 w 5"/>
                  <a:gd name="T7" fmla="*/ 0 h 7"/>
                  <a:gd name="T8" fmla="*/ 5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5"/>
                    </a:moveTo>
                    <a:lnTo>
                      <a:pt x="2" y="7"/>
                    </a:lnTo>
                    <a:lnTo>
                      <a:pt x="0" y="0"/>
                    </a:lnTo>
                    <a:lnTo>
                      <a:pt x="2" y="0"/>
                    </a:lnTo>
                    <a:lnTo>
                      <a:pt x="5" y="5"/>
                    </a:lnTo>
                    <a:close/>
                  </a:path>
                </a:pathLst>
              </a:custGeom>
              <a:solidFill>
                <a:srgbClr val="FFFF00"/>
              </a:solidFill>
              <a:ln w="1588">
                <a:solidFill>
                  <a:srgbClr val="FFFF00"/>
                </a:solidFill>
                <a:round/>
                <a:headEnd/>
                <a:tailEnd/>
              </a:ln>
            </p:spPr>
            <p:txBody>
              <a:bodyPr/>
              <a:lstStyle/>
              <a:p>
                <a:endParaRPr lang="en-US"/>
              </a:p>
            </p:txBody>
          </p:sp>
          <p:sp>
            <p:nvSpPr>
              <p:cNvPr id="2432" name="Freeform 1698"/>
              <p:cNvSpPr>
                <a:spLocks/>
              </p:cNvSpPr>
              <p:nvPr/>
            </p:nvSpPr>
            <p:spPr bwMode="auto">
              <a:xfrm>
                <a:off x="2375" y="2818"/>
                <a:ext cx="8" cy="9"/>
              </a:xfrm>
              <a:custGeom>
                <a:avLst/>
                <a:gdLst>
                  <a:gd name="T0" fmla="*/ 8 w 8"/>
                  <a:gd name="T1" fmla="*/ 7 h 9"/>
                  <a:gd name="T2" fmla="*/ 3 w 8"/>
                  <a:gd name="T3" fmla="*/ 9 h 9"/>
                  <a:gd name="T4" fmla="*/ 0 w 8"/>
                  <a:gd name="T5" fmla="*/ 3 h 9"/>
                  <a:gd name="T6" fmla="*/ 6 w 8"/>
                  <a:gd name="T7" fmla="*/ 0 h 9"/>
                  <a:gd name="T8" fmla="*/ 8 w 8"/>
                  <a:gd name="T9" fmla="*/ 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7"/>
                    </a:moveTo>
                    <a:lnTo>
                      <a:pt x="3" y="9"/>
                    </a:lnTo>
                    <a:lnTo>
                      <a:pt x="0" y="3"/>
                    </a:lnTo>
                    <a:lnTo>
                      <a:pt x="6" y="0"/>
                    </a:lnTo>
                    <a:lnTo>
                      <a:pt x="8" y="7"/>
                    </a:lnTo>
                    <a:close/>
                  </a:path>
                </a:pathLst>
              </a:custGeom>
              <a:solidFill>
                <a:srgbClr val="FFFF00"/>
              </a:solidFill>
              <a:ln w="1588">
                <a:solidFill>
                  <a:srgbClr val="FFFF00"/>
                </a:solidFill>
                <a:round/>
                <a:headEnd/>
                <a:tailEnd/>
              </a:ln>
            </p:spPr>
            <p:txBody>
              <a:bodyPr/>
              <a:lstStyle/>
              <a:p>
                <a:endParaRPr lang="en-US"/>
              </a:p>
            </p:txBody>
          </p:sp>
          <p:sp>
            <p:nvSpPr>
              <p:cNvPr id="2433" name="Freeform 1699"/>
              <p:cNvSpPr>
                <a:spLocks/>
              </p:cNvSpPr>
              <p:nvPr/>
            </p:nvSpPr>
            <p:spPr bwMode="auto">
              <a:xfrm>
                <a:off x="2349" y="2829"/>
                <a:ext cx="7" cy="8"/>
              </a:xfrm>
              <a:custGeom>
                <a:avLst/>
                <a:gdLst>
                  <a:gd name="T0" fmla="*/ 7 w 7"/>
                  <a:gd name="T1" fmla="*/ 6 h 8"/>
                  <a:gd name="T2" fmla="*/ 2 w 7"/>
                  <a:gd name="T3" fmla="*/ 8 h 8"/>
                  <a:gd name="T4" fmla="*/ 0 w 7"/>
                  <a:gd name="T5" fmla="*/ 2 h 8"/>
                  <a:gd name="T6" fmla="*/ 6 w 7"/>
                  <a:gd name="T7" fmla="*/ 0 h 8"/>
                  <a:gd name="T8" fmla="*/ 7 w 7"/>
                  <a:gd name="T9" fmla="*/ 6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6"/>
                    </a:moveTo>
                    <a:lnTo>
                      <a:pt x="2" y="8"/>
                    </a:lnTo>
                    <a:lnTo>
                      <a:pt x="0" y="2"/>
                    </a:lnTo>
                    <a:lnTo>
                      <a:pt x="6" y="0"/>
                    </a:lnTo>
                    <a:lnTo>
                      <a:pt x="7" y="6"/>
                    </a:lnTo>
                    <a:close/>
                  </a:path>
                </a:pathLst>
              </a:custGeom>
              <a:solidFill>
                <a:srgbClr val="FFFF00"/>
              </a:solidFill>
              <a:ln w="1588">
                <a:solidFill>
                  <a:srgbClr val="FFFF00"/>
                </a:solidFill>
                <a:round/>
                <a:headEnd/>
                <a:tailEnd/>
              </a:ln>
            </p:spPr>
            <p:txBody>
              <a:bodyPr/>
              <a:lstStyle/>
              <a:p>
                <a:endParaRPr lang="en-US"/>
              </a:p>
            </p:txBody>
          </p:sp>
          <p:sp>
            <p:nvSpPr>
              <p:cNvPr id="2434" name="Freeform 1700"/>
              <p:cNvSpPr>
                <a:spLocks/>
              </p:cNvSpPr>
              <p:nvPr/>
            </p:nvSpPr>
            <p:spPr bwMode="auto">
              <a:xfrm>
                <a:off x="2345" y="2831"/>
                <a:ext cx="6" cy="9"/>
              </a:xfrm>
              <a:custGeom>
                <a:avLst/>
                <a:gdLst>
                  <a:gd name="T0" fmla="*/ 6 w 6"/>
                  <a:gd name="T1" fmla="*/ 6 h 9"/>
                  <a:gd name="T2" fmla="*/ 3 w 6"/>
                  <a:gd name="T3" fmla="*/ 9 h 9"/>
                  <a:gd name="T4" fmla="*/ 0 w 6"/>
                  <a:gd name="T5" fmla="*/ 2 h 9"/>
                  <a:gd name="T6" fmla="*/ 4 w 6"/>
                  <a:gd name="T7" fmla="*/ 0 h 9"/>
                  <a:gd name="T8" fmla="*/ 6 w 6"/>
                  <a:gd name="T9" fmla="*/ 6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6"/>
                    </a:moveTo>
                    <a:lnTo>
                      <a:pt x="3" y="9"/>
                    </a:lnTo>
                    <a:lnTo>
                      <a:pt x="0" y="2"/>
                    </a:lnTo>
                    <a:lnTo>
                      <a:pt x="4" y="0"/>
                    </a:lnTo>
                    <a:lnTo>
                      <a:pt x="6" y="6"/>
                    </a:lnTo>
                    <a:close/>
                  </a:path>
                </a:pathLst>
              </a:custGeom>
              <a:solidFill>
                <a:srgbClr val="FFFF00"/>
              </a:solidFill>
              <a:ln w="1588">
                <a:solidFill>
                  <a:srgbClr val="FFFF00"/>
                </a:solidFill>
                <a:round/>
                <a:headEnd/>
                <a:tailEnd/>
              </a:ln>
            </p:spPr>
            <p:txBody>
              <a:bodyPr/>
              <a:lstStyle/>
              <a:p>
                <a:endParaRPr lang="en-US"/>
              </a:p>
            </p:txBody>
          </p:sp>
          <p:sp>
            <p:nvSpPr>
              <p:cNvPr id="2435" name="Freeform 1701"/>
              <p:cNvSpPr>
                <a:spLocks/>
              </p:cNvSpPr>
              <p:nvPr/>
            </p:nvSpPr>
            <p:spPr bwMode="auto">
              <a:xfrm>
                <a:off x="2341" y="2833"/>
                <a:ext cx="7" cy="8"/>
              </a:xfrm>
              <a:custGeom>
                <a:avLst/>
                <a:gdLst>
                  <a:gd name="T0" fmla="*/ 7 w 7"/>
                  <a:gd name="T1" fmla="*/ 7 h 8"/>
                  <a:gd name="T2" fmla="*/ 3 w 7"/>
                  <a:gd name="T3" fmla="*/ 8 h 8"/>
                  <a:gd name="T4" fmla="*/ 0 w 7"/>
                  <a:gd name="T5" fmla="*/ 1 h 8"/>
                  <a:gd name="T6" fmla="*/ 4 w 7"/>
                  <a:gd name="T7" fmla="*/ 0 h 8"/>
                  <a:gd name="T8" fmla="*/ 7 w 7"/>
                  <a:gd name="T9" fmla="*/ 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7"/>
                    </a:moveTo>
                    <a:lnTo>
                      <a:pt x="3" y="8"/>
                    </a:lnTo>
                    <a:lnTo>
                      <a:pt x="0" y="1"/>
                    </a:lnTo>
                    <a:lnTo>
                      <a:pt x="4" y="0"/>
                    </a:lnTo>
                    <a:lnTo>
                      <a:pt x="7" y="7"/>
                    </a:lnTo>
                    <a:close/>
                  </a:path>
                </a:pathLst>
              </a:custGeom>
              <a:solidFill>
                <a:srgbClr val="FFFF00"/>
              </a:solidFill>
              <a:ln w="1588">
                <a:solidFill>
                  <a:srgbClr val="FFFF00"/>
                </a:solidFill>
                <a:round/>
                <a:headEnd/>
                <a:tailEnd/>
              </a:ln>
            </p:spPr>
            <p:txBody>
              <a:bodyPr/>
              <a:lstStyle/>
              <a:p>
                <a:endParaRPr lang="en-US"/>
              </a:p>
            </p:txBody>
          </p:sp>
          <p:sp>
            <p:nvSpPr>
              <p:cNvPr id="2436" name="Freeform 1702"/>
              <p:cNvSpPr>
                <a:spLocks/>
              </p:cNvSpPr>
              <p:nvPr/>
            </p:nvSpPr>
            <p:spPr bwMode="auto">
              <a:xfrm>
                <a:off x="2338" y="2834"/>
                <a:ext cx="6" cy="7"/>
              </a:xfrm>
              <a:custGeom>
                <a:avLst/>
                <a:gdLst>
                  <a:gd name="T0" fmla="*/ 6 w 6"/>
                  <a:gd name="T1" fmla="*/ 7 h 7"/>
                  <a:gd name="T2" fmla="*/ 3 w 6"/>
                  <a:gd name="T3" fmla="*/ 7 h 7"/>
                  <a:gd name="T4" fmla="*/ 0 w 6"/>
                  <a:gd name="T5" fmla="*/ 1 h 7"/>
                  <a:gd name="T6" fmla="*/ 3 w 6"/>
                  <a:gd name="T7" fmla="*/ 0 h 7"/>
                  <a:gd name="T8" fmla="*/ 6 w 6"/>
                  <a:gd name="T9" fmla="*/ 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3" y="7"/>
                    </a:lnTo>
                    <a:lnTo>
                      <a:pt x="0" y="1"/>
                    </a:lnTo>
                    <a:lnTo>
                      <a:pt x="3" y="0"/>
                    </a:lnTo>
                    <a:lnTo>
                      <a:pt x="6" y="7"/>
                    </a:lnTo>
                    <a:close/>
                  </a:path>
                </a:pathLst>
              </a:custGeom>
              <a:solidFill>
                <a:srgbClr val="FFFF00"/>
              </a:solidFill>
              <a:ln w="1588">
                <a:solidFill>
                  <a:srgbClr val="FFFF00"/>
                </a:solidFill>
                <a:round/>
                <a:headEnd/>
                <a:tailEnd/>
              </a:ln>
            </p:spPr>
            <p:txBody>
              <a:bodyPr/>
              <a:lstStyle/>
              <a:p>
                <a:endParaRPr lang="en-US"/>
              </a:p>
            </p:txBody>
          </p:sp>
          <p:sp>
            <p:nvSpPr>
              <p:cNvPr id="2437" name="Freeform 1703"/>
              <p:cNvSpPr>
                <a:spLocks/>
              </p:cNvSpPr>
              <p:nvPr/>
            </p:nvSpPr>
            <p:spPr bwMode="auto">
              <a:xfrm>
                <a:off x="2334" y="2835"/>
                <a:ext cx="7" cy="9"/>
              </a:xfrm>
              <a:custGeom>
                <a:avLst/>
                <a:gdLst>
                  <a:gd name="T0" fmla="*/ 7 w 7"/>
                  <a:gd name="T1" fmla="*/ 6 h 9"/>
                  <a:gd name="T2" fmla="*/ 3 w 7"/>
                  <a:gd name="T3" fmla="*/ 9 h 9"/>
                  <a:gd name="T4" fmla="*/ 0 w 7"/>
                  <a:gd name="T5" fmla="*/ 2 h 9"/>
                  <a:gd name="T6" fmla="*/ 4 w 7"/>
                  <a:gd name="T7" fmla="*/ 0 h 9"/>
                  <a:gd name="T8" fmla="*/ 7 w 7"/>
                  <a:gd name="T9" fmla="*/ 6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6"/>
                    </a:moveTo>
                    <a:lnTo>
                      <a:pt x="3" y="9"/>
                    </a:lnTo>
                    <a:lnTo>
                      <a:pt x="0" y="2"/>
                    </a:lnTo>
                    <a:lnTo>
                      <a:pt x="4" y="0"/>
                    </a:lnTo>
                    <a:lnTo>
                      <a:pt x="7" y="6"/>
                    </a:lnTo>
                    <a:close/>
                  </a:path>
                </a:pathLst>
              </a:custGeom>
              <a:solidFill>
                <a:srgbClr val="FFFF00"/>
              </a:solidFill>
              <a:ln w="1588">
                <a:solidFill>
                  <a:srgbClr val="FFFF00"/>
                </a:solidFill>
                <a:round/>
                <a:headEnd/>
                <a:tailEnd/>
              </a:ln>
            </p:spPr>
            <p:txBody>
              <a:bodyPr/>
              <a:lstStyle/>
              <a:p>
                <a:endParaRPr lang="en-US"/>
              </a:p>
            </p:txBody>
          </p:sp>
          <p:sp>
            <p:nvSpPr>
              <p:cNvPr id="2438" name="Freeform 1704"/>
              <p:cNvSpPr>
                <a:spLocks/>
              </p:cNvSpPr>
              <p:nvPr/>
            </p:nvSpPr>
            <p:spPr bwMode="auto">
              <a:xfrm>
                <a:off x="2333" y="2837"/>
                <a:ext cx="4" cy="7"/>
              </a:xfrm>
              <a:custGeom>
                <a:avLst/>
                <a:gdLst>
                  <a:gd name="T0" fmla="*/ 4 w 4"/>
                  <a:gd name="T1" fmla="*/ 7 h 7"/>
                  <a:gd name="T2" fmla="*/ 3 w 4"/>
                  <a:gd name="T3" fmla="*/ 7 h 7"/>
                  <a:gd name="T4" fmla="*/ 0 w 4"/>
                  <a:gd name="T5" fmla="*/ 0 h 7"/>
                  <a:gd name="T6" fmla="*/ 1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3" y="7"/>
                    </a:lnTo>
                    <a:lnTo>
                      <a:pt x="0" y="0"/>
                    </a:lnTo>
                    <a:lnTo>
                      <a:pt x="1" y="0"/>
                    </a:lnTo>
                    <a:lnTo>
                      <a:pt x="4" y="7"/>
                    </a:lnTo>
                    <a:close/>
                  </a:path>
                </a:pathLst>
              </a:custGeom>
              <a:solidFill>
                <a:srgbClr val="FFFF00"/>
              </a:solidFill>
              <a:ln w="1588">
                <a:solidFill>
                  <a:srgbClr val="FFFF00"/>
                </a:solidFill>
                <a:round/>
                <a:headEnd/>
                <a:tailEnd/>
              </a:ln>
            </p:spPr>
            <p:txBody>
              <a:bodyPr/>
              <a:lstStyle/>
              <a:p>
                <a:endParaRPr lang="en-US"/>
              </a:p>
            </p:txBody>
          </p:sp>
          <p:sp>
            <p:nvSpPr>
              <p:cNvPr id="2439" name="Freeform 1705"/>
              <p:cNvSpPr>
                <a:spLocks/>
              </p:cNvSpPr>
              <p:nvPr/>
            </p:nvSpPr>
            <p:spPr bwMode="auto">
              <a:xfrm>
                <a:off x="2311" y="2845"/>
                <a:ext cx="3" cy="7"/>
              </a:xfrm>
              <a:custGeom>
                <a:avLst/>
                <a:gdLst>
                  <a:gd name="T0" fmla="*/ 3 w 3"/>
                  <a:gd name="T1" fmla="*/ 7 h 7"/>
                  <a:gd name="T2" fmla="*/ 2 w 3"/>
                  <a:gd name="T3" fmla="*/ 7 h 7"/>
                  <a:gd name="T4" fmla="*/ 0 w 3"/>
                  <a:gd name="T5" fmla="*/ 1 h 7"/>
                  <a:gd name="T6" fmla="*/ 0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2" y="7"/>
                    </a:lnTo>
                    <a:lnTo>
                      <a:pt x="0" y="1"/>
                    </a:lnTo>
                    <a:lnTo>
                      <a:pt x="0" y="0"/>
                    </a:lnTo>
                    <a:lnTo>
                      <a:pt x="3" y="7"/>
                    </a:lnTo>
                    <a:close/>
                  </a:path>
                </a:pathLst>
              </a:custGeom>
              <a:solidFill>
                <a:srgbClr val="FFFF00"/>
              </a:solidFill>
              <a:ln w="1588">
                <a:solidFill>
                  <a:srgbClr val="FFFF00"/>
                </a:solidFill>
                <a:round/>
                <a:headEnd/>
                <a:tailEnd/>
              </a:ln>
            </p:spPr>
            <p:txBody>
              <a:bodyPr/>
              <a:lstStyle/>
              <a:p>
                <a:endParaRPr lang="en-US"/>
              </a:p>
            </p:txBody>
          </p:sp>
          <p:sp>
            <p:nvSpPr>
              <p:cNvPr id="2440" name="Freeform 1706"/>
              <p:cNvSpPr>
                <a:spLocks/>
              </p:cNvSpPr>
              <p:nvPr/>
            </p:nvSpPr>
            <p:spPr bwMode="auto">
              <a:xfrm>
                <a:off x="2309" y="2846"/>
                <a:ext cx="4" cy="7"/>
              </a:xfrm>
              <a:custGeom>
                <a:avLst/>
                <a:gdLst>
                  <a:gd name="T0" fmla="*/ 4 w 4"/>
                  <a:gd name="T1" fmla="*/ 6 h 7"/>
                  <a:gd name="T2" fmla="*/ 2 w 4"/>
                  <a:gd name="T3" fmla="*/ 7 h 7"/>
                  <a:gd name="T4" fmla="*/ 0 w 4"/>
                  <a:gd name="T5" fmla="*/ 0 h 7"/>
                  <a:gd name="T6" fmla="*/ 2 w 4"/>
                  <a:gd name="T7" fmla="*/ 0 h 7"/>
                  <a:gd name="T8" fmla="*/ 4 w 4"/>
                  <a:gd name="T9" fmla="*/ 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6"/>
                    </a:moveTo>
                    <a:lnTo>
                      <a:pt x="2" y="7"/>
                    </a:lnTo>
                    <a:lnTo>
                      <a:pt x="0" y="0"/>
                    </a:lnTo>
                    <a:lnTo>
                      <a:pt x="2" y="0"/>
                    </a:lnTo>
                    <a:lnTo>
                      <a:pt x="4" y="6"/>
                    </a:lnTo>
                    <a:close/>
                  </a:path>
                </a:pathLst>
              </a:custGeom>
              <a:solidFill>
                <a:srgbClr val="FFFF00"/>
              </a:solidFill>
              <a:ln w="1588">
                <a:solidFill>
                  <a:srgbClr val="FFFF00"/>
                </a:solidFill>
                <a:round/>
                <a:headEnd/>
                <a:tailEnd/>
              </a:ln>
            </p:spPr>
            <p:txBody>
              <a:bodyPr/>
              <a:lstStyle/>
              <a:p>
                <a:endParaRPr lang="en-US"/>
              </a:p>
            </p:txBody>
          </p:sp>
          <p:sp>
            <p:nvSpPr>
              <p:cNvPr id="2441" name="Freeform 1707"/>
              <p:cNvSpPr>
                <a:spLocks/>
              </p:cNvSpPr>
              <p:nvPr/>
            </p:nvSpPr>
            <p:spPr bwMode="auto">
              <a:xfrm>
                <a:off x="2307" y="2846"/>
                <a:ext cx="4" cy="7"/>
              </a:xfrm>
              <a:custGeom>
                <a:avLst/>
                <a:gdLst>
                  <a:gd name="T0" fmla="*/ 4 w 4"/>
                  <a:gd name="T1" fmla="*/ 7 h 7"/>
                  <a:gd name="T2" fmla="*/ 2 w 4"/>
                  <a:gd name="T3" fmla="*/ 7 h 7"/>
                  <a:gd name="T4" fmla="*/ 0 w 4"/>
                  <a:gd name="T5" fmla="*/ 2 h 7"/>
                  <a:gd name="T6" fmla="*/ 2 w 4"/>
                  <a:gd name="T7" fmla="*/ 0 h 7"/>
                  <a:gd name="T8" fmla="*/ 4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7"/>
                    </a:moveTo>
                    <a:lnTo>
                      <a:pt x="2" y="7"/>
                    </a:lnTo>
                    <a:lnTo>
                      <a:pt x="0" y="2"/>
                    </a:lnTo>
                    <a:lnTo>
                      <a:pt x="2" y="0"/>
                    </a:lnTo>
                    <a:lnTo>
                      <a:pt x="4" y="7"/>
                    </a:lnTo>
                    <a:close/>
                  </a:path>
                </a:pathLst>
              </a:custGeom>
              <a:solidFill>
                <a:srgbClr val="FFFF00"/>
              </a:solidFill>
              <a:ln w="1588">
                <a:solidFill>
                  <a:srgbClr val="FFFF00"/>
                </a:solidFill>
                <a:round/>
                <a:headEnd/>
                <a:tailEnd/>
              </a:ln>
            </p:spPr>
            <p:txBody>
              <a:bodyPr/>
              <a:lstStyle/>
              <a:p>
                <a:endParaRPr lang="en-US"/>
              </a:p>
            </p:txBody>
          </p:sp>
          <p:sp>
            <p:nvSpPr>
              <p:cNvPr id="2442" name="Freeform 1708"/>
              <p:cNvSpPr>
                <a:spLocks/>
              </p:cNvSpPr>
              <p:nvPr/>
            </p:nvSpPr>
            <p:spPr bwMode="auto">
              <a:xfrm>
                <a:off x="2296" y="2848"/>
                <a:ext cx="13" cy="9"/>
              </a:xfrm>
              <a:custGeom>
                <a:avLst/>
                <a:gdLst>
                  <a:gd name="T0" fmla="*/ 13 w 13"/>
                  <a:gd name="T1" fmla="*/ 5 h 9"/>
                  <a:gd name="T2" fmla="*/ 3 w 13"/>
                  <a:gd name="T3" fmla="*/ 9 h 9"/>
                  <a:gd name="T4" fmla="*/ 0 w 13"/>
                  <a:gd name="T5" fmla="*/ 4 h 9"/>
                  <a:gd name="T6" fmla="*/ 11 w 13"/>
                  <a:gd name="T7" fmla="*/ 0 h 9"/>
                  <a:gd name="T8" fmla="*/ 13 w 13"/>
                  <a:gd name="T9" fmla="*/ 5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5"/>
                    </a:moveTo>
                    <a:lnTo>
                      <a:pt x="3" y="9"/>
                    </a:lnTo>
                    <a:lnTo>
                      <a:pt x="0" y="4"/>
                    </a:lnTo>
                    <a:lnTo>
                      <a:pt x="11" y="0"/>
                    </a:lnTo>
                    <a:lnTo>
                      <a:pt x="13" y="5"/>
                    </a:lnTo>
                    <a:close/>
                  </a:path>
                </a:pathLst>
              </a:custGeom>
              <a:solidFill>
                <a:srgbClr val="FFFF00"/>
              </a:solidFill>
              <a:ln w="1588">
                <a:solidFill>
                  <a:srgbClr val="FFFF00"/>
                </a:solidFill>
                <a:round/>
                <a:headEnd/>
                <a:tailEnd/>
              </a:ln>
            </p:spPr>
            <p:txBody>
              <a:bodyPr/>
              <a:lstStyle/>
              <a:p>
                <a:endParaRPr lang="en-US"/>
              </a:p>
            </p:txBody>
          </p:sp>
          <p:sp>
            <p:nvSpPr>
              <p:cNvPr id="2443" name="Freeform 1709"/>
              <p:cNvSpPr>
                <a:spLocks/>
              </p:cNvSpPr>
              <p:nvPr/>
            </p:nvSpPr>
            <p:spPr bwMode="auto">
              <a:xfrm>
                <a:off x="2290" y="2852"/>
                <a:ext cx="9" cy="8"/>
              </a:xfrm>
              <a:custGeom>
                <a:avLst/>
                <a:gdLst>
                  <a:gd name="T0" fmla="*/ 9 w 9"/>
                  <a:gd name="T1" fmla="*/ 5 h 8"/>
                  <a:gd name="T2" fmla="*/ 2 w 9"/>
                  <a:gd name="T3" fmla="*/ 8 h 8"/>
                  <a:gd name="T4" fmla="*/ 0 w 9"/>
                  <a:gd name="T5" fmla="*/ 1 h 8"/>
                  <a:gd name="T6" fmla="*/ 6 w 9"/>
                  <a:gd name="T7" fmla="*/ 0 h 8"/>
                  <a:gd name="T8" fmla="*/ 9 w 9"/>
                  <a:gd name="T9" fmla="*/ 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5"/>
                    </a:moveTo>
                    <a:lnTo>
                      <a:pt x="2" y="8"/>
                    </a:lnTo>
                    <a:lnTo>
                      <a:pt x="0" y="1"/>
                    </a:lnTo>
                    <a:lnTo>
                      <a:pt x="6" y="0"/>
                    </a:lnTo>
                    <a:lnTo>
                      <a:pt x="9" y="5"/>
                    </a:lnTo>
                    <a:close/>
                  </a:path>
                </a:pathLst>
              </a:custGeom>
              <a:solidFill>
                <a:srgbClr val="FFFF00"/>
              </a:solidFill>
              <a:ln w="1588">
                <a:solidFill>
                  <a:srgbClr val="FFFF00"/>
                </a:solidFill>
                <a:round/>
                <a:headEnd/>
                <a:tailEnd/>
              </a:ln>
            </p:spPr>
            <p:txBody>
              <a:bodyPr/>
              <a:lstStyle/>
              <a:p>
                <a:endParaRPr lang="en-US"/>
              </a:p>
            </p:txBody>
          </p:sp>
          <p:sp>
            <p:nvSpPr>
              <p:cNvPr id="2444" name="Freeform 1710"/>
              <p:cNvSpPr>
                <a:spLocks/>
              </p:cNvSpPr>
              <p:nvPr/>
            </p:nvSpPr>
            <p:spPr bwMode="auto">
              <a:xfrm>
                <a:off x="2268" y="2861"/>
                <a:ext cx="3" cy="7"/>
              </a:xfrm>
              <a:custGeom>
                <a:avLst/>
                <a:gdLst>
                  <a:gd name="T0" fmla="*/ 3 w 3"/>
                  <a:gd name="T1" fmla="*/ 7 h 7"/>
                  <a:gd name="T2" fmla="*/ 1 w 3"/>
                  <a:gd name="T3" fmla="*/ 7 h 7"/>
                  <a:gd name="T4" fmla="*/ 0 w 3"/>
                  <a:gd name="T5" fmla="*/ 2 h 7"/>
                  <a:gd name="T6" fmla="*/ 1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1" y="7"/>
                    </a:lnTo>
                    <a:lnTo>
                      <a:pt x="0" y="2"/>
                    </a:lnTo>
                    <a:lnTo>
                      <a:pt x="1" y="0"/>
                    </a:lnTo>
                    <a:lnTo>
                      <a:pt x="3" y="7"/>
                    </a:lnTo>
                    <a:close/>
                  </a:path>
                </a:pathLst>
              </a:custGeom>
              <a:solidFill>
                <a:srgbClr val="FFFF00"/>
              </a:solidFill>
              <a:ln w="1588">
                <a:solidFill>
                  <a:srgbClr val="FFFF00"/>
                </a:solidFill>
                <a:round/>
                <a:headEnd/>
                <a:tailEnd/>
              </a:ln>
            </p:spPr>
            <p:txBody>
              <a:bodyPr/>
              <a:lstStyle/>
              <a:p>
                <a:endParaRPr lang="en-US"/>
              </a:p>
            </p:txBody>
          </p:sp>
          <p:sp>
            <p:nvSpPr>
              <p:cNvPr id="2445" name="Freeform 1711"/>
              <p:cNvSpPr>
                <a:spLocks/>
              </p:cNvSpPr>
              <p:nvPr/>
            </p:nvSpPr>
            <p:spPr bwMode="auto">
              <a:xfrm>
                <a:off x="2253" y="2863"/>
                <a:ext cx="16" cy="10"/>
              </a:xfrm>
              <a:custGeom>
                <a:avLst/>
                <a:gdLst>
                  <a:gd name="T0" fmla="*/ 16 w 16"/>
                  <a:gd name="T1" fmla="*/ 5 h 10"/>
                  <a:gd name="T2" fmla="*/ 1 w 16"/>
                  <a:gd name="T3" fmla="*/ 10 h 10"/>
                  <a:gd name="T4" fmla="*/ 0 w 16"/>
                  <a:gd name="T5" fmla="*/ 5 h 10"/>
                  <a:gd name="T6" fmla="*/ 15 w 16"/>
                  <a:gd name="T7" fmla="*/ 0 h 10"/>
                  <a:gd name="T8" fmla="*/ 16 w 16"/>
                  <a:gd name="T9" fmla="*/ 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16" y="5"/>
                    </a:moveTo>
                    <a:lnTo>
                      <a:pt x="1" y="10"/>
                    </a:lnTo>
                    <a:lnTo>
                      <a:pt x="0" y="5"/>
                    </a:lnTo>
                    <a:lnTo>
                      <a:pt x="15" y="0"/>
                    </a:lnTo>
                    <a:lnTo>
                      <a:pt x="16" y="5"/>
                    </a:lnTo>
                    <a:close/>
                  </a:path>
                </a:pathLst>
              </a:custGeom>
              <a:solidFill>
                <a:srgbClr val="FFFF00"/>
              </a:solidFill>
              <a:ln w="1588">
                <a:solidFill>
                  <a:srgbClr val="FFFF00"/>
                </a:solidFill>
                <a:round/>
                <a:headEnd/>
                <a:tailEnd/>
              </a:ln>
            </p:spPr>
            <p:txBody>
              <a:bodyPr/>
              <a:lstStyle/>
              <a:p>
                <a:endParaRPr lang="en-US"/>
              </a:p>
            </p:txBody>
          </p:sp>
          <p:sp>
            <p:nvSpPr>
              <p:cNvPr id="2446" name="Freeform 1712"/>
              <p:cNvSpPr>
                <a:spLocks/>
              </p:cNvSpPr>
              <p:nvPr/>
            </p:nvSpPr>
            <p:spPr bwMode="auto">
              <a:xfrm>
                <a:off x="2247" y="2868"/>
                <a:ext cx="7" cy="8"/>
              </a:xfrm>
              <a:custGeom>
                <a:avLst/>
                <a:gdLst>
                  <a:gd name="T0" fmla="*/ 7 w 7"/>
                  <a:gd name="T1" fmla="*/ 5 h 8"/>
                  <a:gd name="T2" fmla="*/ 2 w 7"/>
                  <a:gd name="T3" fmla="*/ 8 h 8"/>
                  <a:gd name="T4" fmla="*/ 0 w 7"/>
                  <a:gd name="T5" fmla="*/ 1 h 8"/>
                  <a:gd name="T6" fmla="*/ 6 w 7"/>
                  <a:gd name="T7" fmla="*/ 0 h 8"/>
                  <a:gd name="T8" fmla="*/ 7 w 7"/>
                  <a:gd name="T9" fmla="*/ 5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5"/>
                    </a:moveTo>
                    <a:lnTo>
                      <a:pt x="2" y="8"/>
                    </a:lnTo>
                    <a:lnTo>
                      <a:pt x="0" y="1"/>
                    </a:lnTo>
                    <a:lnTo>
                      <a:pt x="6" y="0"/>
                    </a:lnTo>
                    <a:lnTo>
                      <a:pt x="7" y="5"/>
                    </a:lnTo>
                    <a:close/>
                  </a:path>
                </a:pathLst>
              </a:custGeom>
              <a:solidFill>
                <a:srgbClr val="FFFF00"/>
              </a:solidFill>
              <a:ln w="1588">
                <a:solidFill>
                  <a:srgbClr val="FFFF00"/>
                </a:solidFill>
                <a:round/>
                <a:headEnd/>
                <a:tailEnd/>
              </a:ln>
            </p:spPr>
            <p:txBody>
              <a:bodyPr/>
              <a:lstStyle/>
              <a:p>
                <a:endParaRPr lang="en-US"/>
              </a:p>
            </p:txBody>
          </p:sp>
          <p:sp>
            <p:nvSpPr>
              <p:cNvPr id="2447" name="Freeform 1713"/>
              <p:cNvSpPr>
                <a:spLocks/>
              </p:cNvSpPr>
              <p:nvPr/>
            </p:nvSpPr>
            <p:spPr bwMode="auto">
              <a:xfrm>
                <a:off x="2218" y="2878"/>
                <a:ext cx="9" cy="9"/>
              </a:xfrm>
              <a:custGeom>
                <a:avLst/>
                <a:gdLst>
                  <a:gd name="T0" fmla="*/ 9 w 9"/>
                  <a:gd name="T1" fmla="*/ 6 h 9"/>
                  <a:gd name="T2" fmla="*/ 1 w 9"/>
                  <a:gd name="T3" fmla="*/ 9 h 9"/>
                  <a:gd name="T4" fmla="*/ 0 w 9"/>
                  <a:gd name="T5" fmla="*/ 2 h 9"/>
                  <a:gd name="T6" fmla="*/ 8 w 9"/>
                  <a:gd name="T7" fmla="*/ 0 h 9"/>
                  <a:gd name="T8" fmla="*/ 9 w 9"/>
                  <a:gd name="T9" fmla="*/ 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6"/>
                    </a:moveTo>
                    <a:lnTo>
                      <a:pt x="1" y="9"/>
                    </a:lnTo>
                    <a:lnTo>
                      <a:pt x="0" y="2"/>
                    </a:lnTo>
                    <a:lnTo>
                      <a:pt x="8" y="0"/>
                    </a:lnTo>
                    <a:lnTo>
                      <a:pt x="9" y="6"/>
                    </a:lnTo>
                    <a:close/>
                  </a:path>
                </a:pathLst>
              </a:custGeom>
              <a:solidFill>
                <a:srgbClr val="FFFF00"/>
              </a:solidFill>
              <a:ln w="1588">
                <a:solidFill>
                  <a:srgbClr val="FFFF00"/>
                </a:solidFill>
                <a:round/>
                <a:headEnd/>
                <a:tailEnd/>
              </a:ln>
            </p:spPr>
            <p:txBody>
              <a:bodyPr/>
              <a:lstStyle/>
              <a:p>
                <a:endParaRPr lang="en-US"/>
              </a:p>
            </p:txBody>
          </p:sp>
          <p:sp>
            <p:nvSpPr>
              <p:cNvPr id="2448" name="Freeform 1714"/>
              <p:cNvSpPr>
                <a:spLocks/>
              </p:cNvSpPr>
              <p:nvPr/>
            </p:nvSpPr>
            <p:spPr bwMode="auto">
              <a:xfrm>
                <a:off x="2204" y="2880"/>
                <a:ext cx="15" cy="11"/>
              </a:xfrm>
              <a:custGeom>
                <a:avLst/>
                <a:gdLst>
                  <a:gd name="T0" fmla="*/ 15 w 15"/>
                  <a:gd name="T1" fmla="*/ 7 h 11"/>
                  <a:gd name="T2" fmla="*/ 3 w 15"/>
                  <a:gd name="T3" fmla="*/ 11 h 11"/>
                  <a:gd name="T4" fmla="*/ 0 w 15"/>
                  <a:gd name="T5" fmla="*/ 6 h 11"/>
                  <a:gd name="T6" fmla="*/ 14 w 15"/>
                  <a:gd name="T7" fmla="*/ 0 h 11"/>
                  <a:gd name="T8" fmla="*/ 15 w 15"/>
                  <a:gd name="T9" fmla="*/ 7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7"/>
                    </a:moveTo>
                    <a:lnTo>
                      <a:pt x="3" y="11"/>
                    </a:lnTo>
                    <a:lnTo>
                      <a:pt x="0" y="6"/>
                    </a:lnTo>
                    <a:lnTo>
                      <a:pt x="14" y="0"/>
                    </a:lnTo>
                    <a:lnTo>
                      <a:pt x="15" y="7"/>
                    </a:lnTo>
                    <a:close/>
                  </a:path>
                </a:pathLst>
              </a:custGeom>
              <a:solidFill>
                <a:srgbClr val="FFFF00"/>
              </a:solidFill>
              <a:ln w="1588">
                <a:solidFill>
                  <a:srgbClr val="FFFF00"/>
                </a:solidFill>
                <a:round/>
                <a:headEnd/>
                <a:tailEnd/>
              </a:ln>
            </p:spPr>
            <p:txBody>
              <a:bodyPr/>
              <a:lstStyle/>
              <a:p>
                <a:endParaRPr lang="en-US"/>
              </a:p>
            </p:txBody>
          </p:sp>
          <p:sp>
            <p:nvSpPr>
              <p:cNvPr id="2449" name="Freeform 1715"/>
              <p:cNvSpPr>
                <a:spLocks/>
              </p:cNvSpPr>
              <p:nvPr/>
            </p:nvSpPr>
            <p:spPr bwMode="auto">
              <a:xfrm>
                <a:off x="2170" y="2892"/>
                <a:ext cx="15" cy="11"/>
              </a:xfrm>
              <a:custGeom>
                <a:avLst/>
                <a:gdLst>
                  <a:gd name="T0" fmla="*/ 15 w 15"/>
                  <a:gd name="T1" fmla="*/ 7 h 11"/>
                  <a:gd name="T2" fmla="*/ 1 w 15"/>
                  <a:gd name="T3" fmla="*/ 11 h 11"/>
                  <a:gd name="T4" fmla="*/ 0 w 15"/>
                  <a:gd name="T5" fmla="*/ 6 h 11"/>
                  <a:gd name="T6" fmla="*/ 12 w 15"/>
                  <a:gd name="T7" fmla="*/ 0 h 11"/>
                  <a:gd name="T8" fmla="*/ 15 w 15"/>
                  <a:gd name="T9" fmla="*/ 7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7"/>
                    </a:moveTo>
                    <a:lnTo>
                      <a:pt x="1" y="11"/>
                    </a:lnTo>
                    <a:lnTo>
                      <a:pt x="0" y="6"/>
                    </a:lnTo>
                    <a:lnTo>
                      <a:pt x="12" y="0"/>
                    </a:lnTo>
                    <a:lnTo>
                      <a:pt x="15" y="7"/>
                    </a:lnTo>
                    <a:close/>
                  </a:path>
                </a:pathLst>
              </a:custGeom>
              <a:solidFill>
                <a:srgbClr val="FFFF00"/>
              </a:solidFill>
              <a:ln w="1588">
                <a:solidFill>
                  <a:srgbClr val="FFFF00"/>
                </a:solidFill>
                <a:round/>
                <a:headEnd/>
                <a:tailEnd/>
              </a:ln>
            </p:spPr>
            <p:txBody>
              <a:bodyPr/>
              <a:lstStyle/>
              <a:p>
                <a:endParaRPr lang="en-US"/>
              </a:p>
            </p:txBody>
          </p:sp>
          <p:sp>
            <p:nvSpPr>
              <p:cNvPr id="2450" name="Freeform 1716"/>
              <p:cNvSpPr>
                <a:spLocks/>
              </p:cNvSpPr>
              <p:nvPr/>
            </p:nvSpPr>
            <p:spPr bwMode="auto">
              <a:xfrm>
                <a:off x="2161" y="2898"/>
                <a:ext cx="10" cy="9"/>
              </a:xfrm>
              <a:custGeom>
                <a:avLst/>
                <a:gdLst>
                  <a:gd name="T0" fmla="*/ 10 w 10"/>
                  <a:gd name="T1" fmla="*/ 5 h 9"/>
                  <a:gd name="T2" fmla="*/ 1 w 10"/>
                  <a:gd name="T3" fmla="*/ 9 h 9"/>
                  <a:gd name="T4" fmla="*/ 0 w 10"/>
                  <a:gd name="T5" fmla="*/ 3 h 9"/>
                  <a:gd name="T6" fmla="*/ 9 w 10"/>
                  <a:gd name="T7" fmla="*/ 0 h 9"/>
                  <a:gd name="T8" fmla="*/ 1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5"/>
                    </a:moveTo>
                    <a:lnTo>
                      <a:pt x="1" y="9"/>
                    </a:lnTo>
                    <a:lnTo>
                      <a:pt x="0" y="3"/>
                    </a:lnTo>
                    <a:lnTo>
                      <a:pt x="9" y="0"/>
                    </a:lnTo>
                    <a:lnTo>
                      <a:pt x="10" y="5"/>
                    </a:lnTo>
                    <a:close/>
                  </a:path>
                </a:pathLst>
              </a:custGeom>
              <a:solidFill>
                <a:srgbClr val="FFFF00"/>
              </a:solidFill>
              <a:ln w="1588">
                <a:solidFill>
                  <a:srgbClr val="FFFF00"/>
                </a:solidFill>
                <a:round/>
                <a:headEnd/>
                <a:tailEnd/>
              </a:ln>
            </p:spPr>
            <p:txBody>
              <a:bodyPr/>
              <a:lstStyle/>
              <a:p>
                <a:endParaRPr lang="en-US"/>
              </a:p>
            </p:txBody>
          </p:sp>
          <p:sp>
            <p:nvSpPr>
              <p:cNvPr id="2451" name="Freeform 1717"/>
              <p:cNvSpPr>
                <a:spLocks/>
              </p:cNvSpPr>
              <p:nvPr/>
            </p:nvSpPr>
            <p:spPr bwMode="auto">
              <a:xfrm>
                <a:off x="2137" y="2907"/>
                <a:ext cx="3" cy="7"/>
              </a:xfrm>
              <a:custGeom>
                <a:avLst/>
                <a:gdLst>
                  <a:gd name="T0" fmla="*/ 3 w 3"/>
                  <a:gd name="T1" fmla="*/ 7 h 7"/>
                  <a:gd name="T2" fmla="*/ 3 w 3"/>
                  <a:gd name="T3" fmla="*/ 7 h 7"/>
                  <a:gd name="T4" fmla="*/ 0 w 3"/>
                  <a:gd name="T5" fmla="*/ 2 h 7"/>
                  <a:gd name="T6" fmla="*/ 2 w 3"/>
                  <a:gd name="T7" fmla="*/ 0 h 7"/>
                  <a:gd name="T8" fmla="*/ 3 w 3"/>
                  <a:gd name="T9" fmla="*/ 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lnTo>
                      <a:pt x="3" y="7"/>
                    </a:lnTo>
                    <a:lnTo>
                      <a:pt x="0" y="2"/>
                    </a:lnTo>
                    <a:lnTo>
                      <a:pt x="2" y="0"/>
                    </a:lnTo>
                    <a:lnTo>
                      <a:pt x="3" y="7"/>
                    </a:lnTo>
                    <a:close/>
                  </a:path>
                </a:pathLst>
              </a:custGeom>
              <a:solidFill>
                <a:srgbClr val="FFFF00"/>
              </a:solidFill>
              <a:ln w="1588">
                <a:solidFill>
                  <a:srgbClr val="FFFF00"/>
                </a:solidFill>
                <a:round/>
                <a:headEnd/>
                <a:tailEnd/>
              </a:ln>
            </p:spPr>
            <p:txBody>
              <a:bodyPr/>
              <a:lstStyle/>
              <a:p>
                <a:endParaRPr lang="en-US"/>
              </a:p>
            </p:txBody>
          </p:sp>
          <p:sp>
            <p:nvSpPr>
              <p:cNvPr id="2452" name="Freeform 1718"/>
              <p:cNvSpPr>
                <a:spLocks/>
              </p:cNvSpPr>
              <p:nvPr/>
            </p:nvSpPr>
            <p:spPr bwMode="auto">
              <a:xfrm>
                <a:off x="2121" y="2909"/>
                <a:ext cx="19" cy="11"/>
              </a:xfrm>
              <a:custGeom>
                <a:avLst/>
                <a:gdLst>
                  <a:gd name="T0" fmla="*/ 19 w 19"/>
                  <a:gd name="T1" fmla="*/ 5 h 11"/>
                  <a:gd name="T2" fmla="*/ 3 w 19"/>
                  <a:gd name="T3" fmla="*/ 11 h 11"/>
                  <a:gd name="T4" fmla="*/ 0 w 19"/>
                  <a:gd name="T5" fmla="*/ 5 h 11"/>
                  <a:gd name="T6" fmla="*/ 16 w 19"/>
                  <a:gd name="T7" fmla="*/ 0 h 11"/>
                  <a:gd name="T8" fmla="*/ 19 w 19"/>
                  <a:gd name="T9" fmla="*/ 5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5"/>
                    </a:moveTo>
                    <a:lnTo>
                      <a:pt x="3" y="11"/>
                    </a:lnTo>
                    <a:lnTo>
                      <a:pt x="0" y="5"/>
                    </a:lnTo>
                    <a:lnTo>
                      <a:pt x="16" y="0"/>
                    </a:lnTo>
                    <a:lnTo>
                      <a:pt x="19" y="5"/>
                    </a:lnTo>
                    <a:close/>
                  </a:path>
                </a:pathLst>
              </a:custGeom>
              <a:solidFill>
                <a:srgbClr val="FFFF00"/>
              </a:solidFill>
              <a:ln w="1588">
                <a:solidFill>
                  <a:srgbClr val="FFFF00"/>
                </a:solidFill>
                <a:round/>
                <a:headEnd/>
                <a:tailEnd/>
              </a:ln>
            </p:spPr>
            <p:txBody>
              <a:bodyPr/>
              <a:lstStyle/>
              <a:p>
                <a:endParaRPr lang="en-US"/>
              </a:p>
            </p:txBody>
          </p:sp>
          <p:sp>
            <p:nvSpPr>
              <p:cNvPr id="2453" name="Freeform 1719"/>
              <p:cNvSpPr>
                <a:spLocks/>
              </p:cNvSpPr>
              <p:nvPr/>
            </p:nvSpPr>
            <p:spPr bwMode="auto">
              <a:xfrm>
                <a:off x="2117" y="2914"/>
                <a:ext cx="7" cy="7"/>
              </a:xfrm>
              <a:custGeom>
                <a:avLst/>
                <a:gdLst>
                  <a:gd name="T0" fmla="*/ 7 w 7"/>
                  <a:gd name="T1" fmla="*/ 6 h 7"/>
                  <a:gd name="T2" fmla="*/ 1 w 7"/>
                  <a:gd name="T3" fmla="*/ 7 h 7"/>
                  <a:gd name="T4" fmla="*/ 0 w 7"/>
                  <a:gd name="T5" fmla="*/ 2 h 7"/>
                  <a:gd name="T6" fmla="*/ 4 w 7"/>
                  <a:gd name="T7" fmla="*/ 0 h 7"/>
                  <a:gd name="T8" fmla="*/ 7 w 7"/>
                  <a:gd name="T9" fmla="*/ 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6"/>
                    </a:moveTo>
                    <a:lnTo>
                      <a:pt x="1" y="7"/>
                    </a:lnTo>
                    <a:lnTo>
                      <a:pt x="0" y="2"/>
                    </a:lnTo>
                    <a:lnTo>
                      <a:pt x="4" y="0"/>
                    </a:lnTo>
                    <a:lnTo>
                      <a:pt x="7" y="6"/>
                    </a:lnTo>
                    <a:close/>
                  </a:path>
                </a:pathLst>
              </a:custGeom>
              <a:solidFill>
                <a:srgbClr val="FFFF00"/>
              </a:solidFill>
              <a:ln w="1588">
                <a:solidFill>
                  <a:srgbClr val="FFFF00"/>
                </a:solidFill>
                <a:round/>
                <a:headEnd/>
                <a:tailEnd/>
              </a:ln>
            </p:spPr>
            <p:txBody>
              <a:bodyPr/>
              <a:lstStyle/>
              <a:p>
                <a:endParaRPr lang="en-US"/>
              </a:p>
            </p:txBody>
          </p:sp>
          <p:sp>
            <p:nvSpPr>
              <p:cNvPr id="2454" name="Freeform 1720"/>
              <p:cNvSpPr>
                <a:spLocks/>
              </p:cNvSpPr>
              <p:nvPr/>
            </p:nvSpPr>
            <p:spPr bwMode="auto">
              <a:xfrm>
                <a:off x="2091" y="2922"/>
                <a:ext cx="6" cy="9"/>
              </a:xfrm>
              <a:custGeom>
                <a:avLst/>
                <a:gdLst>
                  <a:gd name="T0" fmla="*/ 6 w 6"/>
                  <a:gd name="T1" fmla="*/ 7 h 9"/>
                  <a:gd name="T2" fmla="*/ 3 w 6"/>
                  <a:gd name="T3" fmla="*/ 9 h 9"/>
                  <a:gd name="T4" fmla="*/ 0 w 6"/>
                  <a:gd name="T5" fmla="*/ 2 h 9"/>
                  <a:gd name="T6" fmla="*/ 4 w 6"/>
                  <a:gd name="T7" fmla="*/ 0 h 9"/>
                  <a:gd name="T8" fmla="*/ 6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3" y="9"/>
                    </a:lnTo>
                    <a:lnTo>
                      <a:pt x="0" y="2"/>
                    </a:lnTo>
                    <a:lnTo>
                      <a:pt x="4" y="0"/>
                    </a:lnTo>
                    <a:lnTo>
                      <a:pt x="6" y="7"/>
                    </a:lnTo>
                    <a:close/>
                  </a:path>
                </a:pathLst>
              </a:custGeom>
              <a:solidFill>
                <a:srgbClr val="FFFF00"/>
              </a:solidFill>
              <a:ln w="1588">
                <a:solidFill>
                  <a:srgbClr val="FFFF00"/>
                </a:solidFill>
                <a:round/>
                <a:headEnd/>
                <a:tailEnd/>
              </a:ln>
            </p:spPr>
            <p:txBody>
              <a:bodyPr/>
              <a:lstStyle/>
              <a:p>
                <a:endParaRPr lang="en-US"/>
              </a:p>
            </p:txBody>
          </p:sp>
          <p:sp>
            <p:nvSpPr>
              <p:cNvPr id="2455" name="Freeform 1721"/>
              <p:cNvSpPr>
                <a:spLocks/>
              </p:cNvSpPr>
              <p:nvPr/>
            </p:nvSpPr>
            <p:spPr bwMode="auto">
              <a:xfrm>
                <a:off x="2072" y="2924"/>
                <a:ext cx="22" cy="12"/>
              </a:xfrm>
              <a:custGeom>
                <a:avLst/>
                <a:gdLst>
                  <a:gd name="T0" fmla="*/ 22 w 22"/>
                  <a:gd name="T1" fmla="*/ 7 h 12"/>
                  <a:gd name="T2" fmla="*/ 3 w 22"/>
                  <a:gd name="T3" fmla="*/ 12 h 12"/>
                  <a:gd name="T4" fmla="*/ 0 w 22"/>
                  <a:gd name="T5" fmla="*/ 5 h 12"/>
                  <a:gd name="T6" fmla="*/ 19 w 22"/>
                  <a:gd name="T7" fmla="*/ 0 h 12"/>
                  <a:gd name="T8" fmla="*/ 22 w 22"/>
                  <a:gd name="T9" fmla="*/ 7 h 12"/>
                  <a:gd name="T10" fmla="*/ 0 60000 65536"/>
                  <a:gd name="T11" fmla="*/ 0 60000 65536"/>
                  <a:gd name="T12" fmla="*/ 0 60000 65536"/>
                  <a:gd name="T13" fmla="*/ 0 60000 65536"/>
                  <a:gd name="T14" fmla="*/ 0 60000 65536"/>
                  <a:gd name="T15" fmla="*/ 0 w 22"/>
                  <a:gd name="T16" fmla="*/ 0 h 12"/>
                  <a:gd name="T17" fmla="*/ 22 w 22"/>
                  <a:gd name="T18" fmla="*/ 12 h 12"/>
                </a:gdLst>
                <a:ahLst/>
                <a:cxnLst>
                  <a:cxn ang="T10">
                    <a:pos x="T0" y="T1"/>
                  </a:cxn>
                  <a:cxn ang="T11">
                    <a:pos x="T2" y="T3"/>
                  </a:cxn>
                  <a:cxn ang="T12">
                    <a:pos x="T4" y="T5"/>
                  </a:cxn>
                  <a:cxn ang="T13">
                    <a:pos x="T6" y="T7"/>
                  </a:cxn>
                  <a:cxn ang="T14">
                    <a:pos x="T8" y="T9"/>
                  </a:cxn>
                </a:cxnLst>
                <a:rect l="T15" t="T16" r="T17" b="T18"/>
                <a:pathLst>
                  <a:path w="22" h="12">
                    <a:moveTo>
                      <a:pt x="22" y="7"/>
                    </a:moveTo>
                    <a:lnTo>
                      <a:pt x="3" y="12"/>
                    </a:lnTo>
                    <a:lnTo>
                      <a:pt x="0" y="5"/>
                    </a:lnTo>
                    <a:lnTo>
                      <a:pt x="19" y="0"/>
                    </a:lnTo>
                    <a:lnTo>
                      <a:pt x="22" y="7"/>
                    </a:lnTo>
                    <a:close/>
                  </a:path>
                </a:pathLst>
              </a:custGeom>
              <a:solidFill>
                <a:srgbClr val="FFFF00"/>
              </a:solidFill>
              <a:ln w="1588">
                <a:solidFill>
                  <a:srgbClr val="FFFF00"/>
                </a:solidFill>
                <a:round/>
                <a:headEnd/>
                <a:tailEnd/>
              </a:ln>
            </p:spPr>
            <p:txBody>
              <a:bodyPr/>
              <a:lstStyle/>
              <a:p>
                <a:endParaRPr lang="en-US"/>
              </a:p>
            </p:txBody>
          </p:sp>
          <p:sp>
            <p:nvSpPr>
              <p:cNvPr id="2456" name="Freeform 1722"/>
              <p:cNvSpPr>
                <a:spLocks/>
              </p:cNvSpPr>
              <p:nvPr/>
            </p:nvSpPr>
            <p:spPr bwMode="auto">
              <a:xfrm>
                <a:off x="2036" y="2936"/>
                <a:ext cx="17" cy="12"/>
              </a:xfrm>
              <a:custGeom>
                <a:avLst/>
                <a:gdLst>
                  <a:gd name="T0" fmla="*/ 17 w 17"/>
                  <a:gd name="T1" fmla="*/ 7 h 12"/>
                  <a:gd name="T2" fmla="*/ 1 w 17"/>
                  <a:gd name="T3" fmla="*/ 12 h 12"/>
                  <a:gd name="T4" fmla="*/ 0 w 17"/>
                  <a:gd name="T5" fmla="*/ 5 h 12"/>
                  <a:gd name="T6" fmla="*/ 15 w 17"/>
                  <a:gd name="T7" fmla="*/ 0 h 12"/>
                  <a:gd name="T8" fmla="*/ 17 w 17"/>
                  <a:gd name="T9" fmla="*/ 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17" y="7"/>
                    </a:moveTo>
                    <a:lnTo>
                      <a:pt x="1" y="12"/>
                    </a:lnTo>
                    <a:lnTo>
                      <a:pt x="0" y="5"/>
                    </a:lnTo>
                    <a:lnTo>
                      <a:pt x="15" y="0"/>
                    </a:lnTo>
                    <a:lnTo>
                      <a:pt x="17" y="7"/>
                    </a:lnTo>
                    <a:close/>
                  </a:path>
                </a:pathLst>
              </a:custGeom>
              <a:solidFill>
                <a:srgbClr val="FFFF00"/>
              </a:solidFill>
              <a:ln w="1588">
                <a:solidFill>
                  <a:srgbClr val="FFFF00"/>
                </a:solidFill>
                <a:round/>
                <a:headEnd/>
                <a:tailEnd/>
              </a:ln>
            </p:spPr>
            <p:txBody>
              <a:bodyPr/>
              <a:lstStyle/>
              <a:p>
                <a:endParaRPr lang="en-US"/>
              </a:p>
            </p:txBody>
          </p:sp>
          <p:sp>
            <p:nvSpPr>
              <p:cNvPr id="2457" name="Freeform 1723"/>
              <p:cNvSpPr>
                <a:spLocks/>
              </p:cNvSpPr>
              <p:nvPr/>
            </p:nvSpPr>
            <p:spPr bwMode="auto">
              <a:xfrm>
                <a:off x="2029" y="2941"/>
                <a:ext cx="8" cy="9"/>
              </a:xfrm>
              <a:custGeom>
                <a:avLst/>
                <a:gdLst>
                  <a:gd name="T0" fmla="*/ 8 w 8"/>
                  <a:gd name="T1" fmla="*/ 7 h 9"/>
                  <a:gd name="T2" fmla="*/ 3 w 8"/>
                  <a:gd name="T3" fmla="*/ 9 h 9"/>
                  <a:gd name="T4" fmla="*/ 0 w 8"/>
                  <a:gd name="T5" fmla="*/ 2 h 9"/>
                  <a:gd name="T6" fmla="*/ 7 w 8"/>
                  <a:gd name="T7" fmla="*/ 0 h 9"/>
                  <a:gd name="T8" fmla="*/ 8 w 8"/>
                  <a:gd name="T9" fmla="*/ 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7"/>
                    </a:moveTo>
                    <a:lnTo>
                      <a:pt x="3" y="9"/>
                    </a:lnTo>
                    <a:lnTo>
                      <a:pt x="0" y="2"/>
                    </a:lnTo>
                    <a:lnTo>
                      <a:pt x="7" y="0"/>
                    </a:lnTo>
                    <a:lnTo>
                      <a:pt x="8" y="7"/>
                    </a:lnTo>
                    <a:close/>
                  </a:path>
                </a:pathLst>
              </a:custGeom>
              <a:solidFill>
                <a:srgbClr val="FFFF00"/>
              </a:solidFill>
              <a:ln w="1588">
                <a:solidFill>
                  <a:srgbClr val="FFFF00"/>
                </a:solidFill>
                <a:round/>
                <a:headEnd/>
                <a:tailEnd/>
              </a:ln>
            </p:spPr>
            <p:txBody>
              <a:bodyPr/>
              <a:lstStyle/>
              <a:p>
                <a:endParaRPr lang="en-US"/>
              </a:p>
            </p:txBody>
          </p:sp>
          <p:sp>
            <p:nvSpPr>
              <p:cNvPr id="2458" name="Freeform 1724"/>
              <p:cNvSpPr>
                <a:spLocks/>
              </p:cNvSpPr>
              <p:nvPr/>
            </p:nvSpPr>
            <p:spPr bwMode="auto">
              <a:xfrm>
                <a:off x="1996" y="2950"/>
                <a:ext cx="12" cy="10"/>
              </a:xfrm>
              <a:custGeom>
                <a:avLst/>
                <a:gdLst>
                  <a:gd name="T0" fmla="*/ 12 w 12"/>
                  <a:gd name="T1" fmla="*/ 6 h 10"/>
                  <a:gd name="T2" fmla="*/ 2 w 12"/>
                  <a:gd name="T3" fmla="*/ 10 h 10"/>
                  <a:gd name="T4" fmla="*/ 0 w 12"/>
                  <a:gd name="T5" fmla="*/ 4 h 10"/>
                  <a:gd name="T6" fmla="*/ 11 w 12"/>
                  <a:gd name="T7" fmla="*/ 0 h 10"/>
                  <a:gd name="T8" fmla="*/ 12 w 12"/>
                  <a:gd name="T9" fmla="*/ 6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2" y="10"/>
                    </a:lnTo>
                    <a:lnTo>
                      <a:pt x="0" y="4"/>
                    </a:lnTo>
                    <a:lnTo>
                      <a:pt x="11" y="0"/>
                    </a:lnTo>
                    <a:lnTo>
                      <a:pt x="12" y="6"/>
                    </a:lnTo>
                    <a:close/>
                  </a:path>
                </a:pathLst>
              </a:custGeom>
              <a:solidFill>
                <a:srgbClr val="FFFF00"/>
              </a:solidFill>
              <a:ln w="1588">
                <a:solidFill>
                  <a:srgbClr val="FFFF00"/>
                </a:solidFill>
                <a:round/>
                <a:headEnd/>
                <a:tailEnd/>
              </a:ln>
            </p:spPr>
            <p:txBody>
              <a:bodyPr/>
              <a:lstStyle/>
              <a:p>
                <a:endParaRPr lang="en-US"/>
              </a:p>
            </p:txBody>
          </p:sp>
          <p:sp>
            <p:nvSpPr>
              <p:cNvPr id="2459" name="Freeform 1725"/>
              <p:cNvSpPr>
                <a:spLocks/>
              </p:cNvSpPr>
              <p:nvPr/>
            </p:nvSpPr>
            <p:spPr bwMode="auto">
              <a:xfrm>
                <a:off x="1996" y="2482"/>
                <a:ext cx="25" cy="11"/>
              </a:xfrm>
              <a:custGeom>
                <a:avLst/>
                <a:gdLst>
                  <a:gd name="T0" fmla="*/ 0 w 25"/>
                  <a:gd name="T1" fmla="*/ 4 h 11"/>
                  <a:gd name="T2" fmla="*/ 23 w 25"/>
                  <a:gd name="T3" fmla="*/ 0 h 11"/>
                  <a:gd name="T4" fmla="*/ 25 w 25"/>
                  <a:gd name="T5" fmla="*/ 7 h 11"/>
                  <a:gd name="T6" fmla="*/ 2 w 25"/>
                  <a:gd name="T7" fmla="*/ 11 h 11"/>
                  <a:gd name="T8" fmla="*/ 0 w 25"/>
                  <a:gd name="T9" fmla="*/ 4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4"/>
                    </a:moveTo>
                    <a:lnTo>
                      <a:pt x="23" y="0"/>
                    </a:lnTo>
                    <a:lnTo>
                      <a:pt x="25" y="7"/>
                    </a:lnTo>
                    <a:lnTo>
                      <a:pt x="2" y="11"/>
                    </a:lnTo>
                    <a:lnTo>
                      <a:pt x="0" y="4"/>
                    </a:lnTo>
                    <a:close/>
                  </a:path>
                </a:pathLst>
              </a:custGeom>
              <a:solidFill>
                <a:srgbClr val="FFFF00"/>
              </a:solidFill>
              <a:ln w="1588">
                <a:solidFill>
                  <a:srgbClr val="FFFF00"/>
                </a:solidFill>
                <a:round/>
                <a:headEnd/>
                <a:tailEnd/>
              </a:ln>
            </p:spPr>
            <p:txBody>
              <a:bodyPr/>
              <a:lstStyle/>
              <a:p>
                <a:endParaRPr lang="en-US"/>
              </a:p>
            </p:txBody>
          </p:sp>
          <p:sp>
            <p:nvSpPr>
              <p:cNvPr id="2460" name="Freeform 1726"/>
              <p:cNvSpPr>
                <a:spLocks/>
              </p:cNvSpPr>
              <p:nvPr/>
            </p:nvSpPr>
            <p:spPr bwMode="auto">
              <a:xfrm>
                <a:off x="2042" y="2474"/>
                <a:ext cx="23" cy="11"/>
              </a:xfrm>
              <a:custGeom>
                <a:avLst/>
                <a:gdLst>
                  <a:gd name="T0" fmla="*/ 0 w 23"/>
                  <a:gd name="T1" fmla="*/ 4 h 11"/>
                  <a:gd name="T2" fmla="*/ 23 w 23"/>
                  <a:gd name="T3" fmla="*/ 0 h 11"/>
                  <a:gd name="T4" fmla="*/ 23 w 23"/>
                  <a:gd name="T5" fmla="*/ 7 h 11"/>
                  <a:gd name="T6" fmla="*/ 2 w 23"/>
                  <a:gd name="T7" fmla="*/ 11 h 11"/>
                  <a:gd name="T8" fmla="*/ 0 w 23"/>
                  <a:gd name="T9" fmla="*/ 4 h 11"/>
                  <a:gd name="T10" fmla="*/ 0 60000 65536"/>
                  <a:gd name="T11" fmla="*/ 0 60000 65536"/>
                  <a:gd name="T12" fmla="*/ 0 60000 65536"/>
                  <a:gd name="T13" fmla="*/ 0 60000 65536"/>
                  <a:gd name="T14" fmla="*/ 0 60000 65536"/>
                  <a:gd name="T15" fmla="*/ 0 w 23"/>
                  <a:gd name="T16" fmla="*/ 0 h 11"/>
                  <a:gd name="T17" fmla="*/ 23 w 23"/>
                  <a:gd name="T18" fmla="*/ 11 h 11"/>
                </a:gdLst>
                <a:ahLst/>
                <a:cxnLst>
                  <a:cxn ang="T10">
                    <a:pos x="T0" y="T1"/>
                  </a:cxn>
                  <a:cxn ang="T11">
                    <a:pos x="T2" y="T3"/>
                  </a:cxn>
                  <a:cxn ang="T12">
                    <a:pos x="T4" y="T5"/>
                  </a:cxn>
                  <a:cxn ang="T13">
                    <a:pos x="T6" y="T7"/>
                  </a:cxn>
                  <a:cxn ang="T14">
                    <a:pos x="T8" y="T9"/>
                  </a:cxn>
                </a:cxnLst>
                <a:rect l="T15" t="T16" r="T17" b="T18"/>
                <a:pathLst>
                  <a:path w="23" h="11">
                    <a:moveTo>
                      <a:pt x="0" y="4"/>
                    </a:moveTo>
                    <a:lnTo>
                      <a:pt x="23" y="0"/>
                    </a:lnTo>
                    <a:lnTo>
                      <a:pt x="23" y="7"/>
                    </a:lnTo>
                    <a:lnTo>
                      <a:pt x="2" y="11"/>
                    </a:lnTo>
                    <a:lnTo>
                      <a:pt x="0" y="4"/>
                    </a:lnTo>
                    <a:close/>
                  </a:path>
                </a:pathLst>
              </a:custGeom>
              <a:solidFill>
                <a:srgbClr val="FFFF00"/>
              </a:solidFill>
              <a:ln w="1588">
                <a:solidFill>
                  <a:srgbClr val="FFFF00"/>
                </a:solidFill>
                <a:round/>
                <a:headEnd/>
                <a:tailEnd/>
              </a:ln>
            </p:spPr>
            <p:txBody>
              <a:bodyPr/>
              <a:lstStyle/>
              <a:p>
                <a:endParaRPr lang="en-US"/>
              </a:p>
            </p:txBody>
          </p:sp>
          <p:sp>
            <p:nvSpPr>
              <p:cNvPr id="2461" name="Rectangle 1727"/>
              <p:cNvSpPr>
                <a:spLocks noChangeArrowheads="1"/>
              </p:cNvSpPr>
              <p:nvPr/>
            </p:nvSpPr>
            <p:spPr bwMode="auto">
              <a:xfrm>
                <a:off x="2089" y="2470"/>
                <a:ext cx="4" cy="7"/>
              </a:xfrm>
              <a:prstGeom prst="rect">
                <a:avLst/>
              </a:prstGeom>
              <a:solidFill>
                <a:srgbClr val="FFFF00"/>
              </a:solidFill>
              <a:ln w="1588">
                <a:solidFill>
                  <a:srgbClr val="FFFF00"/>
                </a:solidFill>
                <a:miter lim="800000"/>
                <a:headEnd/>
                <a:tailEnd/>
              </a:ln>
            </p:spPr>
            <p:txBody>
              <a:bodyPr/>
              <a:lstStyle/>
              <a:p>
                <a:endParaRPr lang="en-US"/>
              </a:p>
            </p:txBody>
          </p:sp>
          <p:sp>
            <p:nvSpPr>
              <p:cNvPr id="2462" name="Freeform 1728"/>
              <p:cNvSpPr>
                <a:spLocks/>
              </p:cNvSpPr>
              <p:nvPr/>
            </p:nvSpPr>
            <p:spPr bwMode="auto">
              <a:xfrm>
                <a:off x="2093" y="2469"/>
                <a:ext cx="8" cy="8"/>
              </a:xfrm>
              <a:custGeom>
                <a:avLst/>
                <a:gdLst>
                  <a:gd name="T0" fmla="*/ 0 w 8"/>
                  <a:gd name="T1" fmla="*/ 1 h 8"/>
                  <a:gd name="T2" fmla="*/ 6 w 8"/>
                  <a:gd name="T3" fmla="*/ 0 h 8"/>
                  <a:gd name="T4" fmla="*/ 8 w 8"/>
                  <a:gd name="T5" fmla="*/ 7 h 8"/>
                  <a:gd name="T6" fmla="*/ 0 w 8"/>
                  <a:gd name="T7" fmla="*/ 8 h 8"/>
                  <a:gd name="T8" fmla="*/ 0 w 8"/>
                  <a:gd name="T9" fmla="*/ 1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1"/>
                    </a:moveTo>
                    <a:lnTo>
                      <a:pt x="6" y="0"/>
                    </a:lnTo>
                    <a:lnTo>
                      <a:pt x="8" y="7"/>
                    </a:lnTo>
                    <a:lnTo>
                      <a:pt x="0" y="8"/>
                    </a:lnTo>
                    <a:lnTo>
                      <a:pt x="0" y="1"/>
                    </a:lnTo>
                    <a:close/>
                  </a:path>
                </a:pathLst>
              </a:custGeom>
              <a:solidFill>
                <a:srgbClr val="FFFF00"/>
              </a:solidFill>
              <a:ln w="1588">
                <a:solidFill>
                  <a:srgbClr val="FFFF00"/>
                </a:solidFill>
                <a:round/>
                <a:headEnd/>
                <a:tailEnd/>
              </a:ln>
            </p:spPr>
            <p:txBody>
              <a:bodyPr/>
              <a:lstStyle/>
              <a:p>
                <a:endParaRPr lang="en-US"/>
              </a:p>
            </p:txBody>
          </p:sp>
          <p:sp>
            <p:nvSpPr>
              <p:cNvPr id="2463" name="Freeform 1729"/>
              <p:cNvSpPr>
                <a:spLocks/>
              </p:cNvSpPr>
              <p:nvPr/>
            </p:nvSpPr>
            <p:spPr bwMode="auto">
              <a:xfrm>
                <a:off x="2099" y="2467"/>
                <a:ext cx="7" cy="9"/>
              </a:xfrm>
              <a:custGeom>
                <a:avLst/>
                <a:gdLst>
                  <a:gd name="T0" fmla="*/ 0 w 7"/>
                  <a:gd name="T1" fmla="*/ 2 h 9"/>
                  <a:gd name="T2" fmla="*/ 6 w 7"/>
                  <a:gd name="T3" fmla="*/ 0 h 9"/>
                  <a:gd name="T4" fmla="*/ 7 w 7"/>
                  <a:gd name="T5" fmla="*/ 7 h 9"/>
                  <a:gd name="T6" fmla="*/ 2 w 7"/>
                  <a:gd name="T7" fmla="*/ 9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2"/>
                    </a:moveTo>
                    <a:lnTo>
                      <a:pt x="6" y="0"/>
                    </a:lnTo>
                    <a:lnTo>
                      <a:pt x="7" y="7"/>
                    </a:lnTo>
                    <a:lnTo>
                      <a:pt x="2" y="9"/>
                    </a:lnTo>
                    <a:lnTo>
                      <a:pt x="0" y="2"/>
                    </a:lnTo>
                    <a:close/>
                  </a:path>
                </a:pathLst>
              </a:custGeom>
              <a:solidFill>
                <a:srgbClr val="FFFF00"/>
              </a:solidFill>
              <a:ln w="1588">
                <a:solidFill>
                  <a:srgbClr val="FFFF00"/>
                </a:solidFill>
                <a:round/>
                <a:headEnd/>
                <a:tailEnd/>
              </a:ln>
            </p:spPr>
            <p:txBody>
              <a:bodyPr/>
              <a:lstStyle/>
              <a:p>
                <a:endParaRPr lang="en-US"/>
              </a:p>
            </p:txBody>
          </p:sp>
          <p:sp>
            <p:nvSpPr>
              <p:cNvPr id="2464" name="Freeform 1730"/>
              <p:cNvSpPr>
                <a:spLocks/>
              </p:cNvSpPr>
              <p:nvPr/>
            </p:nvSpPr>
            <p:spPr bwMode="auto">
              <a:xfrm>
                <a:off x="2105" y="2466"/>
                <a:ext cx="7" cy="8"/>
              </a:xfrm>
              <a:custGeom>
                <a:avLst/>
                <a:gdLst>
                  <a:gd name="T0" fmla="*/ 0 w 7"/>
                  <a:gd name="T1" fmla="*/ 1 h 8"/>
                  <a:gd name="T2" fmla="*/ 5 w 7"/>
                  <a:gd name="T3" fmla="*/ 0 h 8"/>
                  <a:gd name="T4" fmla="*/ 7 w 7"/>
                  <a:gd name="T5" fmla="*/ 7 h 8"/>
                  <a:gd name="T6" fmla="*/ 1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5" y="0"/>
                    </a:lnTo>
                    <a:lnTo>
                      <a:pt x="7"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65" name="Freeform 1731"/>
              <p:cNvSpPr>
                <a:spLocks/>
              </p:cNvSpPr>
              <p:nvPr/>
            </p:nvSpPr>
            <p:spPr bwMode="auto">
              <a:xfrm>
                <a:off x="2133" y="2462"/>
                <a:ext cx="6" cy="7"/>
              </a:xfrm>
              <a:custGeom>
                <a:avLst/>
                <a:gdLst>
                  <a:gd name="T0" fmla="*/ 0 w 6"/>
                  <a:gd name="T1" fmla="*/ 0 h 7"/>
                  <a:gd name="T2" fmla="*/ 4 w 6"/>
                  <a:gd name="T3" fmla="*/ 0 h 7"/>
                  <a:gd name="T4" fmla="*/ 6 w 6"/>
                  <a:gd name="T5" fmla="*/ 7 h 7"/>
                  <a:gd name="T6" fmla="*/ 2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4" y="0"/>
                    </a:lnTo>
                    <a:lnTo>
                      <a:pt x="6"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466" name="Freeform 1732"/>
              <p:cNvSpPr>
                <a:spLocks/>
              </p:cNvSpPr>
              <p:nvPr/>
            </p:nvSpPr>
            <p:spPr bwMode="auto">
              <a:xfrm>
                <a:off x="2137" y="2459"/>
                <a:ext cx="21" cy="10"/>
              </a:xfrm>
              <a:custGeom>
                <a:avLst/>
                <a:gdLst>
                  <a:gd name="T0" fmla="*/ 0 w 21"/>
                  <a:gd name="T1" fmla="*/ 3 h 10"/>
                  <a:gd name="T2" fmla="*/ 19 w 21"/>
                  <a:gd name="T3" fmla="*/ 0 h 10"/>
                  <a:gd name="T4" fmla="*/ 21 w 21"/>
                  <a:gd name="T5" fmla="*/ 6 h 10"/>
                  <a:gd name="T6" fmla="*/ 2 w 21"/>
                  <a:gd name="T7" fmla="*/ 10 h 10"/>
                  <a:gd name="T8" fmla="*/ 0 w 21"/>
                  <a:gd name="T9" fmla="*/ 3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0" y="3"/>
                    </a:moveTo>
                    <a:lnTo>
                      <a:pt x="19" y="0"/>
                    </a:lnTo>
                    <a:lnTo>
                      <a:pt x="21" y="6"/>
                    </a:lnTo>
                    <a:lnTo>
                      <a:pt x="2" y="10"/>
                    </a:lnTo>
                    <a:lnTo>
                      <a:pt x="0" y="3"/>
                    </a:lnTo>
                    <a:close/>
                  </a:path>
                </a:pathLst>
              </a:custGeom>
              <a:solidFill>
                <a:srgbClr val="FFFF00"/>
              </a:solidFill>
              <a:ln w="1588">
                <a:solidFill>
                  <a:srgbClr val="FFFF00"/>
                </a:solidFill>
                <a:round/>
                <a:headEnd/>
                <a:tailEnd/>
              </a:ln>
            </p:spPr>
            <p:txBody>
              <a:bodyPr/>
              <a:lstStyle/>
              <a:p>
                <a:endParaRPr lang="en-US"/>
              </a:p>
            </p:txBody>
          </p:sp>
          <p:sp>
            <p:nvSpPr>
              <p:cNvPr id="2467" name="Freeform 1733"/>
              <p:cNvSpPr>
                <a:spLocks/>
              </p:cNvSpPr>
              <p:nvPr/>
            </p:nvSpPr>
            <p:spPr bwMode="auto">
              <a:xfrm>
                <a:off x="2180" y="2453"/>
                <a:ext cx="10" cy="8"/>
              </a:xfrm>
              <a:custGeom>
                <a:avLst/>
                <a:gdLst>
                  <a:gd name="T0" fmla="*/ 0 w 10"/>
                  <a:gd name="T1" fmla="*/ 2 h 8"/>
                  <a:gd name="T2" fmla="*/ 9 w 10"/>
                  <a:gd name="T3" fmla="*/ 0 h 8"/>
                  <a:gd name="T4" fmla="*/ 10 w 10"/>
                  <a:gd name="T5" fmla="*/ 6 h 8"/>
                  <a:gd name="T6" fmla="*/ 1 w 10"/>
                  <a:gd name="T7" fmla="*/ 8 h 8"/>
                  <a:gd name="T8" fmla="*/ 0 w 10"/>
                  <a:gd name="T9" fmla="*/ 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9" y="0"/>
                    </a:lnTo>
                    <a:lnTo>
                      <a:pt x="10" y="6"/>
                    </a:lnTo>
                    <a:lnTo>
                      <a:pt x="1" y="8"/>
                    </a:lnTo>
                    <a:lnTo>
                      <a:pt x="0" y="2"/>
                    </a:lnTo>
                    <a:close/>
                  </a:path>
                </a:pathLst>
              </a:custGeom>
              <a:solidFill>
                <a:srgbClr val="FFFF00"/>
              </a:solidFill>
              <a:ln w="1588">
                <a:solidFill>
                  <a:srgbClr val="FFFF00"/>
                </a:solidFill>
                <a:round/>
                <a:headEnd/>
                <a:tailEnd/>
              </a:ln>
            </p:spPr>
            <p:txBody>
              <a:bodyPr/>
              <a:lstStyle/>
              <a:p>
                <a:endParaRPr lang="en-US"/>
              </a:p>
            </p:txBody>
          </p:sp>
          <p:sp>
            <p:nvSpPr>
              <p:cNvPr id="2468" name="Freeform 1734"/>
              <p:cNvSpPr>
                <a:spLocks/>
              </p:cNvSpPr>
              <p:nvPr/>
            </p:nvSpPr>
            <p:spPr bwMode="auto">
              <a:xfrm>
                <a:off x="2189" y="2450"/>
                <a:ext cx="15" cy="9"/>
              </a:xfrm>
              <a:custGeom>
                <a:avLst/>
                <a:gdLst>
                  <a:gd name="T0" fmla="*/ 0 w 15"/>
                  <a:gd name="T1" fmla="*/ 3 h 9"/>
                  <a:gd name="T2" fmla="*/ 14 w 15"/>
                  <a:gd name="T3" fmla="*/ 0 h 9"/>
                  <a:gd name="T4" fmla="*/ 15 w 15"/>
                  <a:gd name="T5" fmla="*/ 7 h 9"/>
                  <a:gd name="T6" fmla="*/ 1 w 15"/>
                  <a:gd name="T7" fmla="*/ 9 h 9"/>
                  <a:gd name="T8" fmla="*/ 0 w 15"/>
                  <a:gd name="T9" fmla="*/ 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3"/>
                    </a:moveTo>
                    <a:lnTo>
                      <a:pt x="14" y="0"/>
                    </a:lnTo>
                    <a:lnTo>
                      <a:pt x="15" y="7"/>
                    </a:lnTo>
                    <a:lnTo>
                      <a:pt x="1" y="9"/>
                    </a:lnTo>
                    <a:lnTo>
                      <a:pt x="0" y="3"/>
                    </a:lnTo>
                    <a:close/>
                  </a:path>
                </a:pathLst>
              </a:custGeom>
              <a:solidFill>
                <a:srgbClr val="FFFF00"/>
              </a:solidFill>
              <a:ln w="1588">
                <a:solidFill>
                  <a:srgbClr val="FFFF00"/>
                </a:solidFill>
                <a:round/>
                <a:headEnd/>
                <a:tailEnd/>
              </a:ln>
            </p:spPr>
            <p:txBody>
              <a:bodyPr/>
              <a:lstStyle/>
              <a:p>
                <a:endParaRPr lang="en-US"/>
              </a:p>
            </p:txBody>
          </p:sp>
          <p:sp>
            <p:nvSpPr>
              <p:cNvPr id="2469" name="Freeform 1735"/>
              <p:cNvSpPr>
                <a:spLocks/>
              </p:cNvSpPr>
              <p:nvPr/>
            </p:nvSpPr>
            <p:spPr bwMode="auto">
              <a:xfrm>
                <a:off x="2226" y="2444"/>
                <a:ext cx="13" cy="9"/>
              </a:xfrm>
              <a:custGeom>
                <a:avLst/>
                <a:gdLst>
                  <a:gd name="T0" fmla="*/ 0 w 13"/>
                  <a:gd name="T1" fmla="*/ 2 h 9"/>
                  <a:gd name="T2" fmla="*/ 12 w 13"/>
                  <a:gd name="T3" fmla="*/ 0 h 9"/>
                  <a:gd name="T4" fmla="*/ 13 w 13"/>
                  <a:gd name="T5" fmla="*/ 7 h 9"/>
                  <a:gd name="T6" fmla="*/ 1 w 13"/>
                  <a:gd name="T7" fmla="*/ 9 h 9"/>
                  <a:gd name="T8" fmla="*/ 0 w 13"/>
                  <a:gd name="T9" fmla="*/ 2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2"/>
                    </a:moveTo>
                    <a:lnTo>
                      <a:pt x="12" y="0"/>
                    </a:lnTo>
                    <a:lnTo>
                      <a:pt x="13" y="7"/>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470" name="Freeform 1736"/>
              <p:cNvSpPr>
                <a:spLocks/>
              </p:cNvSpPr>
              <p:nvPr/>
            </p:nvSpPr>
            <p:spPr bwMode="auto">
              <a:xfrm>
                <a:off x="2238" y="2442"/>
                <a:ext cx="11" cy="9"/>
              </a:xfrm>
              <a:custGeom>
                <a:avLst/>
                <a:gdLst>
                  <a:gd name="T0" fmla="*/ 0 w 11"/>
                  <a:gd name="T1" fmla="*/ 2 h 9"/>
                  <a:gd name="T2" fmla="*/ 11 w 11"/>
                  <a:gd name="T3" fmla="*/ 0 h 9"/>
                  <a:gd name="T4" fmla="*/ 11 w 11"/>
                  <a:gd name="T5" fmla="*/ 6 h 9"/>
                  <a:gd name="T6" fmla="*/ 1 w 11"/>
                  <a:gd name="T7" fmla="*/ 9 h 9"/>
                  <a:gd name="T8" fmla="*/ 0 w 11"/>
                  <a:gd name="T9" fmla="*/ 2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0" y="2"/>
                    </a:moveTo>
                    <a:lnTo>
                      <a:pt x="11" y="0"/>
                    </a:lnTo>
                    <a:lnTo>
                      <a:pt x="11" y="6"/>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471" name="Freeform 1737"/>
              <p:cNvSpPr>
                <a:spLocks/>
              </p:cNvSpPr>
              <p:nvPr/>
            </p:nvSpPr>
            <p:spPr bwMode="auto">
              <a:xfrm>
                <a:off x="2271" y="2436"/>
                <a:ext cx="10" cy="8"/>
              </a:xfrm>
              <a:custGeom>
                <a:avLst/>
                <a:gdLst>
                  <a:gd name="T0" fmla="*/ 0 w 10"/>
                  <a:gd name="T1" fmla="*/ 2 h 8"/>
                  <a:gd name="T2" fmla="*/ 9 w 10"/>
                  <a:gd name="T3" fmla="*/ 0 h 8"/>
                  <a:gd name="T4" fmla="*/ 10 w 10"/>
                  <a:gd name="T5" fmla="*/ 7 h 8"/>
                  <a:gd name="T6" fmla="*/ 1 w 10"/>
                  <a:gd name="T7" fmla="*/ 8 h 8"/>
                  <a:gd name="T8" fmla="*/ 0 w 10"/>
                  <a:gd name="T9" fmla="*/ 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9" y="0"/>
                    </a:lnTo>
                    <a:lnTo>
                      <a:pt x="10" y="7"/>
                    </a:lnTo>
                    <a:lnTo>
                      <a:pt x="1" y="8"/>
                    </a:lnTo>
                    <a:lnTo>
                      <a:pt x="0" y="2"/>
                    </a:lnTo>
                    <a:close/>
                  </a:path>
                </a:pathLst>
              </a:custGeom>
              <a:solidFill>
                <a:srgbClr val="FFFF00"/>
              </a:solidFill>
              <a:ln w="1588">
                <a:solidFill>
                  <a:srgbClr val="FFFF00"/>
                </a:solidFill>
                <a:round/>
                <a:headEnd/>
                <a:tailEnd/>
              </a:ln>
            </p:spPr>
            <p:txBody>
              <a:bodyPr/>
              <a:lstStyle/>
              <a:p>
                <a:endParaRPr lang="en-US"/>
              </a:p>
            </p:txBody>
          </p:sp>
          <p:sp>
            <p:nvSpPr>
              <p:cNvPr id="2472" name="Freeform 1738"/>
              <p:cNvSpPr>
                <a:spLocks/>
              </p:cNvSpPr>
              <p:nvPr/>
            </p:nvSpPr>
            <p:spPr bwMode="auto">
              <a:xfrm>
                <a:off x="2280" y="2435"/>
                <a:ext cx="4" cy="8"/>
              </a:xfrm>
              <a:custGeom>
                <a:avLst/>
                <a:gdLst>
                  <a:gd name="T0" fmla="*/ 0 w 4"/>
                  <a:gd name="T1" fmla="*/ 1 h 8"/>
                  <a:gd name="T2" fmla="*/ 3 w 4"/>
                  <a:gd name="T3" fmla="*/ 0 h 8"/>
                  <a:gd name="T4" fmla="*/ 4 w 4"/>
                  <a:gd name="T5" fmla="*/ 7 h 8"/>
                  <a:gd name="T6" fmla="*/ 1 w 4"/>
                  <a:gd name="T7" fmla="*/ 8 h 8"/>
                  <a:gd name="T8" fmla="*/ 0 w 4"/>
                  <a:gd name="T9" fmla="*/ 1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1"/>
                    </a:moveTo>
                    <a:lnTo>
                      <a:pt x="3" y="0"/>
                    </a:lnTo>
                    <a:lnTo>
                      <a:pt x="4"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73" name="Freeform 1739"/>
              <p:cNvSpPr>
                <a:spLocks/>
              </p:cNvSpPr>
              <p:nvPr/>
            </p:nvSpPr>
            <p:spPr bwMode="auto">
              <a:xfrm>
                <a:off x="2283" y="2434"/>
                <a:ext cx="12" cy="8"/>
              </a:xfrm>
              <a:custGeom>
                <a:avLst/>
                <a:gdLst>
                  <a:gd name="T0" fmla="*/ 0 w 12"/>
                  <a:gd name="T1" fmla="*/ 1 h 8"/>
                  <a:gd name="T2" fmla="*/ 11 w 12"/>
                  <a:gd name="T3" fmla="*/ 0 h 8"/>
                  <a:gd name="T4" fmla="*/ 12 w 12"/>
                  <a:gd name="T5" fmla="*/ 6 h 8"/>
                  <a:gd name="T6" fmla="*/ 1 w 12"/>
                  <a:gd name="T7" fmla="*/ 8 h 8"/>
                  <a:gd name="T8" fmla="*/ 0 w 12"/>
                  <a:gd name="T9" fmla="*/ 1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1"/>
                    </a:moveTo>
                    <a:lnTo>
                      <a:pt x="11" y="0"/>
                    </a:lnTo>
                    <a:lnTo>
                      <a:pt x="12" y="6"/>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74" name="Freeform 1740"/>
              <p:cNvSpPr>
                <a:spLocks/>
              </p:cNvSpPr>
              <p:nvPr/>
            </p:nvSpPr>
            <p:spPr bwMode="auto">
              <a:xfrm>
                <a:off x="2317" y="2428"/>
                <a:ext cx="5" cy="8"/>
              </a:xfrm>
              <a:custGeom>
                <a:avLst/>
                <a:gdLst>
                  <a:gd name="T0" fmla="*/ 0 w 5"/>
                  <a:gd name="T1" fmla="*/ 1 h 8"/>
                  <a:gd name="T2" fmla="*/ 4 w 5"/>
                  <a:gd name="T3" fmla="*/ 0 h 8"/>
                  <a:gd name="T4" fmla="*/ 5 w 5"/>
                  <a:gd name="T5" fmla="*/ 7 h 8"/>
                  <a:gd name="T6" fmla="*/ 1 w 5"/>
                  <a:gd name="T7" fmla="*/ 8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lnTo>
                      <a:pt x="4" y="0"/>
                    </a:lnTo>
                    <a:lnTo>
                      <a:pt x="5"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75" name="Freeform 1741"/>
              <p:cNvSpPr>
                <a:spLocks/>
              </p:cNvSpPr>
              <p:nvPr/>
            </p:nvSpPr>
            <p:spPr bwMode="auto">
              <a:xfrm>
                <a:off x="2321" y="2425"/>
                <a:ext cx="15" cy="10"/>
              </a:xfrm>
              <a:custGeom>
                <a:avLst/>
                <a:gdLst>
                  <a:gd name="T0" fmla="*/ 0 w 15"/>
                  <a:gd name="T1" fmla="*/ 3 h 10"/>
                  <a:gd name="T2" fmla="*/ 13 w 15"/>
                  <a:gd name="T3" fmla="*/ 0 h 10"/>
                  <a:gd name="T4" fmla="*/ 15 w 15"/>
                  <a:gd name="T5" fmla="*/ 7 h 10"/>
                  <a:gd name="T6" fmla="*/ 1 w 15"/>
                  <a:gd name="T7" fmla="*/ 10 h 10"/>
                  <a:gd name="T8" fmla="*/ 0 w 15"/>
                  <a:gd name="T9" fmla="*/ 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3"/>
                    </a:moveTo>
                    <a:lnTo>
                      <a:pt x="13" y="0"/>
                    </a:lnTo>
                    <a:lnTo>
                      <a:pt x="15" y="7"/>
                    </a:lnTo>
                    <a:lnTo>
                      <a:pt x="1" y="10"/>
                    </a:lnTo>
                    <a:lnTo>
                      <a:pt x="0" y="3"/>
                    </a:lnTo>
                    <a:close/>
                  </a:path>
                </a:pathLst>
              </a:custGeom>
              <a:solidFill>
                <a:srgbClr val="FFFF00"/>
              </a:solidFill>
              <a:ln w="1588">
                <a:solidFill>
                  <a:srgbClr val="FFFF00"/>
                </a:solidFill>
                <a:round/>
                <a:headEnd/>
                <a:tailEnd/>
              </a:ln>
            </p:spPr>
            <p:txBody>
              <a:bodyPr/>
              <a:lstStyle/>
              <a:p>
                <a:endParaRPr lang="en-US"/>
              </a:p>
            </p:txBody>
          </p:sp>
          <p:sp>
            <p:nvSpPr>
              <p:cNvPr id="2476" name="Freeform 1742"/>
              <p:cNvSpPr>
                <a:spLocks/>
              </p:cNvSpPr>
              <p:nvPr/>
            </p:nvSpPr>
            <p:spPr bwMode="auto">
              <a:xfrm>
                <a:off x="2334" y="2424"/>
                <a:ext cx="7" cy="8"/>
              </a:xfrm>
              <a:custGeom>
                <a:avLst/>
                <a:gdLst>
                  <a:gd name="T0" fmla="*/ 0 w 7"/>
                  <a:gd name="T1" fmla="*/ 1 h 8"/>
                  <a:gd name="T2" fmla="*/ 6 w 7"/>
                  <a:gd name="T3" fmla="*/ 0 h 8"/>
                  <a:gd name="T4" fmla="*/ 7 w 7"/>
                  <a:gd name="T5" fmla="*/ 7 h 8"/>
                  <a:gd name="T6" fmla="*/ 2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6" y="0"/>
                    </a:lnTo>
                    <a:lnTo>
                      <a:pt x="7"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477" name="Freeform 1743"/>
              <p:cNvSpPr>
                <a:spLocks/>
              </p:cNvSpPr>
              <p:nvPr/>
            </p:nvSpPr>
            <p:spPr bwMode="auto">
              <a:xfrm>
                <a:off x="2340" y="2424"/>
                <a:ext cx="1" cy="7"/>
              </a:xfrm>
              <a:custGeom>
                <a:avLst/>
                <a:gdLst>
                  <a:gd name="T0" fmla="*/ 0 w 1"/>
                  <a:gd name="T1" fmla="*/ 0 h 7"/>
                  <a:gd name="T2" fmla="*/ 0 w 1"/>
                  <a:gd name="T3" fmla="*/ 0 h 7"/>
                  <a:gd name="T4" fmla="*/ 1 w 1"/>
                  <a:gd name="T5" fmla="*/ 7 h 7"/>
                  <a:gd name="T6" fmla="*/ 1 w 1"/>
                  <a:gd name="T7" fmla="*/ 7 h 7"/>
                  <a:gd name="T8" fmla="*/ 0 w 1"/>
                  <a:gd name="T9" fmla="*/ 0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0" y="0"/>
                    </a:moveTo>
                    <a:lnTo>
                      <a:pt x="0" y="0"/>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78" name="Freeform 1744"/>
              <p:cNvSpPr>
                <a:spLocks/>
              </p:cNvSpPr>
              <p:nvPr/>
            </p:nvSpPr>
            <p:spPr bwMode="auto">
              <a:xfrm>
                <a:off x="2361" y="2420"/>
                <a:ext cx="3" cy="7"/>
              </a:xfrm>
              <a:custGeom>
                <a:avLst/>
                <a:gdLst>
                  <a:gd name="T0" fmla="*/ 0 w 3"/>
                  <a:gd name="T1" fmla="*/ 0 h 7"/>
                  <a:gd name="T2" fmla="*/ 2 w 3"/>
                  <a:gd name="T3" fmla="*/ 0 h 7"/>
                  <a:gd name="T4" fmla="*/ 3 w 3"/>
                  <a:gd name="T5" fmla="*/ 7 h 7"/>
                  <a:gd name="T6" fmla="*/ 2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479" name="Freeform 1745"/>
              <p:cNvSpPr>
                <a:spLocks/>
              </p:cNvSpPr>
              <p:nvPr/>
            </p:nvSpPr>
            <p:spPr bwMode="auto">
              <a:xfrm>
                <a:off x="2363" y="2419"/>
                <a:ext cx="7" cy="8"/>
              </a:xfrm>
              <a:custGeom>
                <a:avLst/>
                <a:gdLst>
                  <a:gd name="T0" fmla="*/ 0 w 7"/>
                  <a:gd name="T1" fmla="*/ 1 h 8"/>
                  <a:gd name="T2" fmla="*/ 5 w 7"/>
                  <a:gd name="T3" fmla="*/ 0 h 8"/>
                  <a:gd name="T4" fmla="*/ 7 w 7"/>
                  <a:gd name="T5" fmla="*/ 6 h 8"/>
                  <a:gd name="T6" fmla="*/ 1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5" y="0"/>
                    </a:lnTo>
                    <a:lnTo>
                      <a:pt x="7" y="6"/>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80" name="Freeform 1746"/>
              <p:cNvSpPr>
                <a:spLocks/>
              </p:cNvSpPr>
              <p:nvPr/>
            </p:nvSpPr>
            <p:spPr bwMode="auto">
              <a:xfrm>
                <a:off x="2368" y="2416"/>
                <a:ext cx="15" cy="9"/>
              </a:xfrm>
              <a:custGeom>
                <a:avLst/>
                <a:gdLst>
                  <a:gd name="T0" fmla="*/ 0 w 15"/>
                  <a:gd name="T1" fmla="*/ 3 h 9"/>
                  <a:gd name="T2" fmla="*/ 14 w 15"/>
                  <a:gd name="T3" fmla="*/ 0 h 9"/>
                  <a:gd name="T4" fmla="*/ 15 w 15"/>
                  <a:gd name="T5" fmla="*/ 7 h 9"/>
                  <a:gd name="T6" fmla="*/ 2 w 15"/>
                  <a:gd name="T7" fmla="*/ 9 h 9"/>
                  <a:gd name="T8" fmla="*/ 0 w 15"/>
                  <a:gd name="T9" fmla="*/ 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3"/>
                    </a:moveTo>
                    <a:lnTo>
                      <a:pt x="14" y="0"/>
                    </a:lnTo>
                    <a:lnTo>
                      <a:pt x="15" y="7"/>
                    </a:lnTo>
                    <a:lnTo>
                      <a:pt x="2" y="9"/>
                    </a:lnTo>
                    <a:lnTo>
                      <a:pt x="0" y="3"/>
                    </a:lnTo>
                    <a:close/>
                  </a:path>
                </a:pathLst>
              </a:custGeom>
              <a:solidFill>
                <a:srgbClr val="FFFF00"/>
              </a:solidFill>
              <a:ln w="1588">
                <a:solidFill>
                  <a:srgbClr val="FFFF00"/>
                </a:solidFill>
                <a:round/>
                <a:headEnd/>
                <a:tailEnd/>
              </a:ln>
            </p:spPr>
            <p:txBody>
              <a:bodyPr/>
              <a:lstStyle/>
              <a:p>
                <a:endParaRPr lang="en-US"/>
              </a:p>
            </p:txBody>
          </p:sp>
          <p:sp>
            <p:nvSpPr>
              <p:cNvPr id="2481" name="Freeform 1747"/>
              <p:cNvSpPr>
                <a:spLocks/>
              </p:cNvSpPr>
              <p:nvPr/>
            </p:nvSpPr>
            <p:spPr bwMode="auto">
              <a:xfrm>
                <a:off x="2382" y="2416"/>
                <a:ext cx="3" cy="7"/>
              </a:xfrm>
              <a:custGeom>
                <a:avLst/>
                <a:gdLst>
                  <a:gd name="T0" fmla="*/ 0 w 3"/>
                  <a:gd name="T1" fmla="*/ 0 h 7"/>
                  <a:gd name="T2" fmla="*/ 1 w 3"/>
                  <a:gd name="T3" fmla="*/ 0 h 7"/>
                  <a:gd name="T4" fmla="*/ 3 w 3"/>
                  <a:gd name="T5" fmla="*/ 7 h 7"/>
                  <a:gd name="T6" fmla="*/ 1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1" y="0"/>
                    </a:lnTo>
                    <a:lnTo>
                      <a:pt x="3"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82" name="Freeform 1748"/>
              <p:cNvSpPr>
                <a:spLocks/>
              </p:cNvSpPr>
              <p:nvPr/>
            </p:nvSpPr>
            <p:spPr bwMode="auto">
              <a:xfrm>
                <a:off x="2383" y="2416"/>
                <a:ext cx="3" cy="7"/>
              </a:xfrm>
              <a:custGeom>
                <a:avLst/>
                <a:gdLst>
                  <a:gd name="T0" fmla="*/ 0 w 3"/>
                  <a:gd name="T1" fmla="*/ 0 h 7"/>
                  <a:gd name="T2" fmla="*/ 2 w 3"/>
                  <a:gd name="T3" fmla="*/ 0 h 7"/>
                  <a:gd name="T4" fmla="*/ 3 w 3"/>
                  <a:gd name="T5" fmla="*/ 5 h 7"/>
                  <a:gd name="T6" fmla="*/ 2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5"/>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483" name="Freeform 1749"/>
              <p:cNvSpPr>
                <a:spLocks/>
              </p:cNvSpPr>
              <p:nvPr/>
            </p:nvSpPr>
            <p:spPr bwMode="auto">
              <a:xfrm>
                <a:off x="2408" y="2410"/>
                <a:ext cx="4" cy="7"/>
              </a:xfrm>
              <a:custGeom>
                <a:avLst/>
                <a:gdLst>
                  <a:gd name="T0" fmla="*/ 0 w 4"/>
                  <a:gd name="T1" fmla="*/ 0 h 7"/>
                  <a:gd name="T2" fmla="*/ 2 w 4"/>
                  <a:gd name="T3" fmla="*/ 0 h 7"/>
                  <a:gd name="T4" fmla="*/ 4 w 4"/>
                  <a:gd name="T5" fmla="*/ 7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2" y="0"/>
                    </a:lnTo>
                    <a:lnTo>
                      <a:pt x="4"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84" name="Freeform 1750"/>
              <p:cNvSpPr>
                <a:spLocks/>
              </p:cNvSpPr>
              <p:nvPr/>
            </p:nvSpPr>
            <p:spPr bwMode="auto">
              <a:xfrm>
                <a:off x="2410" y="2409"/>
                <a:ext cx="6" cy="8"/>
              </a:xfrm>
              <a:custGeom>
                <a:avLst/>
                <a:gdLst>
                  <a:gd name="T0" fmla="*/ 0 w 6"/>
                  <a:gd name="T1" fmla="*/ 1 h 8"/>
                  <a:gd name="T2" fmla="*/ 4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4"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485" name="Freeform 1751"/>
              <p:cNvSpPr>
                <a:spLocks/>
              </p:cNvSpPr>
              <p:nvPr/>
            </p:nvSpPr>
            <p:spPr bwMode="auto">
              <a:xfrm>
                <a:off x="2414" y="2408"/>
                <a:ext cx="6" cy="8"/>
              </a:xfrm>
              <a:custGeom>
                <a:avLst/>
                <a:gdLst>
                  <a:gd name="T0" fmla="*/ 0 w 6"/>
                  <a:gd name="T1" fmla="*/ 1 h 8"/>
                  <a:gd name="T2" fmla="*/ 5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5"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486" name="Freeform 1752"/>
              <p:cNvSpPr>
                <a:spLocks/>
              </p:cNvSpPr>
              <p:nvPr/>
            </p:nvSpPr>
            <p:spPr bwMode="auto">
              <a:xfrm>
                <a:off x="2419" y="2408"/>
                <a:ext cx="5" cy="7"/>
              </a:xfrm>
              <a:custGeom>
                <a:avLst/>
                <a:gdLst>
                  <a:gd name="T0" fmla="*/ 0 w 5"/>
                  <a:gd name="T1" fmla="*/ 0 h 7"/>
                  <a:gd name="T2" fmla="*/ 4 w 5"/>
                  <a:gd name="T3" fmla="*/ 0 h 7"/>
                  <a:gd name="T4" fmla="*/ 5 w 5"/>
                  <a:gd name="T5" fmla="*/ 7 h 7"/>
                  <a:gd name="T6" fmla="*/ 1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4" y="0"/>
                    </a:lnTo>
                    <a:lnTo>
                      <a:pt x="5"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87" name="Freeform 1753"/>
              <p:cNvSpPr>
                <a:spLocks/>
              </p:cNvSpPr>
              <p:nvPr/>
            </p:nvSpPr>
            <p:spPr bwMode="auto">
              <a:xfrm>
                <a:off x="2423" y="2406"/>
                <a:ext cx="8" cy="9"/>
              </a:xfrm>
              <a:custGeom>
                <a:avLst/>
                <a:gdLst>
                  <a:gd name="T0" fmla="*/ 0 w 8"/>
                  <a:gd name="T1" fmla="*/ 2 h 9"/>
                  <a:gd name="T2" fmla="*/ 6 w 8"/>
                  <a:gd name="T3" fmla="*/ 0 h 9"/>
                  <a:gd name="T4" fmla="*/ 8 w 8"/>
                  <a:gd name="T5" fmla="*/ 7 h 9"/>
                  <a:gd name="T6" fmla="*/ 1 w 8"/>
                  <a:gd name="T7" fmla="*/ 9 h 9"/>
                  <a:gd name="T8" fmla="*/ 0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2"/>
                    </a:moveTo>
                    <a:lnTo>
                      <a:pt x="6" y="0"/>
                    </a:lnTo>
                    <a:lnTo>
                      <a:pt x="8" y="7"/>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488" name="Freeform 1754"/>
              <p:cNvSpPr>
                <a:spLocks/>
              </p:cNvSpPr>
              <p:nvPr/>
            </p:nvSpPr>
            <p:spPr bwMode="auto">
              <a:xfrm>
                <a:off x="2429" y="2406"/>
                <a:ext cx="3" cy="7"/>
              </a:xfrm>
              <a:custGeom>
                <a:avLst/>
                <a:gdLst>
                  <a:gd name="T0" fmla="*/ 0 w 3"/>
                  <a:gd name="T1" fmla="*/ 0 h 7"/>
                  <a:gd name="T2" fmla="*/ 2 w 3"/>
                  <a:gd name="T3" fmla="*/ 0 h 7"/>
                  <a:gd name="T4" fmla="*/ 3 w 3"/>
                  <a:gd name="T5" fmla="*/ 6 h 7"/>
                  <a:gd name="T6" fmla="*/ 2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6"/>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489" name="Freeform 1755"/>
              <p:cNvSpPr>
                <a:spLocks/>
              </p:cNvSpPr>
              <p:nvPr/>
            </p:nvSpPr>
            <p:spPr bwMode="auto">
              <a:xfrm>
                <a:off x="2452" y="2400"/>
                <a:ext cx="10" cy="8"/>
              </a:xfrm>
              <a:custGeom>
                <a:avLst/>
                <a:gdLst>
                  <a:gd name="T0" fmla="*/ 0 w 10"/>
                  <a:gd name="T1" fmla="*/ 1 h 8"/>
                  <a:gd name="T2" fmla="*/ 9 w 10"/>
                  <a:gd name="T3" fmla="*/ 0 h 8"/>
                  <a:gd name="T4" fmla="*/ 10 w 10"/>
                  <a:gd name="T5" fmla="*/ 6 h 8"/>
                  <a:gd name="T6" fmla="*/ 2 w 10"/>
                  <a:gd name="T7" fmla="*/ 8 h 8"/>
                  <a:gd name="T8" fmla="*/ 0 w 10"/>
                  <a:gd name="T9" fmla="*/ 1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1"/>
                    </a:moveTo>
                    <a:lnTo>
                      <a:pt x="9" y="0"/>
                    </a:lnTo>
                    <a:lnTo>
                      <a:pt x="10" y="6"/>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490" name="Freeform 1756"/>
              <p:cNvSpPr>
                <a:spLocks/>
              </p:cNvSpPr>
              <p:nvPr/>
            </p:nvSpPr>
            <p:spPr bwMode="auto">
              <a:xfrm>
                <a:off x="2461" y="2398"/>
                <a:ext cx="5" cy="8"/>
              </a:xfrm>
              <a:custGeom>
                <a:avLst/>
                <a:gdLst>
                  <a:gd name="T0" fmla="*/ 0 w 5"/>
                  <a:gd name="T1" fmla="*/ 2 h 8"/>
                  <a:gd name="T2" fmla="*/ 4 w 5"/>
                  <a:gd name="T3" fmla="*/ 0 h 8"/>
                  <a:gd name="T4" fmla="*/ 5 w 5"/>
                  <a:gd name="T5" fmla="*/ 7 h 8"/>
                  <a:gd name="T6" fmla="*/ 1 w 5"/>
                  <a:gd name="T7" fmla="*/ 8 h 8"/>
                  <a:gd name="T8" fmla="*/ 0 w 5"/>
                  <a:gd name="T9" fmla="*/ 2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2"/>
                    </a:moveTo>
                    <a:lnTo>
                      <a:pt x="4" y="0"/>
                    </a:lnTo>
                    <a:lnTo>
                      <a:pt x="5" y="7"/>
                    </a:lnTo>
                    <a:lnTo>
                      <a:pt x="1" y="8"/>
                    </a:lnTo>
                    <a:lnTo>
                      <a:pt x="0" y="2"/>
                    </a:lnTo>
                    <a:close/>
                  </a:path>
                </a:pathLst>
              </a:custGeom>
              <a:solidFill>
                <a:srgbClr val="FFFF00"/>
              </a:solidFill>
              <a:ln w="1588">
                <a:solidFill>
                  <a:srgbClr val="FFFF00"/>
                </a:solidFill>
                <a:round/>
                <a:headEnd/>
                <a:tailEnd/>
              </a:ln>
            </p:spPr>
            <p:txBody>
              <a:bodyPr/>
              <a:lstStyle/>
              <a:p>
                <a:endParaRPr lang="en-US"/>
              </a:p>
            </p:txBody>
          </p:sp>
          <p:sp>
            <p:nvSpPr>
              <p:cNvPr id="2491" name="Freeform 1757"/>
              <p:cNvSpPr>
                <a:spLocks/>
              </p:cNvSpPr>
              <p:nvPr/>
            </p:nvSpPr>
            <p:spPr bwMode="auto">
              <a:xfrm>
                <a:off x="2465" y="2397"/>
                <a:ext cx="6" cy="8"/>
              </a:xfrm>
              <a:custGeom>
                <a:avLst/>
                <a:gdLst>
                  <a:gd name="T0" fmla="*/ 0 w 6"/>
                  <a:gd name="T1" fmla="*/ 1 h 8"/>
                  <a:gd name="T2" fmla="*/ 5 w 6"/>
                  <a:gd name="T3" fmla="*/ 0 h 8"/>
                  <a:gd name="T4" fmla="*/ 6 w 6"/>
                  <a:gd name="T5" fmla="*/ 7 h 8"/>
                  <a:gd name="T6" fmla="*/ 1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5" y="0"/>
                    </a:lnTo>
                    <a:lnTo>
                      <a:pt x="6"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492" name="Freeform 1758"/>
              <p:cNvSpPr>
                <a:spLocks/>
              </p:cNvSpPr>
              <p:nvPr/>
            </p:nvSpPr>
            <p:spPr bwMode="auto">
              <a:xfrm>
                <a:off x="2470" y="2397"/>
                <a:ext cx="6" cy="7"/>
              </a:xfrm>
              <a:custGeom>
                <a:avLst/>
                <a:gdLst>
                  <a:gd name="T0" fmla="*/ 0 w 6"/>
                  <a:gd name="T1" fmla="*/ 0 h 7"/>
                  <a:gd name="T2" fmla="*/ 4 w 6"/>
                  <a:gd name="T3" fmla="*/ 0 h 7"/>
                  <a:gd name="T4" fmla="*/ 6 w 6"/>
                  <a:gd name="T5" fmla="*/ 5 h 7"/>
                  <a:gd name="T6" fmla="*/ 1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4" y="0"/>
                    </a:lnTo>
                    <a:lnTo>
                      <a:pt x="6" y="5"/>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93" name="Freeform 1759"/>
              <p:cNvSpPr>
                <a:spLocks/>
              </p:cNvSpPr>
              <p:nvPr/>
            </p:nvSpPr>
            <p:spPr bwMode="auto">
              <a:xfrm>
                <a:off x="2474" y="2396"/>
                <a:ext cx="3" cy="6"/>
              </a:xfrm>
              <a:custGeom>
                <a:avLst/>
                <a:gdLst>
                  <a:gd name="T0" fmla="*/ 0 w 3"/>
                  <a:gd name="T1" fmla="*/ 1 h 6"/>
                  <a:gd name="T2" fmla="*/ 2 w 3"/>
                  <a:gd name="T3" fmla="*/ 0 h 6"/>
                  <a:gd name="T4" fmla="*/ 3 w 3"/>
                  <a:gd name="T5" fmla="*/ 6 h 6"/>
                  <a:gd name="T6" fmla="*/ 2 w 3"/>
                  <a:gd name="T7" fmla="*/ 6 h 6"/>
                  <a:gd name="T8" fmla="*/ 0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1"/>
                    </a:moveTo>
                    <a:lnTo>
                      <a:pt x="2" y="0"/>
                    </a:lnTo>
                    <a:lnTo>
                      <a:pt x="3" y="6"/>
                    </a:lnTo>
                    <a:lnTo>
                      <a:pt x="2" y="6"/>
                    </a:lnTo>
                    <a:lnTo>
                      <a:pt x="0" y="1"/>
                    </a:lnTo>
                    <a:close/>
                  </a:path>
                </a:pathLst>
              </a:custGeom>
              <a:solidFill>
                <a:srgbClr val="FFFF00"/>
              </a:solidFill>
              <a:ln w="1588">
                <a:solidFill>
                  <a:srgbClr val="FFFF00"/>
                </a:solidFill>
                <a:round/>
                <a:headEnd/>
                <a:tailEnd/>
              </a:ln>
            </p:spPr>
            <p:txBody>
              <a:bodyPr/>
              <a:lstStyle/>
              <a:p>
                <a:endParaRPr lang="en-US"/>
              </a:p>
            </p:txBody>
          </p:sp>
          <p:sp>
            <p:nvSpPr>
              <p:cNvPr id="2494" name="Freeform 1760"/>
              <p:cNvSpPr>
                <a:spLocks/>
              </p:cNvSpPr>
              <p:nvPr/>
            </p:nvSpPr>
            <p:spPr bwMode="auto">
              <a:xfrm>
                <a:off x="2499" y="2390"/>
                <a:ext cx="2" cy="7"/>
              </a:xfrm>
              <a:custGeom>
                <a:avLst/>
                <a:gdLst>
                  <a:gd name="T0" fmla="*/ 0 w 2"/>
                  <a:gd name="T1" fmla="*/ 0 h 7"/>
                  <a:gd name="T2" fmla="*/ 1 w 2"/>
                  <a:gd name="T3" fmla="*/ 0 h 7"/>
                  <a:gd name="T4" fmla="*/ 2 w 2"/>
                  <a:gd name="T5" fmla="*/ 7 h 7"/>
                  <a:gd name="T6" fmla="*/ 1 w 2"/>
                  <a:gd name="T7" fmla="*/ 7 h 7"/>
                  <a:gd name="T8" fmla="*/ 0 w 2"/>
                  <a:gd name="T9" fmla="*/ 0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0"/>
                    </a:moveTo>
                    <a:lnTo>
                      <a:pt x="1" y="0"/>
                    </a:lnTo>
                    <a:lnTo>
                      <a:pt x="2"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95" name="Freeform 1761"/>
              <p:cNvSpPr>
                <a:spLocks/>
              </p:cNvSpPr>
              <p:nvPr/>
            </p:nvSpPr>
            <p:spPr bwMode="auto">
              <a:xfrm>
                <a:off x="2500" y="2390"/>
                <a:ext cx="5" cy="7"/>
              </a:xfrm>
              <a:custGeom>
                <a:avLst/>
                <a:gdLst>
                  <a:gd name="T0" fmla="*/ 0 w 5"/>
                  <a:gd name="T1" fmla="*/ 0 h 7"/>
                  <a:gd name="T2" fmla="*/ 3 w 5"/>
                  <a:gd name="T3" fmla="*/ 0 h 7"/>
                  <a:gd name="T4" fmla="*/ 5 w 5"/>
                  <a:gd name="T5" fmla="*/ 7 h 7"/>
                  <a:gd name="T6" fmla="*/ 1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3" y="0"/>
                    </a:lnTo>
                    <a:lnTo>
                      <a:pt x="5"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496" name="Freeform 1762"/>
              <p:cNvSpPr>
                <a:spLocks/>
              </p:cNvSpPr>
              <p:nvPr/>
            </p:nvSpPr>
            <p:spPr bwMode="auto">
              <a:xfrm>
                <a:off x="2503" y="2387"/>
                <a:ext cx="11" cy="10"/>
              </a:xfrm>
              <a:custGeom>
                <a:avLst/>
                <a:gdLst>
                  <a:gd name="T0" fmla="*/ 0 w 11"/>
                  <a:gd name="T1" fmla="*/ 3 h 10"/>
                  <a:gd name="T2" fmla="*/ 9 w 11"/>
                  <a:gd name="T3" fmla="*/ 0 h 10"/>
                  <a:gd name="T4" fmla="*/ 11 w 11"/>
                  <a:gd name="T5" fmla="*/ 7 h 10"/>
                  <a:gd name="T6" fmla="*/ 2 w 11"/>
                  <a:gd name="T7" fmla="*/ 10 h 10"/>
                  <a:gd name="T8" fmla="*/ 0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3"/>
                    </a:moveTo>
                    <a:lnTo>
                      <a:pt x="9" y="0"/>
                    </a:lnTo>
                    <a:lnTo>
                      <a:pt x="11" y="7"/>
                    </a:lnTo>
                    <a:lnTo>
                      <a:pt x="2" y="10"/>
                    </a:lnTo>
                    <a:lnTo>
                      <a:pt x="0" y="3"/>
                    </a:lnTo>
                    <a:close/>
                  </a:path>
                </a:pathLst>
              </a:custGeom>
              <a:solidFill>
                <a:srgbClr val="FFFF00"/>
              </a:solidFill>
              <a:ln w="1588">
                <a:solidFill>
                  <a:srgbClr val="FFFF00"/>
                </a:solidFill>
                <a:round/>
                <a:headEnd/>
                <a:tailEnd/>
              </a:ln>
            </p:spPr>
            <p:txBody>
              <a:bodyPr/>
              <a:lstStyle/>
              <a:p>
                <a:endParaRPr lang="en-US"/>
              </a:p>
            </p:txBody>
          </p:sp>
          <p:sp>
            <p:nvSpPr>
              <p:cNvPr id="2497" name="Freeform 1763"/>
              <p:cNvSpPr>
                <a:spLocks/>
              </p:cNvSpPr>
              <p:nvPr/>
            </p:nvSpPr>
            <p:spPr bwMode="auto">
              <a:xfrm>
                <a:off x="2512" y="2387"/>
                <a:ext cx="4" cy="7"/>
              </a:xfrm>
              <a:custGeom>
                <a:avLst/>
                <a:gdLst>
                  <a:gd name="T0" fmla="*/ 0 w 4"/>
                  <a:gd name="T1" fmla="*/ 0 h 7"/>
                  <a:gd name="T2" fmla="*/ 2 w 4"/>
                  <a:gd name="T3" fmla="*/ 0 h 7"/>
                  <a:gd name="T4" fmla="*/ 4 w 4"/>
                  <a:gd name="T5" fmla="*/ 7 h 7"/>
                  <a:gd name="T6" fmla="*/ 2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2" y="0"/>
                    </a:lnTo>
                    <a:lnTo>
                      <a:pt x="4"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498" name="Freeform 1764"/>
              <p:cNvSpPr>
                <a:spLocks/>
              </p:cNvSpPr>
              <p:nvPr/>
            </p:nvSpPr>
            <p:spPr bwMode="auto">
              <a:xfrm>
                <a:off x="2514" y="2386"/>
                <a:ext cx="6" cy="8"/>
              </a:xfrm>
              <a:custGeom>
                <a:avLst/>
                <a:gdLst>
                  <a:gd name="T0" fmla="*/ 0 w 6"/>
                  <a:gd name="T1" fmla="*/ 1 h 8"/>
                  <a:gd name="T2" fmla="*/ 5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5"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499" name="Freeform 1765"/>
              <p:cNvSpPr>
                <a:spLocks/>
              </p:cNvSpPr>
              <p:nvPr/>
            </p:nvSpPr>
            <p:spPr bwMode="auto">
              <a:xfrm>
                <a:off x="2519" y="2386"/>
                <a:ext cx="3" cy="7"/>
              </a:xfrm>
              <a:custGeom>
                <a:avLst/>
                <a:gdLst>
                  <a:gd name="T0" fmla="*/ 0 w 3"/>
                  <a:gd name="T1" fmla="*/ 0 h 7"/>
                  <a:gd name="T2" fmla="*/ 1 w 3"/>
                  <a:gd name="T3" fmla="*/ 0 h 7"/>
                  <a:gd name="T4" fmla="*/ 3 w 3"/>
                  <a:gd name="T5" fmla="*/ 7 h 7"/>
                  <a:gd name="T6" fmla="*/ 1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1" y="0"/>
                    </a:lnTo>
                    <a:lnTo>
                      <a:pt x="3"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500" name="Freeform 1766"/>
              <p:cNvSpPr>
                <a:spLocks/>
              </p:cNvSpPr>
              <p:nvPr/>
            </p:nvSpPr>
            <p:spPr bwMode="auto">
              <a:xfrm>
                <a:off x="2543" y="2379"/>
                <a:ext cx="6" cy="8"/>
              </a:xfrm>
              <a:custGeom>
                <a:avLst/>
                <a:gdLst>
                  <a:gd name="T0" fmla="*/ 0 w 6"/>
                  <a:gd name="T1" fmla="*/ 2 h 8"/>
                  <a:gd name="T2" fmla="*/ 5 w 6"/>
                  <a:gd name="T3" fmla="*/ 0 h 8"/>
                  <a:gd name="T4" fmla="*/ 6 w 6"/>
                  <a:gd name="T5" fmla="*/ 7 h 8"/>
                  <a:gd name="T6" fmla="*/ 2 w 6"/>
                  <a:gd name="T7" fmla="*/ 8 h 8"/>
                  <a:gd name="T8" fmla="*/ 0 w 6"/>
                  <a:gd name="T9" fmla="*/ 2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2"/>
                    </a:moveTo>
                    <a:lnTo>
                      <a:pt x="5" y="0"/>
                    </a:lnTo>
                    <a:lnTo>
                      <a:pt x="6" y="7"/>
                    </a:lnTo>
                    <a:lnTo>
                      <a:pt x="2" y="8"/>
                    </a:lnTo>
                    <a:lnTo>
                      <a:pt x="0" y="2"/>
                    </a:lnTo>
                    <a:close/>
                  </a:path>
                </a:pathLst>
              </a:custGeom>
              <a:solidFill>
                <a:srgbClr val="FFFF00"/>
              </a:solidFill>
              <a:ln w="1588">
                <a:solidFill>
                  <a:srgbClr val="FFFF00"/>
                </a:solidFill>
                <a:round/>
                <a:headEnd/>
                <a:tailEnd/>
              </a:ln>
            </p:spPr>
            <p:txBody>
              <a:bodyPr/>
              <a:lstStyle/>
              <a:p>
                <a:endParaRPr lang="en-US"/>
              </a:p>
            </p:txBody>
          </p:sp>
          <p:sp>
            <p:nvSpPr>
              <p:cNvPr id="2501" name="Freeform 1767"/>
              <p:cNvSpPr>
                <a:spLocks/>
              </p:cNvSpPr>
              <p:nvPr/>
            </p:nvSpPr>
            <p:spPr bwMode="auto">
              <a:xfrm>
                <a:off x="2548" y="2377"/>
                <a:ext cx="13" cy="9"/>
              </a:xfrm>
              <a:custGeom>
                <a:avLst/>
                <a:gdLst>
                  <a:gd name="T0" fmla="*/ 0 w 13"/>
                  <a:gd name="T1" fmla="*/ 2 h 9"/>
                  <a:gd name="T2" fmla="*/ 10 w 13"/>
                  <a:gd name="T3" fmla="*/ 0 h 9"/>
                  <a:gd name="T4" fmla="*/ 13 w 13"/>
                  <a:gd name="T5" fmla="*/ 6 h 9"/>
                  <a:gd name="T6" fmla="*/ 1 w 13"/>
                  <a:gd name="T7" fmla="*/ 9 h 9"/>
                  <a:gd name="T8" fmla="*/ 0 w 13"/>
                  <a:gd name="T9" fmla="*/ 2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2"/>
                    </a:moveTo>
                    <a:lnTo>
                      <a:pt x="10" y="0"/>
                    </a:lnTo>
                    <a:lnTo>
                      <a:pt x="13" y="6"/>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502" name="Freeform 1768"/>
              <p:cNvSpPr>
                <a:spLocks/>
              </p:cNvSpPr>
              <p:nvPr/>
            </p:nvSpPr>
            <p:spPr bwMode="auto">
              <a:xfrm>
                <a:off x="2558" y="2375"/>
                <a:ext cx="6" cy="8"/>
              </a:xfrm>
              <a:custGeom>
                <a:avLst/>
                <a:gdLst>
                  <a:gd name="T0" fmla="*/ 0 w 6"/>
                  <a:gd name="T1" fmla="*/ 2 h 8"/>
                  <a:gd name="T2" fmla="*/ 4 w 6"/>
                  <a:gd name="T3" fmla="*/ 0 h 8"/>
                  <a:gd name="T4" fmla="*/ 6 w 6"/>
                  <a:gd name="T5" fmla="*/ 7 h 8"/>
                  <a:gd name="T6" fmla="*/ 3 w 6"/>
                  <a:gd name="T7" fmla="*/ 8 h 8"/>
                  <a:gd name="T8" fmla="*/ 0 w 6"/>
                  <a:gd name="T9" fmla="*/ 2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2"/>
                    </a:moveTo>
                    <a:lnTo>
                      <a:pt x="4" y="0"/>
                    </a:lnTo>
                    <a:lnTo>
                      <a:pt x="6" y="7"/>
                    </a:lnTo>
                    <a:lnTo>
                      <a:pt x="3" y="8"/>
                    </a:lnTo>
                    <a:lnTo>
                      <a:pt x="0" y="2"/>
                    </a:lnTo>
                    <a:close/>
                  </a:path>
                </a:pathLst>
              </a:custGeom>
              <a:solidFill>
                <a:srgbClr val="FFFF00"/>
              </a:solidFill>
              <a:ln w="1588">
                <a:solidFill>
                  <a:srgbClr val="FFFF00"/>
                </a:solidFill>
                <a:round/>
                <a:headEnd/>
                <a:tailEnd/>
              </a:ln>
            </p:spPr>
            <p:txBody>
              <a:bodyPr/>
              <a:lstStyle/>
              <a:p>
                <a:endParaRPr lang="en-US"/>
              </a:p>
            </p:txBody>
          </p:sp>
          <p:sp>
            <p:nvSpPr>
              <p:cNvPr id="2503" name="Freeform 1769"/>
              <p:cNvSpPr>
                <a:spLocks/>
              </p:cNvSpPr>
              <p:nvPr/>
            </p:nvSpPr>
            <p:spPr bwMode="auto">
              <a:xfrm>
                <a:off x="2562" y="2375"/>
                <a:ext cx="6" cy="7"/>
              </a:xfrm>
              <a:custGeom>
                <a:avLst/>
                <a:gdLst>
                  <a:gd name="T0" fmla="*/ 0 w 6"/>
                  <a:gd name="T1" fmla="*/ 0 h 7"/>
                  <a:gd name="T2" fmla="*/ 5 w 6"/>
                  <a:gd name="T3" fmla="*/ 0 h 7"/>
                  <a:gd name="T4" fmla="*/ 6 w 6"/>
                  <a:gd name="T5" fmla="*/ 7 h 7"/>
                  <a:gd name="T6" fmla="*/ 2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5" y="0"/>
                    </a:lnTo>
                    <a:lnTo>
                      <a:pt x="6"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504" name="Freeform 1770"/>
              <p:cNvSpPr>
                <a:spLocks/>
              </p:cNvSpPr>
              <p:nvPr/>
            </p:nvSpPr>
            <p:spPr bwMode="auto">
              <a:xfrm>
                <a:off x="2588" y="2368"/>
                <a:ext cx="3" cy="7"/>
              </a:xfrm>
              <a:custGeom>
                <a:avLst/>
                <a:gdLst>
                  <a:gd name="T0" fmla="*/ 0 w 3"/>
                  <a:gd name="T1" fmla="*/ 2 h 7"/>
                  <a:gd name="T2" fmla="*/ 2 w 3"/>
                  <a:gd name="T3" fmla="*/ 0 h 7"/>
                  <a:gd name="T4" fmla="*/ 3 w 3"/>
                  <a:gd name="T5" fmla="*/ 7 h 7"/>
                  <a:gd name="T6" fmla="*/ 2 w 3"/>
                  <a:gd name="T7" fmla="*/ 7 h 7"/>
                  <a:gd name="T8" fmla="*/ 0 w 3"/>
                  <a:gd name="T9" fmla="*/ 2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2"/>
                    </a:moveTo>
                    <a:lnTo>
                      <a:pt x="2" y="0"/>
                    </a:lnTo>
                    <a:lnTo>
                      <a:pt x="3" y="7"/>
                    </a:lnTo>
                    <a:lnTo>
                      <a:pt x="2" y="7"/>
                    </a:lnTo>
                    <a:lnTo>
                      <a:pt x="0" y="2"/>
                    </a:lnTo>
                    <a:close/>
                  </a:path>
                </a:pathLst>
              </a:custGeom>
              <a:solidFill>
                <a:srgbClr val="FFFF00"/>
              </a:solidFill>
              <a:ln w="1588">
                <a:solidFill>
                  <a:srgbClr val="FFFF00"/>
                </a:solidFill>
                <a:round/>
                <a:headEnd/>
                <a:tailEnd/>
              </a:ln>
            </p:spPr>
            <p:txBody>
              <a:bodyPr/>
              <a:lstStyle/>
              <a:p>
                <a:endParaRPr lang="en-US"/>
              </a:p>
            </p:txBody>
          </p:sp>
          <p:sp>
            <p:nvSpPr>
              <p:cNvPr id="2505" name="Freeform 1771"/>
              <p:cNvSpPr>
                <a:spLocks/>
              </p:cNvSpPr>
              <p:nvPr/>
            </p:nvSpPr>
            <p:spPr bwMode="auto">
              <a:xfrm>
                <a:off x="2590" y="2368"/>
                <a:ext cx="4" cy="7"/>
              </a:xfrm>
              <a:custGeom>
                <a:avLst/>
                <a:gdLst>
                  <a:gd name="T0" fmla="*/ 0 w 4"/>
                  <a:gd name="T1" fmla="*/ 0 h 7"/>
                  <a:gd name="T2" fmla="*/ 2 w 4"/>
                  <a:gd name="T3" fmla="*/ 0 h 7"/>
                  <a:gd name="T4" fmla="*/ 4 w 4"/>
                  <a:gd name="T5" fmla="*/ 7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2" y="0"/>
                    </a:lnTo>
                    <a:lnTo>
                      <a:pt x="4"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506" name="Freeform 1772"/>
              <p:cNvSpPr>
                <a:spLocks/>
              </p:cNvSpPr>
              <p:nvPr/>
            </p:nvSpPr>
            <p:spPr bwMode="auto">
              <a:xfrm>
                <a:off x="2592" y="2367"/>
                <a:ext cx="6" cy="8"/>
              </a:xfrm>
              <a:custGeom>
                <a:avLst/>
                <a:gdLst>
                  <a:gd name="T0" fmla="*/ 0 w 6"/>
                  <a:gd name="T1" fmla="*/ 1 h 8"/>
                  <a:gd name="T2" fmla="*/ 4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4"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507" name="Freeform 1773"/>
              <p:cNvSpPr>
                <a:spLocks/>
              </p:cNvSpPr>
              <p:nvPr/>
            </p:nvSpPr>
            <p:spPr bwMode="auto">
              <a:xfrm>
                <a:off x="2596" y="2367"/>
                <a:ext cx="3" cy="7"/>
              </a:xfrm>
              <a:custGeom>
                <a:avLst/>
                <a:gdLst>
                  <a:gd name="T0" fmla="*/ 0 w 3"/>
                  <a:gd name="T1" fmla="*/ 0 h 7"/>
                  <a:gd name="T2" fmla="*/ 2 w 3"/>
                  <a:gd name="T3" fmla="*/ 0 h 7"/>
                  <a:gd name="T4" fmla="*/ 3 w 3"/>
                  <a:gd name="T5" fmla="*/ 7 h 7"/>
                  <a:gd name="T6" fmla="*/ 2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508" name="Freeform 1774"/>
              <p:cNvSpPr>
                <a:spLocks/>
              </p:cNvSpPr>
              <p:nvPr/>
            </p:nvSpPr>
            <p:spPr bwMode="auto">
              <a:xfrm>
                <a:off x="2598" y="2366"/>
                <a:ext cx="7" cy="8"/>
              </a:xfrm>
              <a:custGeom>
                <a:avLst/>
                <a:gdLst>
                  <a:gd name="T0" fmla="*/ 0 w 7"/>
                  <a:gd name="T1" fmla="*/ 1 h 8"/>
                  <a:gd name="T2" fmla="*/ 5 w 7"/>
                  <a:gd name="T3" fmla="*/ 0 h 8"/>
                  <a:gd name="T4" fmla="*/ 7 w 7"/>
                  <a:gd name="T5" fmla="*/ 6 h 8"/>
                  <a:gd name="T6" fmla="*/ 1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5" y="0"/>
                    </a:lnTo>
                    <a:lnTo>
                      <a:pt x="7" y="6"/>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509" name="Freeform 1775"/>
              <p:cNvSpPr>
                <a:spLocks/>
              </p:cNvSpPr>
              <p:nvPr/>
            </p:nvSpPr>
            <p:spPr bwMode="auto">
              <a:xfrm>
                <a:off x="2603" y="2364"/>
                <a:ext cx="6" cy="8"/>
              </a:xfrm>
              <a:custGeom>
                <a:avLst/>
                <a:gdLst>
                  <a:gd name="T0" fmla="*/ 0 w 6"/>
                  <a:gd name="T1" fmla="*/ 2 h 8"/>
                  <a:gd name="T2" fmla="*/ 4 w 6"/>
                  <a:gd name="T3" fmla="*/ 0 h 8"/>
                  <a:gd name="T4" fmla="*/ 6 w 6"/>
                  <a:gd name="T5" fmla="*/ 7 h 8"/>
                  <a:gd name="T6" fmla="*/ 2 w 6"/>
                  <a:gd name="T7" fmla="*/ 8 h 8"/>
                  <a:gd name="T8" fmla="*/ 0 w 6"/>
                  <a:gd name="T9" fmla="*/ 2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2"/>
                    </a:moveTo>
                    <a:lnTo>
                      <a:pt x="4" y="0"/>
                    </a:lnTo>
                    <a:lnTo>
                      <a:pt x="6" y="7"/>
                    </a:lnTo>
                    <a:lnTo>
                      <a:pt x="2" y="8"/>
                    </a:lnTo>
                    <a:lnTo>
                      <a:pt x="0" y="2"/>
                    </a:lnTo>
                    <a:close/>
                  </a:path>
                </a:pathLst>
              </a:custGeom>
              <a:solidFill>
                <a:srgbClr val="FFFF00"/>
              </a:solidFill>
              <a:ln w="1588">
                <a:solidFill>
                  <a:srgbClr val="FFFF00"/>
                </a:solidFill>
                <a:round/>
                <a:headEnd/>
                <a:tailEnd/>
              </a:ln>
            </p:spPr>
            <p:txBody>
              <a:bodyPr/>
              <a:lstStyle/>
              <a:p>
                <a:endParaRPr lang="en-US"/>
              </a:p>
            </p:txBody>
          </p:sp>
          <p:sp>
            <p:nvSpPr>
              <p:cNvPr id="2510" name="Freeform 1776"/>
              <p:cNvSpPr>
                <a:spLocks/>
              </p:cNvSpPr>
              <p:nvPr/>
            </p:nvSpPr>
            <p:spPr bwMode="auto">
              <a:xfrm>
                <a:off x="2607" y="2363"/>
                <a:ext cx="6" cy="8"/>
              </a:xfrm>
              <a:custGeom>
                <a:avLst/>
                <a:gdLst>
                  <a:gd name="T0" fmla="*/ 0 w 6"/>
                  <a:gd name="T1" fmla="*/ 1 h 8"/>
                  <a:gd name="T2" fmla="*/ 4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4"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511" name="Freeform 1777"/>
              <p:cNvSpPr>
                <a:spLocks/>
              </p:cNvSpPr>
              <p:nvPr/>
            </p:nvSpPr>
            <p:spPr bwMode="auto">
              <a:xfrm>
                <a:off x="2633" y="2357"/>
                <a:ext cx="3" cy="7"/>
              </a:xfrm>
              <a:custGeom>
                <a:avLst/>
                <a:gdLst>
                  <a:gd name="T0" fmla="*/ 0 w 3"/>
                  <a:gd name="T1" fmla="*/ 0 h 7"/>
                  <a:gd name="T2" fmla="*/ 1 w 3"/>
                  <a:gd name="T3" fmla="*/ 0 h 7"/>
                  <a:gd name="T4" fmla="*/ 3 w 3"/>
                  <a:gd name="T5" fmla="*/ 7 h 7"/>
                  <a:gd name="T6" fmla="*/ 1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1" y="0"/>
                    </a:lnTo>
                    <a:lnTo>
                      <a:pt x="3"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512" name="Freeform 1778"/>
              <p:cNvSpPr>
                <a:spLocks/>
              </p:cNvSpPr>
              <p:nvPr/>
            </p:nvSpPr>
            <p:spPr bwMode="auto">
              <a:xfrm>
                <a:off x="2634" y="2355"/>
                <a:ext cx="10" cy="9"/>
              </a:xfrm>
              <a:custGeom>
                <a:avLst/>
                <a:gdLst>
                  <a:gd name="T0" fmla="*/ 0 w 10"/>
                  <a:gd name="T1" fmla="*/ 2 h 9"/>
                  <a:gd name="T2" fmla="*/ 7 w 10"/>
                  <a:gd name="T3" fmla="*/ 0 h 9"/>
                  <a:gd name="T4" fmla="*/ 10 w 10"/>
                  <a:gd name="T5" fmla="*/ 7 h 9"/>
                  <a:gd name="T6" fmla="*/ 2 w 10"/>
                  <a:gd name="T7" fmla="*/ 9 h 9"/>
                  <a:gd name="T8" fmla="*/ 0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2"/>
                    </a:moveTo>
                    <a:lnTo>
                      <a:pt x="7" y="0"/>
                    </a:lnTo>
                    <a:lnTo>
                      <a:pt x="10" y="7"/>
                    </a:lnTo>
                    <a:lnTo>
                      <a:pt x="2" y="9"/>
                    </a:lnTo>
                    <a:lnTo>
                      <a:pt x="0" y="2"/>
                    </a:lnTo>
                    <a:close/>
                  </a:path>
                </a:pathLst>
              </a:custGeom>
              <a:solidFill>
                <a:srgbClr val="FFFF00"/>
              </a:solidFill>
              <a:ln w="1588">
                <a:solidFill>
                  <a:srgbClr val="FFFF00"/>
                </a:solidFill>
                <a:round/>
                <a:headEnd/>
                <a:tailEnd/>
              </a:ln>
            </p:spPr>
            <p:txBody>
              <a:bodyPr/>
              <a:lstStyle/>
              <a:p>
                <a:endParaRPr lang="en-US"/>
              </a:p>
            </p:txBody>
          </p:sp>
          <p:sp>
            <p:nvSpPr>
              <p:cNvPr id="2513" name="Freeform 1779"/>
              <p:cNvSpPr>
                <a:spLocks/>
              </p:cNvSpPr>
              <p:nvPr/>
            </p:nvSpPr>
            <p:spPr bwMode="auto">
              <a:xfrm>
                <a:off x="2641" y="2355"/>
                <a:ext cx="6" cy="7"/>
              </a:xfrm>
              <a:custGeom>
                <a:avLst/>
                <a:gdLst>
                  <a:gd name="T0" fmla="*/ 0 w 6"/>
                  <a:gd name="T1" fmla="*/ 0 h 7"/>
                  <a:gd name="T2" fmla="*/ 4 w 6"/>
                  <a:gd name="T3" fmla="*/ 0 h 7"/>
                  <a:gd name="T4" fmla="*/ 6 w 6"/>
                  <a:gd name="T5" fmla="*/ 5 h 7"/>
                  <a:gd name="T6" fmla="*/ 3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4" y="0"/>
                    </a:lnTo>
                    <a:lnTo>
                      <a:pt x="6" y="5"/>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514" name="Freeform 1780"/>
              <p:cNvSpPr>
                <a:spLocks/>
              </p:cNvSpPr>
              <p:nvPr/>
            </p:nvSpPr>
            <p:spPr bwMode="auto">
              <a:xfrm>
                <a:off x="2645" y="2353"/>
                <a:ext cx="4" cy="7"/>
              </a:xfrm>
              <a:custGeom>
                <a:avLst/>
                <a:gdLst>
                  <a:gd name="T0" fmla="*/ 0 w 4"/>
                  <a:gd name="T1" fmla="*/ 2 h 7"/>
                  <a:gd name="T2" fmla="*/ 2 w 4"/>
                  <a:gd name="T3" fmla="*/ 0 h 7"/>
                  <a:gd name="T4" fmla="*/ 4 w 4"/>
                  <a:gd name="T5" fmla="*/ 7 h 7"/>
                  <a:gd name="T6" fmla="*/ 2 w 4"/>
                  <a:gd name="T7" fmla="*/ 7 h 7"/>
                  <a:gd name="T8" fmla="*/ 0 w 4"/>
                  <a:gd name="T9" fmla="*/ 2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2"/>
                    </a:moveTo>
                    <a:lnTo>
                      <a:pt x="2" y="0"/>
                    </a:lnTo>
                    <a:lnTo>
                      <a:pt x="4" y="7"/>
                    </a:lnTo>
                    <a:lnTo>
                      <a:pt x="2" y="7"/>
                    </a:lnTo>
                    <a:lnTo>
                      <a:pt x="0" y="2"/>
                    </a:lnTo>
                    <a:close/>
                  </a:path>
                </a:pathLst>
              </a:custGeom>
              <a:solidFill>
                <a:srgbClr val="FFFF00"/>
              </a:solidFill>
              <a:ln w="1588">
                <a:solidFill>
                  <a:srgbClr val="FFFF00"/>
                </a:solidFill>
                <a:round/>
                <a:headEnd/>
                <a:tailEnd/>
              </a:ln>
            </p:spPr>
            <p:txBody>
              <a:bodyPr/>
              <a:lstStyle/>
              <a:p>
                <a:endParaRPr lang="en-US"/>
              </a:p>
            </p:txBody>
          </p:sp>
          <p:sp>
            <p:nvSpPr>
              <p:cNvPr id="2515" name="Freeform 1781"/>
              <p:cNvSpPr>
                <a:spLocks/>
              </p:cNvSpPr>
              <p:nvPr/>
            </p:nvSpPr>
            <p:spPr bwMode="auto">
              <a:xfrm>
                <a:off x="2647" y="2353"/>
                <a:ext cx="4" cy="7"/>
              </a:xfrm>
              <a:custGeom>
                <a:avLst/>
                <a:gdLst>
                  <a:gd name="T0" fmla="*/ 0 w 4"/>
                  <a:gd name="T1" fmla="*/ 0 h 7"/>
                  <a:gd name="T2" fmla="*/ 2 w 4"/>
                  <a:gd name="T3" fmla="*/ 0 h 7"/>
                  <a:gd name="T4" fmla="*/ 4 w 4"/>
                  <a:gd name="T5" fmla="*/ 7 h 7"/>
                  <a:gd name="T6" fmla="*/ 2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2" y="0"/>
                    </a:lnTo>
                    <a:lnTo>
                      <a:pt x="4"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516" name="Freeform 1782"/>
              <p:cNvSpPr>
                <a:spLocks/>
              </p:cNvSpPr>
              <p:nvPr/>
            </p:nvSpPr>
            <p:spPr bwMode="auto">
              <a:xfrm>
                <a:off x="2649" y="2352"/>
                <a:ext cx="7" cy="8"/>
              </a:xfrm>
              <a:custGeom>
                <a:avLst/>
                <a:gdLst>
                  <a:gd name="T0" fmla="*/ 0 w 7"/>
                  <a:gd name="T1" fmla="*/ 1 h 8"/>
                  <a:gd name="T2" fmla="*/ 6 w 7"/>
                  <a:gd name="T3" fmla="*/ 0 h 8"/>
                  <a:gd name="T4" fmla="*/ 7 w 7"/>
                  <a:gd name="T5" fmla="*/ 7 h 8"/>
                  <a:gd name="T6" fmla="*/ 2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6" y="0"/>
                    </a:lnTo>
                    <a:lnTo>
                      <a:pt x="7"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517" name="Freeform 1783"/>
              <p:cNvSpPr>
                <a:spLocks/>
              </p:cNvSpPr>
              <p:nvPr/>
            </p:nvSpPr>
            <p:spPr bwMode="auto">
              <a:xfrm>
                <a:off x="2655" y="2352"/>
                <a:ext cx="2" cy="7"/>
              </a:xfrm>
              <a:custGeom>
                <a:avLst/>
                <a:gdLst>
                  <a:gd name="T0" fmla="*/ 0 w 2"/>
                  <a:gd name="T1" fmla="*/ 0 h 7"/>
                  <a:gd name="T2" fmla="*/ 0 w 2"/>
                  <a:gd name="T3" fmla="*/ 0 h 7"/>
                  <a:gd name="T4" fmla="*/ 2 w 2"/>
                  <a:gd name="T5" fmla="*/ 5 h 7"/>
                  <a:gd name="T6" fmla="*/ 1 w 2"/>
                  <a:gd name="T7" fmla="*/ 7 h 7"/>
                  <a:gd name="T8" fmla="*/ 0 w 2"/>
                  <a:gd name="T9" fmla="*/ 0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0"/>
                    </a:moveTo>
                    <a:lnTo>
                      <a:pt x="0" y="0"/>
                    </a:lnTo>
                    <a:lnTo>
                      <a:pt x="2" y="5"/>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518" name="Freeform 1784"/>
              <p:cNvSpPr>
                <a:spLocks/>
              </p:cNvSpPr>
              <p:nvPr/>
            </p:nvSpPr>
            <p:spPr bwMode="auto">
              <a:xfrm>
                <a:off x="2678" y="2344"/>
                <a:ext cx="7" cy="8"/>
              </a:xfrm>
              <a:custGeom>
                <a:avLst/>
                <a:gdLst>
                  <a:gd name="T0" fmla="*/ 0 w 7"/>
                  <a:gd name="T1" fmla="*/ 1 h 8"/>
                  <a:gd name="T2" fmla="*/ 5 w 7"/>
                  <a:gd name="T3" fmla="*/ 0 h 8"/>
                  <a:gd name="T4" fmla="*/ 7 w 7"/>
                  <a:gd name="T5" fmla="*/ 7 h 8"/>
                  <a:gd name="T6" fmla="*/ 1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5" y="0"/>
                    </a:lnTo>
                    <a:lnTo>
                      <a:pt x="7"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519" name="Freeform 1785"/>
              <p:cNvSpPr>
                <a:spLocks/>
              </p:cNvSpPr>
              <p:nvPr/>
            </p:nvSpPr>
            <p:spPr bwMode="auto">
              <a:xfrm>
                <a:off x="2683" y="2343"/>
                <a:ext cx="6" cy="8"/>
              </a:xfrm>
              <a:custGeom>
                <a:avLst/>
                <a:gdLst>
                  <a:gd name="T0" fmla="*/ 0 w 6"/>
                  <a:gd name="T1" fmla="*/ 1 h 8"/>
                  <a:gd name="T2" fmla="*/ 4 w 6"/>
                  <a:gd name="T3" fmla="*/ 0 h 8"/>
                  <a:gd name="T4" fmla="*/ 6 w 6"/>
                  <a:gd name="T5" fmla="*/ 6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4" y="0"/>
                    </a:lnTo>
                    <a:lnTo>
                      <a:pt x="6" y="6"/>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520" name="Freeform 1786"/>
              <p:cNvSpPr>
                <a:spLocks/>
              </p:cNvSpPr>
              <p:nvPr/>
            </p:nvSpPr>
            <p:spPr bwMode="auto">
              <a:xfrm>
                <a:off x="2687" y="2343"/>
                <a:ext cx="3" cy="6"/>
              </a:xfrm>
              <a:custGeom>
                <a:avLst/>
                <a:gdLst>
                  <a:gd name="T0" fmla="*/ 0 w 3"/>
                  <a:gd name="T1" fmla="*/ 0 h 6"/>
                  <a:gd name="T2" fmla="*/ 2 w 3"/>
                  <a:gd name="T3" fmla="*/ 0 h 6"/>
                  <a:gd name="T4" fmla="*/ 3 w 3"/>
                  <a:gd name="T5" fmla="*/ 6 h 6"/>
                  <a:gd name="T6" fmla="*/ 2 w 3"/>
                  <a:gd name="T7" fmla="*/ 6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2" y="0"/>
                    </a:lnTo>
                    <a:lnTo>
                      <a:pt x="3" y="6"/>
                    </a:lnTo>
                    <a:lnTo>
                      <a:pt x="2" y="6"/>
                    </a:lnTo>
                    <a:lnTo>
                      <a:pt x="0" y="0"/>
                    </a:lnTo>
                    <a:close/>
                  </a:path>
                </a:pathLst>
              </a:custGeom>
              <a:solidFill>
                <a:srgbClr val="FFFF00"/>
              </a:solidFill>
              <a:ln w="1588">
                <a:solidFill>
                  <a:srgbClr val="FFFF00"/>
                </a:solidFill>
                <a:round/>
                <a:headEnd/>
                <a:tailEnd/>
              </a:ln>
            </p:spPr>
            <p:txBody>
              <a:bodyPr/>
              <a:lstStyle/>
              <a:p>
                <a:endParaRPr lang="en-US"/>
              </a:p>
            </p:txBody>
          </p:sp>
          <p:sp>
            <p:nvSpPr>
              <p:cNvPr id="2521" name="Freeform 1787"/>
              <p:cNvSpPr>
                <a:spLocks/>
              </p:cNvSpPr>
              <p:nvPr/>
            </p:nvSpPr>
            <p:spPr bwMode="auto">
              <a:xfrm>
                <a:off x="2689" y="2341"/>
                <a:ext cx="4" cy="8"/>
              </a:xfrm>
              <a:custGeom>
                <a:avLst/>
                <a:gdLst>
                  <a:gd name="T0" fmla="*/ 0 w 4"/>
                  <a:gd name="T1" fmla="*/ 2 h 8"/>
                  <a:gd name="T2" fmla="*/ 2 w 4"/>
                  <a:gd name="T3" fmla="*/ 0 h 8"/>
                  <a:gd name="T4" fmla="*/ 4 w 4"/>
                  <a:gd name="T5" fmla="*/ 7 h 8"/>
                  <a:gd name="T6" fmla="*/ 1 w 4"/>
                  <a:gd name="T7" fmla="*/ 8 h 8"/>
                  <a:gd name="T8" fmla="*/ 0 w 4"/>
                  <a:gd name="T9" fmla="*/ 2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2"/>
                    </a:moveTo>
                    <a:lnTo>
                      <a:pt x="2" y="0"/>
                    </a:lnTo>
                    <a:lnTo>
                      <a:pt x="4" y="7"/>
                    </a:lnTo>
                    <a:lnTo>
                      <a:pt x="1" y="8"/>
                    </a:lnTo>
                    <a:lnTo>
                      <a:pt x="0" y="2"/>
                    </a:lnTo>
                    <a:close/>
                  </a:path>
                </a:pathLst>
              </a:custGeom>
              <a:solidFill>
                <a:srgbClr val="FFFF00"/>
              </a:solidFill>
              <a:ln w="1588">
                <a:solidFill>
                  <a:srgbClr val="FFFF00"/>
                </a:solidFill>
                <a:round/>
                <a:headEnd/>
                <a:tailEnd/>
              </a:ln>
            </p:spPr>
            <p:txBody>
              <a:bodyPr/>
              <a:lstStyle/>
              <a:p>
                <a:endParaRPr lang="en-US"/>
              </a:p>
            </p:txBody>
          </p:sp>
          <p:sp>
            <p:nvSpPr>
              <p:cNvPr id="2522" name="Freeform 1788"/>
              <p:cNvSpPr>
                <a:spLocks/>
              </p:cNvSpPr>
              <p:nvPr/>
            </p:nvSpPr>
            <p:spPr bwMode="auto">
              <a:xfrm>
                <a:off x="2691" y="2341"/>
                <a:ext cx="3" cy="7"/>
              </a:xfrm>
              <a:custGeom>
                <a:avLst/>
                <a:gdLst>
                  <a:gd name="T0" fmla="*/ 0 w 3"/>
                  <a:gd name="T1" fmla="*/ 0 h 7"/>
                  <a:gd name="T2" fmla="*/ 2 w 3"/>
                  <a:gd name="T3" fmla="*/ 0 h 7"/>
                  <a:gd name="T4" fmla="*/ 3 w 3"/>
                  <a:gd name="T5" fmla="*/ 7 h 7"/>
                  <a:gd name="T6" fmla="*/ 2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7"/>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523" name="Freeform 1789"/>
              <p:cNvSpPr>
                <a:spLocks/>
              </p:cNvSpPr>
              <p:nvPr/>
            </p:nvSpPr>
            <p:spPr bwMode="auto">
              <a:xfrm>
                <a:off x="2693" y="2340"/>
                <a:ext cx="5" cy="8"/>
              </a:xfrm>
              <a:custGeom>
                <a:avLst/>
                <a:gdLst>
                  <a:gd name="T0" fmla="*/ 0 w 5"/>
                  <a:gd name="T1" fmla="*/ 1 h 8"/>
                  <a:gd name="T2" fmla="*/ 3 w 5"/>
                  <a:gd name="T3" fmla="*/ 0 h 8"/>
                  <a:gd name="T4" fmla="*/ 5 w 5"/>
                  <a:gd name="T5" fmla="*/ 7 h 8"/>
                  <a:gd name="T6" fmla="*/ 1 w 5"/>
                  <a:gd name="T7" fmla="*/ 8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lnTo>
                      <a:pt x="3" y="0"/>
                    </a:lnTo>
                    <a:lnTo>
                      <a:pt x="5"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524" name="Freeform 1790"/>
              <p:cNvSpPr>
                <a:spLocks/>
              </p:cNvSpPr>
              <p:nvPr/>
            </p:nvSpPr>
            <p:spPr bwMode="auto">
              <a:xfrm>
                <a:off x="2696" y="2340"/>
                <a:ext cx="5" cy="7"/>
              </a:xfrm>
              <a:custGeom>
                <a:avLst/>
                <a:gdLst>
                  <a:gd name="T0" fmla="*/ 0 w 5"/>
                  <a:gd name="T1" fmla="*/ 0 h 7"/>
                  <a:gd name="T2" fmla="*/ 2 w 5"/>
                  <a:gd name="T3" fmla="*/ 0 h 7"/>
                  <a:gd name="T4" fmla="*/ 5 w 5"/>
                  <a:gd name="T5" fmla="*/ 5 h 7"/>
                  <a:gd name="T6" fmla="*/ 2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2" y="0"/>
                    </a:lnTo>
                    <a:lnTo>
                      <a:pt x="5" y="5"/>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525" name="Freeform 1791"/>
              <p:cNvSpPr>
                <a:spLocks/>
              </p:cNvSpPr>
              <p:nvPr/>
            </p:nvSpPr>
            <p:spPr bwMode="auto">
              <a:xfrm>
                <a:off x="2698" y="2338"/>
                <a:ext cx="4" cy="7"/>
              </a:xfrm>
              <a:custGeom>
                <a:avLst/>
                <a:gdLst>
                  <a:gd name="T0" fmla="*/ 0 w 4"/>
                  <a:gd name="T1" fmla="*/ 2 h 7"/>
                  <a:gd name="T2" fmla="*/ 2 w 4"/>
                  <a:gd name="T3" fmla="*/ 0 h 7"/>
                  <a:gd name="T4" fmla="*/ 4 w 4"/>
                  <a:gd name="T5" fmla="*/ 7 h 7"/>
                  <a:gd name="T6" fmla="*/ 3 w 4"/>
                  <a:gd name="T7" fmla="*/ 7 h 7"/>
                  <a:gd name="T8" fmla="*/ 0 w 4"/>
                  <a:gd name="T9" fmla="*/ 2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2"/>
                    </a:moveTo>
                    <a:lnTo>
                      <a:pt x="2" y="0"/>
                    </a:lnTo>
                    <a:lnTo>
                      <a:pt x="4" y="7"/>
                    </a:lnTo>
                    <a:lnTo>
                      <a:pt x="3" y="7"/>
                    </a:lnTo>
                    <a:lnTo>
                      <a:pt x="0" y="2"/>
                    </a:lnTo>
                    <a:close/>
                  </a:path>
                </a:pathLst>
              </a:custGeom>
              <a:solidFill>
                <a:srgbClr val="FFFF00"/>
              </a:solidFill>
              <a:ln w="1588">
                <a:solidFill>
                  <a:srgbClr val="FFFF00"/>
                </a:solidFill>
                <a:round/>
                <a:headEnd/>
                <a:tailEnd/>
              </a:ln>
            </p:spPr>
            <p:txBody>
              <a:bodyPr/>
              <a:lstStyle/>
              <a:p>
                <a:endParaRPr lang="en-US"/>
              </a:p>
            </p:txBody>
          </p:sp>
          <p:sp>
            <p:nvSpPr>
              <p:cNvPr id="2526" name="Freeform 1792"/>
              <p:cNvSpPr>
                <a:spLocks/>
              </p:cNvSpPr>
              <p:nvPr/>
            </p:nvSpPr>
            <p:spPr bwMode="auto">
              <a:xfrm>
                <a:off x="2721" y="2332"/>
                <a:ext cx="3" cy="6"/>
              </a:xfrm>
              <a:custGeom>
                <a:avLst/>
                <a:gdLst>
                  <a:gd name="T0" fmla="*/ 0 w 3"/>
                  <a:gd name="T1" fmla="*/ 1 h 6"/>
                  <a:gd name="T2" fmla="*/ 2 w 3"/>
                  <a:gd name="T3" fmla="*/ 0 h 6"/>
                  <a:gd name="T4" fmla="*/ 3 w 3"/>
                  <a:gd name="T5" fmla="*/ 6 h 6"/>
                  <a:gd name="T6" fmla="*/ 3 w 3"/>
                  <a:gd name="T7" fmla="*/ 6 h 6"/>
                  <a:gd name="T8" fmla="*/ 0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1"/>
                    </a:moveTo>
                    <a:lnTo>
                      <a:pt x="2" y="0"/>
                    </a:lnTo>
                    <a:lnTo>
                      <a:pt x="3" y="6"/>
                    </a:lnTo>
                    <a:lnTo>
                      <a:pt x="0" y="1"/>
                    </a:lnTo>
                    <a:close/>
                  </a:path>
                </a:pathLst>
              </a:custGeom>
              <a:solidFill>
                <a:srgbClr val="FFFF00"/>
              </a:solidFill>
              <a:ln w="1588">
                <a:solidFill>
                  <a:srgbClr val="FFFF00"/>
                </a:solidFill>
                <a:round/>
                <a:headEnd/>
                <a:tailEnd/>
              </a:ln>
            </p:spPr>
            <p:txBody>
              <a:bodyPr/>
              <a:lstStyle/>
              <a:p>
                <a:endParaRPr lang="en-US"/>
              </a:p>
            </p:txBody>
          </p:sp>
          <p:sp>
            <p:nvSpPr>
              <p:cNvPr id="2527" name="Freeform 1793"/>
              <p:cNvSpPr>
                <a:spLocks/>
              </p:cNvSpPr>
              <p:nvPr/>
            </p:nvSpPr>
            <p:spPr bwMode="auto">
              <a:xfrm>
                <a:off x="2723" y="2330"/>
                <a:ext cx="6" cy="8"/>
              </a:xfrm>
              <a:custGeom>
                <a:avLst/>
                <a:gdLst>
                  <a:gd name="T0" fmla="*/ 0 w 6"/>
                  <a:gd name="T1" fmla="*/ 2 h 8"/>
                  <a:gd name="T2" fmla="*/ 5 w 6"/>
                  <a:gd name="T3" fmla="*/ 0 h 8"/>
                  <a:gd name="T4" fmla="*/ 6 w 6"/>
                  <a:gd name="T5" fmla="*/ 7 h 8"/>
                  <a:gd name="T6" fmla="*/ 1 w 6"/>
                  <a:gd name="T7" fmla="*/ 8 h 8"/>
                  <a:gd name="T8" fmla="*/ 0 w 6"/>
                  <a:gd name="T9" fmla="*/ 2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2"/>
                    </a:moveTo>
                    <a:lnTo>
                      <a:pt x="5" y="0"/>
                    </a:lnTo>
                    <a:lnTo>
                      <a:pt x="6" y="7"/>
                    </a:lnTo>
                    <a:lnTo>
                      <a:pt x="1" y="8"/>
                    </a:lnTo>
                    <a:lnTo>
                      <a:pt x="0" y="2"/>
                    </a:lnTo>
                    <a:close/>
                  </a:path>
                </a:pathLst>
              </a:custGeom>
              <a:solidFill>
                <a:srgbClr val="FFFF00"/>
              </a:solidFill>
              <a:ln w="1588">
                <a:solidFill>
                  <a:srgbClr val="FFFF00"/>
                </a:solidFill>
                <a:round/>
                <a:headEnd/>
                <a:tailEnd/>
              </a:ln>
            </p:spPr>
            <p:txBody>
              <a:bodyPr/>
              <a:lstStyle/>
              <a:p>
                <a:endParaRPr lang="en-US"/>
              </a:p>
            </p:txBody>
          </p:sp>
          <p:sp>
            <p:nvSpPr>
              <p:cNvPr id="2528" name="Freeform 1794"/>
              <p:cNvSpPr>
                <a:spLocks/>
              </p:cNvSpPr>
              <p:nvPr/>
            </p:nvSpPr>
            <p:spPr bwMode="auto">
              <a:xfrm>
                <a:off x="2728" y="2329"/>
                <a:ext cx="7" cy="8"/>
              </a:xfrm>
              <a:custGeom>
                <a:avLst/>
                <a:gdLst>
                  <a:gd name="T0" fmla="*/ 0 w 7"/>
                  <a:gd name="T1" fmla="*/ 1 h 8"/>
                  <a:gd name="T2" fmla="*/ 6 w 7"/>
                  <a:gd name="T3" fmla="*/ 0 h 8"/>
                  <a:gd name="T4" fmla="*/ 7 w 7"/>
                  <a:gd name="T5" fmla="*/ 7 h 8"/>
                  <a:gd name="T6" fmla="*/ 1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6" y="0"/>
                    </a:lnTo>
                    <a:lnTo>
                      <a:pt x="7" y="7"/>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529" name="Freeform 1795"/>
              <p:cNvSpPr>
                <a:spLocks/>
              </p:cNvSpPr>
              <p:nvPr/>
            </p:nvSpPr>
            <p:spPr bwMode="auto">
              <a:xfrm>
                <a:off x="2734" y="2328"/>
                <a:ext cx="6" cy="8"/>
              </a:xfrm>
              <a:custGeom>
                <a:avLst/>
                <a:gdLst>
                  <a:gd name="T0" fmla="*/ 0 w 6"/>
                  <a:gd name="T1" fmla="*/ 1 h 8"/>
                  <a:gd name="T2" fmla="*/ 4 w 6"/>
                  <a:gd name="T3" fmla="*/ 0 h 8"/>
                  <a:gd name="T4" fmla="*/ 6 w 6"/>
                  <a:gd name="T5" fmla="*/ 6 h 8"/>
                  <a:gd name="T6" fmla="*/ 1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4" y="0"/>
                    </a:lnTo>
                    <a:lnTo>
                      <a:pt x="6" y="6"/>
                    </a:lnTo>
                    <a:lnTo>
                      <a:pt x="1" y="8"/>
                    </a:lnTo>
                    <a:lnTo>
                      <a:pt x="0" y="1"/>
                    </a:lnTo>
                    <a:close/>
                  </a:path>
                </a:pathLst>
              </a:custGeom>
              <a:solidFill>
                <a:srgbClr val="FFFF00"/>
              </a:solidFill>
              <a:ln w="1588">
                <a:solidFill>
                  <a:srgbClr val="FFFF00"/>
                </a:solidFill>
                <a:round/>
                <a:headEnd/>
                <a:tailEnd/>
              </a:ln>
            </p:spPr>
            <p:txBody>
              <a:bodyPr/>
              <a:lstStyle/>
              <a:p>
                <a:endParaRPr lang="en-US"/>
              </a:p>
            </p:txBody>
          </p:sp>
          <p:sp>
            <p:nvSpPr>
              <p:cNvPr id="2530" name="Freeform 1796"/>
              <p:cNvSpPr>
                <a:spLocks/>
              </p:cNvSpPr>
              <p:nvPr/>
            </p:nvSpPr>
            <p:spPr bwMode="auto">
              <a:xfrm>
                <a:off x="2738" y="2326"/>
                <a:ext cx="5" cy="8"/>
              </a:xfrm>
              <a:custGeom>
                <a:avLst/>
                <a:gdLst>
                  <a:gd name="T0" fmla="*/ 0 w 5"/>
                  <a:gd name="T1" fmla="*/ 2 h 8"/>
                  <a:gd name="T2" fmla="*/ 4 w 5"/>
                  <a:gd name="T3" fmla="*/ 0 h 8"/>
                  <a:gd name="T4" fmla="*/ 5 w 5"/>
                  <a:gd name="T5" fmla="*/ 7 h 8"/>
                  <a:gd name="T6" fmla="*/ 2 w 5"/>
                  <a:gd name="T7" fmla="*/ 8 h 8"/>
                  <a:gd name="T8" fmla="*/ 0 w 5"/>
                  <a:gd name="T9" fmla="*/ 2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2"/>
                    </a:moveTo>
                    <a:lnTo>
                      <a:pt x="4" y="0"/>
                    </a:lnTo>
                    <a:lnTo>
                      <a:pt x="5" y="7"/>
                    </a:lnTo>
                    <a:lnTo>
                      <a:pt x="2" y="8"/>
                    </a:lnTo>
                    <a:lnTo>
                      <a:pt x="0" y="2"/>
                    </a:lnTo>
                    <a:close/>
                  </a:path>
                </a:pathLst>
              </a:custGeom>
              <a:solidFill>
                <a:srgbClr val="FFFF00"/>
              </a:solidFill>
              <a:ln w="1588">
                <a:solidFill>
                  <a:srgbClr val="FFFF00"/>
                </a:solidFill>
                <a:round/>
                <a:headEnd/>
                <a:tailEnd/>
              </a:ln>
            </p:spPr>
            <p:txBody>
              <a:bodyPr/>
              <a:lstStyle/>
              <a:p>
                <a:endParaRPr lang="en-US"/>
              </a:p>
            </p:txBody>
          </p:sp>
        </p:grpSp>
        <p:grpSp>
          <p:nvGrpSpPr>
            <p:cNvPr id="1373" name="Group 1797"/>
            <p:cNvGrpSpPr>
              <a:grpSpLocks/>
            </p:cNvGrpSpPr>
            <p:nvPr/>
          </p:nvGrpSpPr>
          <p:grpSpPr bwMode="auto">
            <a:xfrm>
              <a:off x="2841110" y="2427798"/>
              <a:ext cx="3437901" cy="2625283"/>
              <a:chOff x="1980" y="1378"/>
              <a:chExt cx="1898" cy="1405"/>
            </a:xfrm>
          </p:grpSpPr>
          <p:sp>
            <p:nvSpPr>
              <p:cNvPr id="2131" name="Freeform 1798"/>
              <p:cNvSpPr>
                <a:spLocks/>
              </p:cNvSpPr>
              <p:nvPr/>
            </p:nvSpPr>
            <p:spPr bwMode="auto">
              <a:xfrm>
                <a:off x="2742" y="2326"/>
                <a:ext cx="4" cy="7"/>
              </a:xfrm>
              <a:custGeom>
                <a:avLst/>
                <a:gdLst>
                  <a:gd name="T0" fmla="*/ 0 w 4"/>
                  <a:gd name="T1" fmla="*/ 0 h 7"/>
                  <a:gd name="T2" fmla="*/ 2 w 4"/>
                  <a:gd name="T3" fmla="*/ 0 h 7"/>
                  <a:gd name="T4" fmla="*/ 4 w 4"/>
                  <a:gd name="T5" fmla="*/ 6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2" y="0"/>
                    </a:lnTo>
                    <a:lnTo>
                      <a:pt x="4" y="6"/>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132" name="Freeform 1799"/>
              <p:cNvSpPr>
                <a:spLocks/>
              </p:cNvSpPr>
              <p:nvPr/>
            </p:nvSpPr>
            <p:spPr bwMode="auto">
              <a:xfrm>
                <a:off x="2766" y="2318"/>
                <a:ext cx="4" cy="7"/>
              </a:xfrm>
              <a:custGeom>
                <a:avLst/>
                <a:gdLst>
                  <a:gd name="T0" fmla="*/ 0 w 4"/>
                  <a:gd name="T1" fmla="*/ 0 h 7"/>
                  <a:gd name="T2" fmla="*/ 1 w 4"/>
                  <a:gd name="T3" fmla="*/ 0 h 7"/>
                  <a:gd name="T4" fmla="*/ 4 w 4"/>
                  <a:gd name="T5" fmla="*/ 7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1" y="0"/>
                    </a:lnTo>
                    <a:lnTo>
                      <a:pt x="4"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133" name="Freeform 1800"/>
              <p:cNvSpPr>
                <a:spLocks/>
              </p:cNvSpPr>
              <p:nvPr/>
            </p:nvSpPr>
            <p:spPr bwMode="auto">
              <a:xfrm>
                <a:off x="2767" y="2317"/>
                <a:ext cx="6" cy="8"/>
              </a:xfrm>
              <a:custGeom>
                <a:avLst/>
                <a:gdLst>
                  <a:gd name="T0" fmla="*/ 0 w 6"/>
                  <a:gd name="T1" fmla="*/ 1 h 8"/>
                  <a:gd name="T2" fmla="*/ 3 w 6"/>
                  <a:gd name="T3" fmla="*/ 0 h 8"/>
                  <a:gd name="T4" fmla="*/ 6 w 6"/>
                  <a:gd name="T5" fmla="*/ 7 h 8"/>
                  <a:gd name="T6" fmla="*/ 3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3" y="0"/>
                    </a:lnTo>
                    <a:lnTo>
                      <a:pt x="6"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34" name="Freeform 1801"/>
              <p:cNvSpPr>
                <a:spLocks/>
              </p:cNvSpPr>
              <p:nvPr/>
            </p:nvSpPr>
            <p:spPr bwMode="auto">
              <a:xfrm>
                <a:off x="2770" y="2317"/>
                <a:ext cx="4" cy="7"/>
              </a:xfrm>
              <a:custGeom>
                <a:avLst/>
                <a:gdLst>
                  <a:gd name="T0" fmla="*/ 0 w 4"/>
                  <a:gd name="T1" fmla="*/ 0 h 7"/>
                  <a:gd name="T2" fmla="*/ 3 w 4"/>
                  <a:gd name="T3" fmla="*/ 0 h 7"/>
                  <a:gd name="T4" fmla="*/ 4 w 4"/>
                  <a:gd name="T5" fmla="*/ 7 h 7"/>
                  <a:gd name="T6" fmla="*/ 3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3" y="0"/>
                    </a:lnTo>
                    <a:lnTo>
                      <a:pt x="4" y="7"/>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35" name="Freeform 1802"/>
              <p:cNvSpPr>
                <a:spLocks/>
              </p:cNvSpPr>
              <p:nvPr/>
            </p:nvSpPr>
            <p:spPr bwMode="auto">
              <a:xfrm>
                <a:off x="2773" y="2315"/>
                <a:ext cx="4" cy="9"/>
              </a:xfrm>
              <a:custGeom>
                <a:avLst/>
                <a:gdLst>
                  <a:gd name="T0" fmla="*/ 0 w 4"/>
                  <a:gd name="T1" fmla="*/ 2 h 9"/>
                  <a:gd name="T2" fmla="*/ 3 w 4"/>
                  <a:gd name="T3" fmla="*/ 0 h 9"/>
                  <a:gd name="T4" fmla="*/ 4 w 4"/>
                  <a:gd name="T5" fmla="*/ 7 h 9"/>
                  <a:gd name="T6" fmla="*/ 1 w 4"/>
                  <a:gd name="T7" fmla="*/ 9 h 9"/>
                  <a:gd name="T8" fmla="*/ 0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2"/>
                    </a:moveTo>
                    <a:lnTo>
                      <a:pt x="3" y="0"/>
                    </a:lnTo>
                    <a:lnTo>
                      <a:pt x="4" y="7"/>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136" name="Freeform 1803"/>
              <p:cNvSpPr>
                <a:spLocks/>
              </p:cNvSpPr>
              <p:nvPr/>
            </p:nvSpPr>
            <p:spPr bwMode="auto">
              <a:xfrm>
                <a:off x="2776" y="2315"/>
                <a:ext cx="4" cy="7"/>
              </a:xfrm>
              <a:custGeom>
                <a:avLst/>
                <a:gdLst>
                  <a:gd name="T0" fmla="*/ 0 w 4"/>
                  <a:gd name="T1" fmla="*/ 0 h 7"/>
                  <a:gd name="T2" fmla="*/ 1 w 4"/>
                  <a:gd name="T3" fmla="*/ 0 h 7"/>
                  <a:gd name="T4" fmla="*/ 4 w 4"/>
                  <a:gd name="T5" fmla="*/ 7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1" y="0"/>
                    </a:lnTo>
                    <a:lnTo>
                      <a:pt x="4"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137" name="Freeform 1804"/>
              <p:cNvSpPr>
                <a:spLocks/>
              </p:cNvSpPr>
              <p:nvPr/>
            </p:nvSpPr>
            <p:spPr bwMode="auto">
              <a:xfrm>
                <a:off x="2777" y="2314"/>
                <a:ext cx="4" cy="8"/>
              </a:xfrm>
              <a:custGeom>
                <a:avLst/>
                <a:gdLst>
                  <a:gd name="T0" fmla="*/ 0 w 4"/>
                  <a:gd name="T1" fmla="*/ 1 h 8"/>
                  <a:gd name="T2" fmla="*/ 1 w 4"/>
                  <a:gd name="T3" fmla="*/ 0 h 8"/>
                  <a:gd name="T4" fmla="*/ 4 w 4"/>
                  <a:gd name="T5" fmla="*/ 7 h 8"/>
                  <a:gd name="T6" fmla="*/ 3 w 4"/>
                  <a:gd name="T7" fmla="*/ 8 h 8"/>
                  <a:gd name="T8" fmla="*/ 0 w 4"/>
                  <a:gd name="T9" fmla="*/ 1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1"/>
                    </a:moveTo>
                    <a:lnTo>
                      <a:pt x="1" y="0"/>
                    </a:lnTo>
                    <a:lnTo>
                      <a:pt x="4"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38" name="Freeform 1805"/>
              <p:cNvSpPr>
                <a:spLocks/>
              </p:cNvSpPr>
              <p:nvPr/>
            </p:nvSpPr>
            <p:spPr bwMode="auto">
              <a:xfrm>
                <a:off x="2778" y="2314"/>
                <a:ext cx="6" cy="7"/>
              </a:xfrm>
              <a:custGeom>
                <a:avLst/>
                <a:gdLst>
                  <a:gd name="T0" fmla="*/ 0 w 6"/>
                  <a:gd name="T1" fmla="*/ 0 h 7"/>
                  <a:gd name="T2" fmla="*/ 3 w 6"/>
                  <a:gd name="T3" fmla="*/ 0 h 7"/>
                  <a:gd name="T4" fmla="*/ 6 w 6"/>
                  <a:gd name="T5" fmla="*/ 7 h 7"/>
                  <a:gd name="T6" fmla="*/ 3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39" name="Freeform 1806"/>
              <p:cNvSpPr>
                <a:spLocks/>
              </p:cNvSpPr>
              <p:nvPr/>
            </p:nvSpPr>
            <p:spPr bwMode="auto">
              <a:xfrm>
                <a:off x="2781" y="2313"/>
                <a:ext cx="5" cy="8"/>
              </a:xfrm>
              <a:custGeom>
                <a:avLst/>
                <a:gdLst>
                  <a:gd name="T0" fmla="*/ 0 w 5"/>
                  <a:gd name="T1" fmla="*/ 1 h 8"/>
                  <a:gd name="T2" fmla="*/ 3 w 5"/>
                  <a:gd name="T3" fmla="*/ 0 h 8"/>
                  <a:gd name="T4" fmla="*/ 5 w 5"/>
                  <a:gd name="T5" fmla="*/ 6 h 8"/>
                  <a:gd name="T6" fmla="*/ 3 w 5"/>
                  <a:gd name="T7" fmla="*/ 8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lnTo>
                      <a:pt x="3" y="0"/>
                    </a:lnTo>
                    <a:lnTo>
                      <a:pt x="5" y="6"/>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40" name="Freeform 1807"/>
              <p:cNvSpPr>
                <a:spLocks/>
              </p:cNvSpPr>
              <p:nvPr/>
            </p:nvSpPr>
            <p:spPr bwMode="auto">
              <a:xfrm>
                <a:off x="2784" y="2313"/>
                <a:ext cx="4" cy="6"/>
              </a:xfrm>
              <a:custGeom>
                <a:avLst/>
                <a:gdLst>
                  <a:gd name="T0" fmla="*/ 0 w 4"/>
                  <a:gd name="T1" fmla="*/ 0 h 6"/>
                  <a:gd name="T2" fmla="*/ 1 w 4"/>
                  <a:gd name="T3" fmla="*/ 0 h 6"/>
                  <a:gd name="T4" fmla="*/ 4 w 4"/>
                  <a:gd name="T5" fmla="*/ 5 h 6"/>
                  <a:gd name="T6" fmla="*/ 2 w 4"/>
                  <a:gd name="T7" fmla="*/ 6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lnTo>
                      <a:pt x="1" y="0"/>
                    </a:lnTo>
                    <a:lnTo>
                      <a:pt x="4" y="5"/>
                    </a:lnTo>
                    <a:lnTo>
                      <a:pt x="2" y="6"/>
                    </a:lnTo>
                    <a:lnTo>
                      <a:pt x="0" y="0"/>
                    </a:lnTo>
                    <a:close/>
                  </a:path>
                </a:pathLst>
              </a:custGeom>
              <a:solidFill>
                <a:srgbClr val="FFFF00"/>
              </a:solidFill>
              <a:ln w="1588">
                <a:solidFill>
                  <a:srgbClr val="FFFF00"/>
                </a:solidFill>
                <a:round/>
                <a:headEnd/>
                <a:tailEnd/>
              </a:ln>
            </p:spPr>
            <p:txBody>
              <a:bodyPr/>
              <a:lstStyle/>
              <a:p>
                <a:endParaRPr lang="en-US"/>
              </a:p>
            </p:txBody>
          </p:sp>
          <p:sp>
            <p:nvSpPr>
              <p:cNvPr id="2141" name="Freeform 1808"/>
              <p:cNvSpPr>
                <a:spLocks/>
              </p:cNvSpPr>
              <p:nvPr/>
            </p:nvSpPr>
            <p:spPr bwMode="auto">
              <a:xfrm>
                <a:off x="2785" y="2311"/>
                <a:ext cx="6" cy="7"/>
              </a:xfrm>
              <a:custGeom>
                <a:avLst/>
                <a:gdLst>
                  <a:gd name="T0" fmla="*/ 0 w 6"/>
                  <a:gd name="T1" fmla="*/ 2 h 7"/>
                  <a:gd name="T2" fmla="*/ 3 w 6"/>
                  <a:gd name="T3" fmla="*/ 0 h 7"/>
                  <a:gd name="T4" fmla="*/ 6 w 6"/>
                  <a:gd name="T5" fmla="*/ 7 h 7"/>
                  <a:gd name="T6" fmla="*/ 3 w 6"/>
                  <a:gd name="T7" fmla="*/ 7 h 7"/>
                  <a:gd name="T8" fmla="*/ 0 w 6"/>
                  <a:gd name="T9" fmla="*/ 2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3" y="0"/>
                    </a:lnTo>
                    <a:lnTo>
                      <a:pt x="6" y="7"/>
                    </a:lnTo>
                    <a:lnTo>
                      <a:pt x="3" y="7"/>
                    </a:lnTo>
                    <a:lnTo>
                      <a:pt x="0" y="2"/>
                    </a:lnTo>
                    <a:close/>
                  </a:path>
                </a:pathLst>
              </a:custGeom>
              <a:solidFill>
                <a:srgbClr val="FFFF00"/>
              </a:solidFill>
              <a:ln w="1588">
                <a:solidFill>
                  <a:srgbClr val="FFFF00"/>
                </a:solidFill>
                <a:round/>
                <a:headEnd/>
                <a:tailEnd/>
              </a:ln>
            </p:spPr>
            <p:txBody>
              <a:bodyPr/>
              <a:lstStyle/>
              <a:p>
                <a:endParaRPr lang="en-US"/>
              </a:p>
            </p:txBody>
          </p:sp>
          <p:sp>
            <p:nvSpPr>
              <p:cNvPr id="2142" name="Freeform 1809"/>
              <p:cNvSpPr>
                <a:spLocks/>
              </p:cNvSpPr>
              <p:nvPr/>
            </p:nvSpPr>
            <p:spPr bwMode="auto">
              <a:xfrm>
                <a:off x="2810" y="2302"/>
                <a:ext cx="8" cy="8"/>
              </a:xfrm>
              <a:custGeom>
                <a:avLst/>
                <a:gdLst>
                  <a:gd name="T0" fmla="*/ 0 w 8"/>
                  <a:gd name="T1" fmla="*/ 3 h 8"/>
                  <a:gd name="T2" fmla="*/ 5 w 8"/>
                  <a:gd name="T3" fmla="*/ 0 h 8"/>
                  <a:gd name="T4" fmla="*/ 8 w 8"/>
                  <a:gd name="T5" fmla="*/ 7 h 8"/>
                  <a:gd name="T6" fmla="*/ 2 w 8"/>
                  <a:gd name="T7" fmla="*/ 8 h 8"/>
                  <a:gd name="T8" fmla="*/ 0 w 8"/>
                  <a:gd name="T9" fmla="*/ 3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3"/>
                    </a:moveTo>
                    <a:lnTo>
                      <a:pt x="5" y="0"/>
                    </a:lnTo>
                    <a:lnTo>
                      <a:pt x="8" y="7"/>
                    </a:lnTo>
                    <a:lnTo>
                      <a:pt x="2" y="8"/>
                    </a:lnTo>
                    <a:lnTo>
                      <a:pt x="0" y="3"/>
                    </a:lnTo>
                    <a:close/>
                  </a:path>
                </a:pathLst>
              </a:custGeom>
              <a:solidFill>
                <a:srgbClr val="FFFF00"/>
              </a:solidFill>
              <a:ln w="1588">
                <a:solidFill>
                  <a:srgbClr val="FFFF00"/>
                </a:solidFill>
                <a:round/>
                <a:headEnd/>
                <a:tailEnd/>
              </a:ln>
            </p:spPr>
            <p:txBody>
              <a:bodyPr/>
              <a:lstStyle/>
              <a:p>
                <a:endParaRPr lang="en-US"/>
              </a:p>
            </p:txBody>
          </p:sp>
          <p:sp>
            <p:nvSpPr>
              <p:cNvPr id="2143" name="Freeform 1810"/>
              <p:cNvSpPr>
                <a:spLocks/>
              </p:cNvSpPr>
              <p:nvPr/>
            </p:nvSpPr>
            <p:spPr bwMode="auto">
              <a:xfrm>
                <a:off x="2815" y="2300"/>
                <a:ext cx="5" cy="9"/>
              </a:xfrm>
              <a:custGeom>
                <a:avLst/>
                <a:gdLst>
                  <a:gd name="T0" fmla="*/ 0 w 5"/>
                  <a:gd name="T1" fmla="*/ 2 h 9"/>
                  <a:gd name="T2" fmla="*/ 4 w 5"/>
                  <a:gd name="T3" fmla="*/ 0 h 9"/>
                  <a:gd name="T4" fmla="*/ 5 w 5"/>
                  <a:gd name="T5" fmla="*/ 7 h 9"/>
                  <a:gd name="T6" fmla="*/ 3 w 5"/>
                  <a:gd name="T7" fmla="*/ 9 h 9"/>
                  <a:gd name="T8" fmla="*/ 0 w 5"/>
                  <a:gd name="T9" fmla="*/ 2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2"/>
                    </a:moveTo>
                    <a:lnTo>
                      <a:pt x="4" y="0"/>
                    </a:lnTo>
                    <a:lnTo>
                      <a:pt x="5" y="7"/>
                    </a:lnTo>
                    <a:lnTo>
                      <a:pt x="3" y="9"/>
                    </a:lnTo>
                    <a:lnTo>
                      <a:pt x="0" y="2"/>
                    </a:lnTo>
                    <a:close/>
                  </a:path>
                </a:pathLst>
              </a:custGeom>
              <a:solidFill>
                <a:srgbClr val="FFFF00"/>
              </a:solidFill>
              <a:ln w="1588">
                <a:solidFill>
                  <a:srgbClr val="FFFF00"/>
                </a:solidFill>
                <a:round/>
                <a:headEnd/>
                <a:tailEnd/>
              </a:ln>
            </p:spPr>
            <p:txBody>
              <a:bodyPr/>
              <a:lstStyle/>
              <a:p>
                <a:endParaRPr lang="en-US"/>
              </a:p>
            </p:txBody>
          </p:sp>
          <p:sp>
            <p:nvSpPr>
              <p:cNvPr id="2144" name="Freeform 1811"/>
              <p:cNvSpPr>
                <a:spLocks/>
              </p:cNvSpPr>
              <p:nvPr/>
            </p:nvSpPr>
            <p:spPr bwMode="auto">
              <a:xfrm>
                <a:off x="2819" y="2300"/>
                <a:ext cx="4" cy="7"/>
              </a:xfrm>
              <a:custGeom>
                <a:avLst/>
                <a:gdLst>
                  <a:gd name="T0" fmla="*/ 0 w 4"/>
                  <a:gd name="T1" fmla="*/ 0 h 7"/>
                  <a:gd name="T2" fmla="*/ 1 w 4"/>
                  <a:gd name="T3" fmla="*/ 0 h 7"/>
                  <a:gd name="T4" fmla="*/ 4 w 4"/>
                  <a:gd name="T5" fmla="*/ 7 h 7"/>
                  <a:gd name="T6" fmla="*/ 1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1" y="0"/>
                    </a:lnTo>
                    <a:lnTo>
                      <a:pt x="4" y="7"/>
                    </a:lnTo>
                    <a:lnTo>
                      <a:pt x="1" y="7"/>
                    </a:lnTo>
                    <a:lnTo>
                      <a:pt x="0" y="0"/>
                    </a:lnTo>
                    <a:close/>
                  </a:path>
                </a:pathLst>
              </a:custGeom>
              <a:solidFill>
                <a:srgbClr val="FFFF00"/>
              </a:solidFill>
              <a:ln w="1588">
                <a:solidFill>
                  <a:srgbClr val="FFFF00"/>
                </a:solidFill>
                <a:round/>
                <a:headEnd/>
                <a:tailEnd/>
              </a:ln>
            </p:spPr>
            <p:txBody>
              <a:bodyPr/>
              <a:lstStyle/>
              <a:p>
                <a:endParaRPr lang="en-US"/>
              </a:p>
            </p:txBody>
          </p:sp>
          <p:sp>
            <p:nvSpPr>
              <p:cNvPr id="2145" name="Freeform 1812"/>
              <p:cNvSpPr>
                <a:spLocks/>
              </p:cNvSpPr>
              <p:nvPr/>
            </p:nvSpPr>
            <p:spPr bwMode="auto">
              <a:xfrm>
                <a:off x="2820" y="2299"/>
                <a:ext cx="6" cy="8"/>
              </a:xfrm>
              <a:custGeom>
                <a:avLst/>
                <a:gdLst>
                  <a:gd name="T0" fmla="*/ 0 w 6"/>
                  <a:gd name="T1" fmla="*/ 1 h 8"/>
                  <a:gd name="T2" fmla="*/ 3 w 6"/>
                  <a:gd name="T3" fmla="*/ 0 h 8"/>
                  <a:gd name="T4" fmla="*/ 6 w 6"/>
                  <a:gd name="T5" fmla="*/ 7 h 8"/>
                  <a:gd name="T6" fmla="*/ 3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3" y="0"/>
                    </a:lnTo>
                    <a:lnTo>
                      <a:pt x="6"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46" name="Freeform 1813"/>
              <p:cNvSpPr>
                <a:spLocks/>
              </p:cNvSpPr>
              <p:nvPr/>
            </p:nvSpPr>
            <p:spPr bwMode="auto">
              <a:xfrm>
                <a:off x="2823" y="2298"/>
                <a:ext cx="6" cy="8"/>
              </a:xfrm>
              <a:custGeom>
                <a:avLst/>
                <a:gdLst>
                  <a:gd name="T0" fmla="*/ 0 w 6"/>
                  <a:gd name="T1" fmla="*/ 1 h 8"/>
                  <a:gd name="T2" fmla="*/ 3 w 6"/>
                  <a:gd name="T3" fmla="*/ 0 h 8"/>
                  <a:gd name="T4" fmla="*/ 6 w 6"/>
                  <a:gd name="T5" fmla="*/ 7 h 8"/>
                  <a:gd name="T6" fmla="*/ 3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3" y="0"/>
                    </a:lnTo>
                    <a:lnTo>
                      <a:pt x="6"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47" name="Freeform 1814"/>
              <p:cNvSpPr>
                <a:spLocks/>
              </p:cNvSpPr>
              <p:nvPr/>
            </p:nvSpPr>
            <p:spPr bwMode="auto">
              <a:xfrm>
                <a:off x="2826" y="2298"/>
                <a:ext cx="5" cy="7"/>
              </a:xfrm>
              <a:custGeom>
                <a:avLst/>
                <a:gdLst>
                  <a:gd name="T0" fmla="*/ 0 w 5"/>
                  <a:gd name="T1" fmla="*/ 0 h 7"/>
                  <a:gd name="T2" fmla="*/ 3 w 5"/>
                  <a:gd name="T3" fmla="*/ 0 h 7"/>
                  <a:gd name="T4" fmla="*/ 5 w 5"/>
                  <a:gd name="T5" fmla="*/ 5 h 7"/>
                  <a:gd name="T6" fmla="*/ 3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3" y="0"/>
                    </a:lnTo>
                    <a:lnTo>
                      <a:pt x="5" y="5"/>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48" name="Freeform 1815"/>
              <p:cNvSpPr>
                <a:spLocks/>
              </p:cNvSpPr>
              <p:nvPr/>
            </p:nvSpPr>
            <p:spPr bwMode="auto">
              <a:xfrm>
                <a:off x="2829" y="2296"/>
                <a:ext cx="5" cy="7"/>
              </a:xfrm>
              <a:custGeom>
                <a:avLst/>
                <a:gdLst>
                  <a:gd name="T0" fmla="*/ 0 w 5"/>
                  <a:gd name="T1" fmla="*/ 2 h 7"/>
                  <a:gd name="T2" fmla="*/ 2 w 5"/>
                  <a:gd name="T3" fmla="*/ 0 h 7"/>
                  <a:gd name="T4" fmla="*/ 5 w 5"/>
                  <a:gd name="T5" fmla="*/ 7 h 7"/>
                  <a:gd name="T6" fmla="*/ 2 w 5"/>
                  <a:gd name="T7" fmla="*/ 7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2" y="0"/>
                    </a:lnTo>
                    <a:lnTo>
                      <a:pt x="5" y="7"/>
                    </a:lnTo>
                    <a:lnTo>
                      <a:pt x="2" y="7"/>
                    </a:lnTo>
                    <a:lnTo>
                      <a:pt x="0" y="2"/>
                    </a:lnTo>
                    <a:close/>
                  </a:path>
                </a:pathLst>
              </a:custGeom>
              <a:solidFill>
                <a:srgbClr val="FFFF00"/>
              </a:solidFill>
              <a:ln w="1588">
                <a:solidFill>
                  <a:srgbClr val="FFFF00"/>
                </a:solidFill>
                <a:round/>
                <a:headEnd/>
                <a:tailEnd/>
              </a:ln>
            </p:spPr>
            <p:txBody>
              <a:bodyPr/>
              <a:lstStyle/>
              <a:p>
                <a:endParaRPr lang="en-US"/>
              </a:p>
            </p:txBody>
          </p:sp>
          <p:sp>
            <p:nvSpPr>
              <p:cNvPr id="2149" name="Freeform 1816"/>
              <p:cNvSpPr>
                <a:spLocks/>
              </p:cNvSpPr>
              <p:nvPr/>
            </p:nvSpPr>
            <p:spPr bwMode="auto">
              <a:xfrm>
                <a:off x="2853" y="2288"/>
                <a:ext cx="4" cy="7"/>
              </a:xfrm>
              <a:custGeom>
                <a:avLst/>
                <a:gdLst>
                  <a:gd name="T0" fmla="*/ 0 w 4"/>
                  <a:gd name="T1" fmla="*/ 0 h 7"/>
                  <a:gd name="T2" fmla="*/ 1 w 4"/>
                  <a:gd name="T3" fmla="*/ 0 h 7"/>
                  <a:gd name="T4" fmla="*/ 4 w 4"/>
                  <a:gd name="T5" fmla="*/ 6 h 7"/>
                  <a:gd name="T6" fmla="*/ 3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1" y="0"/>
                    </a:lnTo>
                    <a:lnTo>
                      <a:pt x="4" y="6"/>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50" name="Freeform 1817"/>
              <p:cNvSpPr>
                <a:spLocks/>
              </p:cNvSpPr>
              <p:nvPr/>
            </p:nvSpPr>
            <p:spPr bwMode="auto">
              <a:xfrm>
                <a:off x="2854" y="2286"/>
                <a:ext cx="9" cy="8"/>
              </a:xfrm>
              <a:custGeom>
                <a:avLst/>
                <a:gdLst>
                  <a:gd name="T0" fmla="*/ 0 w 9"/>
                  <a:gd name="T1" fmla="*/ 2 h 8"/>
                  <a:gd name="T2" fmla="*/ 6 w 9"/>
                  <a:gd name="T3" fmla="*/ 0 h 8"/>
                  <a:gd name="T4" fmla="*/ 9 w 9"/>
                  <a:gd name="T5" fmla="*/ 6 h 8"/>
                  <a:gd name="T6" fmla="*/ 3 w 9"/>
                  <a:gd name="T7" fmla="*/ 8 h 8"/>
                  <a:gd name="T8" fmla="*/ 0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2"/>
                    </a:moveTo>
                    <a:lnTo>
                      <a:pt x="6" y="0"/>
                    </a:lnTo>
                    <a:lnTo>
                      <a:pt x="9" y="6"/>
                    </a:lnTo>
                    <a:lnTo>
                      <a:pt x="3" y="8"/>
                    </a:lnTo>
                    <a:lnTo>
                      <a:pt x="0" y="2"/>
                    </a:lnTo>
                    <a:close/>
                  </a:path>
                </a:pathLst>
              </a:custGeom>
              <a:solidFill>
                <a:srgbClr val="FFFF00"/>
              </a:solidFill>
              <a:ln w="1588">
                <a:solidFill>
                  <a:srgbClr val="FFFF00"/>
                </a:solidFill>
                <a:round/>
                <a:headEnd/>
                <a:tailEnd/>
              </a:ln>
            </p:spPr>
            <p:txBody>
              <a:bodyPr/>
              <a:lstStyle/>
              <a:p>
                <a:endParaRPr lang="en-US"/>
              </a:p>
            </p:txBody>
          </p:sp>
          <p:sp>
            <p:nvSpPr>
              <p:cNvPr id="2151" name="Freeform 1818"/>
              <p:cNvSpPr>
                <a:spLocks/>
              </p:cNvSpPr>
              <p:nvPr/>
            </p:nvSpPr>
            <p:spPr bwMode="auto">
              <a:xfrm>
                <a:off x="2860" y="2283"/>
                <a:ext cx="9" cy="9"/>
              </a:xfrm>
              <a:custGeom>
                <a:avLst/>
                <a:gdLst>
                  <a:gd name="T0" fmla="*/ 0 w 9"/>
                  <a:gd name="T1" fmla="*/ 3 h 9"/>
                  <a:gd name="T2" fmla="*/ 8 w 9"/>
                  <a:gd name="T3" fmla="*/ 0 h 9"/>
                  <a:gd name="T4" fmla="*/ 9 w 9"/>
                  <a:gd name="T5" fmla="*/ 7 h 9"/>
                  <a:gd name="T6" fmla="*/ 3 w 9"/>
                  <a:gd name="T7" fmla="*/ 9 h 9"/>
                  <a:gd name="T8" fmla="*/ 0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3"/>
                    </a:moveTo>
                    <a:lnTo>
                      <a:pt x="8" y="0"/>
                    </a:lnTo>
                    <a:lnTo>
                      <a:pt x="9" y="7"/>
                    </a:lnTo>
                    <a:lnTo>
                      <a:pt x="3" y="9"/>
                    </a:lnTo>
                    <a:lnTo>
                      <a:pt x="0" y="3"/>
                    </a:lnTo>
                    <a:close/>
                  </a:path>
                </a:pathLst>
              </a:custGeom>
              <a:solidFill>
                <a:srgbClr val="FFFF00"/>
              </a:solidFill>
              <a:ln w="1588">
                <a:solidFill>
                  <a:srgbClr val="FFFF00"/>
                </a:solidFill>
                <a:round/>
                <a:headEnd/>
                <a:tailEnd/>
              </a:ln>
            </p:spPr>
            <p:txBody>
              <a:bodyPr/>
              <a:lstStyle/>
              <a:p>
                <a:endParaRPr lang="en-US"/>
              </a:p>
            </p:txBody>
          </p:sp>
          <p:sp>
            <p:nvSpPr>
              <p:cNvPr id="2152" name="Freeform 1819"/>
              <p:cNvSpPr>
                <a:spLocks/>
              </p:cNvSpPr>
              <p:nvPr/>
            </p:nvSpPr>
            <p:spPr bwMode="auto">
              <a:xfrm>
                <a:off x="2868" y="2281"/>
                <a:ext cx="7" cy="9"/>
              </a:xfrm>
              <a:custGeom>
                <a:avLst/>
                <a:gdLst>
                  <a:gd name="T0" fmla="*/ 0 w 7"/>
                  <a:gd name="T1" fmla="*/ 2 h 9"/>
                  <a:gd name="T2" fmla="*/ 4 w 7"/>
                  <a:gd name="T3" fmla="*/ 0 h 9"/>
                  <a:gd name="T4" fmla="*/ 7 w 7"/>
                  <a:gd name="T5" fmla="*/ 7 h 9"/>
                  <a:gd name="T6" fmla="*/ 1 w 7"/>
                  <a:gd name="T7" fmla="*/ 9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2"/>
                    </a:moveTo>
                    <a:lnTo>
                      <a:pt x="4" y="0"/>
                    </a:lnTo>
                    <a:lnTo>
                      <a:pt x="7" y="7"/>
                    </a:lnTo>
                    <a:lnTo>
                      <a:pt x="1" y="9"/>
                    </a:lnTo>
                    <a:lnTo>
                      <a:pt x="0" y="2"/>
                    </a:lnTo>
                    <a:close/>
                  </a:path>
                </a:pathLst>
              </a:custGeom>
              <a:solidFill>
                <a:srgbClr val="FFFF00"/>
              </a:solidFill>
              <a:ln w="1588">
                <a:solidFill>
                  <a:srgbClr val="FFFF00"/>
                </a:solidFill>
                <a:round/>
                <a:headEnd/>
                <a:tailEnd/>
              </a:ln>
            </p:spPr>
            <p:txBody>
              <a:bodyPr/>
              <a:lstStyle/>
              <a:p>
                <a:endParaRPr lang="en-US"/>
              </a:p>
            </p:txBody>
          </p:sp>
          <p:sp>
            <p:nvSpPr>
              <p:cNvPr id="2153" name="Freeform 1820"/>
              <p:cNvSpPr>
                <a:spLocks/>
              </p:cNvSpPr>
              <p:nvPr/>
            </p:nvSpPr>
            <p:spPr bwMode="auto">
              <a:xfrm>
                <a:off x="2872" y="2280"/>
                <a:ext cx="4" cy="8"/>
              </a:xfrm>
              <a:custGeom>
                <a:avLst/>
                <a:gdLst>
                  <a:gd name="T0" fmla="*/ 0 w 4"/>
                  <a:gd name="T1" fmla="*/ 1 h 8"/>
                  <a:gd name="T2" fmla="*/ 1 w 4"/>
                  <a:gd name="T3" fmla="*/ 0 h 8"/>
                  <a:gd name="T4" fmla="*/ 4 w 4"/>
                  <a:gd name="T5" fmla="*/ 7 h 8"/>
                  <a:gd name="T6" fmla="*/ 3 w 4"/>
                  <a:gd name="T7" fmla="*/ 8 h 8"/>
                  <a:gd name="T8" fmla="*/ 0 w 4"/>
                  <a:gd name="T9" fmla="*/ 1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1"/>
                    </a:moveTo>
                    <a:lnTo>
                      <a:pt x="1" y="0"/>
                    </a:lnTo>
                    <a:lnTo>
                      <a:pt x="4"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54" name="Freeform 1821"/>
              <p:cNvSpPr>
                <a:spLocks/>
              </p:cNvSpPr>
              <p:nvPr/>
            </p:nvSpPr>
            <p:spPr bwMode="auto">
              <a:xfrm>
                <a:off x="2873" y="2280"/>
                <a:ext cx="3" cy="7"/>
              </a:xfrm>
              <a:custGeom>
                <a:avLst/>
                <a:gdLst>
                  <a:gd name="T0" fmla="*/ 0 w 3"/>
                  <a:gd name="T1" fmla="*/ 0 h 7"/>
                  <a:gd name="T2" fmla="*/ 2 w 3"/>
                  <a:gd name="T3" fmla="*/ 0 h 7"/>
                  <a:gd name="T4" fmla="*/ 3 w 3"/>
                  <a:gd name="T5" fmla="*/ 7 h 7"/>
                  <a:gd name="T6" fmla="*/ 3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0"/>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55" name="Freeform 1822"/>
              <p:cNvSpPr>
                <a:spLocks/>
              </p:cNvSpPr>
              <p:nvPr/>
            </p:nvSpPr>
            <p:spPr bwMode="auto">
              <a:xfrm>
                <a:off x="2895" y="2272"/>
                <a:ext cx="3" cy="7"/>
              </a:xfrm>
              <a:custGeom>
                <a:avLst/>
                <a:gdLst>
                  <a:gd name="T0" fmla="*/ 0 w 3"/>
                  <a:gd name="T1" fmla="*/ 0 h 7"/>
                  <a:gd name="T2" fmla="*/ 1 w 3"/>
                  <a:gd name="T3" fmla="*/ 0 h 7"/>
                  <a:gd name="T4" fmla="*/ 3 w 3"/>
                  <a:gd name="T5" fmla="*/ 5 h 7"/>
                  <a:gd name="T6" fmla="*/ 3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1" y="0"/>
                    </a:lnTo>
                    <a:lnTo>
                      <a:pt x="3" y="5"/>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56" name="Freeform 1823"/>
              <p:cNvSpPr>
                <a:spLocks/>
              </p:cNvSpPr>
              <p:nvPr/>
            </p:nvSpPr>
            <p:spPr bwMode="auto">
              <a:xfrm>
                <a:off x="2896" y="2271"/>
                <a:ext cx="6" cy="6"/>
              </a:xfrm>
              <a:custGeom>
                <a:avLst/>
                <a:gdLst>
                  <a:gd name="T0" fmla="*/ 0 w 6"/>
                  <a:gd name="T1" fmla="*/ 1 h 6"/>
                  <a:gd name="T2" fmla="*/ 3 w 6"/>
                  <a:gd name="T3" fmla="*/ 0 h 6"/>
                  <a:gd name="T4" fmla="*/ 6 w 6"/>
                  <a:gd name="T5" fmla="*/ 6 h 6"/>
                  <a:gd name="T6" fmla="*/ 2 w 6"/>
                  <a:gd name="T7" fmla="*/ 6 h 6"/>
                  <a:gd name="T8" fmla="*/ 0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3" y="0"/>
                    </a:lnTo>
                    <a:lnTo>
                      <a:pt x="6" y="6"/>
                    </a:lnTo>
                    <a:lnTo>
                      <a:pt x="2" y="6"/>
                    </a:lnTo>
                    <a:lnTo>
                      <a:pt x="0" y="1"/>
                    </a:lnTo>
                    <a:close/>
                  </a:path>
                </a:pathLst>
              </a:custGeom>
              <a:solidFill>
                <a:srgbClr val="FFFF00"/>
              </a:solidFill>
              <a:ln w="1588">
                <a:solidFill>
                  <a:srgbClr val="FFFF00"/>
                </a:solidFill>
                <a:round/>
                <a:headEnd/>
                <a:tailEnd/>
              </a:ln>
            </p:spPr>
            <p:txBody>
              <a:bodyPr/>
              <a:lstStyle/>
              <a:p>
                <a:endParaRPr lang="en-US"/>
              </a:p>
            </p:txBody>
          </p:sp>
          <p:sp>
            <p:nvSpPr>
              <p:cNvPr id="2157" name="Freeform 1824"/>
              <p:cNvSpPr>
                <a:spLocks/>
              </p:cNvSpPr>
              <p:nvPr/>
            </p:nvSpPr>
            <p:spPr bwMode="auto">
              <a:xfrm>
                <a:off x="2899" y="2269"/>
                <a:ext cx="4" cy="8"/>
              </a:xfrm>
              <a:custGeom>
                <a:avLst/>
                <a:gdLst>
                  <a:gd name="T0" fmla="*/ 0 w 4"/>
                  <a:gd name="T1" fmla="*/ 2 h 8"/>
                  <a:gd name="T2" fmla="*/ 2 w 4"/>
                  <a:gd name="T3" fmla="*/ 0 h 8"/>
                  <a:gd name="T4" fmla="*/ 4 w 4"/>
                  <a:gd name="T5" fmla="*/ 7 h 8"/>
                  <a:gd name="T6" fmla="*/ 3 w 4"/>
                  <a:gd name="T7" fmla="*/ 8 h 8"/>
                  <a:gd name="T8" fmla="*/ 0 w 4"/>
                  <a:gd name="T9" fmla="*/ 2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2"/>
                    </a:moveTo>
                    <a:lnTo>
                      <a:pt x="2" y="0"/>
                    </a:lnTo>
                    <a:lnTo>
                      <a:pt x="4" y="7"/>
                    </a:lnTo>
                    <a:lnTo>
                      <a:pt x="3" y="8"/>
                    </a:lnTo>
                    <a:lnTo>
                      <a:pt x="0" y="2"/>
                    </a:lnTo>
                    <a:close/>
                  </a:path>
                </a:pathLst>
              </a:custGeom>
              <a:solidFill>
                <a:srgbClr val="FFFF00"/>
              </a:solidFill>
              <a:ln w="1588">
                <a:solidFill>
                  <a:srgbClr val="FFFF00"/>
                </a:solidFill>
                <a:round/>
                <a:headEnd/>
                <a:tailEnd/>
              </a:ln>
            </p:spPr>
            <p:txBody>
              <a:bodyPr/>
              <a:lstStyle/>
              <a:p>
                <a:endParaRPr lang="en-US"/>
              </a:p>
            </p:txBody>
          </p:sp>
          <p:sp>
            <p:nvSpPr>
              <p:cNvPr id="2158" name="Freeform 1825"/>
              <p:cNvSpPr>
                <a:spLocks/>
              </p:cNvSpPr>
              <p:nvPr/>
            </p:nvSpPr>
            <p:spPr bwMode="auto">
              <a:xfrm>
                <a:off x="2901" y="2269"/>
                <a:ext cx="5" cy="7"/>
              </a:xfrm>
              <a:custGeom>
                <a:avLst/>
                <a:gdLst>
                  <a:gd name="T0" fmla="*/ 0 w 5"/>
                  <a:gd name="T1" fmla="*/ 0 h 7"/>
                  <a:gd name="T2" fmla="*/ 2 w 5"/>
                  <a:gd name="T3" fmla="*/ 0 h 7"/>
                  <a:gd name="T4" fmla="*/ 5 w 5"/>
                  <a:gd name="T5" fmla="*/ 6 h 7"/>
                  <a:gd name="T6" fmla="*/ 2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2" y="0"/>
                    </a:lnTo>
                    <a:lnTo>
                      <a:pt x="5" y="6"/>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159" name="Freeform 1826"/>
              <p:cNvSpPr>
                <a:spLocks/>
              </p:cNvSpPr>
              <p:nvPr/>
            </p:nvSpPr>
            <p:spPr bwMode="auto">
              <a:xfrm>
                <a:off x="2903" y="2268"/>
                <a:ext cx="6" cy="7"/>
              </a:xfrm>
              <a:custGeom>
                <a:avLst/>
                <a:gdLst>
                  <a:gd name="T0" fmla="*/ 0 w 6"/>
                  <a:gd name="T1" fmla="*/ 1 h 7"/>
                  <a:gd name="T2" fmla="*/ 3 w 6"/>
                  <a:gd name="T3" fmla="*/ 0 h 7"/>
                  <a:gd name="T4" fmla="*/ 6 w 6"/>
                  <a:gd name="T5" fmla="*/ 5 h 7"/>
                  <a:gd name="T6" fmla="*/ 3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3" y="0"/>
                    </a:lnTo>
                    <a:lnTo>
                      <a:pt x="6" y="5"/>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60" name="Freeform 1827"/>
              <p:cNvSpPr>
                <a:spLocks/>
              </p:cNvSpPr>
              <p:nvPr/>
            </p:nvSpPr>
            <p:spPr bwMode="auto">
              <a:xfrm>
                <a:off x="2906" y="2267"/>
                <a:ext cx="4" cy="6"/>
              </a:xfrm>
              <a:custGeom>
                <a:avLst/>
                <a:gdLst>
                  <a:gd name="T0" fmla="*/ 0 w 4"/>
                  <a:gd name="T1" fmla="*/ 1 h 6"/>
                  <a:gd name="T2" fmla="*/ 1 w 4"/>
                  <a:gd name="T3" fmla="*/ 0 h 6"/>
                  <a:gd name="T4" fmla="*/ 4 w 4"/>
                  <a:gd name="T5" fmla="*/ 6 h 6"/>
                  <a:gd name="T6" fmla="*/ 3 w 4"/>
                  <a:gd name="T7" fmla="*/ 6 h 6"/>
                  <a:gd name="T8" fmla="*/ 0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1"/>
                    </a:moveTo>
                    <a:lnTo>
                      <a:pt x="1" y="0"/>
                    </a:lnTo>
                    <a:lnTo>
                      <a:pt x="4" y="6"/>
                    </a:lnTo>
                    <a:lnTo>
                      <a:pt x="3" y="6"/>
                    </a:lnTo>
                    <a:lnTo>
                      <a:pt x="0" y="1"/>
                    </a:lnTo>
                    <a:close/>
                  </a:path>
                </a:pathLst>
              </a:custGeom>
              <a:solidFill>
                <a:srgbClr val="FFFF00"/>
              </a:solidFill>
              <a:ln w="1588">
                <a:solidFill>
                  <a:srgbClr val="FFFF00"/>
                </a:solidFill>
                <a:round/>
                <a:headEnd/>
                <a:tailEnd/>
              </a:ln>
            </p:spPr>
            <p:txBody>
              <a:bodyPr/>
              <a:lstStyle/>
              <a:p>
                <a:endParaRPr lang="en-US"/>
              </a:p>
            </p:txBody>
          </p:sp>
          <p:sp>
            <p:nvSpPr>
              <p:cNvPr id="2161" name="Freeform 1828"/>
              <p:cNvSpPr>
                <a:spLocks/>
              </p:cNvSpPr>
              <p:nvPr/>
            </p:nvSpPr>
            <p:spPr bwMode="auto">
              <a:xfrm>
                <a:off x="2907" y="2265"/>
                <a:ext cx="7" cy="8"/>
              </a:xfrm>
              <a:custGeom>
                <a:avLst/>
                <a:gdLst>
                  <a:gd name="T0" fmla="*/ 0 w 7"/>
                  <a:gd name="T1" fmla="*/ 2 h 8"/>
                  <a:gd name="T2" fmla="*/ 4 w 7"/>
                  <a:gd name="T3" fmla="*/ 0 h 8"/>
                  <a:gd name="T4" fmla="*/ 7 w 7"/>
                  <a:gd name="T5" fmla="*/ 7 h 8"/>
                  <a:gd name="T6" fmla="*/ 3 w 7"/>
                  <a:gd name="T7" fmla="*/ 8 h 8"/>
                  <a:gd name="T8" fmla="*/ 0 w 7"/>
                  <a:gd name="T9" fmla="*/ 2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2"/>
                    </a:moveTo>
                    <a:lnTo>
                      <a:pt x="4" y="0"/>
                    </a:lnTo>
                    <a:lnTo>
                      <a:pt x="7" y="7"/>
                    </a:lnTo>
                    <a:lnTo>
                      <a:pt x="3" y="8"/>
                    </a:lnTo>
                    <a:lnTo>
                      <a:pt x="0" y="2"/>
                    </a:lnTo>
                    <a:close/>
                  </a:path>
                </a:pathLst>
              </a:custGeom>
              <a:solidFill>
                <a:srgbClr val="FFFF00"/>
              </a:solidFill>
              <a:ln w="1588">
                <a:solidFill>
                  <a:srgbClr val="FFFF00"/>
                </a:solidFill>
                <a:round/>
                <a:headEnd/>
                <a:tailEnd/>
              </a:ln>
            </p:spPr>
            <p:txBody>
              <a:bodyPr/>
              <a:lstStyle/>
              <a:p>
                <a:endParaRPr lang="en-US"/>
              </a:p>
            </p:txBody>
          </p:sp>
          <p:sp>
            <p:nvSpPr>
              <p:cNvPr id="2162" name="Freeform 1829"/>
              <p:cNvSpPr>
                <a:spLocks/>
              </p:cNvSpPr>
              <p:nvPr/>
            </p:nvSpPr>
            <p:spPr bwMode="auto">
              <a:xfrm>
                <a:off x="2911" y="2264"/>
                <a:ext cx="6" cy="8"/>
              </a:xfrm>
              <a:custGeom>
                <a:avLst/>
                <a:gdLst>
                  <a:gd name="T0" fmla="*/ 0 w 6"/>
                  <a:gd name="T1" fmla="*/ 1 h 8"/>
                  <a:gd name="T2" fmla="*/ 3 w 6"/>
                  <a:gd name="T3" fmla="*/ 0 h 8"/>
                  <a:gd name="T4" fmla="*/ 6 w 6"/>
                  <a:gd name="T5" fmla="*/ 7 h 8"/>
                  <a:gd name="T6" fmla="*/ 3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3" y="0"/>
                    </a:lnTo>
                    <a:lnTo>
                      <a:pt x="6"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63" name="Freeform 1830"/>
              <p:cNvSpPr>
                <a:spLocks/>
              </p:cNvSpPr>
              <p:nvPr/>
            </p:nvSpPr>
            <p:spPr bwMode="auto">
              <a:xfrm>
                <a:off x="2914" y="2264"/>
                <a:ext cx="6" cy="7"/>
              </a:xfrm>
              <a:custGeom>
                <a:avLst/>
                <a:gdLst>
                  <a:gd name="T0" fmla="*/ 0 w 6"/>
                  <a:gd name="T1" fmla="*/ 0 h 7"/>
                  <a:gd name="T2" fmla="*/ 3 w 6"/>
                  <a:gd name="T3" fmla="*/ 0 h 7"/>
                  <a:gd name="T4" fmla="*/ 6 w 6"/>
                  <a:gd name="T5" fmla="*/ 5 h 7"/>
                  <a:gd name="T6" fmla="*/ 3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5"/>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64" name="Freeform 1831"/>
              <p:cNvSpPr>
                <a:spLocks/>
              </p:cNvSpPr>
              <p:nvPr/>
            </p:nvSpPr>
            <p:spPr bwMode="auto">
              <a:xfrm>
                <a:off x="2937" y="2253"/>
                <a:ext cx="7" cy="7"/>
              </a:xfrm>
              <a:custGeom>
                <a:avLst/>
                <a:gdLst>
                  <a:gd name="T0" fmla="*/ 0 w 7"/>
                  <a:gd name="T1" fmla="*/ 1 h 7"/>
                  <a:gd name="T2" fmla="*/ 4 w 7"/>
                  <a:gd name="T3" fmla="*/ 0 h 7"/>
                  <a:gd name="T4" fmla="*/ 7 w 7"/>
                  <a:gd name="T5" fmla="*/ 5 h 7"/>
                  <a:gd name="T6" fmla="*/ 3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4" y="0"/>
                    </a:lnTo>
                    <a:lnTo>
                      <a:pt x="7" y="5"/>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65" name="Freeform 1832"/>
              <p:cNvSpPr>
                <a:spLocks/>
              </p:cNvSpPr>
              <p:nvPr/>
            </p:nvSpPr>
            <p:spPr bwMode="auto">
              <a:xfrm>
                <a:off x="2941" y="2249"/>
                <a:ext cx="10" cy="9"/>
              </a:xfrm>
              <a:custGeom>
                <a:avLst/>
                <a:gdLst>
                  <a:gd name="T0" fmla="*/ 0 w 10"/>
                  <a:gd name="T1" fmla="*/ 4 h 9"/>
                  <a:gd name="T2" fmla="*/ 7 w 10"/>
                  <a:gd name="T3" fmla="*/ 0 h 9"/>
                  <a:gd name="T4" fmla="*/ 10 w 10"/>
                  <a:gd name="T5" fmla="*/ 7 h 9"/>
                  <a:gd name="T6" fmla="*/ 3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7" y="0"/>
                    </a:lnTo>
                    <a:lnTo>
                      <a:pt x="10" y="7"/>
                    </a:lnTo>
                    <a:lnTo>
                      <a:pt x="3" y="9"/>
                    </a:lnTo>
                    <a:lnTo>
                      <a:pt x="0" y="4"/>
                    </a:lnTo>
                    <a:close/>
                  </a:path>
                </a:pathLst>
              </a:custGeom>
              <a:solidFill>
                <a:srgbClr val="FFFF00"/>
              </a:solidFill>
              <a:ln w="1588">
                <a:solidFill>
                  <a:srgbClr val="FFFF00"/>
                </a:solidFill>
                <a:round/>
                <a:headEnd/>
                <a:tailEnd/>
              </a:ln>
            </p:spPr>
            <p:txBody>
              <a:bodyPr/>
              <a:lstStyle/>
              <a:p>
                <a:endParaRPr lang="en-US"/>
              </a:p>
            </p:txBody>
          </p:sp>
          <p:sp>
            <p:nvSpPr>
              <p:cNvPr id="2166" name="Freeform 1833"/>
              <p:cNvSpPr>
                <a:spLocks/>
              </p:cNvSpPr>
              <p:nvPr/>
            </p:nvSpPr>
            <p:spPr bwMode="auto">
              <a:xfrm>
                <a:off x="2948" y="2249"/>
                <a:ext cx="6" cy="7"/>
              </a:xfrm>
              <a:custGeom>
                <a:avLst/>
                <a:gdLst>
                  <a:gd name="T0" fmla="*/ 0 w 6"/>
                  <a:gd name="T1" fmla="*/ 0 h 7"/>
                  <a:gd name="T2" fmla="*/ 3 w 6"/>
                  <a:gd name="T3" fmla="*/ 0 h 7"/>
                  <a:gd name="T4" fmla="*/ 6 w 6"/>
                  <a:gd name="T5" fmla="*/ 5 h 7"/>
                  <a:gd name="T6" fmla="*/ 3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5"/>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67" name="Freeform 1834"/>
              <p:cNvSpPr>
                <a:spLocks/>
              </p:cNvSpPr>
              <p:nvPr/>
            </p:nvSpPr>
            <p:spPr bwMode="auto">
              <a:xfrm>
                <a:off x="2951" y="2248"/>
                <a:ext cx="5" cy="6"/>
              </a:xfrm>
              <a:custGeom>
                <a:avLst/>
                <a:gdLst>
                  <a:gd name="T0" fmla="*/ 0 w 5"/>
                  <a:gd name="T1" fmla="*/ 1 h 6"/>
                  <a:gd name="T2" fmla="*/ 3 w 5"/>
                  <a:gd name="T3" fmla="*/ 0 h 6"/>
                  <a:gd name="T4" fmla="*/ 5 w 5"/>
                  <a:gd name="T5" fmla="*/ 5 h 6"/>
                  <a:gd name="T6" fmla="*/ 3 w 5"/>
                  <a:gd name="T7" fmla="*/ 6 h 6"/>
                  <a:gd name="T8" fmla="*/ 0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3" y="0"/>
                    </a:lnTo>
                    <a:lnTo>
                      <a:pt x="5" y="5"/>
                    </a:lnTo>
                    <a:lnTo>
                      <a:pt x="3" y="6"/>
                    </a:lnTo>
                    <a:lnTo>
                      <a:pt x="0" y="1"/>
                    </a:lnTo>
                    <a:close/>
                  </a:path>
                </a:pathLst>
              </a:custGeom>
              <a:solidFill>
                <a:srgbClr val="FFFF00"/>
              </a:solidFill>
              <a:ln w="1588">
                <a:solidFill>
                  <a:srgbClr val="FFFF00"/>
                </a:solidFill>
                <a:round/>
                <a:headEnd/>
                <a:tailEnd/>
              </a:ln>
            </p:spPr>
            <p:txBody>
              <a:bodyPr/>
              <a:lstStyle/>
              <a:p>
                <a:endParaRPr lang="en-US"/>
              </a:p>
            </p:txBody>
          </p:sp>
          <p:sp>
            <p:nvSpPr>
              <p:cNvPr id="2168" name="Freeform 1835"/>
              <p:cNvSpPr>
                <a:spLocks/>
              </p:cNvSpPr>
              <p:nvPr/>
            </p:nvSpPr>
            <p:spPr bwMode="auto">
              <a:xfrm>
                <a:off x="2954" y="2246"/>
                <a:ext cx="5" cy="7"/>
              </a:xfrm>
              <a:custGeom>
                <a:avLst/>
                <a:gdLst>
                  <a:gd name="T0" fmla="*/ 0 w 5"/>
                  <a:gd name="T1" fmla="*/ 2 h 7"/>
                  <a:gd name="T2" fmla="*/ 2 w 5"/>
                  <a:gd name="T3" fmla="*/ 0 h 7"/>
                  <a:gd name="T4" fmla="*/ 5 w 5"/>
                  <a:gd name="T5" fmla="*/ 6 h 7"/>
                  <a:gd name="T6" fmla="*/ 2 w 5"/>
                  <a:gd name="T7" fmla="*/ 7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2" y="0"/>
                    </a:lnTo>
                    <a:lnTo>
                      <a:pt x="5" y="6"/>
                    </a:lnTo>
                    <a:lnTo>
                      <a:pt x="2" y="7"/>
                    </a:lnTo>
                    <a:lnTo>
                      <a:pt x="0" y="2"/>
                    </a:lnTo>
                    <a:close/>
                  </a:path>
                </a:pathLst>
              </a:custGeom>
              <a:solidFill>
                <a:srgbClr val="FFFF00"/>
              </a:solidFill>
              <a:ln w="1588">
                <a:solidFill>
                  <a:srgbClr val="FFFF00"/>
                </a:solidFill>
                <a:round/>
                <a:headEnd/>
                <a:tailEnd/>
              </a:ln>
            </p:spPr>
            <p:txBody>
              <a:bodyPr/>
              <a:lstStyle/>
              <a:p>
                <a:endParaRPr lang="en-US"/>
              </a:p>
            </p:txBody>
          </p:sp>
          <p:sp>
            <p:nvSpPr>
              <p:cNvPr id="2169" name="Freeform 1836"/>
              <p:cNvSpPr>
                <a:spLocks/>
              </p:cNvSpPr>
              <p:nvPr/>
            </p:nvSpPr>
            <p:spPr bwMode="auto">
              <a:xfrm>
                <a:off x="2956" y="2245"/>
                <a:ext cx="6" cy="7"/>
              </a:xfrm>
              <a:custGeom>
                <a:avLst/>
                <a:gdLst>
                  <a:gd name="T0" fmla="*/ 0 w 6"/>
                  <a:gd name="T1" fmla="*/ 1 h 7"/>
                  <a:gd name="T2" fmla="*/ 3 w 6"/>
                  <a:gd name="T3" fmla="*/ 0 h 7"/>
                  <a:gd name="T4" fmla="*/ 6 w 6"/>
                  <a:gd name="T5" fmla="*/ 7 h 7"/>
                  <a:gd name="T6" fmla="*/ 3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3" y="0"/>
                    </a:lnTo>
                    <a:lnTo>
                      <a:pt x="6" y="7"/>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70" name="Freeform 1837"/>
              <p:cNvSpPr>
                <a:spLocks/>
              </p:cNvSpPr>
              <p:nvPr/>
            </p:nvSpPr>
            <p:spPr bwMode="auto">
              <a:xfrm>
                <a:off x="2979" y="2234"/>
                <a:ext cx="4" cy="7"/>
              </a:xfrm>
              <a:custGeom>
                <a:avLst/>
                <a:gdLst>
                  <a:gd name="T0" fmla="*/ 0 w 4"/>
                  <a:gd name="T1" fmla="*/ 1 h 7"/>
                  <a:gd name="T2" fmla="*/ 2 w 4"/>
                  <a:gd name="T3" fmla="*/ 0 h 7"/>
                  <a:gd name="T4" fmla="*/ 4 w 4"/>
                  <a:gd name="T5" fmla="*/ 7 h 7"/>
                  <a:gd name="T6" fmla="*/ 3 w 4"/>
                  <a:gd name="T7" fmla="*/ 7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lnTo>
                      <a:pt x="2" y="0"/>
                    </a:lnTo>
                    <a:lnTo>
                      <a:pt x="4" y="7"/>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71" name="Freeform 1838"/>
              <p:cNvSpPr>
                <a:spLocks/>
              </p:cNvSpPr>
              <p:nvPr/>
            </p:nvSpPr>
            <p:spPr bwMode="auto">
              <a:xfrm>
                <a:off x="2981" y="2234"/>
                <a:ext cx="5" cy="7"/>
              </a:xfrm>
              <a:custGeom>
                <a:avLst/>
                <a:gdLst>
                  <a:gd name="T0" fmla="*/ 0 w 5"/>
                  <a:gd name="T1" fmla="*/ 0 h 7"/>
                  <a:gd name="T2" fmla="*/ 1 w 5"/>
                  <a:gd name="T3" fmla="*/ 0 h 7"/>
                  <a:gd name="T4" fmla="*/ 5 w 5"/>
                  <a:gd name="T5" fmla="*/ 5 h 7"/>
                  <a:gd name="T6" fmla="*/ 2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1" y="0"/>
                    </a:lnTo>
                    <a:lnTo>
                      <a:pt x="5" y="5"/>
                    </a:lnTo>
                    <a:lnTo>
                      <a:pt x="2" y="7"/>
                    </a:lnTo>
                    <a:lnTo>
                      <a:pt x="0" y="0"/>
                    </a:lnTo>
                    <a:close/>
                  </a:path>
                </a:pathLst>
              </a:custGeom>
              <a:solidFill>
                <a:srgbClr val="FFFF00"/>
              </a:solidFill>
              <a:ln w="1588">
                <a:solidFill>
                  <a:srgbClr val="FFFF00"/>
                </a:solidFill>
                <a:round/>
                <a:headEnd/>
                <a:tailEnd/>
              </a:ln>
            </p:spPr>
            <p:txBody>
              <a:bodyPr/>
              <a:lstStyle/>
              <a:p>
                <a:endParaRPr lang="en-US"/>
              </a:p>
            </p:txBody>
          </p:sp>
          <p:sp>
            <p:nvSpPr>
              <p:cNvPr id="2172" name="Freeform 1839"/>
              <p:cNvSpPr>
                <a:spLocks/>
              </p:cNvSpPr>
              <p:nvPr/>
            </p:nvSpPr>
            <p:spPr bwMode="auto">
              <a:xfrm>
                <a:off x="2982" y="2233"/>
                <a:ext cx="5" cy="6"/>
              </a:xfrm>
              <a:custGeom>
                <a:avLst/>
                <a:gdLst>
                  <a:gd name="T0" fmla="*/ 0 w 5"/>
                  <a:gd name="T1" fmla="*/ 1 h 6"/>
                  <a:gd name="T2" fmla="*/ 3 w 5"/>
                  <a:gd name="T3" fmla="*/ 0 h 6"/>
                  <a:gd name="T4" fmla="*/ 5 w 5"/>
                  <a:gd name="T5" fmla="*/ 5 h 6"/>
                  <a:gd name="T6" fmla="*/ 4 w 5"/>
                  <a:gd name="T7" fmla="*/ 6 h 6"/>
                  <a:gd name="T8" fmla="*/ 0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3" y="0"/>
                    </a:lnTo>
                    <a:lnTo>
                      <a:pt x="5" y="5"/>
                    </a:lnTo>
                    <a:lnTo>
                      <a:pt x="4" y="6"/>
                    </a:lnTo>
                    <a:lnTo>
                      <a:pt x="0" y="1"/>
                    </a:lnTo>
                    <a:close/>
                  </a:path>
                </a:pathLst>
              </a:custGeom>
              <a:solidFill>
                <a:srgbClr val="FFFF00"/>
              </a:solidFill>
              <a:ln w="1588">
                <a:solidFill>
                  <a:srgbClr val="FFFF00"/>
                </a:solidFill>
                <a:round/>
                <a:headEnd/>
                <a:tailEnd/>
              </a:ln>
            </p:spPr>
            <p:txBody>
              <a:bodyPr/>
              <a:lstStyle/>
              <a:p>
                <a:endParaRPr lang="en-US"/>
              </a:p>
            </p:txBody>
          </p:sp>
          <p:sp>
            <p:nvSpPr>
              <p:cNvPr id="2173" name="Freeform 1840"/>
              <p:cNvSpPr>
                <a:spLocks/>
              </p:cNvSpPr>
              <p:nvPr/>
            </p:nvSpPr>
            <p:spPr bwMode="auto">
              <a:xfrm>
                <a:off x="2985" y="2228"/>
                <a:ext cx="9" cy="10"/>
              </a:xfrm>
              <a:custGeom>
                <a:avLst/>
                <a:gdLst>
                  <a:gd name="T0" fmla="*/ 0 w 9"/>
                  <a:gd name="T1" fmla="*/ 5 h 10"/>
                  <a:gd name="T2" fmla="*/ 7 w 9"/>
                  <a:gd name="T3" fmla="*/ 0 h 10"/>
                  <a:gd name="T4" fmla="*/ 9 w 9"/>
                  <a:gd name="T5" fmla="*/ 7 h 10"/>
                  <a:gd name="T6" fmla="*/ 2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7" y="0"/>
                    </a:lnTo>
                    <a:lnTo>
                      <a:pt x="9" y="7"/>
                    </a:lnTo>
                    <a:lnTo>
                      <a:pt x="2" y="10"/>
                    </a:lnTo>
                    <a:lnTo>
                      <a:pt x="0" y="5"/>
                    </a:lnTo>
                    <a:close/>
                  </a:path>
                </a:pathLst>
              </a:custGeom>
              <a:solidFill>
                <a:srgbClr val="FFFF00"/>
              </a:solidFill>
              <a:ln w="1588">
                <a:solidFill>
                  <a:srgbClr val="FFFF00"/>
                </a:solidFill>
                <a:round/>
                <a:headEnd/>
                <a:tailEnd/>
              </a:ln>
            </p:spPr>
            <p:txBody>
              <a:bodyPr/>
              <a:lstStyle/>
              <a:p>
                <a:endParaRPr lang="en-US"/>
              </a:p>
            </p:txBody>
          </p:sp>
          <p:sp>
            <p:nvSpPr>
              <p:cNvPr id="2174" name="Freeform 1841"/>
              <p:cNvSpPr>
                <a:spLocks/>
              </p:cNvSpPr>
              <p:nvPr/>
            </p:nvSpPr>
            <p:spPr bwMode="auto">
              <a:xfrm>
                <a:off x="2992" y="2227"/>
                <a:ext cx="6" cy="8"/>
              </a:xfrm>
              <a:custGeom>
                <a:avLst/>
                <a:gdLst>
                  <a:gd name="T0" fmla="*/ 0 w 6"/>
                  <a:gd name="T1" fmla="*/ 1 h 8"/>
                  <a:gd name="T2" fmla="*/ 2 w 6"/>
                  <a:gd name="T3" fmla="*/ 0 h 8"/>
                  <a:gd name="T4" fmla="*/ 6 w 6"/>
                  <a:gd name="T5" fmla="*/ 7 h 8"/>
                  <a:gd name="T6" fmla="*/ 2 w 6"/>
                  <a:gd name="T7" fmla="*/ 8 h 8"/>
                  <a:gd name="T8" fmla="*/ 0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1"/>
                    </a:moveTo>
                    <a:lnTo>
                      <a:pt x="2" y="0"/>
                    </a:lnTo>
                    <a:lnTo>
                      <a:pt x="6" y="7"/>
                    </a:lnTo>
                    <a:lnTo>
                      <a:pt x="2" y="8"/>
                    </a:lnTo>
                    <a:lnTo>
                      <a:pt x="0" y="1"/>
                    </a:lnTo>
                    <a:close/>
                  </a:path>
                </a:pathLst>
              </a:custGeom>
              <a:solidFill>
                <a:srgbClr val="FFFF00"/>
              </a:solidFill>
              <a:ln w="1588">
                <a:solidFill>
                  <a:srgbClr val="FFFF00"/>
                </a:solidFill>
                <a:round/>
                <a:headEnd/>
                <a:tailEnd/>
              </a:ln>
            </p:spPr>
            <p:txBody>
              <a:bodyPr/>
              <a:lstStyle/>
              <a:p>
                <a:endParaRPr lang="en-US"/>
              </a:p>
            </p:txBody>
          </p:sp>
          <p:sp>
            <p:nvSpPr>
              <p:cNvPr id="2175" name="Freeform 1842"/>
              <p:cNvSpPr>
                <a:spLocks/>
              </p:cNvSpPr>
              <p:nvPr/>
            </p:nvSpPr>
            <p:spPr bwMode="auto">
              <a:xfrm>
                <a:off x="2994" y="2226"/>
                <a:ext cx="7" cy="8"/>
              </a:xfrm>
              <a:custGeom>
                <a:avLst/>
                <a:gdLst>
                  <a:gd name="T0" fmla="*/ 0 w 7"/>
                  <a:gd name="T1" fmla="*/ 1 h 8"/>
                  <a:gd name="T2" fmla="*/ 3 w 7"/>
                  <a:gd name="T3" fmla="*/ 0 h 8"/>
                  <a:gd name="T4" fmla="*/ 7 w 7"/>
                  <a:gd name="T5" fmla="*/ 7 h 8"/>
                  <a:gd name="T6" fmla="*/ 4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3" y="0"/>
                    </a:lnTo>
                    <a:lnTo>
                      <a:pt x="7" y="7"/>
                    </a:lnTo>
                    <a:lnTo>
                      <a:pt x="4" y="8"/>
                    </a:lnTo>
                    <a:lnTo>
                      <a:pt x="0" y="1"/>
                    </a:lnTo>
                    <a:close/>
                  </a:path>
                </a:pathLst>
              </a:custGeom>
              <a:solidFill>
                <a:srgbClr val="FFFF00"/>
              </a:solidFill>
              <a:ln w="1588">
                <a:solidFill>
                  <a:srgbClr val="FFFF00"/>
                </a:solidFill>
                <a:round/>
                <a:headEnd/>
                <a:tailEnd/>
              </a:ln>
            </p:spPr>
            <p:txBody>
              <a:bodyPr/>
              <a:lstStyle/>
              <a:p>
                <a:endParaRPr lang="en-US"/>
              </a:p>
            </p:txBody>
          </p:sp>
          <p:sp>
            <p:nvSpPr>
              <p:cNvPr id="2176" name="Freeform 1843"/>
              <p:cNvSpPr>
                <a:spLocks/>
              </p:cNvSpPr>
              <p:nvPr/>
            </p:nvSpPr>
            <p:spPr bwMode="auto">
              <a:xfrm>
                <a:off x="2997" y="2226"/>
                <a:ext cx="5" cy="7"/>
              </a:xfrm>
              <a:custGeom>
                <a:avLst/>
                <a:gdLst>
                  <a:gd name="T0" fmla="*/ 0 w 5"/>
                  <a:gd name="T1" fmla="*/ 0 h 7"/>
                  <a:gd name="T2" fmla="*/ 3 w 5"/>
                  <a:gd name="T3" fmla="*/ 0 h 7"/>
                  <a:gd name="T4" fmla="*/ 5 w 5"/>
                  <a:gd name="T5" fmla="*/ 5 h 7"/>
                  <a:gd name="T6" fmla="*/ 4 w 5"/>
                  <a:gd name="T7" fmla="*/ 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3" y="0"/>
                    </a:lnTo>
                    <a:lnTo>
                      <a:pt x="5" y="5"/>
                    </a:lnTo>
                    <a:lnTo>
                      <a:pt x="4" y="7"/>
                    </a:lnTo>
                    <a:lnTo>
                      <a:pt x="0" y="0"/>
                    </a:lnTo>
                    <a:close/>
                  </a:path>
                </a:pathLst>
              </a:custGeom>
              <a:solidFill>
                <a:srgbClr val="FFFF00"/>
              </a:solidFill>
              <a:ln w="1588">
                <a:solidFill>
                  <a:srgbClr val="FFFF00"/>
                </a:solidFill>
                <a:round/>
                <a:headEnd/>
                <a:tailEnd/>
              </a:ln>
            </p:spPr>
            <p:txBody>
              <a:bodyPr/>
              <a:lstStyle/>
              <a:p>
                <a:endParaRPr lang="en-US"/>
              </a:p>
            </p:txBody>
          </p:sp>
          <p:sp>
            <p:nvSpPr>
              <p:cNvPr id="2177" name="Freeform 1844"/>
              <p:cNvSpPr>
                <a:spLocks/>
              </p:cNvSpPr>
              <p:nvPr/>
            </p:nvSpPr>
            <p:spPr bwMode="auto">
              <a:xfrm>
                <a:off x="3020" y="2214"/>
                <a:ext cx="5" cy="6"/>
              </a:xfrm>
              <a:custGeom>
                <a:avLst/>
                <a:gdLst>
                  <a:gd name="T0" fmla="*/ 0 w 5"/>
                  <a:gd name="T1" fmla="*/ 1 h 6"/>
                  <a:gd name="T2" fmla="*/ 1 w 5"/>
                  <a:gd name="T3" fmla="*/ 0 h 6"/>
                  <a:gd name="T4" fmla="*/ 5 w 5"/>
                  <a:gd name="T5" fmla="*/ 6 h 6"/>
                  <a:gd name="T6" fmla="*/ 3 w 5"/>
                  <a:gd name="T7" fmla="*/ 6 h 6"/>
                  <a:gd name="T8" fmla="*/ 0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1" y="0"/>
                    </a:lnTo>
                    <a:lnTo>
                      <a:pt x="5" y="6"/>
                    </a:lnTo>
                    <a:lnTo>
                      <a:pt x="3" y="6"/>
                    </a:lnTo>
                    <a:lnTo>
                      <a:pt x="0" y="1"/>
                    </a:lnTo>
                    <a:close/>
                  </a:path>
                </a:pathLst>
              </a:custGeom>
              <a:solidFill>
                <a:srgbClr val="FFFF00"/>
              </a:solidFill>
              <a:ln w="1588">
                <a:solidFill>
                  <a:srgbClr val="FFFF00"/>
                </a:solidFill>
                <a:round/>
                <a:headEnd/>
                <a:tailEnd/>
              </a:ln>
            </p:spPr>
            <p:txBody>
              <a:bodyPr/>
              <a:lstStyle/>
              <a:p>
                <a:endParaRPr lang="en-US"/>
              </a:p>
            </p:txBody>
          </p:sp>
          <p:sp>
            <p:nvSpPr>
              <p:cNvPr id="2178" name="Freeform 1845"/>
              <p:cNvSpPr>
                <a:spLocks/>
              </p:cNvSpPr>
              <p:nvPr/>
            </p:nvSpPr>
            <p:spPr bwMode="auto">
              <a:xfrm>
                <a:off x="3021" y="2212"/>
                <a:ext cx="7" cy="8"/>
              </a:xfrm>
              <a:custGeom>
                <a:avLst/>
                <a:gdLst>
                  <a:gd name="T0" fmla="*/ 0 w 7"/>
                  <a:gd name="T1" fmla="*/ 2 h 8"/>
                  <a:gd name="T2" fmla="*/ 4 w 7"/>
                  <a:gd name="T3" fmla="*/ 0 h 8"/>
                  <a:gd name="T4" fmla="*/ 7 w 7"/>
                  <a:gd name="T5" fmla="*/ 6 h 8"/>
                  <a:gd name="T6" fmla="*/ 4 w 7"/>
                  <a:gd name="T7" fmla="*/ 8 h 8"/>
                  <a:gd name="T8" fmla="*/ 0 w 7"/>
                  <a:gd name="T9" fmla="*/ 2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2"/>
                    </a:moveTo>
                    <a:lnTo>
                      <a:pt x="4" y="0"/>
                    </a:lnTo>
                    <a:lnTo>
                      <a:pt x="7" y="6"/>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179" name="Freeform 1846"/>
              <p:cNvSpPr>
                <a:spLocks/>
              </p:cNvSpPr>
              <p:nvPr/>
            </p:nvSpPr>
            <p:spPr bwMode="auto">
              <a:xfrm>
                <a:off x="3025" y="2211"/>
                <a:ext cx="6" cy="7"/>
              </a:xfrm>
              <a:custGeom>
                <a:avLst/>
                <a:gdLst>
                  <a:gd name="T0" fmla="*/ 0 w 6"/>
                  <a:gd name="T1" fmla="*/ 1 h 7"/>
                  <a:gd name="T2" fmla="*/ 3 w 6"/>
                  <a:gd name="T3" fmla="*/ 0 h 7"/>
                  <a:gd name="T4" fmla="*/ 6 w 6"/>
                  <a:gd name="T5" fmla="*/ 5 h 7"/>
                  <a:gd name="T6" fmla="*/ 3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3" y="0"/>
                    </a:lnTo>
                    <a:lnTo>
                      <a:pt x="6" y="5"/>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80" name="Freeform 1847"/>
              <p:cNvSpPr>
                <a:spLocks/>
              </p:cNvSpPr>
              <p:nvPr/>
            </p:nvSpPr>
            <p:spPr bwMode="auto">
              <a:xfrm>
                <a:off x="3028" y="2209"/>
                <a:ext cx="6" cy="7"/>
              </a:xfrm>
              <a:custGeom>
                <a:avLst/>
                <a:gdLst>
                  <a:gd name="T0" fmla="*/ 0 w 6"/>
                  <a:gd name="T1" fmla="*/ 2 h 7"/>
                  <a:gd name="T2" fmla="*/ 2 w 6"/>
                  <a:gd name="T3" fmla="*/ 0 h 7"/>
                  <a:gd name="T4" fmla="*/ 6 w 6"/>
                  <a:gd name="T5" fmla="*/ 6 h 7"/>
                  <a:gd name="T6" fmla="*/ 3 w 6"/>
                  <a:gd name="T7" fmla="*/ 7 h 7"/>
                  <a:gd name="T8" fmla="*/ 0 w 6"/>
                  <a:gd name="T9" fmla="*/ 2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2" y="0"/>
                    </a:lnTo>
                    <a:lnTo>
                      <a:pt x="6" y="6"/>
                    </a:lnTo>
                    <a:lnTo>
                      <a:pt x="3" y="7"/>
                    </a:lnTo>
                    <a:lnTo>
                      <a:pt x="0" y="2"/>
                    </a:lnTo>
                    <a:close/>
                  </a:path>
                </a:pathLst>
              </a:custGeom>
              <a:solidFill>
                <a:srgbClr val="FFFF00"/>
              </a:solidFill>
              <a:ln w="1588">
                <a:solidFill>
                  <a:srgbClr val="FFFF00"/>
                </a:solidFill>
                <a:round/>
                <a:headEnd/>
                <a:tailEnd/>
              </a:ln>
            </p:spPr>
            <p:txBody>
              <a:bodyPr/>
              <a:lstStyle/>
              <a:p>
                <a:endParaRPr lang="en-US"/>
              </a:p>
            </p:txBody>
          </p:sp>
          <p:sp>
            <p:nvSpPr>
              <p:cNvPr id="2181" name="Freeform 1848"/>
              <p:cNvSpPr>
                <a:spLocks/>
              </p:cNvSpPr>
              <p:nvPr/>
            </p:nvSpPr>
            <p:spPr bwMode="auto">
              <a:xfrm>
                <a:off x="3030" y="2208"/>
                <a:ext cx="6" cy="7"/>
              </a:xfrm>
              <a:custGeom>
                <a:avLst/>
                <a:gdLst>
                  <a:gd name="T0" fmla="*/ 0 w 6"/>
                  <a:gd name="T1" fmla="*/ 1 h 7"/>
                  <a:gd name="T2" fmla="*/ 2 w 6"/>
                  <a:gd name="T3" fmla="*/ 0 h 7"/>
                  <a:gd name="T4" fmla="*/ 6 w 6"/>
                  <a:gd name="T5" fmla="*/ 6 h 7"/>
                  <a:gd name="T6" fmla="*/ 4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2" y="0"/>
                    </a:lnTo>
                    <a:lnTo>
                      <a:pt x="6" y="6"/>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182" name="Freeform 1849"/>
              <p:cNvSpPr>
                <a:spLocks/>
              </p:cNvSpPr>
              <p:nvPr/>
            </p:nvSpPr>
            <p:spPr bwMode="auto">
              <a:xfrm>
                <a:off x="3032" y="2207"/>
                <a:ext cx="7" cy="7"/>
              </a:xfrm>
              <a:custGeom>
                <a:avLst/>
                <a:gdLst>
                  <a:gd name="T0" fmla="*/ 0 w 7"/>
                  <a:gd name="T1" fmla="*/ 1 h 7"/>
                  <a:gd name="T2" fmla="*/ 4 w 7"/>
                  <a:gd name="T3" fmla="*/ 0 h 7"/>
                  <a:gd name="T4" fmla="*/ 7 w 7"/>
                  <a:gd name="T5" fmla="*/ 5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4" y="0"/>
                    </a:lnTo>
                    <a:lnTo>
                      <a:pt x="7"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183" name="Freeform 1850"/>
              <p:cNvSpPr>
                <a:spLocks/>
              </p:cNvSpPr>
              <p:nvPr/>
            </p:nvSpPr>
            <p:spPr bwMode="auto">
              <a:xfrm>
                <a:off x="3036" y="2205"/>
                <a:ext cx="6" cy="7"/>
              </a:xfrm>
              <a:custGeom>
                <a:avLst/>
                <a:gdLst>
                  <a:gd name="T0" fmla="*/ 0 w 6"/>
                  <a:gd name="T1" fmla="*/ 2 h 7"/>
                  <a:gd name="T2" fmla="*/ 3 w 6"/>
                  <a:gd name="T3" fmla="*/ 0 h 7"/>
                  <a:gd name="T4" fmla="*/ 6 w 6"/>
                  <a:gd name="T5" fmla="*/ 6 h 7"/>
                  <a:gd name="T6" fmla="*/ 3 w 6"/>
                  <a:gd name="T7" fmla="*/ 7 h 7"/>
                  <a:gd name="T8" fmla="*/ 0 w 6"/>
                  <a:gd name="T9" fmla="*/ 2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3" y="0"/>
                    </a:lnTo>
                    <a:lnTo>
                      <a:pt x="6" y="6"/>
                    </a:lnTo>
                    <a:lnTo>
                      <a:pt x="3" y="7"/>
                    </a:lnTo>
                    <a:lnTo>
                      <a:pt x="0" y="2"/>
                    </a:lnTo>
                    <a:close/>
                  </a:path>
                </a:pathLst>
              </a:custGeom>
              <a:solidFill>
                <a:srgbClr val="FFFF00"/>
              </a:solidFill>
              <a:ln w="1588">
                <a:solidFill>
                  <a:srgbClr val="FFFF00"/>
                </a:solidFill>
                <a:round/>
                <a:headEnd/>
                <a:tailEnd/>
              </a:ln>
            </p:spPr>
            <p:txBody>
              <a:bodyPr/>
              <a:lstStyle/>
              <a:p>
                <a:endParaRPr lang="en-US"/>
              </a:p>
            </p:txBody>
          </p:sp>
          <p:sp>
            <p:nvSpPr>
              <p:cNvPr id="2184" name="Freeform 1851"/>
              <p:cNvSpPr>
                <a:spLocks/>
              </p:cNvSpPr>
              <p:nvPr/>
            </p:nvSpPr>
            <p:spPr bwMode="auto">
              <a:xfrm>
                <a:off x="3039" y="2204"/>
                <a:ext cx="4" cy="7"/>
              </a:xfrm>
              <a:custGeom>
                <a:avLst/>
                <a:gdLst>
                  <a:gd name="T0" fmla="*/ 0 w 4"/>
                  <a:gd name="T1" fmla="*/ 1 h 7"/>
                  <a:gd name="T2" fmla="*/ 0 w 4"/>
                  <a:gd name="T3" fmla="*/ 0 h 7"/>
                  <a:gd name="T4" fmla="*/ 4 w 4"/>
                  <a:gd name="T5" fmla="*/ 7 h 7"/>
                  <a:gd name="T6" fmla="*/ 3 w 4"/>
                  <a:gd name="T7" fmla="*/ 7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lnTo>
                      <a:pt x="0" y="0"/>
                    </a:lnTo>
                    <a:lnTo>
                      <a:pt x="4" y="7"/>
                    </a:lnTo>
                    <a:lnTo>
                      <a:pt x="3" y="7"/>
                    </a:lnTo>
                    <a:lnTo>
                      <a:pt x="0" y="1"/>
                    </a:lnTo>
                    <a:close/>
                  </a:path>
                </a:pathLst>
              </a:custGeom>
              <a:solidFill>
                <a:srgbClr val="FFFF00"/>
              </a:solidFill>
              <a:ln w="1588">
                <a:solidFill>
                  <a:srgbClr val="FFFF00"/>
                </a:solidFill>
                <a:round/>
                <a:headEnd/>
                <a:tailEnd/>
              </a:ln>
            </p:spPr>
            <p:txBody>
              <a:bodyPr/>
              <a:lstStyle/>
              <a:p>
                <a:endParaRPr lang="en-US"/>
              </a:p>
            </p:txBody>
          </p:sp>
          <p:sp>
            <p:nvSpPr>
              <p:cNvPr id="2185" name="Freeform 1852"/>
              <p:cNvSpPr>
                <a:spLocks/>
              </p:cNvSpPr>
              <p:nvPr/>
            </p:nvSpPr>
            <p:spPr bwMode="auto">
              <a:xfrm>
                <a:off x="3059" y="2193"/>
                <a:ext cx="4" cy="7"/>
              </a:xfrm>
              <a:custGeom>
                <a:avLst/>
                <a:gdLst>
                  <a:gd name="T0" fmla="*/ 0 w 4"/>
                  <a:gd name="T1" fmla="*/ 0 h 7"/>
                  <a:gd name="T2" fmla="*/ 0 w 4"/>
                  <a:gd name="T3" fmla="*/ 0 h 7"/>
                  <a:gd name="T4" fmla="*/ 4 w 4"/>
                  <a:gd name="T5" fmla="*/ 6 h 7"/>
                  <a:gd name="T6" fmla="*/ 3 w 4"/>
                  <a:gd name="T7" fmla="*/ 7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0" y="0"/>
                    </a:lnTo>
                    <a:lnTo>
                      <a:pt x="4" y="6"/>
                    </a:lnTo>
                    <a:lnTo>
                      <a:pt x="3" y="7"/>
                    </a:lnTo>
                    <a:lnTo>
                      <a:pt x="0" y="0"/>
                    </a:lnTo>
                    <a:close/>
                  </a:path>
                </a:pathLst>
              </a:custGeom>
              <a:solidFill>
                <a:srgbClr val="FFFF00"/>
              </a:solidFill>
              <a:ln w="1588">
                <a:solidFill>
                  <a:srgbClr val="FFFF00"/>
                </a:solidFill>
                <a:round/>
                <a:headEnd/>
                <a:tailEnd/>
              </a:ln>
            </p:spPr>
            <p:txBody>
              <a:bodyPr/>
              <a:lstStyle/>
              <a:p>
                <a:endParaRPr lang="en-US"/>
              </a:p>
            </p:txBody>
          </p:sp>
          <p:sp>
            <p:nvSpPr>
              <p:cNvPr id="2186" name="Freeform 1853"/>
              <p:cNvSpPr>
                <a:spLocks/>
              </p:cNvSpPr>
              <p:nvPr/>
            </p:nvSpPr>
            <p:spPr bwMode="auto">
              <a:xfrm>
                <a:off x="3059" y="2192"/>
                <a:ext cx="7" cy="7"/>
              </a:xfrm>
              <a:custGeom>
                <a:avLst/>
                <a:gdLst>
                  <a:gd name="T0" fmla="*/ 0 w 7"/>
                  <a:gd name="T1" fmla="*/ 1 h 7"/>
                  <a:gd name="T2" fmla="*/ 4 w 7"/>
                  <a:gd name="T3" fmla="*/ 0 h 7"/>
                  <a:gd name="T4" fmla="*/ 7 w 7"/>
                  <a:gd name="T5" fmla="*/ 5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4" y="0"/>
                    </a:lnTo>
                    <a:lnTo>
                      <a:pt x="7"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187" name="Freeform 1854"/>
              <p:cNvSpPr>
                <a:spLocks/>
              </p:cNvSpPr>
              <p:nvPr/>
            </p:nvSpPr>
            <p:spPr bwMode="auto">
              <a:xfrm>
                <a:off x="3063" y="2189"/>
                <a:ext cx="7" cy="8"/>
              </a:xfrm>
              <a:custGeom>
                <a:avLst/>
                <a:gdLst>
                  <a:gd name="T0" fmla="*/ 0 w 7"/>
                  <a:gd name="T1" fmla="*/ 3 h 8"/>
                  <a:gd name="T2" fmla="*/ 3 w 7"/>
                  <a:gd name="T3" fmla="*/ 0 h 8"/>
                  <a:gd name="T4" fmla="*/ 7 w 7"/>
                  <a:gd name="T5" fmla="*/ 7 h 8"/>
                  <a:gd name="T6" fmla="*/ 3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3" y="0"/>
                    </a:lnTo>
                    <a:lnTo>
                      <a:pt x="7" y="7"/>
                    </a:lnTo>
                    <a:lnTo>
                      <a:pt x="3" y="8"/>
                    </a:lnTo>
                    <a:lnTo>
                      <a:pt x="0" y="3"/>
                    </a:lnTo>
                    <a:close/>
                  </a:path>
                </a:pathLst>
              </a:custGeom>
              <a:solidFill>
                <a:srgbClr val="FFFF00"/>
              </a:solidFill>
              <a:ln w="1588">
                <a:solidFill>
                  <a:srgbClr val="FFFF00"/>
                </a:solidFill>
                <a:round/>
                <a:headEnd/>
                <a:tailEnd/>
              </a:ln>
            </p:spPr>
            <p:txBody>
              <a:bodyPr/>
              <a:lstStyle/>
              <a:p>
                <a:endParaRPr lang="en-US"/>
              </a:p>
            </p:txBody>
          </p:sp>
          <p:sp>
            <p:nvSpPr>
              <p:cNvPr id="2188" name="Freeform 1855"/>
              <p:cNvSpPr>
                <a:spLocks/>
              </p:cNvSpPr>
              <p:nvPr/>
            </p:nvSpPr>
            <p:spPr bwMode="auto">
              <a:xfrm>
                <a:off x="3066" y="2188"/>
                <a:ext cx="7" cy="8"/>
              </a:xfrm>
              <a:custGeom>
                <a:avLst/>
                <a:gdLst>
                  <a:gd name="T0" fmla="*/ 0 w 7"/>
                  <a:gd name="T1" fmla="*/ 1 h 8"/>
                  <a:gd name="T2" fmla="*/ 3 w 7"/>
                  <a:gd name="T3" fmla="*/ 0 h 8"/>
                  <a:gd name="T4" fmla="*/ 7 w 7"/>
                  <a:gd name="T5" fmla="*/ 7 h 8"/>
                  <a:gd name="T6" fmla="*/ 4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3" y="0"/>
                    </a:lnTo>
                    <a:lnTo>
                      <a:pt x="7" y="7"/>
                    </a:lnTo>
                    <a:lnTo>
                      <a:pt x="4" y="8"/>
                    </a:lnTo>
                    <a:lnTo>
                      <a:pt x="0" y="1"/>
                    </a:lnTo>
                    <a:close/>
                  </a:path>
                </a:pathLst>
              </a:custGeom>
              <a:solidFill>
                <a:srgbClr val="FFFF00"/>
              </a:solidFill>
              <a:ln w="1588">
                <a:solidFill>
                  <a:srgbClr val="FFFF00"/>
                </a:solidFill>
                <a:round/>
                <a:headEnd/>
                <a:tailEnd/>
              </a:ln>
            </p:spPr>
            <p:txBody>
              <a:bodyPr/>
              <a:lstStyle/>
              <a:p>
                <a:endParaRPr lang="en-US"/>
              </a:p>
            </p:txBody>
          </p:sp>
          <p:sp>
            <p:nvSpPr>
              <p:cNvPr id="2189" name="Freeform 1856"/>
              <p:cNvSpPr>
                <a:spLocks/>
              </p:cNvSpPr>
              <p:nvPr/>
            </p:nvSpPr>
            <p:spPr bwMode="auto">
              <a:xfrm>
                <a:off x="3069" y="2185"/>
                <a:ext cx="8" cy="10"/>
              </a:xfrm>
              <a:custGeom>
                <a:avLst/>
                <a:gdLst>
                  <a:gd name="T0" fmla="*/ 0 w 8"/>
                  <a:gd name="T1" fmla="*/ 3 h 10"/>
                  <a:gd name="T2" fmla="*/ 5 w 8"/>
                  <a:gd name="T3" fmla="*/ 0 h 10"/>
                  <a:gd name="T4" fmla="*/ 8 w 8"/>
                  <a:gd name="T5" fmla="*/ 7 h 10"/>
                  <a:gd name="T6" fmla="*/ 4 w 8"/>
                  <a:gd name="T7" fmla="*/ 10 h 10"/>
                  <a:gd name="T8" fmla="*/ 0 w 8"/>
                  <a:gd name="T9" fmla="*/ 3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5" y="0"/>
                    </a:lnTo>
                    <a:lnTo>
                      <a:pt x="8" y="7"/>
                    </a:lnTo>
                    <a:lnTo>
                      <a:pt x="4" y="10"/>
                    </a:lnTo>
                    <a:lnTo>
                      <a:pt x="0" y="3"/>
                    </a:lnTo>
                    <a:close/>
                  </a:path>
                </a:pathLst>
              </a:custGeom>
              <a:solidFill>
                <a:srgbClr val="FFFF00"/>
              </a:solidFill>
              <a:ln w="1588">
                <a:solidFill>
                  <a:srgbClr val="FFFF00"/>
                </a:solidFill>
                <a:round/>
                <a:headEnd/>
                <a:tailEnd/>
              </a:ln>
            </p:spPr>
            <p:txBody>
              <a:bodyPr/>
              <a:lstStyle/>
              <a:p>
                <a:endParaRPr lang="en-US"/>
              </a:p>
            </p:txBody>
          </p:sp>
          <p:sp>
            <p:nvSpPr>
              <p:cNvPr id="2190" name="Freeform 1857"/>
              <p:cNvSpPr>
                <a:spLocks/>
              </p:cNvSpPr>
              <p:nvPr/>
            </p:nvSpPr>
            <p:spPr bwMode="auto">
              <a:xfrm>
                <a:off x="3074" y="2184"/>
                <a:ext cx="7" cy="8"/>
              </a:xfrm>
              <a:custGeom>
                <a:avLst/>
                <a:gdLst>
                  <a:gd name="T0" fmla="*/ 0 w 7"/>
                  <a:gd name="T1" fmla="*/ 1 h 8"/>
                  <a:gd name="T2" fmla="*/ 3 w 7"/>
                  <a:gd name="T3" fmla="*/ 0 h 8"/>
                  <a:gd name="T4" fmla="*/ 7 w 7"/>
                  <a:gd name="T5" fmla="*/ 5 h 8"/>
                  <a:gd name="T6" fmla="*/ 3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3" y="0"/>
                    </a:lnTo>
                    <a:lnTo>
                      <a:pt x="7" y="5"/>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191" name="Freeform 1858"/>
              <p:cNvSpPr>
                <a:spLocks/>
              </p:cNvSpPr>
              <p:nvPr/>
            </p:nvSpPr>
            <p:spPr bwMode="auto">
              <a:xfrm>
                <a:off x="3077" y="2182"/>
                <a:ext cx="5" cy="7"/>
              </a:xfrm>
              <a:custGeom>
                <a:avLst/>
                <a:gdLst>
                  <a:gd name="T0" fmla="*/ 0 w 5"/>
                  <a:gd name="T1" fmla="*/ 2 h 7"/>
                  <a:gd name="T2" fmla="*/ 3 w 5"/>
                  <a:gd name="T3" fmla="*/ 0 h 7"/>
                  <a:gd name="T4" fmla="*/ 5 w 5"/>
                  <a:gd name="T5" fmla="*/ 6 h 7"/>
                  <a:gd name="T6" fmla="*/ 4 w 5"/>
                  <a:gd name="T7" fmla="*/ 7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3" y="0"/>
                    </a:lnTo>
                    <a:lnTo>
                      <a:pt x="5"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192" name="Freeform 1859"/>
              <p:cNvSpPr>
                <a:spLocks/>
              </p:cNvSpPr>
              <p:nvPr/>
            </p:nvSpPr>
            <p:spPr bwMode="auto">
              <a:xfrm>
                <a:off x="3099" y="2171"/>
                <a:ext cx="4" cy="6"/>
              </a:xfrm>
              <a:custGeom>
                <a:avLst/>
                <a:gdLst>
                  <a:gd name="T0" fmla="*/ 0 w 4"/>
                  <a:gd name="T1" fmla="*/ 0 h 6"/>
                  <a:gd name="T2" fmla="*/ 0 w 4"/>
                  <a:gd name="T3" fmla="*/ 0 h 6"/>
                  <a:gd name="T4" fmla="*/ 4 w 4"/>
                  <a:gd name="T5" fmla="*/ 6 h 6"/>
                  <a:gd name="T6" fmla="*/ 3 w 4"/>
                  <a:gd name="T7" fmla="*/ 6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lnTo>
                      <a:pt x="0" y="0"/>
                    </a:lnTo>
                    <a:lnTo>
                      <a:pt x="4" y="6"/>
                    </a:lnTo>
                    <a:lnTo>
                      <a:pt x="3" y="6"/>
                    </a:lnTo>
                    <a:lnTo>
                      <a:pt x="0" y="0"/>
                    </a:lnTo>
                    <a:close/>
                  </a:path>
                </a:pathLst>
              </a:custGeom>
              <a:solidFill>
                <a:srgbClr val="FFFF00"/>
              </a:solidFill>
              <a:ln w="1588">
                <a:solidFill>
                  <a:srgbClr val="FFFF00"/>
                </a:solidFill>
                <a:round/>
                <a:headEnd/>
                <a:tailEnd/>
              </a:ln>
            </p:spPr>
            <p:txBody>
              <a:bodyPr/>
              <a:lstStyle/>
              <a:p>
                <a:endParaRPr lang="en-US"/>
              </a:p>
            </p:txBody>
          </p:sp>
          <p:sp>
            <p:nvSpPr>
              <p:cNvPr id="2193" name="Freeform 1860"/>
              <p:cNvSpPr>
                <a:spLocks/>
              </p:cNvSpPr>
              <p:nvPr/>
            </p:nvSpPr>
            <p:spPr bwMode="auto">
              <a:xfrm>
                <a:off x="3099" y="2169"/>
                <a:ext cx="5" cy="8"/>
              </a:xfrm>
              <a:custGeom>
                <a:avLst/>
                <a:gdLst>
                  <a:gd name="T0" fmla="*/ 0 w 5"/>
                  <a:gd name="T1" fmla="*/ 2 h 8"/>
                  <a:gd name="T2" fmla="*/ 3 w 5"/>
                  <a:gd name="T3" fmla="*/ 0 h 8"/>
                  <a:gd name="T4" fmla="*/ 5 w 5"/>
                  <a:gd name="T5" fmla="*/ 7 h 8"/>
                  <a:gd name="T6" fmla="*/ 4 w 5"/>
                  <a:gd name="T7" fmla="*/ 8 h 8"/>
                  <a:gd name="T8" fmla="*/ 0 w 5"/>
                  <a:gd name="T9" fmla="*/ 2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2"/>
                    </a:moveTo>
                    <a:lnTo>
                      <a:pt x="3" y="0"/>
                    </a:lnTo>
                    <a:lnTo>
                      <a:pt x="5" y="7"/>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194" name="Freeform 1861"/>
              <p:cNvSpPr>
                <a:spLocks/>
              </p:cNvSpPr>
              <p:nvPr/>
            </p:nvSpPr>
            <p:spPr bwMode="auto">
              <a:xfrm>
                <a:off x="3102" y="2167"/>
                <a:ext cx="6" cy="9"/>
              </a:xfrm>
              <a:custGeom>
                <a:avLst/>
                <a:gdLst>
                  <a:gd name="T0" fmla="*/ 0 w 6"/>
                  <a:gd name="T1" fmla="*/ 2 h 9"/>
                  <a:gd name="T2" fmla="*/ 2 w 6"/>
                  <a:gd name="T3" fmla="*/ 0 h 9"/>
                  <a:gd name="T4" fmla="*/ 6 w 6"/>
                  <a:gd name="T5" fmla="*/ 6 h 9"/>
                  <a:gd name="T6" fmla="*/ 2 w 6"/>
                  <a:gd name="T7" fmla="*/ 9 h 9"/>
                  <a:gd name="T8" fmla="*/ 0 w 6"/>
                  <a:gd name="T9" fmla="*/ 2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2"/>
                    </a:moveTo>
                    <a:lnTo>
                      <a:pt x="2" y="0"/>
                    </a:lnTo>
                    <a:lnTo>
                      <a:pt x="6" y="6"/>
                    </a:lnTo>
                    <a:lnTo>
                      <a:pt x="2" y="9"/>
                    </a:lnTo>
                    <a:lnTo>
                      <a:pt x="0" y="2"/>
                    </a:lnTo>
                    <a:close/>
                  </a:path>
                </a:pathLst>
              </a:custGeom>
              <a:solidFill>
                <a:srgbClr val="FFFF00"/>
              </a:solidFill>
              <a:ln w="1588">
                <a:solidFill>
                  <a:srgbClr val="FFFF00"/>
                </a:solidFill>
                <a:round/>
                <a:headEnd/>
                <a:tailEnd/>
              </a:ln>
            </p:spPr>
            <p:txBody>
              <a:bodyPr/>
              <a:lstStyle/>
              <a:p>
                <a:endParaRPr lang="en-US"/>
              </a:p>
            </p:txBody>
          </p:sp>
          <p:sp>
            <p:nvSpPr>
              <p:cNvPr id="2195" name="Freeform 1862"/>
              <p:cNvSpPr>
                <a:spLocks/>
              </p:cNvSpPr>
              <p:nvPr/>
            </p:nvSpPr>
            <p:spPr bwMode="auto">
              <a:xfrm>
                <a:off x="3104" y="2165"/>
                <a:ext cx="7" cy="8"/>
              </a:xfrm>
              <a:custGeom>
                <a:avLst/>
                <a:gdLst>
                  <a:gd name="T0" fmla="*/ 0 w 7"/>
                  <a:gd name="T1" fmla="*/ 2 h 8"/>
                  <a:gd name="T2" fmla="*/ 4 w 7"/>
                  <a:gd name="T3" fmla="*/ 0 h 8"/>
                  <a:gd name="T4" fmla="*/ 7 w 7"/>
                  <a:gd name="T5" fmla="*/ 6 h 8"/>
                  <a:gd name="T6" fmla="*/ 4 w 7"/>
                  <a:gd name="T7" fmla="*/ 8 h 8"/>
                  <a:gd name="T8" fmla="*/ 0 w 7"/>
                  <a:gd name="T9" fmla="*/ 2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2"/>
                    </a:moveTo>
                    <a:lnTo>
                      <a:pt x="4" y="0"/>
                    </a:lnTo>
                    <a:lnTo>
                      <a:pt x="7" y="6"/>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196" name="Freeform 1863"/>
              <p:cNvSpPr>
                <a:spLocks/>
              </p:cNvSpPr>
              <p:nvPr/>
            </p:nvSpPr>
            <p:spPr bwMode="auto">
              <a:xfrm>
                <a:off x="3108" y="2165"/>
                <a:ext cx="6" cy="6"/>
              </a:xfrm>
              <a:custGeom>
                <a:avLst/>
                <a:gdLst>
                  <a:gd name="T0" fmla="*/ 0 w 6"/>
                  <a:gd name="T1" fmla="*/ 0 h 6"/>
                  <a:gd name="T2" fmla="*/ 2 w 6"/>
                  <a:gd name="T3" fmla="*/ 0 h 6"/>
                  <a:gd name="T4" fmla="*/ 6 w 6"/>
                  <a:gd name="T5" fmla="*/ 5 h 6"/>
                  <a:gd name="T6" fmla="*/ 3 w 6"/>
                  <a:gd name="T7" fmla="*/ 6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2" y="0"/>
                    </a:lnTo>
                    <a:lnTo>
                      <a:pt x="6" y="5"/>
                    </a:lnTo>
                    <a:lnTo>
                      <a:pt x="3" y="6"/>
                    </a:lnTo>
                    <a:lnTo>
                      <a:pt x="0" y="0"/>
                    </a:lnTo>
                    <a:close/>
                  </a:path>
                </a:pathLst>
              </a:custGeom>
              <a:solidFill>
                <a:srgbClr val="FFFF00"/>
              </a:solidFill>
              <a:ln w="1588">
                <a:solidFill>
                  <a:srgbClr val="FFFF00"/>
                </a:solidFill>
                <a:round/>
                <a:headEnd/>
                <a:tailEnd/>
              </a:ln>
            </p:spPr>
            <p:txBody>
              <a:bodyPr/>
              <a:lstStyle/>
              <a:p>
                <a:endParaRPr lang="en-US"/>
              </a:p>
            </p:txBody>
          </p:sp>
          <p:sp>
            <p:nvSpPr>
              <p:cNvPr id="2197" name="Freeform 1864"/>
              <p:cNvSpPr>
                <a:spLocks/>
              </p:cNvSpPr>
              <p:nvPr/>
            </p:nvSpPr>
            <p:spPr bwMode="auto">
              <a:xfrm>
                <a:off x="3110" y="2159"/>
                <a:ext cx="11" cy="11"/>
              </a:xfrm>
              <a:custGeom>
                <a:avLst/>
                <a:gdLst>
                  <a:gd name="T0" fmla="*/ 0 w 11"/>
                  <a:gd name="T1" fmla="*/ 6 h 11"/>
                  <a:gd name="T2" fmla="*/ 8 w 11"/>
                  <a:gd name="T3" fmla="*/ 0 h 11"/>
                  <a:gd name="T4" fmla="*/ 11 w 11"/>
                  <a:gd name="T5" fmla="*/ 6 h 11"/>
                  <a:gd name="T6" fmla="*/ 4 w 11"/>
                  <a:gd name="T7" fmla="*/ 11 h 11"/>
                  <a:gd name="T8" fmla="*/ 0 w 11"/>
                  <a:gd name="T9" fmla="*/ 6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6"/>
                    </a:moveTo>
                    <a:lnTo>
                      <a:pt x="8" y="0"/>
                    </a:lnTo>
                    <a:lnTo>
                      <a:pt x="11" y="6"/>
                    </a:lnTo>
                    <a:lnTo>
                      <a:pt x="4" y="11"/>
                    </a:lnTo>
                    <a:lnTo>
                      <a:pt x="0" y="6"/>
                    </a:lnTo>
                    <a:close/>
                  </a:path>
                </a:pathLst>
              </a:custGeom>
              <a:solidFill>
                <a:srgbClr val="FFFF00"/>
              </a:solidFill>
              <a:ln w="1588">
                <a:solidFill>
                  <a:srgbClr val="FFFF00"/>
                </a:solidFill>
                <a:round/>
                <a:headEnd/>
                <a:tailEnd/>
              </a:ln>
            </p:spPr>
            <p:txBody>
              <a:bodyPr/>
              <a:lstStyle/>
              <a:p>
                <a:endParaRPr lang="en-US"/>
              </a:p>
            </p:txBody>
          </p:sp>
          <p:sp>
            <p:nvSpPr>
              <p:cNvPr id="2198" name="Freeform 1865"/>
              <p:cNvSpPr>
                <a:spLocks/>
              </p:cNvSpPr>
              <p:nvPr/>
            </p:nvSpPr>
            <p:spPr bwMode="auto">
              <a:xfrm>
                <a:off x="3118" y="2159"/>
                <a:ext cx="4" cy="6"/>
              </a:xfrm>
              <a:custGeom>
                <a:avLst/>
                <a:gdLst>
                  <a:gd name="T0" fmla="*/ 0 w 4"/>
                  <a:gd name="T1" fmla="*/ 0 h 6"/>
                  <a:gd name="T2" fmla="*/ 0 w 4"/>
                  <a:gd name="T3" fmla="*/ 0 h 6"/>
                  <a:gd name="T4" fmla="*/ 4 w 4"/>
                  <a:gd name="T5" fmla="*/ 6 h 6"/>
                  <a:gd name="T6" fmla="*/ 3 w 4"/>
                  <a:gd name="T7" fmla="*/ 6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lnTo>
                      <a:pt x="0" y="0"/>
                    </a:lnTo>
                    <a:lnTo>
                      <a:pt x="4" y="6"/>
                    </a:lnTo>
                    <a:lnTo>
                      <a:pt x="3" y="6"/>
                    </a:lnTo>
                    <a:lnTo>
                      <a:pt x="0" y="0"/>
                    </a:lnTo>
                    <a:close/>
                  </a:path>
                </a:pathLst>
              </a:custGeom>
              <a:solidFill>
                <a:srgbClr val="FFFF00"/>
              </a:solidFill>
              <a:ln w="1588">
                <a:solidFill>
                  <a:srgbClr val="FFFF00"/>
                </a:solidFill>
                <a:round/>
                <a:headEnd/>
                <a:tailEnd/>
              </a:ln>
            </p:spPr>
            <p:txBody>
              <a:bodyPr/>
              <a:lstStyle/>
              <a:p>
                <a:endParaRPr lang="en-US"/>
              </a:p>
            </p:txBody>
          </p:sp>
          <p:sp>
            <p:nvSpPr>
              <p:cNvPr id="2199" name="Freeform 1866"/>
              <p:cNvSpPr>
                <a:spLocks/>
              </p:cNvSpPr>
              <p:nvPr/>
            </p:nvSpPr>
            <p:spPr bwMode="auto">
              <a:xfrm>
                <a:off x="3137" y="2147"/>
                <a:ext cx="4" cy="5"/>
              </a:xfrm>
              <a:custGeom>
                <a:avLst/>
                <a:gdLst>
                  <a:gd name="T0" fmla="*/ 0 w 4"/>
                  <a:gd name="T1" fmla="*/ 0 h 5"/>
                  <a:gd name="T2" fmla="*/ 0 w 4"/>
                  <a:gd name="T3" fmla="*/ 0 h 5"/>
                  <a:gd name="T4" fmla="*/ 4 w 4"/>
                  <a:gd name="T5" fmla="*/ 5 h 5"/>
                  <a:gd name="T6" fmla="*/ 4 w 4"/>
                  <a:gd name="T7" fmla="*/ 5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0" y="0"/>
                    </a:lnTo>
                    <a:lnTo>
                      <a:pt x="4" y="5"/>
                    </a:lnTo>
                    <a:lnTo>
                      <a:pt x="0" y="0"/>
                    </a:lnTo>
                    <a:close/>
                  </a:path>
                </a:pathLst>
              </a:custGeom>
              <a:solidFill>
                <a:srgbClr val="FFFF00"/>
              </a:solidFill>
              <a:ln w="1588">
                <a:solidFill>
                  <a:srgbClr val="FFFF00"/>
                </a:solidFill>
                <a:round/>
                <a:headEnd/>
                <a:tailEnd/>
              </a:ln>
            </p:spPr>
            <p:txBody>
              <a:bodyPr/>
              <a:lstStyle/>
              <a:p>
                <a:endParaRPr lang="en-US"/>
              </a:p>
            </p:txBody>
          </p:sp>
          <p:sp>
            <p:nvSpPr>
              <p:cNvPr id="2200" name="Freeform 1867"/>
              <p:cNvSpPr>
                <a:spLocks/>
              </p:cNvSpPr>
              <p:nvPr/>
            </p:nvSpPr>
            <p:spPr bwMode="auto">
              <a:xfrm>
                <a:off x="3137" y="2144"/>
                <a:ext cx="7" cy="8"/>
              </a:xfrm>
              <a:custGeom>
                <a:avLst/>
                <a:gdLst>
                  <a:gd name="T0" fmla="*/ 0 w 7"/>
                  <a:gd name="T1" fmla="*/ 3 h 8"/>
                  <a:gd name="T2" fmla="*/ 4 w 7"/>
                  <a:gd name="T3" fmla="*/ 0 h 8"/>
                  <a:gd name="T4" fmla="*/ 7 w 7"/>
                  <a:gd name="T5" fmla="*/ 7 h 8"/>
                  <a:gd name="T6" fmla="*/ 4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4" y="0"/>
                    </a:lnTo>
                    <a:lnTo>
                      <a:pt x="7" y="7"/>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01" name="Freeform 1868"/>
              <p:cNvSpPr>
                <a:spLocks/>
              </p:cNvSpPr>
              <p:nvPr/>
            </p:nvSpPr>
            <p:spPr bwMode="auto">
              <a:xfrm>
                <a:off x="3141" y="2143"/>
                <a:ext cx="5" cy="8"/>
              </a:xfrm>
              <a:custGeom>
                <a:avLst/>
                <a:gdLst>
                  <a:gd name="T0" fmla="*/ 0 w 5"/>
                  <a:gd name="T1" fmla="*/ 1 h 8"/>
                  <a:gd name="T2" fmla="*/ 1 w 5"/>
                  <a:gd name="T3" fmla="*/ 0 h 8"/>
                  <a:gd name="T4" fmla="*/ 5 w 5"/>
                  <a:gd name="T5" fmla="*/ 7 h 8"/>
                  <a:gd name="T6" fmla="*/ 3 w 5"/>
                  <a:gd name="T7" fmla="*/ 8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lnTo>
                      <a:pt x="1" y="0"/>
                    </a:lnTo>
                    <a:lnTo>
                      <a:pt x="5" y="7"/>
                    </a:lnTo>
                    <a:lnTo>
                      <a:pt x="3" y="8"/>
                    </a:lnTo>
                    <a:lnTo>
                      <a:pt x="0" y="1"/>
                    </a:lnTo>
                    <a:close/>
                  </a:path>
                </a:pathLst>
              </a:custGeom>
              <a:solidFill>
                <a:srgbClr val="FFFF00"/>
              </a:solidFill>
              <a:ln w="1588">
                <a:solidFill>
                  <a:srgbClr val="FFFF00"/>
                </a:solidFill>
                <a:round/>
                <a:headEnd/>
                <a:tailEnd/>
              </a:ln>
            </p:spPr>
            <p:txBody>
              <a:bodyPr/>
              <a:lstStyle/>
              <a:p>
                <a:endParaRPr lang="en-US"/>
              </a:p>
            </p:txBody>
          </p:sp>
          <p:sp>
            <p:nvSpPr>
              <p:cNvPr id="2202" name="Freeform 1869"/>
              <p:cNvSpPr>
                <a:spLocks/>
              </p:cNvSpPr>
              <p:nvPr/>
            </p:nvSpPr>
            <p:spPr bwMode="auto">
              <a:xfrm>
                <a:off x="3142" y="2142"/>
                <a:ext cx="7" cy="8"/>
              </a:xfrm>
              <a:custGeom>
                <a:avLst/>
                <a:gdLst>
                  <a:gd name="T0" fmla="*/ 0 w 7"/>
                  <a:gd name="T1" fmla="*/ 1 h 8"/>
                  <a:gd name="T2" fmla="*/ 3 w 7"/>
                  <a:gd name="T3" fmla="*/ 0 h 8"/>
                  <a:gd name="T4" fmla="*/ 7 w 7"/>
                  <a:gd name="T5" fmla="*/ 5 h 8"/>
                  <a:gd name="T6" fmla="*/ 4 w 7"/>
                  <a:gd name="T7" fmla="*/ 8 h 8"/>
                  <a:gd name="T8" fmla="*/ 0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1"/>
                    </a:moveTo>
                    <a:lnTo>
                      <a:pt x="3" y="0"/>
                    </a:lnTo>
                    <a:lnTo>
                      <a:pt x="7" y="5"/>
                    </a:lnTo>
                    <a:lnTo>
                      <a:pt x="4" y="8"/>
                    </a:lnTo>
                    <a:lnTo>
                      <a:pt x="0" y="1"/>
                    </a:lnTo>
                    <a:close/>
                  </a:path>
                </a:pathLst>
              </a:custGeom>
              <a:solidFill>
                <a:srgbClr val="FFFF00"/>
              </a:solidFill>
              <a:ln w="1588">
                <a:solidFill>
                  <a:srgbClr val="FFFF00"/>
                </a:solidFill>
                <a:round/>
                <a:headEnd/>
                <a:tailEnd/>
              </a:ln>
            </p:spPr>
            <p:txBody>
              <a:bodyPr/>
              <a:lstStyle/>
              <a:p>
                <a:endParaRPr lang="en-US"/>
              </a:p>
            </p:txBody>
          </p:sp>
          <p:sp>
            <p:nvSpPr>
              <p:cNvPr id="2203" name="Freeform 1870"/>
              <p:cNvSpPr>
                <a:spLocks/>
              </p:cNvSpPr>
              <p:nvPr/>
            </p:nvSpPr>
            <p:spPr bwMode="auto">
              <a:xfrm>
                <a:off x="3145" y="2140"/>
                <a:ext cx="7" cy="7"/>
              </a:xfrm>
              <a:custGeom>
                <a:avLst/>
                <a:gdLst>
                  <a:gd name="T0" fmla="*/ 0 w 7"/>
                  <a:gd name="T1" fmla="*/ 2 h 7"/>
                  <a:gd name="T2" fmla="*/ 3 w 7"/>
                  <a:gd name="T3" fmla="*/ 0 h 7"/>
                  <a:gd name="T4" fmla="*/ 7 w 7"/>
                  <a:gd name="T5" fmla="*/ 6 h 7"/>
                  <a:gd name="T6" fmla="*/ 4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3" y="0"/>
                    </a:lnTo>
                    <a:lnTo>
                      <a:pt x="7"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04" name="Freeform 1871"/>
              <p:cNvSpPr>
                <a:spLocks/>
              </p:cNvSpPr>
              <p:nvPr/>
            </p:nvSpPr>
            <p:spPr bwMode="auto">
              <a:xfrm>
                <a:off x="3148" y="2138"/>
                <a:ext cx="6" cy="8"/>
              </a:xfrm>
              <a:custGeom>
                <a:avLst/>
                <a:gdLst>
                  <a:gd name="T0" fmla="*/ 0 w 6"/>
                  <a:gd name="T1" fmla="*/ 2 h 8"/>
                  <a:gd name="T2" fmla="*/ 4 w 6"/>
                  <a:gd name="T3" fmla="*/ 0 h 8"/>
                  <a:gd name="T4" fmla="*/ 6 w 6"/>
                  <a:gd name="T5" fmla="*/ 5 h 8"/>
                  <a:gd name="T6" fmla="*/ 4 w 6"/>
                  <a:gd name="T7" fmla="*/ 8 h 8"/>
                  <a:gd name="T8" fmla="*/ 0 w 6"/>
                  <a:gd name="T9" fmla="*/ 2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2"/>
                    </a:moveTo>
                    <a:lnTo>
                      <a:pt x="4" y="0"/>
                    </a:lnTo>
                    <a:lnTo>
                      <a:pt x="6"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05" name="Freeform 1872"/>
              <p:cNvSpPr>
                <a:spLocks/>
              </p:cNvSpPr>
              <p:nvPr/>
            </p:nvSpPr>
            <p:spPr bwMode="auto">
              <a:xfrm>
                <a:off x="3152" y="2135"/>
                <a:ext cx="7" cy="8"/>
              </a:xfrm>
              <a:custGeom>
                <a:avLst/>
                <a:gdLst>
                  <a:gd name="T0" fmla="*/ 0 w 7"/>
                  <a:gd name="T1" fmla="*/ 3 h 8"/>
                  <a:gd name="T2" fmla="*/ 2 w 7"/>
                  <a:gd name="T3" fmla="*/ 0 h 8"/>
                  <a:gd name="T4" fmla="*/ 7 w 7"/>
                  <a:gd name="T5" fmla="*/ 7 h 8"/>
                  <a:gd name="T6" fmla="*/ 2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0"/>
                    </a:lnTo>
                    <a:lnTo>
                      <a:pt x="7" y="7"/>
                    </a:lnTo>
                    <a:lnTo>
                      <a:pt x="2" y="8"/>
                    </a:lnTo>
                    <a:lnTo>
                      <a:pt x="0" y="3"/>
                    </a:lnTo>
                    <a:close/>
                  </a:path>
                </a:pathLst>
              </a:custGeom>
              <a:solidFill>
                <a:srgbClr val="FFFF00"/>
              </a:solidFill>
              <a:ln w="1588">
                <a:solidFill>
                  <a:srgbClr val="FFFF00"/>
                </a:solidFill>
                <a:round/>
                <a:headEnd/>
                <a:tailEnd/>
              </a:ln>
            </p:spPr>
            <p:txBody>
              <a:bodyPr/>
              <a:lstStyle/>
              <a:p>
                <a:endParaRPr lang="en-US"/>
              </a:p>
            </p:txBody>
          </p:sp>
          <p:sp>
            <p:nvSpPr>
              <p:cNvPr id="2206" name="Freeform 1873"/>
              <p:cNvSpPr>
                <a:spLocks/>
              </p:cNvSpPr>
              <p:nvPr/>
            </p:nvSpPr>
            <p:spPr bwMode="auto">
              <a:xfrm>
                <a:off x="3154" y="2135"/>
                <a:ext cx="6" cy="7"/>
              </a:xfrm>
              <a:custGeom>
                <a:avLst/>
                <a:gdLst>
                  <a:gd name="T0" fmla="*/ 0 w 6"/>
                  <a:gd name="T1" fmla="*/ 0 h 7"/>
                  <a:gd name="T2" fmla="*/ 2 w 6"/>
                  <a:gd name="T3" fmla="*/ 0 h 7"/>
                  <a:gd name="T4" fmla="*/ 6 w 6"/>
                  <a:gd name="T5" fmla="*/ 5 h 7"/>
                  <a:gd name="T6" fmla="*/ 5 w 6"/>
                  <a:gd name="T7" fmla="*/ 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2" y="0"/>
                    </a:lnTo>
                    <a:lnTo>
                      <a:pt x="6" y="5"/>
                    </a:lnTo>
                    <a:lnTo>
                      <a:pt x="5" y="7"/>
                    </a:lnTo>
                    <a:lnTo>
                      <a:pt x="0" y="0"/>
                    </a:lnTo>
                    <a:close/>
                  </a:path>
                </a:pathLst>
              </a:custGeom>
              <a:solidFill>
                <a:srgbClr val="FFFF00"/>
              </a:solidFill>
              <a:ln w="1588">
                <a:solidFill>
                  <a:srgbClr val="FFFF00"/>
                </a:solidFill>
                <a:round/>
                <a:headEnd/>
                <a:tailEnd/>
              </a:ln>
            </p:spPr>
            <p:txBody>
              <a:bodyPr/>
              <a:lstStyle/>
              <a:p>
                <a:endParaRPr lang="en-US"/>
              </a:p>
            </p:txBody>
          </p:sp>
          <p:sp>
            <p:nvSpPr>
              <p:cNvPr id="2207" name="Freeform 1874"/>
              <p:cNvSpPr>
                <a:spLocks/>
              </p:cNvSpPr>
              <p:nvPr/>
            </p:nvSpPr>
            <p:spPr bwMode="auto">
              <a:xfrm>
                <a:off x="3173" y="2121"/>
                <a:ext cx="7" cy="7"/>
              </a:xfrm>
              <a:custGeom>
                <a:avLst/>
                <a:gdLst>
                  <a:gd name="T0" fmla="*/ 0 w 7"/>
                  <a:gd name="T1" fmla="*/ 2 h 7"/>
                  <a:gd name="T2" fmla="*/ 3 w 7"/>
                  <a:gd name="T3" fmla="*/ 0 h 7"/>
                  <a:gd name="T4" fmla="*/ 7 w 7"/>
                  <a:gd name="T5" fmla="*/ 6 h 7"/>
                  <a:gd name="T6" fmla="*/ 5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3" y="0"/>
                    </a:lnTo>
                    <a:lnTo>
                      <a:pt x="7" y="6"/>
                    </a:lnTo>
                    <a:lnTo>
                      <a:pt x="5" y="7"/>
                    </a:lnTo>
                    <a:lnTo>
                      <a:pt x="0" y="2"/>
                    </a:lnTo>
                    <a:close/>
                  </a:path>
                </a:pathLst>
              </a:custGeom>
              <a:solidFill>
                <a:srgbClr val="FFFF00"/>
              </a:solidFill>
              <a:ln w="1588">
                <a:solidFill>
                  <a:srgbClr val="FFFF00"/>
                </a:solidFill>
                <a:round/>
                <a:headEnd/>
                <a:tailEnd/>
              </a:ln>
            </p:spPr>
            <p:txBody>
              <a:bodyPr/>
              <a:lstStyle/>
              <a:p>
                <a:endParaRPr lang="en-US"/>
              </a:p>
            </p:txBody>
          </p:sp>
          <p:sp>
            <p:nvSpPr>
              <p:cNvPr id="2208" name="Freeform 1875"/>
              <p:cNvSpPr>
                <a:spLocks/>
              </p:cNvSpPr>
              <p:nvPr/>
            </p:nvSpPr>
            <p:spPr bwMode="auto">
              <a:xfrm>
                <a:off x="3176" y="2119"/>
                <a:ext cx="8" cy="8"/>
              </a:xfrm>
              <a:custGeom>
                <a:avLst/>
                <a:gdLst>
                  <a:gd name="T0" fmla="*/ 0 w 8"/>
                  <a:gd name="T1" fmla="*/ 2 h 8"/>
                  <a:gd name="T2" fmla="*/ 4 w 8"/>
                  <a:gd name="T3" fmla="*/ 0 h 8"/>
                  <a:gd name="T4" fmla="*/ 8 w 8"/>
                  <a:gd name="T5" fmla="*/ 5 h 8"/>
                  <a:gd name="T6" fmla="*/ 4 w 8"/>
                  <a:gd name="T7" fmla="*/ 8 h 8"/>
                  <a:gd name="T8" fmla="*/ 0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2"/>
                    </a:moveTo>
                    <a:lnTo>
                      <a:pt x="4" y="0"/>
                    </a:lnTo>
                    <a:lnTo>
                      <a:pt x="8"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09" name="Freeform 1876"/>
              <p:cNvSpPr>
                <a:spLocks/>
              </p:cNvSpPr>
              <p:nvPr/>
            </p:nvSpPr>
            <p:spPr bwMode="auto">
              <a:xfrm>
                <a:off x="3180" y="2116"/>
                <a:ext cx="7" cy="8"/>
              </a:xfrm>
              <a:custGeom>
                <a:avLst/>
                <a:gdLst>
                  <a:gd name="T0" fmla="*/ 0 w 7"/>
                  <a:gd name="T1" fmla="*/ 3 h 8"/>
                  <a:gd name="T2" fmla="*/ 3 w 7"/>
                  <a:gd name="T3" fmla="*/ 0 h 8"/>
                  <a:gd name="T4" fmla="*/ 7 w 7"/>
                  <a:gd name="T5" fmla="*/ 5 h 8"/>
                  <a:gd name="T6" fmla="*/ 4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3" y="0"/>
                    </a:lnTo>
                    <a:lnTo>
                      <a:pt x="7" y="5"/>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10" name="Freeform 1877"/>
              <p:cNvSpPr>
                <a:spLocks/>
              </p:cNvSpPr>
              <p:nvPr/>
            </p:nvSpPr>
            <p:spPr bwMode="auto">
              <a:xfrm>
                <a:off x="3183" y="2114"/>
                <a:ext cx="7" cy="7"/>
              </a:xfrm>
              <a:custGeom>
                <a:avLst/>
                <a:gdLst>
                  <a:gd name="T0" fmla="*/ 0 w 7"/>
                  <a:gd name="T1" fmla="*/ 2 h 7"/>
                  <a:gd name="T2" fmla="*/ 3 w 7"/>
                  <a:gd name="T3" fmla="*/ 0 h 7"/>
                  <a:gd name="T4" fmla="*/ 7 w 7"/>
                  <a:gd name="T5" fmla="*/ 6 h 7"/>
                  <a:gd name="T6" fmla="*/ 4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3" y="0"/>
                    </a:lnTo>
                    <a:lnTo>
                      <a:pt x="7"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11" name="Freeform 1878"/>
              <p:cNvSpPr>
                <a:spLocks/>
              </p:cNvSpPr>
              <p:nvPr/>
            </p:nvSpPr>
            <p:spPr bwMode="auto">
              <a:xfrm>
                <a:off x="3186" y="2112"/>
                <a:ext cx="8" cy="8"/>
              </a:xfrm>
              <a:custGeom>
                <a:avLst/>
                <a:gdLst>
                  <a:gd name="T0" fmla="*/ 0 w 8"/>
                  <a:gd name="T1" fmla="*/ 2 h 8"/>
                  <a:gd name="T2" fmla="*/ 4 w 8"/>
                  <a:gd name="T3" fmla="*/ 0 h 8"/>
                  <a:gd name="T4" fmla="*/ 8 w 8"/>
                  <a:gd name="T5" fmla="*/ 5 h 8"/>
                  <a:gd name="T6" fmla="*/ 4 w 8"/>
                  <a:gd name="T7" fmla="*/ 8 h 8"/>
                  <a:gd name="T8" fmla="*/ 0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2"/>
                    </a:moveTo>
                    <a:lnTo>
                      <a:pt x="4" y="0"/>
                    </a:lnTo>
                    <a:lnTo>
                      <a:pt x="8"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12" name="Freeform 1879"/>
              <p:cNvSpPr>
                <a:spLocks/>
              </p:cNvSpPr>
              <p:nvPr/>
            </p:nvSpPr>
            <p:spPr bwMode="auto">
              <a:xfrm>
                <a:off x="3190" y="2110"/>
                <a:ext cx="7" cy="7"/>
              </a:xfrm>
              <a:custGeom>
                <a:avLst/>
                <a:gdLst>
                  <a:gd name="T0" fmla="*/ 0 w 7"/>
                  <a:gd name="T1" fmla="*/ 2 h 7"/>
                  <a:gd name="T2" fmla="*/ 2 w 7"/>
                  <a:gd name="T3" fmla="*/ 0 h 7"/>
                  <a:gd name="T4" fmla="*/ 7 w 7"/>
                  <a:gd name="T5" fmla="*/ 6 h 7"/>
                  <a:gd name="T6" fmla="*/ 4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7"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13" name="Freeform 1880"/>
              <p:cNvSpPr>
                <a:spLocks/>
              </p:cNvSpPr>
              <p:nvPr/>
            </p:nvSpPr>
            <p:spPr bwMode="auto">
              <a:xfrm>
                <a:off x="3192" y="2110"/>
                <a:ext cx="5" cy="6"/>
              </a:xfrm>
              <a:custGeom>
                <a:avLst/>
                <a:gdLst>
                  <a:gd name="T0" fmla="*/ 0 w 5"/>
                  <a:gd name="T1" fmla="*/ 0 h 6"/>
                  <a:gd name="T2" fmla="*/ 0 w 5"/>
                  <a:gd name="T3" fmla="*/ 0 h 6"/>
                  <a:gd name="T4" fmla="*/ 5 w 5"/>
                  <a:gd name="T5" fmla="*/ 6 h 6"/>
                  <a:gd name="T6" fmla="*/ 5 w 5"/>
                  <a:gd name="T7" fmla="*/ 6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0" y="0"/>
                    </a:lnTo>
                    <a:lnTo>
                      <a:pt x="5" y="6"/>
                    </a:lnTo>
                    <a:lnTo>
                      <a:pt x="0" y="0"/>
                    </a:lnTo>
                    <a:close/>
                  </a:path>
                </a:pathLst>
              </a:custGeom>
              <a:solidFill>
                <a:srgbClr val="FFFF00"/>
              </a:solidFill>
              <a:ln w="1588">
                <a:solidFill>
                  <a:srgbClr val="FFFF00"/>
                </a:solidFill>
                <a:round/>
                <a:headEnd/>
                <a:tailEnd/>
              </a:ln>
            </p:spPr>
            <p:txBody>
              <a:bodyPr/>
              <a:lstStyle/>
              <a:p>
                <a:endParaRPr lang="en-US"/>
              </a:p>
            </p:txBody>
          </p:sp>
          <p:sp>
            <p:nvSpPr>
              <p:cNvPr id="2214" name="Freeform 1881"/>
              <p:cNvSpPr>
                <a:spLocks/>
              </p:cNvSpPr>
              <p:nvPr/>
            </p:nvSpPr>
            <p:spPr bwMode="auto">
              <a:xfrm>
                <a:off x="3210" y="2095"/>
                <a:ext cx="6" cy="7"/>
              </a:xfrm>
              <a:custGeom>
                <a:avLst/>
                <a:gdLst>
                  <a:gd name="T0" fmla="*/ 0 w 6"/>
                  <a:gd name="T1" fmla="*/ 2 h 7"/>
                  <a:gd name="T2" fmla="*/ 1 w 6"/>
                  <a:gd name="T3" fmla="*/ 0 h 7"/>
                  <a:gd name="T4" fmla="*/ 6 w 6"/>
                  <a:gd name="T5" fmla="*/ 7 h 7"/>
                  <a:gd name="T6" fmla="*/ 4 w 6"/>
                  <a:gd name="T7" fmla="*/ 7 h 7"/>
                  <a:gd name="T8" fmla="*/ 0 w 6"/>
                  <a:gd name="T9" fmla="*/ 2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1" y="0"/>
                    </a:lnTo>
                    <a:lnTo>
                      <a:pt x="6" y="7"/>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15" name="Freeform 1882"/>
              <p:cNvSpPr>
                <a:spLocks/>
              </p:cNvSpPr>
              <p:nvPr/>
            </p:nvSpPr>
            <p:spPr bwMode="auto">
              <a:xfrm>
                <a:off x="3211" y="2093"/>
                <a:ext cx="10" cy="9"/>
              </a:xfrm>
              <a:custGeom>
                <a:avLst/>
                <a:gdLst>
                  <a:gd name="T0" fmla="*/ 0 w 10"/>
                  <a:gd name="T1" fmla="*/ 4 h 9"/>
                  <a:gd name="T2" fmla="*/ 6 w 10"/>
                  <a:gd name="T3" fmla="*/ 0 h 9"/>
                  <a:gd name="T4" fmla="*/ 10 w 10"/>
                  <a:gd name="T5" fmla="*/ 5 h 9"/>
                  <a:gd name="T6" fmla="*/ 5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6" y="0"/>
                    </a:lnTo>
                    <a:lnTo>
                      <a:pt x="10" y="5"/>
                    </a:lnTo>
                    <a:lnTo>
                      <a:pt x="5" y="9"/>
                    </a:lnTo>
                    <a:lnTo>
                      <a:pt x="0" y="4"/>
                    </a:lnTo>
                    <a:close/>
                  </a:path>
                </a:pathLst>
              </a:custGeom>
              <a:solidFill>
                <a:srgbClr val="FFFF00"/>
              </a:solidFill>
              <a:ln w="1588">
                <a:solidFill>
                  <a:srgbClr val="FFFF00"/>
                </a:solidFill>
                <a:round/>
                <a:headEnd/>
                <a:tailEnd/>
              </a:ln>
            </p:spPr>
            <p:txBody>
              <a:bodyPr/>
              <a:lstStyle/>
              <a:p>
                <a:endParaRPr lang="en-US"/>
              </a:p>
            </p:txBody>
          </p:sp>
          <p:sp>
            <p:nvSpPr>
              <p:cNvPr id="2216" name="Freeform 1883"/>
              <p:cNvSpPr>
                <a:spLocks/>
              </p:cNvSpPr>
              <p:nvPr/>
            </p:nvSpPr>
            <p:spPr bwMode="auto">
              <a:xfrm>
                <a:off x="3217" y="2087"/>
                <a:ext cx="9" cy="11"/>
              </a:xfrm>
              <a:custGeom>
                <a:avLst/>
                <a:gdLst>
                  <a:gd name="T0" fmla="*/ 0 w 9"/>
                  <a:gd name="T1" fmla="*/ 6 h 11"/>
                  <a:gd name="T2" fmla="*/ 5 w 9"/>
                  <a:gd name="T3" fmla="*/ 0 h 11"/>
                  <a:gd name="T4" fmla="*/ 9 w 9"/>
                  <a:gd name="T5" fmla="*/ 6 h 11"/>
                  <a:gd name="T6" fmla="*/ 4 w 9"/>
                  <a:gd name="T7" fmla="*/ 11 h 11"/>
                  <a:gd name="T8" fmla="*/ 0 w 9"/>
                  <a:gd name="T9" fmla="*/ 6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6"/>
                    </a:moveTo>
                    <a:lnTo>
                      <a:pt x="5" y="0"/>
                    </a:lnTo>
                    <a:lnTo>
                      <a:pt x="9" y="6"/>
                    </a:lnTo>
                    <a:lnTo>
                      <a:pt x="4" y="11"/>
                    </a:lnTo>
                    <a:lnTo>
                      <a:pt x="0" y="6"/>
                    </a:lnTo>
                    <a:close/>
                  </a:path>
                </a:pathLst>
              </a:custGeom>
              <a:solidFill>
                <a:srgbClr val="FFFF00"/>
              </a:solidFill>
              <a:ln w="1588">
                <a:solidFill>
                  <a:srgbClr val="FFFF00"/>
                </a:solidFill>
                <a:round/>
                <a:headEnd/>
                <a:tailEnd/>
              </a:ln>
            </p:spPr>
            <p:txBody>
              <a:bodyPr/>
              <a:lstStyle/>
              <a:p>
                <a:endParaRPr lang="en-US"/>
              </a:p>
            </p:txBody>
          </p:sp>
          <p:sp>
            <p:nvSpPr>
              <p:cNvPr id="2217" name="Freeform 1884"/>
              <p:cNvSpPr>
                <a:spLocks/>
              </p:cNvSpPr>
              <p:nvPr/>
            </p:nvSpPr>
            <p:spPr bwMode="auto">
              <a:xfrm>
                <a:off x="3222" y="2083"/>
                <a:ext cx="10" cy="10"/>
              </a:xfrm>
              <a:custGeom>
                <a:avLst/>
                <a:gdLst>
                  <a:gd name="T0" fmla="*/ 0 w 10"/>
                  <a:gd name="T1" fmla="*/ 4 h 10"/>
                  <a:gd name="T2" fmla="*/ 6 w 10"/>
                  <a:gd name="T3" fmla="*/ 0 h 10"/>
                  <a:gd name="T4" fmla="*/ 10 w 10"/>
                  <a:gd name="T5" fmla="*/ 6 h 10"/>
                  <a:gd name="T6" fmla="*/ 4 w 10"/>
                  <a:gd name="T7" fmla="*/ 10 h 10"/>
                  <a:gd name="T8" fmla="*/ 0 w 10"/>
                  <a:gd name="T9" fmla="*/ 4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4"/>
                    </a:moveTo>
                    <a:lnTo>
                      <a:pt x="6" y="0"/>
                    </a:lnTo>
                    <a:lnTo>
                      <a:pt x="10" y="6"/>
                    </a:lnTo>
                    <a:lnTo>
                      <a:pt x="4"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18" name="Freeform 1885"/>
              <p:cNvSpPr>
                <a:spLocks/>
              </p:cNvSpPr>
              <p:nvPr/>
            </p:nvSpPr>
            <p:spPr bwMode="auto">
              <a:xfrm>
                <a:off x="3228" y="2083"/>
                <a:ext cx="5" cy="6"/>
              </a:xfrm>
              <a:custGeom>
                <a:avLst/>
                <a:gdLst>
                  <a:gd name="T0" fmla="*/ 0 w 5"/>
                  <a:gd name="T1" fmla="*/ 0 h 6"/>
                  <a:gd name="T2" fmla="*/ 1 w 5"/>
                  <a:gd name="T3" fmla="*/ 0 h 6"/>
                  <a:gd name="T4" fmla="*/ 5 w 5"/>
                  <a:gd name="T5" fmla="*/ 6 h 6"/>
                  <a:gd name="T6" fmla="*/ 4 w 5"/>
                  <a:gd name="T7" fmla="*/ 6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1" y="0"/>
                    </a:lnTo>
                    <a:lnTo>
                      <a:pt x="5" y="6"/>
                    </a:lnTo>
                    <a:lnTo>
                      <a:pt x="4" y="6"/>
                    </a:lnTo>
                    <a:lnTo>
                      <a:pt x="0" y="0"/>
                    </a:lnTo>
                    <a:close/>
                  </a:path>
                </a:pathLst>
              </a:custGeom>
              <a:solidFill>
                <a:srgbClr val="FFFF00"/>
              </a:solidFill>
              <a:ln w="1588">
                <a:solidFill>
                  <a:srgbClr val="FFFF00"/>
                </a:solidFill>
                <a:round/>
                <a:headEnd/>
                <a:tailEnd/>
              </a:ln>
            </p:spPr>
            <p:txBody>
              <a:bodyPr/>
              <a:lstStyle/>
              <a:p>
                <a:endParaRPr lang="en-US"/>
              </a:p>
            </p:txBody>
          </p:sp>
          <p:sp>
            <p:nvSpPr>
              <p:cNvPr id="2219" name="Freeform 1886"/>
              <p:cNvSpPr>
                <a:spLocks/>
              </p:cNvSpPr>
              <p:nvPr/>
            </p:nvSpPr>
            <p:spPr bwMode="auto">
              <a:xfrm>
                <a:off x="3247" y="2068"/>
                <a:ext cx="5" cy="7"/>
              </a:xfrm>
              <a:custGeom>
                <a:avLst/>
                <a:gdLst>
                  <a:gd name="T0" fmla="*/ 0 w 5"/>
                  <a:gd name="T1" fmla="*/ 2 h 7"/>
                  <a:gd name="T2" fmla="*/ 1 w 5"/>
                  <a:gd name="T3" fmla="*/ 0 h 7"/>
                  <a:gd name="T4" fmla="*/ 5 w 5"/>
                  <a:gd name="T5" fmla="*/ 6 h 7"/>
                  <a:gd name="T6" fmla="*/ 4 w 5"/>
                  <a:gd name="T7" fmla="*/ 7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1" y="0"/>
                    </a:lnTo>
                    <a:lnTo>
                      <a:pt x="5"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20" name="Freeform 1887"/>
              <p:cNvSpPr>
                <a:spLocks/>
              </p:cNvSpPr>
              <p:nvPr/>
            </p:nvSpPr>
            <p:spPr bwMode="auto">
              <a:xfrm>
                <a:off x="3248" y="2066"/>
                <a:ext cx="8" cy="8"/>
              </a:xfrm>
              <a:custGeom>
                <a:avLst/>
                <a:gdLst>
                  <a:gd name="T0" fmla="*/ 0 w 8"/>
                  <a:gd name="T1" fmla="*/ 2 h 8"/>
                  <a:gd name="T2" fmla="*/ 4 w 8"/>
                  <a:gd name="T3" fmla="*/ 0 h 8"/>
                  <a:gd name="T4" fmla="*/ 8 w 8"/>
                  <a:gd name="T5" fmla="*/ 5 h 8"/>
                  <a:gd name="T6" fmla="*/ 4 w 8"/>
                  <a:gd name="T7" fmla="*/ 8 h 8"/>
                  <a:gd name="T8" fmla="*/ 0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2"/>
                    </a:moveTo>
                    <a:lnTo>
                      <a:pt x="4" y="0"/>
                    </a:lnTo>
                    <a:lnTo>
                      <a:pt x="8"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21" name="Freeform 1888"/>
              <p:cNvSpPr>
                <a:spLocks/>
              </p:cNvSpPr>
              <p:nvPr/>
            </p:nvSpPr>
            <p:spPr bwMode="auto">
              <a:xfrm>
                <a:off x="3252" y="2063"/>
                <a:ext cx="7" cy="8"/>
              </a:xfrm>
              <a:custGeom>
                <a:avLst/>
                <a:gdLst>
                  <a:gd name="T0" fmla="*/ 0 w 7"/>
                  <a:gd name="T1" fmla="*/ 3 h 8"/>
                  <a:gd name="T2" fmla="*/ 3 w 7"/>
                  <a:gd name="T3" fmla="*/ 0 h 8"/>
                  <a:gd name="T4" fmla="*/ 7 w 7"/>
                  <a:gd name="T5" fmla="*/ 5 h 8"/>
                  <a:gd name="T6" fmla="*/ 4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3" y="0"/>
                    </a:lnTo>
                    <a:lnTo>
                      <a:pt x="7" y="5"/>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22" name="Freeform 1889"/>
              <p:cNvSpPr>
                <a:spLocks/>
              </p:cNvSpPr>
              <p:nvPr/>
            </p:nvSpPr>
            <p:spPr bwMode="auto">
              <a:xfrm>
                <a:off x="3255" y="2061"/>
                <a:ext cx="7" cy="7"/>
              </a:xfrm>
              <a:custGeom>
                <a:avLst/>
                <a:gdLst>
                  <a:gd name="T0" fmla="*/ 0 w 7"/>
                  <a:gd name="T1" fmla="*/ 2 h 7"/>
                  <a:gd name="T2" fmla="*/ 3 w 7"/>
                  <a:gd name="T3" fmla="*/ 0 h 7"/>
                  <a:gd name="T4" fmla="*/ 7 w 7"/>
                  <a:gd name="T5" fmla="*/ 6 h 7"/>
                  <a:gd name="T6" fmla="*/ 4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3" y="0"/>
                    </a:lnTo>
                    <a:lnTo>
                      <a:pt x="7"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23" name="Freeform 1890"/>
              <p:cNvSpPr>
                <a:spLocks/>
              </p:cNvSpPr>
              <p:nvPr/>
            </p:nvSpPr>
            <p:spPr bwMode="auto">
              <a:xfrm>
                <a:off x="3258" y="2057"/>
                <a:ext cx="8" cy="10"/>
              </a:xfrm>
              <a:custGeom>
                <a:avLst/>
                <a:gdLst>
                  <a:gd name="T0" fmla="*/ 0 w 8"/>
                  <a:gd name="T1" fmla="*/ 4 h 10"/>
                  <a:gd name="T2" fmla="*/ 4 w 8"/>
                  <a:gd name="T3" fmla="*/ 0 h 10"/>
                  <a:gd name="T4" fmla="*/ 8 w 8"/>
                  <a:gd name="T5" fmla="*/ 6 h 10"/>
                  <a:gd name="T6" fmla="*/ 4 w 8"/>
                  <a:gd name="T7" fmla="*/ 10 h 10"/>
                  <a:gd name="T8" fmla="*/ 0 w 8"/>
                  <a:gd name="T9" fmla="*/ 4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4"/>
                    </a:moveTo>
                    <a:lnTo>
                      <a:pt x="4" y="0"/>
                    </a:lnTo>
                    <a:lnTo>
                      <a:pt x="8" y="6"/>
                    </a:lnTo>
                    <a:lnTo>
                      <a:pt x="4"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24" name="Freeform 1891"/>
              <p:cNvSpPr>
                <a:spLocks/>
              </p:cNvSpPr>
              <p:nvPr/>
            </p:nvSpPr>
            <p:spPr bwMode="auto">
              <a:xfrm>
                <a:off x="3262" y="2056"/>
                <a:ext cx="7" cy="7"/>
              </a:xfrm>
              <a:custGeom>
                <a:avLst/>
                <a:gdLst>
                  <a:gd name="T0" fmla="*/ 0 w 7"/>
                  <a:gd name="T1" fmla="*/ 1 h 7"/>
                  <a:gd name="T2" fmla="*/ 2 w 7"/>
                  <a:gd name="T3" fmla="*/ 0 h 7"/>
                  <a:gd name="T4" fmla="*/ 7 w 7"/>
                  <a:gd name="T5" fmla="*/ 5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2" y="0"/>
                    </a:lnTo>
                    <a:lnTo>
                      <a:pt x="7"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25" name="Freeform 1892"/>
              <p:cNvSpPr>
                <a:spLocks/>
              </p:cNvSpPr>
              <p:nvPr/>
            </p:nvSpPr>
            <p:spPr bwMode="auto">
              <a:xfrm>
                <a:off x="3281" y="2038"/>
                <a:ext cx="9" cy="10"/>
              </a:xfrm>
              <a:custGeom>
                <a:avLst/>
                <a:gdLst>
                  <a:gd name="T0" fmla="*/ 0 w 9"/>
                  <a:gd name="T1" fmla="*/ 4 h 10"/>
                  <a:gd name="T2" fmla="*/ 5 w 9"/>
                  <a:gd name="T3" fmla="*/ 0 h 10"/>
                  <a:gd name="T4" fmla="*/ 9 w 9"/>
                  <a:gd name="T5" fmla="*/ 6 h 10"/>
                  <a:gd name="T6" fmla="*/ 4 w 9"/>
                  <a:gd name="T7" fmla="*/ 10 h 10"/>
                  <a:gd name="T8" fmla="*/ 0 w 9"/>
                  <a:gd name="T9" fmla="*/ 4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4"/>
                    </a:moveTo>
                    <a:lnTo>
                      <a:pt x="5" y="0"/>
                    </a:lnTo>
                    <a:lnTo>
                      <a:pt x="9" y="6"/>
                    </a:lnTo>
                    <a:lnTo>
                      <a:pt x="4"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26" name="Freeform 1893"/>
              <p:cNvSpPr>
                <a:spLocks/>
              </p:cNvSpPr>
              <p:nvPr/>
            </p:nvSpPr>
            <p:spPr bwMode="auto">
              <a:xfrm>
                <a:off x="3286" y="2037"/>
                <a:ext cx="7" cy="7"/>
              </a:xfrm>
              <a:custGeom>
                <a:avLst/>
                <a:gdLst>
                  <a:gd name="T0" fmla="*/ 0 w 7"/>
                  <a:gd name="T1" fmla="*/ 1 h 7"/>
                  <a:gd name="T2" fmla="*/ 3 w 7"/>
                  <a:gd name="T3" fmla="*/ 0 h 7"/>
                  <a:gd name="T4" fmla="*/ 7 w 7"/>
                  <a:gd name="T5" fmla="*/ 5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3" y="0"/>
                    </a:lnTo>
                    <a:lnTo>
                      <a:pt x="7"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27" name="Freeform 1894"/>
              <p:cNvSpPr>
                <a:spLocks/>
              </p:cNvSpPr>
              <p:nvPr/>
            </p:nvSpPr>
            <p:spPr bwMode="auto">
              <a:xfrm>
                <a:off x="3289" y="2034"/>
                <a:ext cx="7" cy="8"/>
              </a:xfrm>
              <a:custGeom>
                <a:avLst/>
                <a:gdLst>
                  <a:gd name="T0" fmla="*/ 0 w 7"/>
                  <a:gd name="T1" fmla="*/ 3 h 8"/>
                  <a:gd name="T2" fmla="*/ 3 w 7"/>
                  <a:gd name="T3" fmla="*/ 0 h 8"/>
                  <a:gd name="T4" fmla="*/ 7 w 7"/>
                  <a:gd name="T5" fmla="*/ 4 h 8"/>
                  <a:gd name="T6" fmla="*/ 4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3" y="0"/>
                    </a:lnTo>
                    <a:lnTo>
                      <a:pt x="7" y="4"/>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28" name="Freeform 1895"/>
              <p:cNvSpPr>
                <a:spLocks/>
              </p:cNvSpPr>
              <p:nvPr/>
            </p:nvSpPr>
            <p:spPr bwMode="auto">
              <a:xfrm>
                <a:off x="3292" y="2030"/>
                <a:ext cx="8" cy="8"/>
              </a:xfrm>
              <a:custGeom>
                <a:avLst/>
                <a:gdLst>
                  <a:gd name="T0" fmla="*/ 0 w 8"/>
                  <a:gd name="T1" fmla="*/ 4 h 8"/>
                  <a:gd name="T2" fmla="*/ 4 w 8"/>
                  <a:gd name="T3" fmla="*/ 0 h 8"/>
                  <a:gd name="T4" fmla="*/ 8 w 8"/>
                  <a:gd name="T5" fmla="*/ 6 h 8"/>
                  <a:gd name="T6" fmla="*/ 4 w 8"/>
                  <a:gd name="T7" fmla="*/ 8 h 8"/>
                  <a:gd name="T8" fmla="*/ 0 w 8"/>
                  <a:gd name="T9" fmla="*/ 4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4"/>
                    </a:moveTo>
                    <a:lnTo>
                      <a:pt x="4" y="0"/>
                    </a:lnTo>
                    <a:lnTo>
                      <a:pt x="8" y="6"/>
                    </a:lnTo>
                    <a:lnTo>
                      <a:pt x="4" y="8"/>
                    </a:lnTo>
                    <a:lnTo>
                      <a:pt x="0" y="4"/>
                    </a:lnTo>
                    <a:close/>
                  </a:path>
                </a:pathLst>
              </a:custGeom>
              <a:solidFill>
                <a:srgbClr val="FFFF00"/>
              </a:solidFill>
              <a:ln w="1588">
                <a:solidFill>
                  <a:srgbClr val="FFFF00"/>
                </a:solidFill>
                <a:round/>
                <a:headEnd/>
                <a:tailEnd/>
              </a:ln>
            </p:spPr>
            <p:txBody>
              <a:bodyPr/>
              <a:lstStyle/>
              <a:p>
                <a:endParaRPr lang="en-US"/>
              </a:p>
            </p:txBody>
          </p:sp>
          <p:sp>
            <p:nvSpPr>
              <p:cNvPr id="2229" name="Freeform 1896"/>
              <p:cNvSpPr>
                <a:spLocks/>
              </p:cNvSpPr>
              <p:nvPr/>
            </p:nvSpPr>
            <p:spPr bwMode="auto">
              <a:xfrm>
                <a:off x="3296" y="2029"/>
                <a:ext cx="6" cy="7"/>
              </a:xfrm>
              <a:custGeom>
                <a:avLst/>
                <a:gdLst>
                  <a:gd name="T0" fmla="*/ 0 w 6"/>
                  <a:gd name="T1" fmla="*/ 1 h 7"/>
                  <a:gd name="T2" fmla="*/ 2 w 6"/>
                  <a:gd name="T3" fmla="*/ 0 h 7"/>
                  <a:gd name="T4" fmla="*/ 6 w 6"/>
                  <a:gd name="T5" fmla="*/ 5 h 7"/>
                  <a:gd name="T6" fmla="*/ 4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2" y="0"/>
                    </a:lnTo>
                    <a:lnTo>
                      <a:pt x="6"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30" name="Freeform 1897"/>
              <p:cNvSpPr>
                <a:spLocks/>
              </p:cNvSpPr>
              <p:nvPr/>
            </p:nvSpPr>
            <p:spPr bwMode="auto">
              <a:xfrm>
                <a:off x="3298" y="2029"/>
                <a:ext cx="4" cy="5"/>
              </a:xfrm>
              <a:custGeom>
                <a:avLst/>
                <a:gdLst>
                  <a:gd name="T0" fmla="*/ 0 w 4"/>
                  <a:gd name="T1" fmla="*/ 0 h 5"/>
                  <a:gd name="T2" fmla="*/ 0 w 4"/>
                  <a:gd name="T3" fmla="*/ 0 h 5"/>
                  <a:gd name="T4" fmla="*/ 4 w 4"/>
                  <a:gd name="T5" fmla="*/ 5 h 5"/>
                  <a:gd name="T6" fmla="*/ 4 w 4"/>
                  <a:gd name="T7" fmla="*/ 5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0" y="0"/>
                    </a:lnTo>
                    <a:lnTo>
                      <a:pt x="4" y="5"/>
                    </a:lnTo>
                    <a:lnTo>
                      <a:pt x="0" y="0"/>
                    </a:lnTo>
                    <a:close/>
                  </a:path>
                </a:pathLst>
              </a:custGeom>
              <a:solidFill>
                <a:srgbClr val="FFFF00"/>
              </a:solidFill>
              <a:ln w="1588">
                <a:solidFill>
                  <a:srgbClr val="FFFF00"/>
                </a:solidFill>
                <a:round/>
                <a:headEnd/>
                <a:tailEnd/>
              </a:ln>
            </p:spPr>
            <p:txBody>
              <a:bodyPr/>
              <a:lstStyle/>
              <a:p>
                <a:endParaRPr lang="en-US"/>
              </a:p>
            </p:txBody>
          </p:sp>
          <p:sp>
            <p:nvSpPr>
              <p:cNvPr id="2231" name="Freeform 1898"/>
              <p:cNvSpPr>
                <a:spLocks/>
              </p:cNvSpPr>
              <p:nvPr/>
            </p:nvSpPr>
            <p:spPr bwMode="auto">
              <a:xfrm>
                <a:off x="3315" y="2013"/>
                <a:ext cx="6" cy="6"/>
              </a:xfrm>
              <a:custGeom>
                <a:avLst/>
                <a:gdLst>
                  <a:gd name="T0" fmla="*/ 0 w 6"/>
                  <a:gd name="T1" fmla="*/ 1 h 6"/>
                  <a:gd name="T2" fmla="*/ 2 w 6"/>
                  <a:gd name="T3" fmla="*/ 0 h 6"/>
                  <a:gd name="T4" fmla="*/ 6 w 6"/>
                  <a:gd name="T5" fmla="*/ 5 h 6"/>
                  <a:gd name="T6" fmla="*/ 5 w 6"/>
                  <a:gd name="T7" fmla="*/ 6 h 6"/>
                  <a:gd name="T8" fmla="*/ 0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2" y="0"/>
                    </a:lnTo>
                    <a:lnTo>
                      <a:pt x="6" y="5"/>
                    </a:lnTo>
                    <a:lnTo>
                      <a:pt x="5" y="6"/>
                    </a:lnTo>
                    <a:lnTo>
                      <a:pt x="0" y="1"/>
                    </a:lnTo>
                    <a:close/>
                  </a:path>
                </a:pathLst>
              </a:custGeom>
              <a:solidFill>
                <a:srgbClr val="FFFF00"/>
              </a:solidFill>
              <a:ln w="1588">
                <a:solidFill>
                  <a:srgbClr val="FFFF00"/>
                </a:solidFill>
                <a:round/>
                <a:headEnd/>
                <a:tailEnd/>
              </a:ln>
            </p:spPr>
            <p:txBody>
              <a:bodyPr/>
              <a:lstStyle/>
              <a:p>
                <a:endParaRPr lang="en-US"/>
              </a:p>
            </p:txBody>
          </p:sp>
          <p:sp>
            <p:nvSpPr>
              <p:cNvPr id="2232" name="Freeform 1899"/>
              <p:cNvSpPr>
                <a:spLocks/>
              </p:cNvSpPr>
              <p:nvPr/>
            </p:nvSpPr>
            <p:spPr bwMode="auto">
              <a:xfrm>
                <a:off x="3317" y="2010"/>
                <a:ext cx="9" cy="8"/>
              </a:xfrm>
              <a:custGeom>
                <a:avLst/>
                <a:gdLst>
                  <a:gd name="T0" fmla="*/ 0 w 9"/>
                  <a:gd name="T1" fmla="*/ 3 h 8"/>
                  <a:gd name="T2" fmla="*/ 3 w 9"/>
                  <a:gd name="T3" fmla="*/ 0 h 8"/>
                  <a:gd name="T4" fmla="*/ 9 w 9"/>
                  <a:gd name="T5" fmla="*/ 5 h 8"/>
                  <a:gd name="T6" fmla="*/ 4 w 9"/>
                  <a:gd name="T7" fmla="*/ 8 h 8"/>
                  <a:gd name="T8" fmla="*/ 0 w 9"/>
                  <a:gd name="T9" fmla="*/ 3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3"/>
                    </a:moveTo>
                    <a:lnTo>
                      <a:pt x="3" y="0"/>
                    </a:lnTo>
                    <a:lnTo>
                      <a:pt x="9" y="5"/>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33" name="Freeform 1900"/>
              <p:cNvSpPr>
                <a:spLocks/>
              </p:cNvSpPr>
              <p:nvPr/>
            </p:nvSpPr>
            <p:spPr bwMode="auto">
              <a:xfrm>
                <a:off x="3320" y="2004"/>
                <a:ext cx="11" cy="11"/>
              </a:xfrm>
              <a:custGeom>
                <a:avLst/>
                <a:gdLst>
                  <a:gd name="T0" fmla="*/ 0 w 11"/>
                  <a:gd name="T1" fmla="*/ 6 h 11"/>
                  <a:gd name="T2" fmla="*/ 7 w 11"/>
                  <a:gd name="T3" fmla="*/ 0 h 11"/>
                  <a:gd name="T4" fmla="*/ 11 w 11"/>
                  <a:gd name="T5" fmla="*/ 6 h 11"/>
                  <a:gd name="T6" fmla="*/ 6 w 11"/>
                  <a:gd name="T7" fmla="*/ 11 h 11"/>
                  <a:gd name="T8" fmla="*/ 0 w 11"/>
                  <a:gd name="T9" fmla="*/ 6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6"/>
                    </a:moveTo>
                    <a:lnTo>
                      <a:pt x="7" y="0"/>
                    </a:lnTo>
                    <a:lnTo>
                      <a:pt x="11" y="6"/>
                    </a:lnTo>
                    <a:lnTo>
                      <a:pt x="6" y="11"/>
                    </a:lnTo>
                    <a:lnTo>
                      <a:pt x="0" y="6"/>
                    </a:lnTo>
                    <a:close/>
                  </a:path>
                </a:pathLst>
              </a:custGeom>
              <a:solidFill>
                <a:srgbClr val="FFFF00"/>
              </a:solidFill>
              <a:ln w="1588">
                <a:solidFill>
                  <a:srgbClr val="FFFF00"/>
                </a:solidFill>
                <a:round/>
                <a:headEnd/>
                <a:tailEnd/>
              </a:ln>
            </p:spPr>
            <p:txBody>
              <a:bodyPr/>
              <a:lstStyle/>
              <a:p>
                <a:endParaRPr lang="en-US"/>
              </a:p>
            </p:txBody>
          </p:sp>
          <p:sp>
            <p:nvSpPr>
              <p:cNvPr id="2234" name="Freeform 1901"/>
              <p:cNvSpPr>
                <a:spLocks/>
              </p:cNvSpPr>
              <p:nvPr/>
            </p:nvSpPr>
            <p:spPr bwMode="auto">
              <a:xfrm>
                <a:off x="3327" y="2003"/>
                <a:ext cx="7" cy="7"/>
              </a:xfrm>
              <a:custGeom>
                <a:avLst/>
                <a:gdLst>
                  <a:gd name="T0" fmla="*/ 0 w 7"/>
                  <a:gd name="T1" fmla="*/ 1 h 7"/>
                  <a:gd name="T2" fmla="*/ 3 w 7"/>
                  <a:gd name="T3" fmla="*/ 0 h 7"/>
                  <a:gd name="T4" fmla="*/ 7 w 7"/>
                  <a:gd name="T5" fmla="*/ 4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3" y="0"/>
                    </a:lnTo>
                    <a:lnTo>
                      <a:pt x="7" y="4"/>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35" name="Freeform 1902"/>
              <p:cNvSpPr>
                <a:spLocks/>
              </p:cNvSpPr>
              <p:nvPr/>
            </p:nvSpPr>
            <p:spPr bwMode="auto">
              <a:xfrm>
                <a:off x="3330" y="2000"/>
                <a:ext cx="6" cy="7"/>
              </a:xfrm>
              <a:custGeom>
                <a:avLst/>
                <a:gdLst>
                  <a:gd name="T0" fmla="*/ 0 w 6"/>
                  <a:gd name="T1" fmla="*/ 3 h 7"/>
                  <a:gd name="T2" fmla="*/ 2 w 6"/>
                  <a:gd name="T3" fmla="*/ 0 h 7"/>
                  <a:gd name="T4" fmla="*/ 6 w 6"/>
                  <a:gd name="T5" fmla="*/ 6 h 7"/>
                  <a:gd name="T6" fmla="*/ 4 w 6"/>
                  <a:gd name="T7" fmla="*/ 7 h 7"/>
                  <a:gd name="T8" fmla="*/ 0 w 6"/>
                  <a:gd name="T9" fmla="*/ 3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3"/>
                    </a:moveTo>
                    <a:lnTo>
                      <a:pt x="2" y="0"/>
                    </a:lnTo>
                    <a:lnTo>
                      <a:pt x="6" y="6"/>
                    </a:lnTo>
                    <a:lnTo>
                      <a:pt x="4" y="7"/>
                    </a:lnTo>
                    <a:lnTo>
                      <a:pt x="0" y="3"/>
                    </a:lnTo>
                    <a:close/>
                  </a:path>
                </a:pathLst>
              </a:custGeom>
              <a:solidFill>
                <a:srgbClr val="FFFF00"/>
              </a:solidFill>
              <a:ln w="1588">
                <a:solidFill>
                  <a:srgbClr val="FFFF00"/>
                </a:solidFill>
                <a:round/>
                <a:headEnd/>
                <a:tailEnd/>
              </a:ln>
            </p:spPr>
            <p:txBody>
              <a:bodyPr/>
              <a:lstStyle/>
              <a:p>
                <a:endParaRPr lang="en-US"/>
              </a:p>
            </p:txBody>
          </p:sp>
          <p:sp>
            <p:nvSpPr>
              <p:cNvPr id="2236" name="Freeform 1903"/>
              <p:cNvSpPr>
                <a:spLocks/>
              </p:cNvSpPr>
              <p:nvPr/>
            </p:nvSpPr>
            <p:spPr bwMode="auto">
              <a:xfrm>
                <a:off x="3349" y="1984"/>
                <a:ext cx="5" cy="7"/>
              </a:xfrm>
              <a:custGeom>
                <a:avLst/>
                <a:gdLst>
                  <a:gd name="T0" fmla="*/ 0 w 5"/>
                  <a:gd name="T1" fmla="*/ 1 h 7"/>
                  <a:gd name="T2" fmla="*/ 1 w 5"/>
                  <a:gd name="T3" fmla="*/ 0 h 7"/>
                  <a:gd name="T4" fmla="*/ 5 w 5"/>
                  <a:gd name="T5" fmla="*/ 6 h 7"/>
                  <a:gd name="T6" fmla="*/ 4 w 5"/>
                  <a:gd name="T7" fmla="*/ 7 h 7"/>
                  <a:gd name="T8" fmla="*/ 0 w 5"/>
                  <a:gd name="T9" fmla="*/ 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1" y="0"/>
                    </a:lnTo>
                    <a:lnTo>
                      <a:pt x="5" y="6"/>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37" name="Freeform 1904"/>
              <p:cNvSpPr>
                <a:spLocks/>
              </p:cNvSpPr>
              <p:nvPr/>
            </p:nvSpPr>
            <p:spPr bwMode="auto">
              <a:xfrm>
                <a:off x="3350" y="1980"/>
                <a:ext cx="9" cy="10"/>
              </a:xfrm>
              <a:custGeom>
                <a:avLst/>
                <a:gdLst>
                  <a:gd name="T0" fmla="*/ 0 w 9"/>
                  <a:gd name="T1" fmla="*/ 4 h 10"/>
                  <a:gd name="T2" fmla="*/ 5 w 9"/>
                  <a:gd name="T3" fmla="*/ 0 h 10"/>
                  <a:gd name="T4" fmla="*/ 9 w 9"/>
                  <a:gd name="T5" fmla="*/ 4 h 10"/>
                  <a:gd name="T6" fmla="*/ 4 w 9"/>
                  <a:gd name="T7" fmla="*/ 10 h 10"/>
                  <a:gd name="T8" fmla="*/ 0 w 9"/>
                  <a:gd name="T9" fmla="*/ 4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4"/>
                    </a:moveTo>
                    <a:lnTo>
                      <a:pt x="5" y="0"/>
                    </a:lnTo>
                    <a:lnTo>
                      <a:pt x="9" y="4"/>
                    </a:lnTo>
                    <a:lnTo>
                      <a:pt x="4"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38" name="Freeform 1905"/>
              <p:cNvSpPr>
                <a:spLocks/>
              </p:cNvSpPr>
              <p:nvPr/>
            </p:nvSpPr>
            <p:spPr bwMode="auto">
              <a:xfrm>
                <a:off x="3355" y="1977"/>
                <a:ext cx="7" cy="7"/>
              </a:xfrm>
              <a:custGeom>
                <a:avLst/>
                <a:gdLst>
                  <a:gd name="T0" fmla="*/ 0 w 7"/>
                  <a:gd name="T1" fmla="*/ 3 h 7"/>
                  <a:gd name="T2" fmla="*/ 3 w 7"/>
                  <a:gd name="T3" fmla="*/ 0 h 7"/>
                  <a:gd name="T4" fmla="*/ 7 w 7"/>
                  <a:gd name="T5" fmla="*/ 6 h 7"/>
                  <a:gd name="T6" fmla="*/ 4 w 7"/>
                  <a:gd name="T7" fmla="*/ 7 h 7"/>
                  <a:gd name="T8" fmla="*/ 0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3" y="0"/>
                    </a:lnTo>
                    <a:lnTo>
                      <a:pt x="7" y="6"/>
                    </a:lnTo>
                    <a:lnTo>
                      <a:pt x="4" y="7"/>
                    </a:lnTo>
                    <a:lnTo>
                      <a:pt x="0" y="3"/>
                    </a:lnTo>
                    <a:close/>
                  </a:path>
                </a:pathLst>
              </a:custGeom>
              <a:solidFill>
                <a:srgbClr val="FFFF00"/>
              </a:solidFill>
              <a:ln w="1588">
                <a:solidFill>
                  <a:srgbClr val="FFFF00"/>
                </a:solidFill>
                <a:round/>
                <a:headEnd/>
                <a:tailEnd/>
              </a:ln>
            </p:spPr>
            <p:txBody>
              <a:bodyPr/>
              <a:lstStyle/>
              <a:p>
                <a:endParaRPr lang="en-US"/>
              </a:p>
            </p:txBody>
          </p:sp>
          <p:sp>
            <p:nvSpPr>
              <p:cNvPr id="2239" name="Freeform 1906"/>
              <p:cNvSpPr>
                <a:spLocks/>
              </p:cNvSpPr>
              <p:nvPr/>
            </p:nvSpPr>
            <p:spPr bwMode="auto">
              <a:xfrm>
                <a:off x="3358" y="1975"/>
                <a:ext cx="7" cy="6"/>
              </a:xfrm>
              <a:custGeom>
                <a:avLst/>
                <a:gdLst>
                  <a:gd name="T0" fmla="*/ 0 w 7"/>
                  <a:gd name="T1" fmla="*/ 2 h 6"/>
                  <a:gd name="T2" fmla="*/ 3 w 7"/>
                  <a:gd name="T3" fmla="*/ 0 h 6"/>
                  <a:gd name="T4" fmla="*/ 7 w 7"/>
                  <a:gd name="T5" fmla="*/ 5 h 6"/>
                  <a:gd name="T6" fmla="*/ 4 w 7"/>
                  <a:gd name="T7" fmla="*/ 6 h 6"/>
                  <a:gd name="T8" fmla="*/ 0 w 7"/>
                  <a:gd name="T9" fmla="*/ 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3" y="0"/>
                    </a:lnTo>
                    <a:lnTo>
                      <a:pt x="7" y="5"/>
                    </a:lnTo>
                    <a:lnTo>
                      <a:pt x="4" y="6"/>
                    </a:lnTo>
                    <a:lnTo>
                      <a:pt x="0" y="2"/>
                    </a:lnTo>
                    <a:close/>
                  </a:path>
                </a:pathLst>
              </a:custGeom>
              <a:solidFill>
                <a:srgbClr val="FFFF00"/>
              </a:solidFill>
              <a:ln w="1588">
                <a:solidFill>
                  <a:srgbClr val="FFFF00"/>
                </a:solidFill>
                <a:round/>
                <a:headEnd/>
                <a:tailEnd/>
              </a:ln>
            </p:spPr>
            <p:txBody>
              <a:bodyPr/>
              <a:lstStyle/>
              <a:p>
                <a:endParaRPr lang="en-US"/>
              </a:p>
            </p:txBody>
          </p:sp>
          <p:sp>
            <p:nvSpPr>
              <p:cNvPr id="2240" name="Freeform 1907"/>
              <p:cNvSpPr>
                <a:spLocks/>
              </p:cNvSpPr>
              <p:nvPr/>
            </p:nvSpPr>
            <p:spPr bwMode="auto">
              <a:xfrm>
                <a:off x="3361" y="1972"/>
                <a:ext cx="7" cy="8"/>
              </a:xfrm>
              <a:custGeom>
                <a:avLst/>
                <a:gdLst>
                  <a:gd name="T0" fmla="*/ 0 w 7"/>
                  <a:gd name="T1" fmla="*/ 3 h 8"/>
                  <a:gd name="T2" fmla="*/ 3 w 7"/>
                  <a:gd name="T3" fmla="*/ 0 h 8"/>
                  <a:gd name="T4" fmla="*/ 7 w 7"/>
                  <a:gd name="T5" fmla="*/ 5 h 8"/>
                  <a:gd name="T6" fmla="*/ 4 w 7"/>
                  <a:gd name="T7" fmla="*/ 8 h 8"/>
                  <a:gd name="T8" fmla="*/ 0 w 7"/>
                  <a:gd name="T9" fmla="*/ 3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3" y="0"/>
                    </a:lnTo>
                    <a:lnTo>
                      <a:pt x="7" y="5"/>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41" name="Freeform 1908"/>
              <p:cNvSpPr>
                <a:spLocks/>
              </p:cNvSpPr>
              <p:nvPr/>
            </p:nvSpPr>
            <p:spPr bwMode="auto">
              <a:xfrm>
                <a:off x="3364" y="1970"/>
                <a:ext cx="5" cy="7"/>
              </a:xfrm>
              <a:custGeom>
                <a:avLst/>
                <a:gdLst>
                  <a:gd name="T0" fmla="*/ 0 w 5"/>
                  <a:gd name="T1" fmla="*/ 2 h 7"/>
                  <a:gd name="T2" fmla="*/ 1 w 5"/>
                  <a:gd name="T3" fmla="*/ 0 h 7"/>
                  <a:gd name="T4" fmla="*/ 5 w 5"/>
                  <a:gd name="T5" fmla="*/ 6 h 7"/>
                  <a:gd name="T6" fmla="*/ 4 w 5"/>
                  <a:gd name="T7" fmla="*/ 7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1" y="0"/>
                    </a:lnTo>
                    <a:lnTo>
                      <a:pt x="5" y="6"/>
                    </a:lnTo>
                    <a:lnTo>
                      <a:pt x="4" y="7"/>
                    </a:lnTo>
                    <a:lnTo>
                      <a:pt x="0" y="2"/>
                    </a:lnTo>
                    <a:close/>
                  </a:path>
                </a:pathLst>
              </a:custGeom>
              <a:solidFill>
                <a:srgbClr val="FFFF00"/>
              </a:solidFill>
              <a:ln w="1588">
                <a:solidFill>
                  <a:srgbClr val="FFFF00"/>
                </a:solidFill>
                <a:round/>
                <a:headEnd/>
                <a:tailEnd/>
              </a:ln>
            </p:spPr>
            <p:txBody>
              <a:bodyPr/>
              <a:lstStyle/>
              <a:p>
                <a:endParaRPr lang="en-US"/>
              </a:p>
            </p:txBody>
          </p:sp>
          <p:sp>
            <p:nvSpPr>
              <p:cNvPr id="2242" name="Freeform 1909"/>
              <p:cNvSpPr>
                <a:spLocks/>
              </p:cNvSpPr>
              <p:nvPr/>
            </p:nvSpPr>
            <p:spPr bwMode="auto">
              <a:xfrm>
                <a:off x="3381" y="1953"/>
                <a:ext cx="8" cy="8"/>
              </a:xfrm>
              <a:custGeom>
                <a:avLst/>
                <a:gdLst>
                  <a:gd name="T0" fmla="*/ 0 w 8"/>
                  <a:gd name="T1" fmla="*/ 3 h 8"/>
                  <a:gd name="T2" fmla="*/ 3 w 8"/>
                  <a:gd name="T3" fmla="*/ 0 h 8"/>
                  <a:gd name="T4" fmla="*/ 8 w 8"/>
                  <a:gd name="T5" fmla="*/ 5 h 8"/>
                  <a:gd name="T6" fmla="*/ 6 w 8"/>
                  <a:gd name="T7" fmla="*/ 8 h 8"/>
                  <a:gd name="T8" fmla="*/ 0 w 8"/>
                  <a:gd name="T9" fmla="*/ 3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3"/>
                    </a:moveTo>
                    <a:lnTo>
                      <a:pt x="3" y="0"/>
                    </a:lnTo>
                    <a:lnTo>
                      <a:pt x="8" y="5"/>
                    </a:lnTo>
                    <a:lnTo>
                      <a:pt x="6" y="8"/>
                    </a:lnTo>
                    <a:lnTo>
                      <a:pt x="0" y="3"/>
                    </a:lnTo>
                    <a:close/>
                  </a:path>
                </a:pathLst>
              </a:custGeom>
              <a:solidFill>
                <a:srgbClr val="FFFF00"/>
              </a:solidFill>
              <a:ln w="1588">
                <a:solidFill>
                  <a:srgbClr val="FFFF00"/>
                </a:solidFill>
                <a:round/>
                <a:headEnd/>
                <a:tailEnd/>
              </a:ln>
            </p:spPr>
            <p:txBody>
              <a:bodyPr/>
              <a:lstStyle/>
              <a:p>
                <a:endParaRPr lang="en-US"/>
              </a:p>
            </p:txBody>
          </p:sp>
          <p:sp>
            <p:nvSpPr>
              <p:cNvPr id="2243" name="Freeform 1910"/>
              <p:cNvSpPr>
                <a:spLocks/>
              </p:cNvSpPr>
              <p:nvPr/>
            </p:nvSpPr>
            <p:spPr bwMode="auto">
              <a:xfrm>
                <a:off x="3384" y="1951"/>
                <a:ext cx="7" cy="7"/>
              </a:xfrm>
              <a:custGeom>
                <a:avLst/>
                <a:gdLst>
                  <a:gd name="T0" fmla="*/ 0 w 7"/>
                  <a:gd name="T1" fmla="*/ 2 h 7"/>
                  <a:gd name="T2" fmla="*/ 3 w 7"/>
                  <a:gd name="T3" fmla="*/ 0 h 7"/>
                  <a:gd name="T4" fmla="*/ 7 w 7"/>
                  <a:gd name="T5" fmla="*/ 6 h 7"/>
                  <a:gd name="T6" fmla="*/ 5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3" y="0"/>
                    </a:lnTo>
                    <a:lnTo>
                      <a:pt x="7" y="6"/>
                    </a:lnTo>
                    <a:lnTo>
                      <a:pt x="5" y="7"/>
                    </a:lnTo>
                    <a:lnTo>
                      <a:pt x="0" y="2"/>
                    </a:lnTo>
                    <a:close/>
                  </a:path>
                </a:pathLst>
              </a:custGeom>
              <a:solidFill>
                <a:srgbClr val="FFFF00"/>
              </a:solidFill>
              <a:ln w="1588">
                <a:solidFill>
                  <a:srgbClr val="FFFF00"/>
                </a:solidFill>
                <a:round/>
                <a:headEnd/>
                <a:tailEnd/>
              </a:ln>
            </p:spPr>
            <p:txBody>
              <a:bodyPr/>
              <a:lstStyle/>
              <a:p>
                <a:endParaRPr lang="en-US"/>
              </a:p>
            </p:txBody>
          </p:sp>
          <p:sp>
            <p:nvSpPr>
              <p:cNvPr id="2244" name="Freeform 1911"/>
              <p:cNvSpPr>
                <a:spLocks/>
              </p:cNvSpPr>
              <p:nvPr/>
            </p:nvSpPr>
            <p:spPr bwMode="auto">
              <a:xfrm>
                <a:off x="3387" y="1947"/>
                <a:ext cx="8" cy="10"/>
              </a:xfrm>
              <a:custGeom>
                <a:avLst/>
                <a:gdLst>
                  <a:gd name="T0" fmla="*/ 0 w 8"/>
                  <a:gd name="T1" fmla="*/ 4 h 10"/>
                  <a:gd name="T2" fmla="*/ 4 w 8"/>
                  <a:gd name="T3" fmla="*/ 0 h 10"/>
                  <a:gd name="T4" fmla="*/ 8 w 8"/>
                  <a:gd name="T5" fmla="*/ 6 h 10"/>
                  <a:gd name="T6" fmla="*/ 4 w 8"/>
                  <a:gd name="T7" fmla="*/ 10 h 10"/>
                  <a:gd name="T8" fmla="*/ 0 w 8"/>
                  <a:gd name="T9" fmla="*/ 4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4"/>
                    </a:moveTo>
                    <a:lnTo>
                      <a:pt x="4" y="0"/>
                    </a:lnTo>
                    <a:lnTo>
                      <a:pt x="8" y="6"/>
                    </a:lnTo>
                    <a:lnTo>
                      <a:pt x="4"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45" name="Freeform 1912"/>
              <p:cNvSpPr>
                <a:spLocks/>
              </p:cNvSpPr>
              <p:nvPr/>
            </p:nvSpPr>
            <p:spPr bwMode="auto">
              <a:xfrm>
                <a:off x="3391" y="1946"/>
                <a:ext cx="7" cy="7"/>
              </a:xfrm>
              <a:custGeom>
                <a:avLst/>
                <a:gdLst>
                  <a:gd name="T0" fmla="*/ 0 w 7"/>
                  <a:gd name="T1" fmla="*/ 1 h 7"/>
                  <a:gd name="T2" fmla="*/ 1 w 7"/>
                  <a:gd name="T3" fmla="*/ 0 h 7"/>
                  <a:gd name="T4" fmla="*/ 7 w 7"/>
                  <a:gd name="T5" fmla="*/ 4 h 7"/>
                  <a:gd name="T6" fmla="*/ 4 w 7"/>
                  <a:gd name="T7" fmla="*/ 7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lnTo>
                      <a:pt x="1" y="0"/>
                    </a:lnTo>
                    <a:lnTo>
                      <a:pt x="7" y="4"/>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46" name="Freeform 1913"/>
              <p:cNvSpPr>
                <a:spLocks/>
              </p:cNvSpPr>
              <p:nvPr/>
            </p:nvSpPr>
            <p:spPr bwMode="auto">
              <a:xfrm>
                <a:off x="3392" y="1942"/>
                <a:ext cx="10" cy="8"/>
              </a:xfrm>
              <a:custGeom>
                <a:avLst/>
                <a:gdLst>
                  <a:gd name="T0" fmla="*/ 0 w 10"/>
                  <a:gd name="T1" fmla="*/ 4 h 8"/>
                  <a:gd name="T2" fmla="*/ 4 w 10"/>
                  <a:gd name="T3" fmla="*/ 0 h 8"/>
                  <a:gd name="T4" fmla="*/ 10 w 10"/>
                  <a:gd name="T5" fmla="*/ 5 h 8"/>
                  <a:gd name="T6" fmla="*/ 6 w 10"/>
                  <a:gd name="T7" fmla="*/ 8 h 8"/>
                  <a:gd name="T8" fmla="*/ 0 w 10"/>
                  <a:gd name="T9" fmla="*/ 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4"/>
                    </a:moveTo>
                    <a:lnTo>
                      <a:pt x="4" y="0"/>
                    </a:lnTo>
                    <a:lnTo>
                      <a:pt x="10" y="5"/>
                    </a:lnTo>
                    <a:lnTo>
                      <a:pt x="6" y="8"/>
                    </a:lnTo>
                    <a:lnTo>
                      <a:pt x="0" y="4"/>
                    </a:lnTo>
                    <a:close/>
                  </a:path>
                </a:pathLst>
              </a:custGeom>
              <a:solidFill>
                <a:srgbClr val="FFFF00"/>
              </a:solidFill>
              <a:ln w="1588">
                <a:solidFill>
                  <a:srgbClr val="FFFF00"/>
                </a:solidFill>
                <a:round/>
                <a:headEnd/>
                <a:tailEnd/>
              </a:ln>
            </p:spPr>
            <p:txBody>
              <a:bodyPr/>
              <a:lstStyle/>
              <a:p>
                <a:endParaRPr lang="en-US"/>
              </a:p>
            </p:txBody>
          </p:sp>
          <p:sp>
            <p:nvSpPr>
              <p:cNvPr id="2247" name="Freeform 1914"/>
              <p:cNvSpPr>
                <a:spLocks/>
              </p:cNvSpPr>
              <p:nvPr/>
            </p:nvSpPr>
            <p:spPr bwMode="auto">
              <a:xfrm>
                <a:off x="3396" y="1941"/>
                <a:ext cx="6" cy="6"/>
              </a:xfrm>
              <a:custGeom>
                <a:avLst/>
                <a:gdLst>
                  <a:gd name="T0" fmla="*/ 0 w 6"/>
                  <a:gd name="T1" fmla="*/ 1 h 6"/>
                  <a:gd name="T2" fmla="*/ 2 w 6"/>
                  <a:gd name="T3" fmla="*/ 0 h 6"/>
                  <a:gd name="T4" fmla="*/ 6 w 6"/>
                  <a:gd name="T5" fmla="*/ 5 h 6"/>
                  <a:gd name="T6" fmla="*/ 6 w 6"/>
                  <a:gd name="T7" fmla="*/ 6 h 6"/>
                  <a:gd name="T8" fmla="*/ 0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2" y="0"/>
                    </a:lnTo>
                    <a:lnTo>
                      <a:pt x="6" y="5"/>
                    </a:lnTo>
                    <a:lnTo>
                      <a:pt x="6" y="6"/>
                    </a:lnTo>
                    <a:lnTo>
                      <a:pt x="0" y="1"/>
                    </a:lnTo>
                    <a:close/>
                  </a:path>
                </a:pathLst>
              </a:custGeom>
              <a:solidFill>
                <a:srgbClr val="FFFF00"/>
              </a:solidFill>
              <a:ln w="1588">
                <a:solidFill>
                  <a:srgbClr val="FFFF00"/>
                </a:solidFill>
                <a:round/>
                <a:headEnd/>
                <a:tailEnd/>
              </a:ln>
            </p:spPr>
            <p:txBody>
              <a:bodyPr/>
              <a:lstStyle/>
              <a:p>
                <a:endParaRPr lang="en-US"/>
              </a:p>
            </p:txBody>
          </p:sp>
          <p:sp>
            <p:nvSpPr>
              <p:cNvPr id="2248" name="Freeform 1915"/>
              <p:cNvSpPr>
                <a:spLocks/>
              </p:cNvSpPr>
              <p:nvPr/>
            </p:nvSpPr>
            <p:spPr bwMode="auto">
              <a:xfrm>
                <a:off x="3414" y="1923"/>
                <a:ext cx="8" cy="8"/>
              </a:xfrm>
              <a:custGeom>
                <a:avLst/>
                <a:gdLst>
                  <a:gd name="T0" fmla="*/ 0 w 8"/>
                  <a:gd name="T1" fmla="*/ 3 h 8"/>
                  <a:gd name="T2" fmla="*/ 3 w 8"/>
                  <a:gd name="T3" fmla="*/ 0 h 8"/>
                  <a:gd name="T4" fmla="*/ 8 w 8"/>
                  <a:gd name="T5" fmla="*/ 4 h 8"/>
                  <a:gd name="T6" fmla="*/ 4 w 8"/>
                  <a:gd name="T7" fmla="*/ 8 h 8"/>
                  <a:gd name="T8" fmla="*/ 0 w 8"/>
                  <a:gd name="T9" fmla="*/ 3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3"/>
                    </a:moveTo>
                    <a:lnTo>
                      <a:pt x="3" y="0"/>
                    </a:lnTo>
                    <a:lnTo>
                      <a:pt x="8" y="4"/>
                    </a:lnTo>
                    <a:lnTo>
                      <a:pt x="4" y="8"/>
                    </a:lnTo>
                    <a:lnTo>
                      <a:pt x="0" y="3"/>
                    </a:lnTo>
                    <a:close/>
                  </a:path>
                </a:pathLst>
              </a:custGeom>
              <a:solidFill>
                <a:srgbClr val="FFFF00"/>
              </a:solidFill>
              <a:ln w="1588">
                <a:solidFill>
                  <a:srgbClr val="FFFF00"/>
                </a:solidFill>
                <a:round/>
                <a:headEnd/>
                <a:tailEnd/>
              </a:ln>
            </p:spPr>
            <p:txBody>
              <a:bodyPr/>
              <a:lstStyle/>
              <a:p>
                <a:endParaRPr lang="en-US"/>
              </a:p>
            </p:txBody>
          </p:sp>
          <p:sp>
            <p:nvSpPr>
              <p:cNvPr id="2249" name="Freeform 1916"/>
              <p:cNvSpPr>
                <a:spLocks/>
              </p:cNvSpPr>
              <p:nvPr/>
            </p:nvSpPr>
            <p:spPr bwMode="auto">
              <a:xfrm>
                <a:off x="3417" y="1920"/>
                <a:ext cx="6" cy="7"/>
              </a:xfrm>
              <a:custGeom>
                <a:avLst/>
                <a:gdLst>
                  <a:gd name="T0" fmla="*/ 0 w 6"/>
                  <a:gd name="T1" fmla="*/ 3 h 7"/>
                  <a:gd name="T2" fmla="*/ 2 w 6"/>
                  <a:gd name="T3" fmla="*/ 0 h 7"/>
                  <a:gd name="T4" fmla="*/ 6 w 6"/>
                  <a:gd name="T5" fmla="*/ 6 h 7"/>
                  <a:gd name="T6" fmla="*/ 5 w 6"/>
                  <a:gd name="T7" fmla="*/ 7 h 7"/>
                  <a:gd name="T8" fmla="*/ 0 w 6"/>
                  <a:gd name="T9" fmla="*/ 3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3"/>
                    </a:moveTo>
                    <a:lnTo>
                      <a:pt x="2" y="0"/>
                    </a:lnTo>
                    <a:lnTo>
                      <a:pt x="6" y="6"/>
                    </a:lnTo>
                    <a:lnTo>
                      <a:pt x="5" y="7"/>
                    </a:lnTo>
                    <a:lnTo>
                      <a:pt x="0" y="3"/>
                    </a:lnTo>
                    <a:close/>
                  </a:path>
                </a:pathLst>
              </a:custGeom>
              <a:solidFill>
                <a:srgbClr val="FFFF00"/>
              </a:solidFill>
              <a:ln w="1588">
                <a:solidFill>
                  <a:srgbClr val="FFFF00"/>
                </a:solidFill>
                <a:round/>
                <a:headEnd/>
                <a:tailEnd/>
              </a:ln>
            </p:spPr>
            <p:txBody>
              <a:bodyPr/>
              <a:lstStyle/>
              <a:p>
                <a:endParaRPr lang="en-US"/>
              </a:p>
            </p:txBody>
          </p:sp>
          <p:sp>
            <p:nvSpPr>
              <p:cNvPr id="2250" name="Freeform 1917"/>
              <p:cNvSpPr>
                <a:spLocks/>
              </p:cNvSpPr>
              <p:nvPr/>
            </p:nvSpPr>
            <p:spPr bwMode="auto">
              <a:xfrm>
                <a:off x="3419" y="1918"/>
                <a:ext cx="8" cy="8"/>
              </a:xfrm>
              <a:custGeom>
                <a:avLst/>
                <a:gdLst>
                  <a:gd name="T0" fmla="*/ 0 w 8"/>
                  <a:gd name="T1" fmla="*/ 2 h 8"/>
                  <a:gd name="T2" fmla="*/ 3 w 8"/>
                  <a:gd name="T3" fmla="*/ 0 h 8"/>
                  <a:gd name="T4" fmla="*/ 8 w 8"/>
                  <a:gd name="T5" fmla="*/ 5 h 8"/>
                  <a:gd name="T6" fmla="*/ 4 w 8"/>
                  <a:gd name="T7" fmla="*/ 8 h 8"/>
                  <a:gd name="T8" fmla="*/ 0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2"/>
                    </a:moveTo>
                    <a:lnTo>
                      <a:pt x="3" y="0"/>
                    </a:lnTo>
                    <a:lnTo>
                      <a:pt x="8"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51" name="Freeform 1918"/>
              <p:cNvSpPr>
                <a:spLocks/>
              </p:cNvSpPr>
              <p:nvPr/>
            </p:nvSpPr>
            <p:spPr bwMode="auto">
              <a:xfrm>
                <a:off x="3422" y="1913"/>
                <a:ext cx="8" cy="10"/>
              </a:xfrm>
              <a:custGeom>
                <a:avLst/>
                <a:gdLst>
                  <a:gd name="T0" fmla="*/ 0 w 8"/>
                  <a:gd name="T1" fmla="*/ 5 h 10"/>
                  <a:gd name="T2" fmla="*/ 4 w 8"/>
                  <a:gd name="T3" fmla="*/ 0 h 10"/>
                  <a:gd name="T4" fmla="*/ 8 w 8"/>
                  <a:gd name="T5" fmla="*/ 6 h 10"/>
                  <a:gd name="T6" fmla="*/ 5 w 8"/>
                  <a:gd name="T7" fmla="*/ 10 h 10"/>
                  <a:gd name="T8" fmla="*/ 0 w 8"/>
                  <a:gd name="T9" fmla="*/ 5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5"/>
                    </a:moveTo>
                    <a:lnTo>
                      <a:pt x="4" y="0"/>
                    </a:lnTo>
                    <a:lnTo>
                      <a:pt x="8" y="6"/>
                    </a:lnTo>
                    <a:lnTo>
                      <a:pt x="5" y="10"/>
                    </a:lnTo>
                    <a:lnTo>
                      <a:pt x="0" y="5"/>
                    </a:lnTo>
                    <a:close/>
                  </a:path>
                </a:pathLst>
              </a:custGeom>
              <a:solidFill>
                <a:srgbClr val="FFFF00"/>
              </a:solidFill>
              <a:ln w="1588">
                <a:solidFill>
                  <a:srgbClr val="FFFF00"/>
                </a:solidFill>
                <a:round/>
                <a:headEnd/>
                <a:tailEnd/>
              </a:ln>
            </p:spPr>
            <p:txBody>
              <a:bodyPr/>
              <a:lstStyle/>
              <a:p>
                <a:endParaRPr lang="en-US"/>
              </a:p>
            </p:txBody>
          </p:sp>
          <p:sp>
            <p:nvSpPr>
              <p:cNvPr id="2252" name="Freeform 1919"/>
              <p:cNvSpPr>
                <a:spLocks/>
              </p:cNvSpPr>
              <p:nvPr/>
            </p:nvSpPr>
            <p:spPr bwMode="auto">
              <a:xfrm>
                <a:off x="3426" y="1911"/>
                <a:ext cx="8" cy="8"/>
              </a:xfrm>
              <a:custGeom>
                <a:avLst/>
                <a:gdLst>
                  <a:gd name="T0" fmla="*/ 0 w 8"/>
                  <a:gd name="T1" fmla="*/ 2 h 8"/>
                  <a:gd name="T2" fmla="*/ 3 w 8"/>
                  <a:gd name="T3" fmla="*/ 0 h 8"/>
                  <a:gd name="T4" fmla="*/ 8 w 8"/>
                  <a:gd name="T5" fmla="*/ 5 h 8"/>
                  <a:gd name="T6" fmla="*/ 4 w 8"/>
                  <a:gd name="T7" fmla="*/ 8 h 8"/>
                  <a:gd name="T8" fmla="*/ 0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2"/>
                    </a:moveTo>
                    <a:lnTo>
                      <a:pt x="3" y="0"/>
                    </a:lnTo>
                    <a:lnTo>
                      <a:pt x="8" y="5"/>
                    </a:lnTo>
                    <a:lnTo>
                      <a:pt x="4" y="8"/>
                    </a:lnTo>
                    <a:lnTo>
                      <a:pt x="0" y="2"/>
                    </a:lnTo>
                    <a:close/>
                  </a:path>
                </a:pathLst>
              </a:custGeom>
              <a:solidFill>
                <a:srgbClr val="FFFF00"/>
              </a:solidFill>
              <a:ln w="1588">
                <a:solidFill>
                  <a:srgbClr val="FFFF00"/>
                </a:solidFill>
                <a:round/>
                <a:headEnd/>
                <a:tailEnd/>
              </a:ln>
            </p:spPr>
            <p:txBody>
              <a:bodyPr/>
              <a:lstStyle/>
              <a:p>
                <a:endParaRPr lang="en-US"/>
              </a:p>
            </p:txBody>
          </p:sp>
          <p:sp>
            <p:nvSpPr>
              <p:cNvPr id="2253" name="Freeform 1920"/>
              <p:cNvSpPr>
                <a:spLocks/>
              </p:cNvSpPr>
              <p:nvPr/>
            </p:nvSpPr>
            <p:spPr bwMode="auto">
              <a:xfrm>
                <a:off x="3445" y="1893"/>
                <a:ext cx="7" cy="7"/>
              </a:xfrm>
              <a:custGeom>
                <a:avLst/>
                <a:gdLst>
                  <a:gd name="T0" fmla="*/ 0 w 7"/>
                  <a:gd name="T1" fmla="*/ 3 h 7"/>
                  <a:gd name="T2" fmla="*/ 1 w 7"/>
                  <a:gd name="T3" fmla="*/ 0 h 7"/>
                  <a:gd name="T4" fmla="*/ 7 w 7"/>
                  <a:gd name="T5" fmla="*/ 6 h 7"/>
                  <a:gd name="T6" fmla="*/ 4 w 7"/>
                  <a:gd name="T7" fmla="*/ 7 h 7"/>
                  <a:gd name="T8" fmla="*/ 0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1" y="0"/>
                    </a:lnTo>
                    <a:lnTo>
                      <a:pt x="7" y="6"/>
                    </a:lnTo>
                    <a:lnTo>
                      <a:pt x="4" y="7"/>
                    </a:lnTo>
                    <a:lnTo>
                      <a:pt x="0" y="3"/>
                    </a:lnTo>
                    <a:close/>
                  </a:path>
                </a:pathLst>
              </a:custGeom>
              <a:solidFill>
                <a:srgbClr val="FFFF00"/>
              </a:solidFill>
              <a:ln w="1588">
                <a:solidFill>
                  <a:srgbClr val="FFFF00"/>
                </a:solidFill>
                <a:round/>
                <a:headEnd/>
                <a:tailEnd/>
              </a:ln>
            </p:spPr>
            <p:txBody>
              <a:bodyPr/>
              <a:lstStyle/>
              <a:p>
                <a:endParaRPr lang="en-US"/>
              </a:p>
            </p:txBody>
          </p:sp>
          <p:sp>
            <p:nvSpPr>
              <p:cNvPr id="2254" name="Freeform 1921"/>
              <p:cNvSpPr>
                <a:spLocks/>
              </p:cNvSpPr>
              <p:nvPr/>
            </p:nvSpPr>
            <p:spPr bwMode="auto">
              <a:xfrm>
                <a:off x="3446" y="1889"/>
                <a:ext cx="10" cy="10"/>
              </a:xfrm>
              <a:custGeom>
                <a:avLst/>
                <a:gdLst>
                  <a:gd name="T0" fmla="*/ 0 w 10"/>
                  <a:gd name="T1" fmla="*/ 4 h 10"/>
                  <a:gd name="T2" fmla="*/ 4 w 10"/>
                  <a:gd name="T3" fmla="*/ 0 h 10"/>
                  <a:gd name="T4" fmla="*/ 10 w 10"/>
                  <a:gd name="T5" fmla="*/ 5 h 10"/>
                  <a:gd name="T6" fmla="*/ 6 w 10"/>
                  <a:gd name="T7" fmla="*/ 10 h 10"/>
                  <a:gd name="T8" fmla="*/ 0 w 10"/>
                  <a:gd name="T9" fmla="*/ 4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4"/>
                    </a:moveTo>
                    <a:lnTo>
                      <a:pt x="4" y="0"/>
                    </a:lnTo>
                    <a:lnTo>
                      <a:pt x="10" y="5"/>
                    </a:lnTo>
                    <a:lnTo>
                      <a:pt x="6"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55" name="Freeform 1922"/>
              <p:cNvSpPr>
                <a:spLocks/>
              </p:cNvSpPr>
              <p:nvPr/>
            </p:nvSpPr>
            <p:spPr bwMode="auto">
              <a:xfrm>
                <a:off x="3450" y="1888"/>
                <a:ext cx="7" cy="6"/>
              </a:xfrm>
              <a:custGeom>
                <a:avLst/>
                <a:gdLst>
                  <a:gd name="T0" fmla="*/ 0 w 7"/>
                  <a:gd name="T1" fmla="*/ 1 h 6"/>
                  <a:gd name="T2" fmla="*/ 3 w 7"/>
                  <a:gd name="T3" fmla="*/ 0 h 6"/>
                  <a:gd name="T4" fmla="*/ 7 w 7"/>
                  <a:gd name="T5" fmla="*/ 4 h 6"/>
                  <a:gd name="T6" fmla="*/ 6 w 7"/>
                  <a:gd name="T7" fmla="*/ 6 h 6"/>
                  <a:gd name="T8" fmla="*/ 0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1"/>
                    </a:moveTo>
                    <a:lnTo>
                      <a:pt x="3" y="0"/>
                    </a:lnTo>
                    <a:lnTo>
                      <a:pt x="7" y="4"/>
                    </a:lnTo>
                    <a:lnTo>
                      <a:pt x="6" y="6"/>
                    </a:lnTo>
                    <a:lnTo>
                      <a:pt x="0" y="1"/>
                    </a:lnTo>
                    <a:close/>
                  </a:path>
                </a:pathLst>
              </a:custGeom>
              <a:solidFill>
                <a:srgbClr val="FFFF00"/>
              </a:solidFill>
              <a:ln w="1588">
                <a:solidFill>
                  <a:srgbClr val="FFFF00"/>
                </a:solidFill>
                <a:round/>
                <a:headEnd/>
                <a:tailEnd/>
              </a:ln>
            </p:spPr>
            <p:txBody>
              <a:bodyPr/>
              <a:lstStyle/>
              <a:p>
                <a:endParaRPr lang="en-US"/>
              </a:p>
            </p:txBody>
          </p:sp>
          <p:sp>
            <p:nvSpPr>
              <p:cNvPr id="2256" name="Freeform 1923"/>
              <p:cNvSpPr>
                <a:spLocks/>
              </p:cNvSpPr>
              <p:nvPr/>
            </p:nvSpPr>
            <p:spPr bwMode="auto">
              <a:xfrm>
                <a:off x="3453" y="1884"/>
                <a:ext cx="8" cy="8"/>
              </a:xfrm>
              <a:custGeom>
                <a:avLst/>
                <a:gdLst>
                  <a:gd name="T0" fmla="*/ 0 w 8"/>
                  <a:gd name="T1" fmla="*/ 4 h 8"/>
                  <a:gd name="T2" fmla="*/ 3 w 8"/>
                  <a:gd name="T3" fmla="*/ 0 h 8"/>
                  <a:gd name="T4" fmla="*/ 8 w 8"/>
                  <a:gd name="T5" fmla="*/ 5 h 8"/>
                  <a:gd name="T6" fmla="*/ 4 w 8"/>
                  <a:gd name="T7" fmla="*/ 8 h 8"/>
                  <a:gd name="T8" fmla="*/ 0 w 8"/>
                  <a:gd name="T9" fmla="*/ 4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4"/>
                    </a:moveTo>
                    <a:lnTo>
                      <a:pt x="3" y="0"/>
                    </a:lnTo>
                    <a:lnTo>
                      <a:pt x="8" y="5"/>
                    </a:lnTo>
                    <a:lnTo>
                      <a:pt x="4" y="8"/>
                    </a:lnTo>
                    <a:lnTo>
                      <a:pt x="0" y="4"/>
                    </a:lnTo>
                    <a:close/>
                  </a:path>
                </a:pathLst>
              </a:custGeom>
              <a:solidFill>
                <a:srgbClr val="FFFF00"/>
              </a:solidFill>
              <a:ln w="1588">
                <a:solidFill>
                  <a:srgbClr val="FFFF00"/>
                </a:solidFill>
                <a:round/>
                <a:headEnd/>
                <a:tailEnd/>
              </a:ln>
            </p:spPr>
            <p:txBody>
              <a:bodyPr/>
              <a:lstStyle/>
              <a:p>
                <a:endParaRPr lang="en-US"/>
              </a:p>
            </p:txBody>
          </p:sp>
          <p:sp>
            <p:nvSpPr>
              <p:cNvPr id="2257" name="Freeform 1924"/>
              <p:cNvSpPr>
                <a:spLocks/>
              </p:cNvSpPr>
              <p:nvPr/>
            </p:nvSpPr>
            <p:spPr bwMode="auto">
              <a:xfrm>
                <a:off x="3456" y="1880"/>
                <a:ext cx="9" cy="9"/>
              </a:xfrm>
              <a:custGeom>
                <a:avLst/>
                <a:gdLst>
                  <a:gd name="T0" fmla="*/ 0 w 9"/>
                  <a:gd name="T1" fmla="*/ 4 h 9"/>
                  <a:gd name="T2" fmla="*/ 4 w 9"/>
                  <a:gd name="T3" fmla="*/ 0 h 9"/>
                  <a:gd name="T4" fmla="*/ 9 w 9"/>
                  <a:gd name="T5" fmla="*/ 5 h 9"/>
                  <a:gd name="T6" fmla="*/ 5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4" y="0"/>
                    </a:lnTo>
                    <a:lnTo>
                      <a:pt x="9" y="5"/>
                    </a:lnTo>
                    <a:lnTo>
                      <a:pt x="5" y="9"/>
                    </a:lnTo>
                    <a:lnTo>
                      <a:pt x="0" y="4"/>
                    </a:lnTo>
                    <a:close/>
                  </a:path>
                </a:pathLst>
              </a:custGeom>
              <a:solidFill>
                <a:srgbClr val="FFFF00"/>
              </a:solidFill>
              <a:ln w="1588">
                <a:solidFill>
                  <a:srgbClr val="FFFF00"/>
                </a:solidFill>
                <a:round/>
                <a:headEnd/>
                <a:tailEnd/>
              </a:ln>
            </p:spPr>
            <p:txBody>
              <a:bodyPr/>
              <a:lstStyle/>
              <a:p>
                <a:endParaRPr lang="en-US"/>
              </a:p>
            </p:txBody>
          </p:sp>
          <p:sp>
            <p:nvSpPr>
              <p:cNvPr id="2258" name="Freeform 1925"/>
              <p:cNvSpPr>
                <a:spLocks/>
              </p:cNvSpPr>
              <p:nvPr/>
            </p:nvSpPr>
            <p:spPr bwMode="auto">
              <a:xfrm>
                <a:off x="3476" y="1863"/>
                <a:ext cx="6" cy="6"/>
              </a:xfrm>
              <a:custGeom>
                <a:avLst/>
                <a:gdLst>
                  <a:gd name="T0" fmla="*/ 0 w 6"/>
                  <a:gd name="T1" fmla="*/ 2 h 6"/>
                  <a:gd name="T2" fmla="*/ 0 w 6"/>
                  <a:gd name="T3" fmla="*/ 0 h 6"/>
                  <a:gd name="T4" fmla="*/ 6 w 6"/>
                  <a:gd name="T5" fmla="*/ 6 h 6"/>
                  <a:gd name="T6" fmla="*/ 4 w 6"/>
                  <a:gd name="T7" fmla="*/ 6 h 6"/>
                  <a:gd name="T8" fmla="*/ 0 w 6"/>
                  <a:gd name="T9" fmla="*/ 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0" y="0"/>
                    </a:lnTo>
                    <a:lnTo>
                      <a:pt x="6" y="6"/>
                    </a:lnTo>
                    <a:lnTo>
                      <a:pt x="4" y="6"/>
                    </a:lnTo>
                    <a:lnTo>
                      <a:pt x="0" y="2"/>
                    </a:lnTo>
                    <a:close/>
                  </a:path>
                </a:pathLst>
              </a:custGeom>
              <a:solidFill>
                <a:srgbClr val="FFFF00"/>
              </a:solidFill>
              <a:ln w="1588">
                <a:solidFill>
                  <a:srgbClr val="FFFF00"/>
                </a:solidFill>
                <a:round/>
                <a:headEnd/>
                <a:tailEnd/>
              </a:ln>
            </p:spPr>
            <p:txBody>
              <a:bodyPr/>
              <a:lstStyle/>
              <a:p>
                <a:endParaRPr lang="en-US"/>
              </a:p>
            </p:txBody>
          </p:sp>
          <p:sp>
            <p:nvSpPr>
              <p:cNvPr id="2259" name="Freeform 1926"/>
              <p:cNvSpPr>
                <a:spLocks/>
              </p:cNvSpPr>
              <p:nvPr/>
            </p:nvSpPr>
            <p:spPr bwMode="auto">
              <a:xfrm>
                <a:off x="3476" y="1855"/>
                <a:ext cx="14" cy="14"/>
              </a:xfrm>
              <a:custGeom>
                <a:avLst/>
                <a:gdLst>
                  <a:gd name="T0" fmla="*/ 0 w 14"/>
                  <a:gd name="T1" fmla="*/ 8 h 14"/>
                  <a:gd name="T2" fmla="*/ 10 w 14"/>
                  <a:gd name="T3" fmla="*/ 0 h 14"/>
                  <a:gd name="T4" fmla="*/ 14 w 14"/>
                  <a:gd name="T5" fmla="*/ 4 h 14"/>
                  <a:gd name="T6" fmla="*/ 6 w 14"/>
                  <a:gd name="T7" fmla="*/ 14 h 14"/>
                  <a:gd name="T8" fmla="*/ 0 w 14"/>
                  <a:gd name="T9" fmla="*/ 8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8"/>
                    </a:moveTo>
                    <a:lnTo>
                      <a:pt x="10" y="0"/>
                    </a:lnTo>
                    <a:lnTo>
                      <a:pt x="14" y="4"/>
                    </a:lnTo>
                    <a:lnTo>
                      <a:pt x="6" y="14"/>
                    </a:lnTo>
                    <a:lnTo>
                      <a:pt x="0" y="8"/>
                    </a:lnTo>
                    <a:close/>
                  </a:path>
                </a:pathLst>
              </a:custGeom>
              <a:solidFill>
                <a:srgbClr val="FFFF00"/>
              </a:solidFill>
              <a:ln w="1588">
                <a:solidFill>
                  <a:srgbClr val="FFFF00"/>
                </a:solidFill>
                <a:round/>
                <a:headEnd/>
                <a:tailEnd/>
              </a:ln>
            </p:spPr>
            <p:txBody>
              <a:bodyPr/>
              <a:lstStyle/>
              <a:p>
                <a:endParaRPr lang="en-US"/>
              </a:p>
            </p:txBody>
          </p:sp>
          <p:sp>
            <p:nvSpPr>
              <p:cNvPr id="2260" name="Freeform 1927"/>
              <p:cNvSpPr>
                <a:spLocks/>
              </p:cNvSpPr>
              <p:nvPr/>
            </p:nvSpPr>
            <p:spPr bwMode="auto">
              <a:xfrm>
                <a:off x="3486" y="1848"/>
                <a:ext cx="9" cy="11"/>
              </a:xfrm>
              <a:custGeom>
                <a:avLst/>
                <a:gdLst>
                  <a:gd name="T0" fmla="*/ 0 w 9"/>
                  <a:gd name="T1" fmla="*/ 7 h 11"/>
                  <a:gd name="T2" fmla="*/ 5 w 9"/>
                  <a:gd name="T3" fmla="*/ 0 h 11"/>
                  <a:gd name="T4" fmla="*/ 9 w 9"/>
                  <a:gd name="T5" fmla="*/ 6 h 11"/>
                  <a:gd name="T6" fmla="*/ 4 w 9"/>
                  <a:gd name="T7" fmla="*/ 11 h 11"/>
                  <a:gd name="T8" fmla="*/ 0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7"/>
                    </a:moveTo>
                    <a:lnTo>
                      <a:pt x="5" y="0"/>
                    </a:lnTo>
                    <a:lnTo>
                      <a:pt x="9" y="6"/>
                    </a:lnTo>
                    <a:lnTo>
                      <a:pt x="4" y="11"/>
                    </a:lnTo>
                    <a:lnTo>
                      <a:pt x="0" y="7"/>
                    </a:lnTo>
                    <a:close/>
                  </a:path>
                </a:pathLst>
              </a:custGeom>
              <a:solidFill>
                <a:srgbClr val="FFFF00"/>
              </a:solidFill>
              <a:ln w="1588">
                <a:solidFill>
                  <a:srgbClr val="FFFF00"/>
                </a:solidFill>
                <a:round/>
                <a:headEnd/>
                <a:tailEnd/>
              </a:ln>
            </p:spPr>
            <p:txBody>
              <a:bodyPr/>
              <a:lstStyle/>
              <a:p>
                <a:endParaRPr lang="en-US"/>
              </a:p>
            </p:txBody>
          </p:sp>
          <p:sp>
            <p:nvSpPr>
              <p:cNvPr id="2261" name="Freeform 1928"/>
              <p:cNvSpPr>
                <a:spLocks/>
              </p:cNvSpPr>
              <p:nvPr/>
            </p:nvSpPr>
            <p:spPr bwMode="auto">
              <a:xfrm>
                <a:off x="3506" y="1832"/>
                <a:ext cx="6" cy="5"/>
              </a:xfrm>
              <a:custGeom>
                <a:avLst/>
                <a:gdLst>
                  <a:gd name="T0" fmla="*/ 0 w 6"/>
                  <a:gd name="T1" fmla="*/ 1 h 5"/>
                  <a:gd name="T2" fmla="*/ 0 w 6"/>
                  <a:gd name="T3" fmla="*/ 0 h 5"/>
                  <a:gd name="T4" fmla="*/ 6 w 6"/>
                  <a:gd name="T5" fmla="*/ 5 h 5"/>
                  <a:gd name="T6" fmla="*/ 6 w 6"/>
                  <a:gd name="T7" fmla="*/ 5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0" y="0"/>
                    </a:lnTo>
                    <a:lnTo>
                      <a:pt x="6" y="5"/>
                    </a:lnTo>
                    <a:lnTo>
                      <a:pt x="0" y="1"/>
                    </a:lnTo>
                    <a:close/>
                  </a:path>
                </a:pathLst>
              </a:custGeom>
              <a:solidFill>
                <a:srgbClr val="FFFF00"/>
              </a:solidFill>
              <a:ln w="1588">
                <a:solidFill>
                  <a:srgbClr val="FFFF00"/>
                </a:solidFill>
                <a:round/>
                <a:headEnd/>
                <a:tailEnd/>
              </a:ln>
            </p:spPr>
            <p:txBody>
              <a:bodyPr/>
              <a:lstStyle/>
              <a:p>
                <a:endParaRPr lang="en-US"/>
              </a:p>
            </p:txBody>
          </p:sp>
          <p:sp>
            <p:nvSpPr>
              <p:cNvPr id="2262" name="Freeform 1929"/>
              <p:cNvSpPr>
                <a:spLocks/>
              </p:cNvSpPr>
              <p:nvPr/>
            </p:nvSpPr>
            <p:spPr bwMode="auto">
              <a:xfrm>
                <a:off x="3506" y="1825"/>
                <a:ext cx="11" cy="12"/>
              </a:xfrm>
              <a:custGeom>
                <a:avLst/>
                <a:gdLst>
                  <a:gd name="T0" fmla="*/ 0 w 11"/>
                  <a:gd name="T1" fmla="*/ 7 h 12"/>
                  <a:gd name="T2" fmla="*/ 7 w 11"/>
                  <a:gd name="T3" fmla="*/ 0 h 12"/>
                  <a:gd name="T4" fmla="*/ 11 w 11"/>
                  <a:gd name="T5" fmla="*/ 6 h 12"/>
                  <a:gd name="T6" fmla="*/ 6 w 11"/>
                  <a:gd name="T7" fmla="*/ 12 h 12"/>
                  <a:gd name="T8" fmla="*/ 0 w 11"/>
                  <a:gd name="T9" fmla="*/ 7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7"/>
                    </a:moveTo>
                    <a:lnTo>
                      <a:pt x="7" y="0"/>
                    </a:lnTo>
                    <a:lnTo>
                      <a:pt x="11" y="6"/>
                    </a:lnTo>
                    <a:lnTo>
                      <a:pt x="6" y="12"/>
                    </a:lnTo>
                    <a:lnTo>
                      <a:pt x="0" y="7"/>
                    </a:lnTo>
                    <a:close/>
                  </a:path>
                </a:pathLst>
              </a:custGeom>
              <a:solidFill>
                <a:srgbClr val="FFFF00"/>
              </a:solidFill>
              <a:ln w="1588">
                <a:solidFill>
                  <a:srgbClr val="FFFF00"/>
                </a:solidFill>
                <a:round/>
                <a:headEnd/>
                <a:tailEnd/>
              </a:ln>
            </p:spPr>
            <p:txBody>
              <a:bodyPr/>
              <a:lstStyle/>
              <a:p>
                <a:endParaRPr lang="en-US"/>
              </a:p>
            </p:txBody>
          </p:sp>
          <p:sp>
            <p:nvSpPr>
              <p:cNvPr id="2263" name="Freeform 1930"/>
              <p:cNvSpPr>
                <a:spLocks/>
              </p:cNvSpPr>
              <p:nvPr/>
            </p:nvSpPr>
            <p:spPr bwMode="auto">
              <a:xfrm>
                <a:off x="3513" y="1822"/>
                <a:ext cx="8" cy="9"/>
              </a:xfrm>
              <a:custGeom>
                <a:avLst/>
                <a:gdLst>
                  <a:gd name="T0" fmla="*/ 0 w 8"/>
                  <a:gd name="T1" fmla="*/ 3 h 9"/>
                  <a:gd name="T2" fmla="*/ 4 w 8"/>
                  <a:gd name="T3" fmla="*/ 0 h 9"/>
                  <a:gd name="T4" fmla="*/ 8 w 8"/>
                  <a:gd name="T5" fmla="*/ 5 h 9"/>
                  <a:gd name="T6" fmla="*/ 4 w 8"/>
                  <a:gd name="T7" fmla="*/ 9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4" y="0"/>
                    </a:lnTo>
                    <a:lnTo>
                      <a:pt x="8" y="5"/>
                    </a:lnTo>
                    <a:lnTo>
                      <a:pt x="4" y="9"/>
                    </a:lnTo>
                    <a:lnTo>
                      <a:pt x="0" y="3"/>
                    </a:lnTo>
                    <a:close/>
                  </a:path>
                </a:pathLst>
              </a:custGeom>
              <a:solidFill>
                <a:srgbClr val="FFFF00"/>
              </a:solidFill>
              <a:ln w="1588">
                <a:solidFill>
                  <a:srgbClr val="FFFF00"/>
                </a:solidFill>
                <a:round/>
                <a:headEnd/>
                <a:tailEnd/>
              </a:ln>
            </p:spPr>
            <p:txBody>
              <a:bodyPr/>
              <a:lstStyle/>
              <a:p>
                <a:endParaRPr lang="en-US"/>
              </a:p>
            </p:txBody>
          </p:sp>
          <p:sp>
            <p:nvSpPr>
              <p:cNvPr id="2264" name="Freeform 1931"/>
              <p:cNvSpPr>
                <a:spLocks/>
              </p:cNvSpPr>
              <p:nvPr/>
            </p:nvSpPr>
            <p:spPr bwMode="auto">
              <a:xfrm>
                <a:off x="3517" y="1817"/>
                <a:ext cx="9" cy="10"/>
              </a:xfrm>
              <a:custGeom>
                <a:avLst/>
                <a:gdLst>
                  <a:gd name="T0" fmla="*/ 0 w 9"/>
                  <a:gd name="T1" fmla="*/ 5 h 10"/>
                  <a:gd name="T2" fmla="*/ 4 w 9"/>
                  <a:gd name="T3" fmla="*/ 0 h 10"/>
                  <a:gd name="T4" fmla="*/ 9 w 9"/>
                  <a:gd name="T5" fmla="*/ 4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4"/>
                    </a:lnTo>
                    <a:lnTo>
                      <a:pt x="4" y="10"/>
                    </a:lnTo>
                    <a:lnTo>
                      <a:pt x="0" y="5"/>
                    </a:lnTo>
                    <a:close/>
                  </a:path>
                </a:pathLst>
              </a:custGeom>
              <a:solidFill>
                <a:srgbClr val="FFFF00"/>
              </a:solidFill>
              <a:ln w="1588">
                <a:solidFill>
                  <a:srgbClr val="FFFF00"/>
                </a:solidFill>
                <a:round/>
                <a:headEnd/>
                <a:tailEnd/>
              </a:ln>
            </p:spPr>
            <p:txBody>
              <a:bodyPr/>
              <a:lstStyle/>
              <a:p>
                <a:endParaRPr lang="en-US"/>
              </a:p>
            </p:txBody>
          </p:sp>
          <p:sp>
            <p:nvSpPr>
              <p:cNvPr id="2265" name="Freeform 1932"/>
              <p:cNvSpPr>
                <a:spLocks/>
              </p:cNvSpPr>
              <p:nvPr/>
            </p:nvSpPr>
            <p:spPr bwMode="auto">
              <a:xfrm>
                <a:off x="3536" y="1799"/>
                <a:ext cx="7" cy="6"/>
              </a:xfrm>
              <a:custGeom>
                <a:avLst/>
                <a:gdLst>
                  <a:gd name="T0" fmla="*/ 0 w 7"/>
                  <a:gd name="T1" fmla="*/ 2 h 6"/>
                  <a:gd name="T2" fmla="*/ 1 w 7"/>
                  <a:gd name="T3" fmla="*/ 0 h 6"/>
                  <a:gd name="T4" fmla="*/ 7 w 7"/>
                  <a:gd name="T5" fmla="*/ 4 h 6"/>
                  <a:gd name="T6" fmla="*/ 5 w 7"/>
                  <a:gd name="T7" fmla="*/ 6 h 6"/>
                  <a:gd name="T8" fmla="*/ 0 w 7"/>
                  <a:gd name="T9" fmla="*/ 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1" y="0"/>
                    </a:lnTo>
                    <a:lnTo>
                      <a:pt x="7" y="4"/>
                    </a:lnTo>
                    <a:lnTo>
                      <a:pt x="5" y="6"/>
                    </a:lnTo>
                    <a:lnTo>
                      <a:pt x="0" y="2"/>
                    </a:lnTo>
                    <a:close/>
                  </a:path>
                </a:pathLst>
              </a:custGeom>
              <a:solidFill>
                <a:srgbClr val="FFFF00"/>
              </a:solidFill>
              <a:ln w="1588">
                <a:solidFill>
                  <a:srgbClr val="FFFF00"/>
                </a:solidFill>
                <a:round/>
                <a:headEnd/>
                <a:tailEnd/>
              </a:ln>
            </p:spPr>
            <p:txBody>
              <a:bodyPr/>
              <a:lstStyle/>
              <a:p>
                <a:endParaRPr lang="en-US"/>
              </a:p>
            </p:txBody>
          </p:sp>
          <p:sp>
            <p:nvSpPr>
              <p:cNvPr id="2266" name="Freeform 1933"/>
              <p:cNvSpPr>
                <a:spLocks/>
              </p:cNvSpPr>
              <p:nvPr/>
            </p:nvSpPr>
            <p:spPr bwMode="auto">
              <a:xfrm>
                <a:off x="3537" y="1794"/>
                <a:ext cx="10" cy="9"/>
              </a:xfrm>
              <a:custGeom>
                <a:avLst/>
                <a:gdLst>
                  <a:gd name="T0" fmla="*/ 0 w 10"/>
                  <a:gd name="T1" fmla="*/ 5 h 9"/>
                  <a:gd name="T2" fmla="*/ 4 w 10"/>
                  <a:gd name="T3" fmla="*/ 0 h 9"/>
                  <a:gd name="T4" fmla="*/ 10 w 10"/>
                  <a:gd name="T5" fmla="*/ 5 h 9"/>
                  <a:gd name="T6" fmla="*/ 6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4" y="0"/>
                    </a:lnTo>
                    <a:lnTo>
                      <a:pt x="10" y="5"/>
                    </a:lnTo>
                    <a:lnTo>
                      <a:pt x="6" y="9"/>
                    </a:lnTo>
                    <a:lnTo>
                      <a:pt x="0" y="5"/>
                    </a:lnTo>
                    <a:close/>
                  </a:path>
                </a:pathLst>
              </a:custGeom>
              <a:solidFill>
                <a:srgbClr val="FFFF00"/>
              </a:solidFill>
              <a:ln w="1588">
                <a:solidFill>
                  <a:srgbClr val="FFFF00"/>
                </a:solidFill>
                <a:round/>
                <a:headEnd/>
                <a:tailEnd/>
              </a:ln>
            </p:spPr>
            <p:txBody>
              <a:bodyPr/>
              <a:lstStyle/>
              <a:p>
                <a:endParaRPr lang="en-US"/>
              </a:p>
            </p:txBody>
          </p:sp>
          <p:sp>
            <p:nvSpPr>
              <p:cNvPr id="2267" name="Freeform 1934"/>
              <p:cNvSpPr>
                <a:spLocks/>
              </p:cNvSpPr>
              <p:nvPr/>
            </p:nvSpPr>
            <p:spPr bwMode="auto">
              <a:xfrm>
                <a:off x="3541" y="1791"/>
                <a:ext cx="9" cy="8"/>
              </a:xfrm>
              <a:custGeom>
                <a:avLst/>
                <a:gdLst>
                  <a:gd name="T0" fmla="*/ 0 w 9"/>
                  <a:gd name="T1" fmla="*/ 3 h 8"/>
                  <a:gd name="T2" fmla="*/ 3 w 9"/>
                  <a:gd name="T3" fmla="*/ 0 h 8"/>
                  <a:gd name="T4" fmla="*/ 9 w 9"/>
                  <a:gd name="T5" fmla="*/ 6 h 8"/>
                  <a:gd name="T6" fmla="*/ 6 w 9"/>
                  <a:gd name="T7" fmla="*/ 8 h 8"/>
                  <a:gd name="T8" fmla="*/ 0 w 9"/>
                  <a:gd name="T9" fmla="*/ 3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3"/>
                    </a:moveTo>
                    <a:lnTo>
                      <a:pt x="3" y="0"/>
                    </a:lnTo>
                    <a:lnTo>
                      <a:pt x="9" y="6"/>
                    </a:lnTo>
                    <a:lnTo>
                      <a:pt x="6" y="8"/>
                    </a:lnTo>
                    <a:lnTo>
                      <a:pt x="0" y="3"/>
                    </a:lnTo>
                    <a:close/>
                  </a:path>
                </a:pathLst>
              </a:custGeom>
              <a:solidFill>
                <a:srgbClr val="FFFF00"/>
              </a:solidFill>
              <a:ln w="1588">
                <a:solidFill>
                  <a:srgbClr val="FFFF00"/>
                </a:solidFill>
                <a:round/>
                <a:headEnd/>
                <a:tailEnd/>
              </a:ln>
            </p:spPr>
            <p:txBody>
              <a:bodyPr/>
              <a:lstStyle/>
              <a:p>
                <a:endParaRPr lang="en-US"/>
              </a:p>
            </p:txBody>
          </p:sp>
          <p:sp>
            <p:nvSpPr>
              <p:cNvPr id="2268" name="Freeform 1935"/>
              <p:cNvSpPr>
                <a:spLocks/>
              </p:cNvSpPr>
              <p:nvPr/>
            </p:nvSpPr>
            <p:spPr bwMode="auto">
              <a:xfrm>
                <a:off x="3544" y="1787"/>
                <a:ext cx="10" cy="10"/>
              </a:xfrm>
              <a:custGeom>
                <a:avLst/>
                <a:gdLst>
                  <a:gd name="T0" fmla="*/ 0 w 10"/>
                  <a:gd name="T1" fmla="*/ 4 h 10"/>
                  <a:gd name="T2" fmla="*/ 4 w 10"/>
                  <a:gd name="T3" fmla="*/ 0 h 10"/>
                  <a:gd name="T4" fmla="*/ 10 w 10"/>
                  <a:gd name="T5" fmla="*/ 4 h 10"/>
                  <a:gd name="T6" fmla="*/ 6 w 10"/>
                  <a:gd name="T7" fmla="*/ 10 h 10"/>
                  <a:gd name="T8" fmla="*/ 0 w 10"/>
                  <a:gd name="T9" fmla="*/ 4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4"/>
                    </a:moveTo>
                    <a:lnTo>
                      <a:pt x="4" y="0"/>
                    </a:lnTo>
                    <a:lnTo>
                      <a:pt x="10" y="4"/>
                    </a:lnTo>
                    <a:lnTo>
                      <a:pt x="6" y="10"/>
                    </a:lnTo>
                    <a:lnTo>
                      <a:pt x="0" y="4"/>
                    </a:lnTo>
                    <a:close/>
                  </a:path>
                </a:pathLst>
              </a:custGeom>
              <a:solidFill>
                <a:srgbClr val="FFFF00"/>
              </a:solidFill>
              <a:ln w="1588">
                <a:solidFill>
                  <a:srgbClr val="FFFF00"/>
                </a:solidFill>
                <a:round/>
                <a:headEnd/>
                <a:tailEnd/>
              </a:ln>
            </p:spPr>
            <p:txBody>
              <a:bodyPr/>
              <a:lstStyle/>
              <a:p>
                <a:endParaRPr lang="en-US"/>
              </a:p>
            </p:txBody>
          </p:sp>
          <p:sp>
            <p:nvSpPr>
              <p:cNvPr id="2269" name="Freeform 1936"/>
              <p:cNvSpPr>
                <a:spLocks/>
              </p:cNvSpPr>
              <p:nvPr/>
            </p:nvSpPr>
            <p:spPr bwMode="auto">
              <a:xfrm>
                <a:off x="3548" y="1784"/>
                <a:ext cx="7" cy="7"/>
              </a:xfrm>
              <a:custGeom>
                <a:avLst/>
                <a:gdLst>
                  <a:gd name="T0" fmla="*/ 0 w 7"/>
                  <a:gd name="T1" fmla="*/ 3 h 7"/>
                  <a:gd name="T2" fmla="*/ 3 w 7"/>
                  <a:gd name="T3" fmla="*/ 0 h 7"/>
                  <a:gd name="T4" fmla="*/ 7 w 7"/>
                  <a:gd name="T5" fmla="*/ 6 h 7"/>
                  <a:gd name="T6" fmla="*/ 6 w 7"/>
                  <a:gd name="T7" fmla="*/ 7 h 7"/>
                  <a:gd name="T8" fmla="*/ 0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3" y="0"/>
                    </a:lnTo>
                    <a:lnTo>
                      <a:pt x="7" y="6"/>
                    </a:lnTo>
                    <a:lnTo>
                      <a:pt x="6" y="7"/>
                    </a:lnTo>
                    <a:lnTo>
                      <a:pt x="0" y="3"/>
                    </a:lnTo>
                    <a:close/>
                  </a:path>
                </a:pathLst>
              </a:custGeom>
              <a:solidFill>
                <a:srgbClr val="FFFF00"/>
              </a:solidFill>
              <a:ln w="1588">
                <a:solidFill>
                  <a:srgbClr val="FFFF00"/>
                </a:solidFill>
                <a:round/>
                <a:headEnd/>
                <a:tailEnd/>
              </a:ln>
            </p:spPr>
            <p:txBody>
              <a:bodyPr/>
              <a:lstStyle/>
              <a:p>
                <a:endParaRPr lang="en-US"/>
              </a:p>
            </p:txBody>
          </p:sp>
          <p:sp>
            <p:nvSpPr>
              <p:cNvPr id="2270" name="Freeform 1937"/>
              <p:cNvSpPr>
                <a:spLocks/>
              </p:cNvSpPr>
              <p:nvPr/>
            </p:nvSpPr>
            <p:spPr bwMode="auto">
              <a:xfrm>
                <a:off x="3566" y="1760"/>
                <a:ext cx="12" cy="14"/>
              </a:xfrm>
              <a:custGeom>
                <a:avLst/>
                <a:gdLst>
                  <a:gd name="T0" fmla="*/ 0 w 12"/>
                  <a:gd name="T1" fmla="*/ 8 h 14"/>
                  <a:gd name="T2" fmla="*/ 7 w 12"/>
                  <a:gd name="T3" fmla="*/ 0 h 14"/>
                  <a:gd name="T4" fmla="*/ 12 w 12"/>
                  <a:gd name="T5" fmla="*/ 4 h 14"/>
                  <a:gd name="T6" fmla="*/ 4 w 12"/>
                  <a:gd name="T7" fmla="*/ 14 h 14"/>
                  <a:gd name="T8" fmla="*/ 0 w 12"/>
                  <a:gd name="T9" fmla="*/ 8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8"/>
                    </a:moveTo>
                    <a:lnTo>
                      <a:pt x="7" y="0"/>
                    </a:lnTo>
                    <a:lnTo>
                      <a:pt x="12" y="4"/>
                    </a:lnTo>
                    <a:lnTo>
                      <a:pt x="4" y="14"/>
                    </a:lnTo>
                    <a:lnTo>
                      <a:pt x="0" y="8"/>
                    </a:lnTo>
                    <a:close/>
                  </a:path>
                </a:pathLst>
              </a:custGeom>
              <a:solidFill>
                <a:srgbClr val="FFFF00"/>
              </a:solidFill>
              <a:ln w="1588">
                <a:solidFill>
                  <a:srgbClr val="FFFF00"/>
                </a:solidFill>
                <a:round/>
                <a:headEnd/>
                <a:tailEnd/>
              </a:ln>
            </p:spPr>
            <p:txBody>
              <a:bodyPr/>
              <a:lstStyle/>
              <a:p>
                <a:endParaRPr lang="en-US"/>
              </a:p>
            </p:txBody>
          </p:sp>
          <p:sp>
            <p:nvSpPr>
              <p:cNvPr id="2271" name="Freeform 1938"/>
              <p:cNvSpPr>
                <a:spLocks/>
              </p:cNvSpPr>
              <p:nvPr/>
            </p:nvSpPr>
            <p:spPr bwMode="auto">
              <a:xfrm>
                <a:off x="3573" y="1759"/>
                <a:ext cx="6" cy="5"/>
              </a:xfrm>
              <a:custGeom>
                <a:avLst/>
                <a:gdLst>
                  <a:gd name="T0" fmla="*/ 0 w 6"/>
                  <a:gd name="T1" fmla="*/ 1 h 5"/>
                  <a:gd name="T2" fmla="*/ 2 w 6"/>
                  <a:gd name="T3" fmla="*/ 0 h 5"/>
                  <a:gd name="T4" fmla="*/ 6 w 6"/>
                  <a:gd name="T5" fmla="*/ 4 h 5"/>
                  <a:gd name="T6" fmla="*/ 5 w 6"/>
                  <a:gd name="T7" fmla="*/ 5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2" y="0"/>
                    </a:lnTo>
                    <a:lnTo>
                      <a:pt x="6" y="4"/>
                    </a:lnTo>
                    <a:lnTo>
                      <a:pt x="5" y="5"/>
                    </a:lnTo>
                    <a:lnTo>
                      <a:pt x="0" y="1"/>
                    </a:lnTo>
                    <a:close/>
                  </a:path>
                </a:pathLst>
              </a:custGeom>
              <a:solidFill>
                <a:srgbClr val="FFFF00"/>
              </a:solidFill>
              <a:ln w="1588">
                <a:solidFill>
                  <a:srgbClr val="FFFF00"/>
                </a:solidFill>
                <a:round/>
                <a:headEnd/>
                <a:tailEnd/>
              </a:ln>
            </p:spPr>
            <p:txBody>
              <a:bodyPr/>
              <a:lstStyle/>
              <a:p>
                <a:endParaRPr lang="en-US"/>
              </a:p>
            </p:txBody>
          </p:sp>
          <p:sp>
            <p:nvSpPr>
              <p:cNvPr id="2272" name="Freeform 1939"/>
              <p:cNvSpPr>
                <a:spLocks/>
              </p:cNvSpPr>
              <p:nvPr/>
            </p:nvSpPr>
            <p:spPr bwMode="auto">
              <a:xfrm>
                <a:off x="3575" y="1752"/>
                <a:ext cx="10" cy="11"/>
              </a:xfrm>
              <a:custGeom>
                <a:avLst/>
                <a:gdLst>
                  <a:gd name="T0" fmla="*/ 0 w 10"/>
                  <a:gd name="T1" fmla="*/ 7 h 11"/>
                  <a:gd name="T2" fmla="*/ 4 w 10"/>
                  <a:gd name="T3" fmla="*/ 0 h 11"/>
                  <a:gd name="T4" fmla="*/ 10 w 10"/>
                  <a:gd name="T5" fmla="*/ 5 h 11"/>
                  <a:gd name="T6" fmla="*/ 4 w 10"/>
                  <a:gd name="T7" fmla="*/ 11 h 11"/>
                  <a:gd name="T8" fmla="*/ 0 w 10"/>
                  <a:gd name="T9" fmla="*/ 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7"/>
                    </a:moveTo>
                    <a:lnTo>
                      <a:pt x="4" y="0"/>
                    </a:lnTo>
                    <a:lnTo>
                      <a:pt x="10" y="5"/>
                    </a:lnTo>
                    <a:lnTo>
                      <a:pt x="4" y="11"/>
                    </a:lnTo>
                    <a:lnTo>
                      <a:pt x="0" y="7"/>
                    </a:lnTo>
                    <a:close/>
                  </a:path>
                </a:pathLst>
              </a:custGeom>
              <a:solidFill>
                <a:srgbClr val="FFFF00"/>
              </a:solidFill>
              <a:ln w="1588">
                <a:solidFill>
                  <a:srgbClr val="FFFF00"/>
                </a:solidFill>
                <a:round/>
                <a:headEnd/>
                <a:tailEnd/>
              </a:ln>
            </p:spPr>
            <p:txBody>
              <a:bodyPr/>
              <a:lstStyle/>
              <a:p>
                <a:endParaRPr lang="en-US"/>
              </a:p>
            </p:txBody>
          </p:sp>
          <p:sp>
            <p:nvSpPr>
              <p:cNvPr id="2273" name="Freeform 1940"/>
              <p:cNvSpPr>
                <a:spLocks/>
              </p:cNvSpPr>
              <p:nvPr/>
            </p:nvSpPr>
            <p:spPr bwMode="auto">
              <a:xfrm>
                <a:off x="3594" y="1734"/>
                <a:ext cx="7" cy="7"/>
              </a:xfrm>
              <a:custGeom>
                <a:avLst/>
                <a:gdLst>
                  <a:gd name="T0" fmla="*/ 0 w 7"/>
                  <a:gd name="T1" fmla="*/ 2 h 7"/>
                  <a:gd name="T2" fmla="*/ 2 w 7"/>
                  <a:gd name="T3" fmla="*/ 0 h 7"/>
                  <a:gd name="T4" fmla="*/ 7 w 7"/>
                  <a:gd name="T5" fmla="*/ 4 h 7"/>
                  <a:gd name="T6" fmla="*/ 6 w 7"/>
                  <a:gd name="T7" fmla="*/ 7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7" y="4"/>
                    </a:lnTo>
                    <a:lnTo>
                      <a:pt x="6" y="7"/>
                    </a:lnTo>
                    <a:lnTo>
                      <a:pt x="0" y="2"/>
                    </a:lnTo>
                    <a:close/>
                  </a:path>
                </a:pathLst>
              </a:custGeom>
              <a:solidFill>
                <a:srgbClr val="FFFF00"/>
              </a:solidFill>
              <a:ln w="1588">
                <a:solidFill>
                  <a:srgbClr val="FFFF00"/>
                </a:solidFill>
                <a:round/>
                <a:headEnd/>
                <a:tailEnd/>
              </a:ln>
            </p:spPr>
            <p:txBody>
              <a:bodyPr/>
              <a:lstStyle/>
              <a:p>
                <a:endParaRPr lang="en-US"/>
              </a:p>
            </p:txBody>
          </p:sp>
          <p:sp>
            <p:nvSpPr>
              <p:cNvPr id="2274" name="Freeform 1941"/>
              <p:cNvSpPr>
                <a:spLocks/>
              </p:cNvSpPr>
              <p:nvPr/>
            </p:nvSpPr>
            <p:spPr bwMode="auto">
              <a:xfrm>
                <a:off x="3596" y="1729"/>
                <a:ext cx="9" cy="9"/>
              </a:xfrm>
              <a:custGeom>
                <a:avLst/>
                <a:gdLst>
                  <a:gd name="T0" fmla="*/ 0 w 9"/>
                  <a:gd name="T1" fmla="*/ 5 h 9"/>
                  <a:gd name="T2" fmla="*/ 5 w 9"/>
                  <a:gd name="T3" fmla="*/ 0 h 9"/>
                  <a:gd name="T4" fmla="*/ 9 w 9"/>
                  <a:gd name="T5" fmla="*/ 4 h 9"/>
                  <a:gd name="T6" fmla="*/ 5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5" y="0"/>
                    </a:lnTo>
                    <a:lnTo>
                      <a:pt x="9" y="4"/>
                    </a:lnTo>
                    <a:lnTo>
                      <a:pt x="5" y="9"/>
                    </a:lnTo>
                    <a:lnTo>
                      <a:pt x="0" y="5"/>
                    </a:lnTo>
                    <a:close/>
                  </a:path>
                </a:pathLst>
              </a:custGeom>
              <a:solidFill>
                <a:srgbClr val="FFFF00"/>
              </a:solidFill>
              <a:ln w="1588">
                <a:solidFill>
                  <a:srgbClr val="FFFF00"/>
                </a:solidFill>
                <a:round/>
                <a:headEnd/>
                <a:tailEnd/>
              </a:ln>
            </p:spPr>
            <p:txBody>
              <a:bodyPr/>
              <a:lstStyle/>
              <a:p>
                <a:endParaRPr lang="en-US"/>
              </a:p>
            </p:txBody>
          </p:sp>
          <p:sp>
            <p:nvSpPr>
              <p:cNvPr id="2275" name="Freeform 1942"/>
              <p:cNvSpPr>
                <a:spLocks/>
              </p:cNvSpPr>
              <p:nvPr/>
            </p:nvSpPr>
            <p:spPr bwMode="auto">
              <a:xfrm>
                <a:off x="3601" y="1725"/>
                <a:ext cx="8" cy="8"/>
              </a:xfrm>
              <a:custGeom>
                <a:avLst/>
                <a:gdLst>
                  <a:gd name="T0" fmla="*/ 0 w 8"/>
                  <a:gd name="T1" fmla="*/ 4 h 8"/>
                  <a:gd name="T2" fmla="*/ 3 w 8"/>
                  <a:gd name="T3" fmla="*/ 0 h 8"/>
                  <a:gd name="T4" fmla="*/ 8 w 8"/>
                  <a:gd name="T5" fmla="*/ 4 h 8"/>
                  <a:gd name="T6" fmla="*/ 4 w 8"/>
                  <a:gd name="T7" fmla="*/ 8 h 8"/>
                  <a:gd name="T8" fmla="*/ 0 w 8"/>
                  <a:gd name="T9" fmla="*/ 4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4"/>
                    </a:moveTo>
                    <a:lnTo>
                      <a:pt x="3" y="0"/>
                    </a:lnTo>
                    <a:lnTo>
                      <a:pt x="8" y="4"/>
                    </a:lnTo>
                    <a:lnTo>
                      <a:pt x="4" y="8"/>
                    </a:lnTo>
                    <a:lnTo>
                      <a:pt x="0" y="4"/>
                    </a:lnTo>
                    <a:close/>
                  </a:path>
                </a:pathLst>
              </a:custGeom>
              <a:solidFill>
                <a:srgbClr val="FFFF00"/>
              </a:solidFill>
              <a:ln w="1588">
                <a:solidFill>
                  <a:srgbClr val="FFFF00"/>
                </a:solidFill>
                <a:round/>
                <a:headEnd/>
                <a:tailEnd/>
              </a:ln>
            </p:spPr>
            <p:txBody>
              <a:bodyPr/>
              <a:lstStyle/>
              <a:p>
                <a:endParaRPr lang="en-US"/>
              </a:p>
            </p:txBody>
          </p:sp>
          <p:sp>
            <p:nvSpPr>
              <p:cNvPr id="2276" name="Freeform 1943"/>
              <p:cNvSpPr>
                <a:spLocks/>
              </p:cNvSpPr>
              <p:nvPr/>
            </p:nvSpPr>
            <p:spPr bwMode="auto">
              <a:xfrm>
                <a:off x="3604" y="1719"/>
                <a:ext cx="9" cy="10"/>
              </a:xfrm>
              <a:custGeom>
                <a:avLst/>
                <a:gdLst>
                  <a:gd name="T0" fmla="*/ 0 w 9"/>
                  <a:gd name="T1" fmla="*/ 6 h 10"/>
                  <a:gd name="T2" fmla="*/ 4 w 9"/>
                  <a:gd name="T3" fmla="*/ 0 h 10"/>
                  <a:gd name="T4" fmla="*/ 9 w 9"/>
                  <a:gd name="T5" fmla="*/ 6 h 10"/>
                  <a:gd name="T6" fmla="*/ 5 w 9"/>
                  <a:gd name="T7" fmla="*/ 10 h 10"/>
                  <a:gd name="T8" fmla="*/ 0 w 9"/>
                  <a:gd name="T9" fmla="*/ 6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6"/>
                    </a:moveTo>
                    <a:lnTo>
                      <a:pt x="4" y="0"/>
                    </a:lnTo>
                    <a:lnTo>
                      <a:pt x="9" y="6"/>
                    </a:lnTo>
                    <a:lnTo>
                      <a:pt x="5" y="10"/>
                    </a:lnTo>
                    <a:lnTo>
                      <a:pt x="0" y="6"/>
                    </a:lnTo>
                    <a:close/>
                  </a:path>
                </a:pathLst>
              </a:custGeom>
              <a:solidFill>
                <a:srgbClr val="FFFF00"/>
              </a:solidFill>
              <a:ln w="1588">
                <a:solidFill>
                  <a:srgbClr val="FFFF00"/>
                </a:solidFill>
                <a:round/>
                <a:headEnd/>
                <a:tailEnd/>
              </a:ln>
            </p:spPr>
            <p:txBody>
              <a:bodyPr/>
              <a:lstStyle/>
              <a:p>
                <a:endParaRPr lang="en-US"/>
              </a:p>
            </p:txBody>
          </p:sp>
          <p:sp>
            <p:nvSpPr>
              <p:cNvPr id="2277" name="Freeform 1944"/>
              <p:cNvSpPr>
                <a:spLocks/>
              </p:cNvSpPr>
              <p:nvPr/>
            </p:nvSpPr>
            <p:spPr bwMode="auto">
              <a:xfrm>
                <a:off x="3623" y="1695"/>
                <a:ext cx="12" cy="12"/>
              </a:xfrm>
              <a:custGeom>
                <a:avLst/>
                <a:gdLst>
                  <a:gd name="T0" fmla="*/ 0 w 12"/>
                  <a:gd name="T1" fmla="*/ 8 h 12"/>
                  <a:gd name="T2" fmla="*/ 7 w 12"/>
                  <a:gd name="T3" fmla="*/ 0 h 12"/>
                  <a:gd name="T4" fmla="*/ 12 w 12"/>
                  <a:gd name="T5" fmla="*/ 4 h 12"/>
                  <a:gd name="T6" fmla="*/ 5 w 12"/>
                  <a:gd name="T7" fmla="*/ 12 h 12"/>
                  <a:gd name="T8" fmla="*/ 0 w 12"/>
                  <a:gd name="T9" fmla="*/ 8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8"/>
                    </a:moveTo>
                    <a:lnTo>
                      <a:pt x="7" y="0"/>
                    </a:lnTo>
                    <a:lnTo>
                      <a:pt x="12" y="4"/>
                    </a:lnTo>
                    <a:lnTo>
                      <a:pt x="5" y="12"/>
                    </a:lnTo>
                    <a:lnTo>
                      <a:pt x="0" y="8"/>
                    </a:lnTo>
                    <a:close/>
                  </a:path>
                </a:pathLst>
              </a:custGeom>
              <a:solidFill>
                <a:srgbClr val="FFFF00"/>
              </a:solidFill>
              <a:ln w="1588">
                <a:solidFill>
                  <a:srgbClr val="FFFF00"/>
                </a:solidFill>
                <a:round/>
                <a:headEnd/>
                <a:tailEnd/>
              </a:ln>
            </p:spPr>
            <p:txBody>
              <a:bodyPr/>
              <a:lstStyle/>
              <a:p>
                <a:endParaRPr lang="en-US"/>
              </a:p>
            </p:txBody>
          </p:sp>
          <p:sp>
            <p:nvSpPr>
              <p:cNvPr id="2278" name="Freeform 1945"/>
              <p:cNvSpPr>
                <a:spLocks/>
              </p:cNvSpPr>
              <p:nvPr/>
            </p:nvSpPr>
            <p:spPr bwMode="auto">
              <a:xfrm>
                <a:off x="3630" y="1687"/>
                <a:ext cx="12" cy="12"/>
              </a:xfrm>
              <a:custGeom>
                <a:avLst/>
                <a:gdLst>
                  <a:gd name="T0" fmla="*/ 0 w 12"/>
                  <a:gd name="T1" fmla="*/ 8 h 12"/>
                  <a:gd name="T2" fmla="*/ 6 w 12"/>
                  <a:gd name="T3" fmla="*/ 0 h 12"/>
                  <a:gd name="T4" fmla="*/ 12 w 12"/>
                  <a:gd name="T5" fmla="*/ 4 h 12"/>
                  <a:gd name="T6" fmla="*/ 5 w 12"/>
                  <a:gd name="T7" fmla="*/ 12 h 12"/>
                  <a:gd name="T8" fmla="*/ 0 w 12"/>
                  <a:gd name="T9" fmla="*/ 8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8"/>
                    </a:moveTo>
                    <a:lnTo>
                      <a:pt x="6" y="0"/>
                    </a:lnTo>
                    <a:lnTo>
                      <a:pt x="12" y="4"/>
                    </a:lnTo>
                    <a:lnTo>
                      <a:pt x="5" y="12"/>
                    </a:lnTo>
                    <a:lnTo>
                      <a:pt x="0" y="8"/>
                    </a:lnTo>
                    <a:close/>
                  </a:path>
                </a:pathLst>
              </a:custGeom>
              <a:solidFill>
                <a:srgbClr val="FFFF00"/>
              </a:solidFill>
              <a:ln w="1588">
                <a:solidFill>
                  <a:srgbClr val="FFFF00"/>
                </a:solidFill>
                <a:round/>
                <a:headEnd/>
                <a:tailEnd/>
              </a:ln>
            </p:spPr>
            <p:txBody>
              <a:bodyPr/>
              <a:lstStyle/>
              <a:p>
                <a:endParaRPr lang="en-US"/>
              </a:p>
            </p:txBody>
          </p:sp>
          <p:sp>
            <p:nvSpPr>
              <p:cNvPr id="2279" name="Freeform 1946"/>
              <p:cNvSpPr>
                <a:spLocks/>
              </p:cNvSpPr>
              <p:nvPr/>
            </p:nvSpPr>
            <p:spPr bwMode="auto">
              <a:xfrm>
                <a:off x="3650" y="1660"/>
                <a:ext cx="15" cy="14"/>
              </a:xfrm>
              <a:custGeom>
                <a:avLst/>
                <a:gdLst>
                  <a:gd name="T0" fmla="*/ 0 w 15"/>
                  <a:gd name="T1" fmla="*/ 10 h 14"/>
                  <a:gd name="T2" fmla="*/ 10 w 15"/>
                  <a:gd name="T3" fmla="*/ 0 h 14"/>
                  <a:gd name="T4" fmla="*/ 15 w 15"/>
                  <a:gd name="T5" fmla="*/ 4 h 14"/>
                  <a:gd name="T6" fmla="*/ 5 w 15"/>
                  <a:gd name="T7" fmla="*/ 14 h 14"/>
                  <a:gd name="T8" fmla="*/ 0 w 15"/>
                  <a:gd name="T9" fmla="*/ 1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10"/>
                    </a:moveTo>
                    <a:lnTo>
                      <a:pt x="10" y="0"/>
                    </a:lnTo>
                    <a:lnTo>
                      <a:pt x="15" y="4"/>
                    </a:lnTo>
                    <a:lnTo>
                      <a:pt x="5" y="14"/>
                    </a:lnTo>
                    <a:lnTo>
                      <a:pt x="0" y="10"/>
                    </a:lnTo>
                    <a:close/>
                  </a:path>
                </a:pathLst>
              </a:custGeom>
              <a:solidFill>
                <a:srgbClr val="FFFF00"/>
              </a:solidFill>
              <a:ln w="1588">
                <a:solidFill>
                  <a:srgbClr val="FFFF00"/>
                </a:solidFill>
                <a:round/>
                <a:headEnd/>
                <a:tailEnd/>
              </a:ln>
            </p:spPr>
            <p:txBody>
              <a:bodyPr/>
              <a:lstStyle/>
              <a:p>
                <a:endParaRPr lang="en-US"/>
              </a:p>
            </p:txBody>
          </p:sp>
          <p:sp>
            <p:nvSpPr>
              <p:cNvPr id="2280" name="Freeform 1947"/>
              <p:cNvSpPr>
                <a:spLocks/>
              </p:cNvSpPr>
              <p:nvPr/>
            </p:nvSpPr>
            <p:spPr bwMode="auto">
              <a:xfrm>
                <a:off x="3660" y="1654"/>
                <a:ext cx="8" cy="10"/>
              </a:xfrm>
              <a:custGeom>
                <a:avLst/>
                <a:gdLst>
                  <a:gd name="T0" fmla="*/ 0 w 8"/>
                  <a:gd name="T1" fmla="*/ 6 h 10"/>
                  <a:gd name="T2" fmla="*/ 4 w 8"/>
                  <a:gd name="T3" fmla="*/ 0 h 10"/>
                  <a:gd name="T4" fmla="*/ 8 w 8"/>
                  <a:gd name="T5" fmla="*/ 6 h 10"/>
                  <a:gd name="T6" fmla="*/ 5 w 8"/>
                  <a:gd name="T7" fmla="*/ 10 h 10"/>
                  <a:gd name="T8" fmla="*/ 0 w 8"/>
                  <a:gd name="T9" fmla="*/ 6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6"/>
                    </a:moveTo>
                    <a:lnTo>
                      <a:pt x="4" y="0"/>
                    </a:lnTo>
                    <a:lnTo>
                      <a:pt x="8" y="6"/>
                    </a:lnTo>
                    <a:lnTo>
                      <a:pt x="5" y="10"/>
                    </a:lnTo>
                    <a:lnTo>
                      <a:pt x="0" y="6"/>
                    </a:lnTo>
                    <a:close/>
                  </a:path>
                </a:pathLst>
              </a:custGeom>
              <a:solidFill>
                <a:srgbClr val="FFFF00"/>
              </a:solidFill>
              <a:ln w="1588">
                <a:solidFill>
                  <a:srgbClr val="FFFF00"/>
                </a:solidFill>
                <a:round/>
                <a:headEnd/>
                <a:tailEnd/>
              </a:ln>
            </p:spPr>
            <p:txBody>
              <a:bodyPr/>
              <a:lstStyle/>
              <a:p>
                <a:endParaRPr lang="en-US"/>
              </a:p>
            </p:txBody>
          </p:sp>
          <p:sp>
            <p:nvSpPr>
              <p:cNvPr id="2281" name="Freeform 1948"/>
              <p:cNvSpPr>
                <a:spLocks/>
              </p:cNvSpPr>
              <p:nvPr/>
            </p:nvSpPr>
            <p:spPr bwMode="auto">
              <a:xfrm>
                <a:off x="3664" y="1653"/>
                <a:ext cx="5" cy="7"/>
              </a:xfrm>
              <a:custGeom>
                <a:avLst/>
                <a:gdLst>
                  <a:gd name="T0" fmla="*/ 0 w 5"/>
                  <a:gd name="T1" fmla="*/ 1 h 7"/>
                  <a:gd name="T2" fmla="*/ 0 w 5"/>
                  <a:gd name="T3" fmla="*/ 0 h 7"/>
                  <a:gd name="T4" fmla="*/ 5 w 5"/>
                  <a:gd name="T5" fmla="*/ 5 h 7"/>
                  <a:gd name="T6" fmla="*/ 4 w 5"/>
                  <a:gd name="T7" fmla="*/ 7 h 7"/>
                  <a:gd name="T8" fmla="*/ 0 w 5"/>
                  <a:gd name="T9" fmla="*/ 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0"/>
                    </a:lnTo>
                    <a:lnTo>
                      <a:pt x="5" y="5"/>
                    </a:lnTo>
                    <a:lnTo>
                      <a:pt x="4" y="7"/>
                    </a:lnTo>
                    <a:lnTo>
                      <a:pt x="0" y="1"/>
                    </a:lnTo>
                    <a:close/>
                  </a:path>
                </a:pathLst>
              </a:custGeom>
              <a:solidFill>
                <a:srgbClr val="FFFF00"/>
              </a:solidFill>
              <a:ln w="1588">
                <a:solidFill>
                  <a:srgbClr val="FFFF00"/>
                </a:solidFill>
                <a:round/>
                <a:headEnd/>
                <a:tailEnd/>
              </a:ln>
            </p:spPr>
            <p:txBody>
              <a:bodyPr/>
              <a:lstStyle/>
              <a:p>
                <a:endParaRPr lang="en-US"/>
              </a:p>
            </p:txBody>
          </p:sp>
          <p:sp>
            <p:nvSpPr>
              <p:cNvPr id="2282" name="Freeform 1949"/>
              <p:cNvSpPr>
                <a:spLocks/>
              </p:cNvSpPr>
              <p:nvPr/>
            </p:nvSpPr>
            <p:spPr bwMode="auto">
              <a:xfrm>
                <a:off x="3679" y="1630"/>
                <a:ext cx="9" cy="11"/>
              </a:xfrm>
              <a:custGeom>
                <a:avLst/>
                <a:gdLst>
                  <a:gd name="T0" fmla="*/ 0 w 9"/>
                  <a:gd name="T1" fmla="*/ 6 h 11"/>
                  <a:gd name="T2" fmla="*/ 5 w 9"/>
                  <a:gd name="T3" fmla="*/ 0 h 11"/>
                  <a:gd name="T4" fmla="*/ 9 w 9"/>
                  <a:gd name="T5" fmla="*/ 4 h 11"/>
                  <a:gd name="T6" fmla="*/ 4 w 9"/>
                  <a:gd name="T7" fmla="*/ 11 h 11"/>
                  <a:gd name="T8" fmla="*/ 0 w 9"/>
                  <a:gd name="T9" fmla="*/ 6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6"/>
                    </a:moveTo>
                    <a:lnTo>
                      <a:pt x="5" y="0"/>
                    </a:lnTo>
                    <a:lnTo>
                      <a:pt x="9" y="4"/>
                    </a:lnTo>
                    <a:lnTo>
                      <a:pt x="4" y="11"/>
                    </a:lnTo>
                    <a:lnTo>
                      <a:pt x="0" y="6"/>
                    </a:lnTo>
                    <a:close/>
                  </a:path>
                </a:pathLst>
              </a:custGeom>
              <a:solidFill>
                <a:srgbClr val="FFFF00"/>
              </a:solidFill>
              <a:ln w="1588">
                <a:solidFill>
                  <a:srgbClr val="FFFF00"/>
                </a:solidFill>
                <a:round/>
                <a:headEnd/>
                <a:tailEnd/>
              </a:ln>
            </p:spPr>
            <p:txBody>
              <a:bodyPr/>
              <a:lstStyle/>
              <a:p>
                <a:endParaRPr lang="en-US"/>
              </a:p>
            </p:txBody>
          </p:sp>
          <p:sp>
            <p:nvSpPr>
              <p:cNvPr id="2283" name="Freeform 1950"/>
              <p:cNvSpPr>
                <a:spLocks/>
              </p:cNvSpPr>
              <p:nvPr/>
            </p:nvSpPr>
            <p:spPr bwMode="auto">
              <a:xfrm>
                <a:off x="3684" y="1628"/>
                <a:ext cx="7" cy="6"/>
              </a:xfrm>
              <a:custGeom>
                <a:avLst/>
                <a:gdLst>
                  <a:gd name="T0" fmla="*/ 0 w 7"/>
                  <a:gd name="T1" fmla="*/ 2 h 6"/>
                  <a:gd name="T2" fmla="*/ 1 w 7"/>
                  <a:gd name="T3" fmla="*/ 0 h 6"/>
                  <a:gd name="T4" fmla="*/ 7 w 7"/>
                  <a:gd name="T5" fmla="*/ 4 h 6"/>
                  <a:gd name="T6" fmla="*/ 4 w 7"/>
                  <a:gd name="T7" fmla="*/ 6 h 6"/>
                  <a:gd name="T8" fmla="*/ 0 w 7"/>
                  <a:gd name="T9" fmla="*/ 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1" y="0"/>
                    </a:lnTo>
                    <a:lnTo>
                      <a:pt x="7" y="4"/>
                    </a:lnTo>
                    <a:lnTo>
                      <a:pt x="4" y="6"/>
                    </a:lnTo>
                    <a:lnTo>
                      <a:pt x="0" y="2"/>
                    </a:lnTo>
                    <a:close/>
                  </a:path>
                </a:pathLst>
              </a:custGeom>
              <a:solidFill>
                <a:srgbClr val="FFFF00"/>
              </a:solidFill>
              <a:ln w="1588">
                <a:solidFill>
                  <a:srgbClr val="FFFF00"/>
                </a:solidFill>
                <a:round/>
                <a:headEnd/>
                <a:tailEnd/>
              </a:ln>
            </p:spPr>
            <p:txBody>
              <a:bodyPr/>
              <a:lstStyle/>
              <a:p>
                <a:endParaRPr lang="en-US"/>
              </a:p>
            </p:txBody>
          </p:sp>
          <p:sp>
            <p:nvSpPr>
              <p:cNvPr id="2284" name="Freeform 1951"/>
              <p:cNvSpPr>
                <a:spLocks/>
              </p:cNvSpPr>
              <p:nvPr/>
            </p:nvSpPr>
            <p:spPr bwMode="auto">
              <a:xfrm>
                <a:off x="3685" y="1620"/>
                <a:ext cx="13" cy="12"/>
              </a:xfrm>
              <a:custGeom>
                <a:avLst/>
                <a:gdLst>
                  <a:gd name="T0" fmla="*/ 0 w 13"/>
                  <a:gd name="T1" fmla="*/ 8 h 12"/>
                  <a:gd name="T2" fmla="*/ 7 w 13"/>
                  <a:gd name="T3" fmla="*/ 0 h 12"/>
                  <a:gd name="T4" fmla="*/ 13 w 13"/>
                  <a:gd name="T5" fmla="*/ 4 h 12"/>
                  <a:gd name="T6" fmla="*/ 6 w 13"/>
                  <a:gd name="T7" fmla="*/ 12 h 12"/>
                  <a:gd name="T8" fmla="*/ 0 w 13"/>
                  <a:gd name="T9" fmla="*/ 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0" y="8"/>
                    </a:moveTo>
                    <a:lnTo>
                      <a:pt x="7" y="0"/>
                    </a:lnTo>
                    <a:lnTo>
                      <a:pt x="13" y="4"/>
                    </a:lnTo>
                    <a:lnTo>
                      <a:pt x="6" y="12"/>
                    </a:lnTo>
                    <a:lnTo>
                      <a:pt x="0" y="8"/>
                    </a:lnTo>
                    <a:close/>
                  </a:path>
                </a:pathLst>
              </a:custGeom>
              <a:solidFill>
                <a:srgbClr val="FFFF00"/>
              </a:solidFill>
              <a:ln w="1588">
                <a:solidFill>
                  <a:srgbClr val="FFFF00"/>
                </a:solidFill>
                <a:round/>
                <a:headEnd/>
                <a:tailEnd/>
              </a:ln>
            </p:spPr>
            <p:txBody>
              <a:bodyPr/>
              <a:lstStyle/>
              <a:p>
                <a:endParaRPr lang="en-US"/>
              </a:p>
            </p:txBody>
          </p:sp>
          <p:sp>
            <p:nvSpPr>
              <p:cNvPr id="2285" name="Freeform 1952"/>
              <p:cNvSpPr>
                <a:spLocks/>
              </p:cNvSpPr>
              <p:nvPr/>
            </p:nvSpPr>
            <p:spPr bwMode="auto">
              <a:xfrm>
                <a:off x="3706" y="1600"/>
                <a:ext cx="7" cy="7"/>
              </a:xfrm>
              <a:custGeom>
                <a:avLst/>
                <a:gdLst>
                  <a:gd name="T0" fmla="*/ 0 w 7"/>
                  <a:gd name="T1" fmla="*/ 3 h 7"/>
                  <a:gd name="T2" fmla="*/ 1 w 7"/>
                  <a:gd name="T3" fmla="*/ 0 h 7"/>
                  <a:gd name="T4" fmla="*/ 7 w 7"/>
                  <a:gd name="T5" fmla="*/ 5 h 7"/>
                  <a:gd name="T6" fmla="*/ 5 w 7"/>
                  <a:gd name="T7" fmla="*/ 7 h 7"/>
                  <a:gd name="T8" fmla="*/ 0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1" y="0"/>
                    </a:lnTo>
                    <a:lnTo>
                      <a:pt x="7" y="5"/>
                    </a:lnTo>
                    <a:lnTo>
                      <a:pt x="5" y="7"/>
                    </a:lnTo>
                    <a:lnTo>
                      <a:pt x="0" y="3"/>
                    </a:lnTo>
                    <a:close/>
                  </a:path>
                </a:pathLst>
              </a:custGeom>
              <a:solidFill>
                <a:srgbClr val="FFFF00"/>
              </a:solidFill>
              <a:ln w="1588">
                <a:solidFill>
                  <a:srgbClr val="FFFF00"/>
                </a:solidFill>
                <a:round/>
                <a:headEnd/>
                <a:tailEnd/>
              </a:ln>
            </p:spPr>
            <p:txBody>
              <a:bodyPr/>
              <a:lstStyle/>
              <a:p>
                <a:endParaRPr lang="en-US"/>
              </a:p>
            </p:txBody>
          </p:sp>
          <p:sp>
            <p:nvSpPr>
              <p:cNvPr id="2286" name="Freeform 1953"/>
              <p:cNvSpPr>
                <a:spLocks/>
              </p:cNvSpPr>
              <p:nvPr/>
            </p:nvSpPr>
            <p:spPr bwMode="auto">
              <a:xfrm>
                <a:off x="3707" y="1596"/>
                <a:ext cx="8" cy="9"/>
              </a:xfrm>
              <a:custGeom>
                <a:avLst/>
                <a:gdLst>
                  <a:gd name="T0" fmla="*/ 0 w 8"/>
                  <a:gd name="T1" fmla="*/ 4 h 9"/>
                  <a:gd name="T2" fmla="*/ 4 w 8"/>
                  <a:gd name="T3" fmla="*/ 0 h 9"/>
                  <a:gd name="T4" fmla="*/ 8 w 8"/>
                  <a:gd name="T5" fmla="*/ 4 h 9"/>
                  <a:gd name="T6" fmla="*/ 6 w 8"/>
                  <a:gd name="T7" fmla="*/ 9 h 9"/>
                  <a:gd name="T8" fmla="*/ 0 w 8"/>
                  <a:gd name="T9" fmla="*/ 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4"/>
                    </a:moveTo>
                    <a:lnTo>
                      <a:pt x="4" y="0"/>
                    </a:lnTo>
                    <a:lnTo>
                      <a:pt x="8" y="4"/>
                    </a:lnTo>
                    <a:lnTo>
                      <a:pt x="6" y="9"/>
                    </a:lnTo>
                    <a:lnTo>
                      <a:pt x="0" y="4"/>
                    </a:lnTo>
                    <a:close/>
                  </a:path>
                </a:pathLst>
              </a:custGeom>
              <a:solidFill>
                <a:srgbClr val="FFFF00"/>
              </a:solidFill>
              <a:ln w="1588">
                <a:solidFill>
                  <a:srgbClr val="FFFF00"/>
                </a:solidFill>
                <a:round/>
                <a:headEnd/>
                <a:tailEnd/>
              </a:ln>
            </p:spPr>
            <p:txBody>
              <a:bodyPr/>
              <a:lstStyle/>
              <a:p>
                <a:endParaRPr lang="en-US"/>
              </a:p>
            </p:txBody>
          </p:sp>
          <p:sp>
            <p:nvSpPr>
              <p:cNvPr id="2287" name="Freeform 1954"/>
              <p:cNvSpPr>
                <a:spLocks/>
              </p:cNvSpPr>
              <p:nvPr/>
            </p:nvSpPr>
            <p:spPr bwMode="auto">
              <a:xfrm>
                <a:off x="3711" y="1586"/>
                <a:ext cx="12" cy="14"/>
              </a:xfrm>
              <a:custGeom>
                <a:avLst/>
                <a:gdLst>
                  <a:gd name="T0" fmla="*/ 0 w 12"/>
                  <a:gd name="T1" fmla="*/ 10 h 14"/>
                  <a:gd name="T2" fmla="*/ 7 w 12"/>
                  <a:gd name="T3" fmla="*/ 0 h 14"/>
                  <a:gd name="T4" fmla="*/ 12 w 12"/>
                  <a:gd name="T5" fmla="*/ 4 h 14"/>
                  <a:gd name="T6" fmla="*/ 4 w 12"/>
                  <a:gd name="T7" fmla="*/ 14 h 14"/>
                  <a:gd name="T8" fmla="*/ 0 w 12"/>
                  <a:gd name="T9" fmla="*/ 10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0"/>
                    </a:moveTo>
                    <a:lnTo>
                      <a:pt x="7" y="0"/>
                    </a:lnTo>
                    <a:lnTo>
                      <a:pt x="12" y="4"/>
                    </a:lnTo>
                    <a:lnTo>
                      <a:pt x="4" y="14"/>
                    </a:lnTo>
                    <a:lnTo>
                      <a:pt x="0" y="10"/>
                    </a:lnTo>
                    <a:close/>
                  </a:path>
                </a:pathLst>
              </a:custGeom>
              <a:solidFill>
                <a:srgbClr val="FFFF00"/>
              </a:solidFill>
              <a:ln w="1588">
                <a:solidFill>
                  <a:srgbClr val="FFFF00"/>
                </a:solidFill>
                <a:round/>
                <a:headEnd/>
                <a:tailEnd/>
              </a:ln>
            </p:spPr>
            <p:txBody>
              <a:bodyPr/>
              <a:lstStyle/>
              <a:p>
                <a:endParaRPr lang="en-US"/>
              </a:p>
            </p:txBody>
          </p:sp>
          <p:sp>
            <p:nvSpPr>
              <p:cNvPr id="2288" name="Freeform 1955"/>
              <p:cNvSpPr>
                <a:spLocks/>
              </p:cNvSpPr>
              <p:nvPr/>
            </p:nvSpPr>
            <p:spPr bwMode="auto">
              <a:xfrm>
                <a:off x="3732" y="1567"/>
                <a:ext cx="6" cy="6"/>
              </a:xfrm>
              <a:custGeom>
                <a:avLst/>
                <a:gdLst>
                  <a:gd name="T0" fmla="*/ 0 w 6"/>
                  <a:gd name="T1" fmla="*/ 2 h 6"/>
                  <a:gd name="T2" fmla="*/ 1 w 6"/>
                  <a:gd name="T3" fmla="*/ 0 h 6"/>
                  <a:gd name="T4" fmla="*/ 6 w 6"/>
                  <a:gd name="T5" fmla="*/ 6 h 6"/>
                  <a:gd name="T6" fmla="*/ 5 w 6"/>
                  <a:gd name="T7" fmla="*/ 6 h 6"/>
                  <a:gd name="T8" fmla="*/ 0 w 6"/>
                  <a:gd name="T9" fmla="*/ 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1" y="0"/>
                    </a:lnTo>
                    <a:lnTo>
                      <a:pt x="6" y="6"/>
                    </a:lnTo>
                    <a:lnTo>
                      <a:pt x="5" y="6"/>
                    </a:lnTo>
                    <a:lnTo>
                      <a:pt x="0" y="2"/>
                    </a:lnTo>
                    <a:close/>
                  </a:path>
                </a:pathLst>
              </a:custGeom>
              <a:solidFill>
                <a:srgbClr val="FFFF00"/>
              </a:solidFill>
              <a:ln w="1588">
                <a:solidFill>
                  <a:srgbClr val="FFFF00"/>
                </a:solidFill>
                <a:round/>
                <a:headEnd/>
                <a:tailEnd/>
              </a:ln>
            </p:spPr>
            <p:txBody>
              <a:bodyPr/>
              <a:lstStyle/>
              <a:p>
                <a:endParaRPr lang="en-US"/>
              </a:p>
            </p:txBody>
          </p:sp>
          <p:sp>
            <p:nvSpPr>
              <p:cNvPr id="2289" name="Freeform 1956"/>
              <p:cNvSpPr>
                <a:spLocks/>
              </p:cNvSpPr>
              <p:nvPr/>
            </p:nvSpPr>
            <p:spPr bwMode="auto">
              <a:xfrm>
                <a:off x="3733" y="1552"/>
                <a:ext cx="18" cy="21"/>
              </a:xfrm>
              <a:custGeom>
                <a:avLst/>
                <a:gdLst>
                  <a:gd name="T0" fmla="*/ 0 w 18"/>
                  <a:gd name="T1" fmla="*/ 15 h 21"/>
                  <a:gd name="T2" fmla="*/ 12 w 18"/>
                  <a:gd name="T3" fmla="*/ 0 h 21"/>
                  <a:gd name="T4" fmla="*/ 18 w 18"/>
                  <a:gd name="T5" fmla="*/ 4 h 21"/>
                  <a:gd name="T6" fmla="*/ 5 w 18"/>
                  <a:gd name="T7" fmla="*/ 21 h 21"/>
                  <a:gd name="T8" fmla="*/ 0 w 18"/>
                  <a:gd name="T9" fmla="*/ 15 h 21"/>
                  <a:gd name="T10" fmla="*/ 0 60000 65536"/>
                  <a:gd name="T11" fmla="*/ 0 60000 65536"/>
                  <a:gd name="T12" fmla="*/ 0 60000 65536"/>
                  <a:gd name="T13" fmla="*/ 0 60000 65536"/>
                  <a:gd name="T14" fmla="*/ 0 60000 65536"/>
                  <a:gd name="T15" fmla="*/ 0 w 18"/>
                  <a:gd name="T16" fmla="*/ 0 h 21"/>
                  <a:gd name="T17" fmla="*/ 18 w 18"/>
                  <a:gd name="T18" fmla="*/ 21 h 21"/>
                </a:gdLst>
                <a:ahLst/>
                <a:cxnLst>
                  <a:cxn ang="T10">
                    <a:pos x="T0" y="T1"/>
                  </a:cxn>
                  <a:cxn ang="T11">
                    <a:pos x="T2" y="T3"/>
                  </a:cxn>
                  <a:cxn ang="T12">
                    <a:pos x="T4" y="T5"/>
                  </a:cxn>
                  <a:cxn ang="T13">
                    <a:pos x="T6" y="T7"/>
                  </a:cxn>
                  <a:cxn ang="T14">
                    <a:pos x="T8" y="T9"/>
                  </a:cxn>
                </a:cxnLst>
                <a:rect l="T15" t="T16" r="T17" b="T18"/>
                <a:pathLst>
                  <a:path w="18" h="21">
                    <a:moveTo>
                      <a:pt x="0" y="15"/>
                    </a:moveTo>
                    <a:lnTo>
                      <a:pt x="12" y="0"/>
                    </a:lnTo>
                    <a:lnTo>
                      <a:pt x="18" y="4"/>
                    </a:lnTo>
                    <a:lnTo>
                      <a:pt x="5" y="21"/>
                    </a:lnTo>
                    <a:lnTo>
                      <a:pt x="0" y="15"/>
                    </a:lnTo>
                    <a:close/>
                  </a:path>
                </a:pathLst>
              </a:custGeom>
              <a:solidFill>
                <a:srgbClr val="FFFF00"/>
              </a:solidFill>
              <a:ln w="1588">
                <a:solidFill>
                  <a:srgbClr val="FFFF00"/>
                </a:solidFill>
                <a:round/>
                <a:headEnd/>
                <a:tailEnd/>
              </a:ln>
            </p:spPr>
            <p:txBody>
              <a:bodyPr/>
              <a:lstStyle/>
              <a:p>
                <a:endParaRPr lang="en-US"/>
              </a:p>
            </p:txBody>
          </p:sp>
          <p:sp>
            <p:nvSpPr>
              <p:cNvPr id="2290" name="Freeform 1957"/>
              <p:cNvSpPr>
                <a:spLocks/>
              </p:cNvSpPr>
              <p:nvPr/>
            </p:nvSpPr>
            <p:spPr bwMode="auto">
              <a:xfrm>
                <a:off x="3759" y="1524"/>
                <a:ext cx="13" cy="15"/>
              </a:xfrm>
              <a:custGeom>
                <a:avLst/>
                <a:gdLst>
                  <a:gd name="T0" fmla="*/ 0 w 13"/>
                  <a:gd name="T1" fmla="*/ 11 h 15"/>
                  <a:gd name="T2" fmla="*/ 8 w 13"/>
                  <a:gd name="T3" fmla="*/ 0 h 15"/>
                  <a:gd name="T4" fmla="*/ 13 w 13"/>
                  <a:gd name="T5" fmla="*/ 4 h 15"/>
                  <a:gd name="T6" fmla="*/ 5 w 13"/>
                  <a:gd name="T7" fmla="*/ 15 h 15"/>
                  <a:gd name="T8" fmla="*/ 0 w 13"/>
                  <a:gd name="T9" fmla="*/ 11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0" y="11"/>
                    </a:moveTo>
                    <a:lnTo>
                      <a:pt x="8" y="0"/>
                    </a:lnTo>
                    <a:lnTo>
                      <a:pt x="13" y="4"/>
                    </a:lnTo>
                    <a:lnTo>
                      <a:pt x="5" y="15"/>
                    </a:lnTo>
                    <a:lnTo>
                      <a:pt x="0" y="11"/>
                    </a:lnTo>
                    <a:close/>
                  </a:path>
                </a:pathLst>
              </a:custGeom>
              <a:solidFill>
                <a:srgbClr val="FFFF00"/>
              </a:solidFill>
              <a:ln w="1588">
                <a:solidFill>
                  <a:srgbClr val="FFFF00"/>
                </a:solidFill>
                <a:round/>
                <a:headEnd/>
                <a:tailEnd/>
              </a:ln>
            </p:spPr>
            <p:txBody>
              <a:bodyPr/>
              <a:lstStyle/>
              <a:p>
                <a:endParaRPr lang="en-US"/>
              </a:p>
            </p:txBody>
          </p:sp>
          <p:sp>
            <p:nvSpPr>
              <p:cNvPr id="2291" name="Freeform 1958"/>
              <p:cNvSpPr>
                <a:spLocks/>
              </p:cNvSpPr>
              <p:nvPr/>
            </p:nvSpPr>
            <p:spPr bwMode="auto">
              <a:xfrm>
                <a:off x="3767" y="1521"/>
                <a:ext cx="7" cy="7"/>
              </a:xfrm>
              <a:custGeom>
                <a:avLst/>
                <a:gdLst>
                  <a:gd name="T0" fmla="*/ 0 w 7"/>
                  <a:gd name="T1" fmla="*/ 3 h 7"/>
                  <a:gd name="T2" fmla="*/ 1 w 7"/>
                  <a:gd name="T3" fmla="*/ 0 h 7"/>
                  <a:gd name="T4" fmla="*/ 7 w 7"/>
                  <a:gd name="T5" fmla="*/ 4 h 7"/>
                  <a:gd name="T6" fmla="*/ 5 w 7"/>
                  <a:gd name="T7" fmla="*/ 7 h 7"/>
                  <a:gd name="T8" fmla="*/ 0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1" y="0"/>
                    </a:lnTo>
                    <a:lnTo>
                      <a:pt x="7" y="4"/>
                    </a:lnTo>
                    <a:lnTo>
                      <a:pt x="5" y="7"/>
                    </a:lnTo>
                    <a:lnTo>
                      <a:pt x="0" y="3"/>
                    </a:lnTo>
                    <a:close/>
                  </a:path>
                </a:pathLst>
              </a:custGeom>
              <a:solidFill>
                <a:srgbClr val="FFFF00"/>
              </a:solidFill>
              <a:ln w="1588">
                <a:solidFill>
                  <a:srgbClr val="FFFF00"/>
                </a:solidFill>
                <a:round/>
                <a:headEnd/>
                <a:tailEnd/>
              </a:ln>
            </p:spPr>
            <p:txBody>
              <a:bodyPr/>
              <a:lstStyle/>
              <a:p>
                <a:endParaRPr lang="en-US"/>
              </a:p>
            </p:txBody>
          </p:sp>
          <p:sp>
            <p:nvSpPr>
              <p:cNvPr id="2292" name="Freeform 1959"/>
              <p:cNvSpPr>
                <a:spLocks/>
              </p:cNvSpPr>
              <p:nvPr/>
            </p:nvSpPr>
            <p:spPr bwMode="auto">
              <a:xfrm>
                <a:off x="3768" y="1518"/>
                <a:ext cx="8" cy="7"/>
              </a:xfrm>
              <a:custGeom>
                <a:avLst/>
                <a:gdLst>
                  <a:gd name="T0" fmla="*/ 0 w 8"/>
                  <a:gd name="T1" fmla="*/ 3 h 7"/>
                  <a:gd name="T2" fmla="*/ 3 w 8"/>
                  <a:gd name="T3" fmla="*/ 0 h 7"/>
                  <a:gd name="T4" fmla="*/ 8 w 8"/>
                  <a:gd name="T5" fmla="*/ 4 h 7"/>
                  <a:gd name="T6" fmla="*/ 6 w 8"/>
                  <a:gd name="T7" fmla="*/ 7 h 7"/>
                  <a:gd name="T8" fmla="*/ 0 w 8"/>
                  <a:gd name="T9" fmla="*/ 3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3"/>
                    </a:moveTo>
                    <a:lnTo>
                      <a:pt x="3" y="0"/>
                    </a:lnTo>
                    <a:lnTo>
                      <a:pt x="8" y="4"/>
                    </a:lnTo>
                    <a:lnTo>
                      <a:pt x="6" y="7"/>
                    </a:lnTo>
                    <a:lnTo>
                      <a:pt x="0" y="3"/>
                    </a:lnTo>
                    <a:close/>
                  </a:path>
                </a:pathLst>
              </a:custGeom>
              <a:solidFill>
                <a:srgbClr val="FFFF00"/>
              </a:solidFill>
              <a:ln w="1588">
                <a:solidFill>
                  <a:srgbClr val="FFFF00"/>
                </a:solidFill>
                <a:round/>
                <a:headEnd/>
                <a:tailEnd/>
              </a:ln>
            </p:spPr>
            <p:txBody>
              <a:bodyPr/>
              <a:lstStyle/>
              <a:p>
                <a:endParaRPr lang="en-US"/>
              </a:p>
            </p:txBody>
          </p:sp>
          <p:sp>
            <p:nvSpPr>
              <p:cNvPr id="2293" name="Freeform 1960"/>
              <p:cNvSpPr>
                <a:spLocks/>
              </p:cNvSpPr>
              <p:nvPr/>
            </p:nvSpPr>
            <p:spPr bwMode="auto">
              <a:xfrm>
                <a:off x="3771" y="1517"/>
                <a:ext cx="5" cy="5"/>
              </a:xfrm>
              <a:custGeom>
                <a:avLst/>
                <a:gdLst>
                  <a:gd name="T0" fmla="*/ 0 w 5"/>
                  <a:gd name="T1" fmla="*/ 1 h 5"/>
                  <a:gd name="T2" fmla="*/ 0 w 5"/>
                  <a:gd name="T3" fmla="*/ 0 h 5"/>
                  <a:gd name="T4" fmla="*/ 5 w 5"/>
                  <a:gd name="T5" fmla="*/ 4 h 5"/>
                  <a:gd name="T6" fmla="*/ 5 w 5"/>
                  <a:gd name="T7" fmla="*/ 5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0" y="0"/>
                    </a:lnTo>
                    <a:lnTo>
                      <a:pt x="5" y="4"/>
                    </a:lnTo>
                    <a:lnTo>
                      <a:pt x="5" y="5"/>
                    </a:lnTo>
                    <a:lnTo>
                      <a:pt x="0" y="1"/>
                    </a:lnTo>
                    <a:close/>
                  </a:path>
                </a:pathLst>
              </a:custGeom>
              <a:solidFill>
                <a:srgbClr val="FFFF00"/>
              </a:solidFill>
              <a:ln w="1588">
                <a:solidFill>
                  <a:srgbClr val="FFFF00"/>
                </a:solidFill>
                <a:round/>
                <a:headEnd/>
                <a:tailEnd/>
              </a:ln>
            </p:spPr>
            <p:txBody>
              <a:bodyPr/>
              <a:lstStyle/>
              <a:p>
                <a:endParaRPr lang="en-US"/>
              </a:p>
            </p:txBody>
          </p:sp>
          <p:sp>
            <p:nvSpPr>
              <p:cNvPr id="2294" name="Freeform 1961"/>
              <p:cNvSpPr>
                <a:spLocks/>
              </p:cNvSpPr>
              <p:nvPr/>
            </p:nvSpPr>
            <p:spPr bwMode="auto">
              <a:xfrm>
                <a:off x="3784" y="1488"/>
                <a:ext cx="14" cy="17"/>
              </a:xfrm>
              <a:custGeom>
                <a:avLst/>
                <a:gdLst>
                  <a:gd name="T0" fmla="*/ 0 w 14"/>
                  <a:gd name="T1" fmla="*/ 13 h 17"/>
                  <a:gd name="T2" fmla="*/ 9 w 14"/>
                  <a:gd name="T3" fmla="*/ 0 h 17"/>
                  <a:gd name="T4" fmla="*/ 14 w 14"/>
                  <a:gd name="T5" fmla="*/ 5 h 17"/>
                  <a:gd name="T6" fmla="*/ 6 w 14"/>
                  <a:gd name="T7" fmla="*/ 17 h 17"/>
                  <a:gd name="T8" fmla="*/ 0 w 14"/>
                  <a:gd name="T9" fmla="*/ 13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3"/>
                    </a:moveTo>
                    <a:lnTo>
                      <a:pt x="9" y="0"/>
                    </a:lnTo>
                    <a:lnTo>
                      <a:pt x="14" y="5"/>
                    </a:lnTo>
                    <a:lnTo>
                      <a:pt x="6" y="17"/>
                    </a:lnTo>
                    <a:lnTo>
                      <a:pt x="0" y="13"/>
                    </a:lnTo>
                    <a:close/>
                  </a:path>
                </a:pathLst>
              </a:custGeom>
              <a:solidFill>
                <a:srgbClr val="FFFF00"/>
              </a:solidFill>
              <a:ln w="1588">
                <a:solidFill>
                  <a:srgbClr val="FFFF00"/>
                </a:solidFill>
                <a:round/>
                <a:headEnd/>
                <a:tailEnd/>
              </a:ln>
            </p:spPr>
            <p:txBody>
              <a:bodyPr/>
              <a:lstStyle/>
              <a:p>
                <a:endParaRPr lang="en-US"/>
              </a:p>
            </p:txBody>
          </p:sp>
          <p:sp>
            <p:nvSpPr>
              <p:cNvPr id="2295" name="Freeform 1962"/>
              <p:cNvSpPr>
                <a:spLocks/>
              </p:cNvSpPr>
              <p:nvPr/>
            </p:nvSpPr>
            <p:spPr bwMode="auto">
              <a:xfrm>
                <a:off x="3793" y="1483"/>
                <a:ext cx="10" cy="10"/>
              </a:xfrm>
              <a:custGeom>
                <a:avLst/>
                <a:gdLst>
                  <a:gd name="T0" fmla="*/ 0 w 10"/>
                  <a:gd name="T1" fmla="*/ 5 h 10"/>
                  <a:gd name="T2" fmla="*/ 5 w 10"/>
                  <a:gd name="T3" fmla="*/ 0 h 10"/>
                  <a:gd name="T4" fmla="*/ 10 w 10"/>
                  <a:gd name="T5" fmla="*/ 4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4"/>
                    </a:lnTo>
                    <a:lnTo>
                      <a:pt x="5" y="10"/>
                    </a:lnTo>
                    <a:lnTo>
                      <a:pt x="0" y="5"/>
                    </a:lnTo>
                    <a:close/>
                  </a:path>
                </a:pathLst>
              </a:custGeom>
              <a:solidFill>
                <a:srgbClr val="FFFF00"/>
              </a:solidFill>
              <a:ln w="1588">
                <a:solidFill>
                  <a:srgbClr val="FFFF00"/>
                </a:solidFill>
                <a:round/>
                <a:headEnd/>
                <a:tailEnd/>
              </a:ln>
            </p:spPr>
            <p:txBody>
              <a:bodyPr/>
              <a:lstStyle/>
              <a:p>
                <a:endParaRPr lang="en-US"/>
              </a:p>
            </p:txBody>
          </p:sp>
          <p:sp>
            <p:nvSpPr>
              <p:cNvPr id="2296" name="Freeform 1963"/>
              <p:cNvSpPr>
                <a:spLocks/>
              </p:cNvSpPr>
              <p:nvPr/>
            </p:nvSpPr>
            <p:spPr bwMode="auto">
              <a:xfrm>
                <a:off x="3810" y="1460"/>
                <a:ext cx="10" cy="9"/>
              </a:xfrm>
              <a:custGeom>
                <a:avLst/>
                <a:gdLst>
                  <a:gd name="T0" fmla="*/ 0 w 10"/>
                  <a:gd name="T1" fmla="*/ 5 h 9"/>
                  <a:gd name="T2" fmla="*/ 4 w 10"/>
                  <a:gd name="T3" fmla="*/ 0 h 9"/>
                  <a:gd name="T4" fmla="*/ 10 w 10"/>
                  <a:gd name="T5" fmla="*/ 4 h 9"/>
                  <a:gd name="T6" fmla="*/ 6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4" y="0"/>
                    </a:lnTo>
                    <a:lnTo>
                      <a:pt x="10" y="4"/>
                    </a:lnTo>
                    <a:lnTo>
                      <a:pt x="6" y="9"/>
                    </a:lnTo>
                    <a:lnTo>
                      <a:pt x="0" y="5"/>
                    </a:lnTo>
                    <a:close/>
                  </a:path>
                </a:pathLst>
              </a:custGeom>
              <a:solidFill>
                <a:srgbClr val="FFFF00"/>
              </a:solidFill>
              <a:ln w="1588">
                <a:solidFill>
                  <a:srgbClr val="FFFF00"/>
                </a:solidFill>
                <a:round/>
                <a:headEnd/>
                <a:tailEnd/>
              </a:ln>
            </p:spPr>
            <p:txBody>
              <a:bodyPr/>
              <a:lstStyle/>
              <a:p>
                <a:endParaRPr lang="en-US"/>
              </a:p>
            </p:txBody>
          </p:sp>
          <p:sp>
            <p:nvSpPr>
              <p:cNvPr id="2297" name="Freeform 1964"/>
              <p:cNvSpPr>
                <a:spLocks/>
              </p:cNvSpPr>
              <p:nvPr/>
            </p:nvSpPr>
            <p:spPr bwMode="auto">
              <a:xfrm>
                <a:off x="3814" y="1452"/>
                <a:ext cx="11" cy="12"/>
              </a:xfrm>
              <a:custGeom>
                <a:avLst/>
                <a:gdLst>
                  <a:gd name="T0" fmla="*/ 0 w 11"/>
                  <a:gd name="T1" fmla="*/ 8 h 12"/>
                  <a:gd name="T2" fmla="*/ 6 w 11"/>
                  <a:gd name="T3" fmla="*/ 0 h 12"/>
                  <a:gd name="T4" fmla="*/ 11 w 11"/>
                  <a:gd name="T5" fmla="*/ 4 h 12"/>
                  <a:gd name="T6" fmla="*/ 6 w 11"/>
                  <a:gd name="T7" fmla="*/ 12 h 12"/>
                  <a:gd name="T8" fmla="*/ 0 w 11"/>
                  <a:gd name="T9" fmla="*/ 8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8"/>
                    </a:moveTo>
                    <a:lnTo>
                      <a:pt x="6" y="0"/>
                    </a:lnTo>
                    <a:lnTo>
                      <a:pt x="11" y="4"/>
                    </a:lnTo>
                    <a:lnTo>
                      <a:pt x="6" y="12"/>
                    </a:lnTo>
                    <a:lnTo>
                      <a:pt x="0" y="8"/>
                    </a:lnTo>
                    <a:close/>
                  </a:path>
                </a:pathLst>
              </a:custGeom>
              <a:solidFill>
                <a:srgbClr val="FFFF00"/>
              </a:solidFill>
              <a:ln w="1588">
                <a:solidFill>
                  <a:srgbClr val="FFFF00"/>
                </a:solidFill>
                <a:round/>
                <a:headEnd/>
                <a:tailEnd/>
              </a:ln>
            </p:spPr>
            <p:txBody>
              <a:bodyPr/>
              <a:lstStyle/>
              <a:p>
                <a:endParaRPr lang="en-US"/>
              </a:p>
            </p:txBody>
          </p:sp>
          <p:sp>
            <p:nvSpPr>
              <p:cNvPr id="2298" name="Freeform 1965"/>
              <p:cNvSpPr>
                <a:spLocks/>
              </p:cNvSpPr>
              <p:nvPr/>
            </p:nvSpPr>
            <p:spPr bwMode="auto">
              <a:xfrm>
                <a:off x="3820" y="1448"/>
                <a:ext cx="8" cy="8"/>
              </a:xfrm>
              <a:custGeom>
                <a:avLst/>
                <a:gdLst>
                  <a:gd name="T0" fmla="*/ 0 w 8"/>
                  <a:gd name="T1" fmla="*/ 5 h 8"/>
                  <a:gd name="T2" fmla="*/ 2 w 8"/>
                  <a:gd name="T3" fmla="*/ 0 h 8"/>
                  <a:gd name="T4" fmla="*/ 8 w 8"/>
                  <a:gd name="T5" fmla="*/ 4 h 8"/>
                  <a:gd name="T6" fmla="*/ 5 w 8"/>
                  <a:gd name="T7" fmla="*/ 8 h 8"/>
                  <a:gd name="T8" fmla="*/ 0 w 8"/>
                  <a:gd name="T9" fmla="*/ 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5"/>
                    </a:moveTo>
                    <a:lnTo>
                      <a:pt x="2" y="0"/>
                    </a:lnTo>
                    <a:lnTo>
                      <a:pt x="8" y="4"/>
                    </a:lnTo>
                    <a:lnTo>
                      <a:pt x="5" y="8"/>
                    </a:lnTo>
                    <a:lnTo>
                      <a:pt x="0" y="5"/>
                    </a:lnTo>
                    <a:close/>
                  </a:path>
                </a:pathLst>
              </a:custGeom>
              <a:solidFill>
                <a:srgbClr val="FFFF00"/>
              </a:solidFill>
              <a:ln w="1588">
                <a:solidFill>
                  <a:srgbClr val="FFFF00"/>
                </a:solidFill>
                <a:round/>
                <a:headEnd/>
                <a:tailEnd/>
              </a:ln>
            </p:spPr>
            <p:txBody>
              <a:bodyPr/>
              <a:lstStyle/>
              <a:p>
                <a:endParaRPr lang="en-US"/>
              </a:p>
            </p:txBody>
          </p:sp>
          <p:sp>
            <p:nvSpPr>
              <p:cNvPr id="2299" name="Freeform 1966"/>
              <p:cNvSpPr>
                <a:spLocks/>
              </p:cNvSpPr>
              <p:nvPr/>
            </p:nvSpPr>
            <p:spPr bwMode="auto">
              <a:xfrm>
                <a:off x="3836" y="1425"/>
                <a:ext cx="10" cy="10"/>
              </a:xfrm>
              <a:custGeom>
                <a:avLst/>
                <a:gdLst>
                  <a:gd name="T0" fmla="*/ 0 w 10"/>
                  <a:gd name="T1" fmla="*/ 6 h 10"/>
                  <a:gd name="T2" fmla="*/ 4 w 10"/>
                  <a:gd name="T3" fmla="*/ 0 h 10"/>
                  <a:gd name="T4" fmla="*/ 10 w 10"/>
                  <a:gd name="T5" fmla="*/ 4 h 10"/>
                  <a:gd name="T6" fmla="*/ 6 w 10"/>
                  <a:gd name="T7" fmla="*/ 10 h 10"/>
                  <a:gd name="T8" fmla="*/ 0 w 10"/>
                  <a:gd name="T9" fmla="*/ 6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6"/>
                    </a:moveTo>
                    <a:lnTo>
                      <a:pt x="4" y="0"/>
                    </a:lnTo>
                    <a:lnTo>
                      <a:pt x="10" y="4"/>
                    </a:lnTo>
                    <a:lnTo>
                      <a:pt x="6" y="10"/>
                    </a:lnTo>
                    <a:lnTo>
                      <a:pt x="0" y="6"/>
                    </a:lnTo>
                    <a:close/>
                  </a:path>
                </a:pathLst>
              </a:custGeom>
              <a:solidFill>
                <a:srgbClr val="FFFF00"/>
              </a:solidFill>
              <a:ln w="1588">
                <a:solidFill>
                  <a:srgbClr val="FFFF00"/>
                </a:solidFill>
                <a:round/>
                <a:headEnd/>
                <a:tailEnd/>
              </a:ln>
            </p:spPr>
            <p:txBody>
              <a:bodyPr/>
              <a:lstStyle/>
              <a:p>
                <a:endParaRPr lang="en-US"/>
              </a:p>
            </p:txBody>
          </p:sp>
          <p:sp>
            <p:nvSpPr>
              <p:cNvPr id="2300" name="Freeform 1967"/>
              <p:cNvSpPr>
                <a:spLocks/>
              </p:cNvSpPr>
              <p:nvPr/>
            </p:nvSpPr>
            <p:spPr bwMode="auto">
              <a:xfrm>
                <a:off x="3840" y="1416"/>
                <a:ext cx="11" cy="13"/>
              </a:xfrm>
              <a:custGeom>
                <a:avLst/>
                <a:gdLst>
                  <a:gd name="T0" fmla="*/ 0 w 11"/>
                  <a:gd name="T1" fmla="*/ 9 h 13"/>
                  <a:gd name="T2" fmla="*/ 6 w 11"/>
                  <a:gd name="T3" fmla="*/ 0 h 13"/>
                  <a:gd name="T4" fmla="*/ 11 w 11"/>
                  <a:gd name="T5" fmla="*/ 5 h 13"/>
                  <a:gd name="T6" fmla="*/ 6 w 11"/>
                  <a:gd name="T7" fmla="*/ 13 h 13"/>
                  <a:gd name="T8" fmla="*/ 0 w 11"/>
                  <a:gd name="T9" fmla="*/ 9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0" y="9"/>
                    </a:moveTo>
                    <a:lnTo>
                      <a:pt x="6" y="0"/>
                    </a:lnTo>
                    <a:lnTo>
                      <a:pt x="11" y="5"/>
                    </a:lnTo>
                    <a:lnTo>
                      <a:pt x="6" y="13"/>
                    </a:lnTo>
                    <a:lnTo>
                      <a:pt x="0" y="9"/>
                    </a:lnTo>
                    <a:close/>
                  </a:path>
                </a:pathLst>
              </a:custGeom>
              <a:solidFill>
                <a:srgbClr val="FFFF00"/>
              </a:solidFill>
              <a:ln w="1588">
                <a:solidFill>
                  <a:srgbClr val="FFFF00"/>
                </a:solidFill>
                <a:round/>
                <a:headEnd/>
                <a:tailEnd/>
              </a:ln>
            </p:spPr>
            <p:txBody>
              <a:bodyPr/>
              <a:lstStyle/>
              <a:p>
                <a:endParaRPr lang="en-US"/>
              </a:p>
            </p:txBody>
          </p:sp>
          <p:sp>
            <p:nvSpPr>
              <p:cNvPr id="2301" name="Freeform 1968"/>
              <p:cNvSpPr>
                <a:spLocks/>
              </p:cNvSpPr>
              <p:nvPr/>
            </p:nvSpPr>
            <p:spPr bwMode="auto">
              <a:xfrm>
                <a:off x="3846" y="1414"/>
                <a:ext cx="8" cy="7"/>
              </a:xfrm>
              <a:custGeom>
                <a:avLst/>
                <a:gdLst>
                  <a:gd name="T0" fmla="*/ 0 w 8"/>
                  <a:gd name="T1" fmla="*/ 2 h 7"/>
                  <a:gd name="T2" fmla="*/ 2 w 8"/>
                  <a:gd name="T3" fmla="*/ 0 h 7"/>
                  <a:gd name="T4" fmla="*/ 8 w 8"/>
                  <a:gd name="T5" fmla="*/ 4 h 7"/>
                  <a:gd name="T6" fmla="*/ 5 w 8"/>
                  <a:gd name="T7" fmla="*/ 7 h 7"/>
                  <a:gd name="T8" fmla="*/ 0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2"/>
                    </a:moveTo>
                    <a:lnTo>
                      <a:pt x="2" y="0"/>
                    </a:lnTo>
                    <a:lnTo>
                      <a:pt x="8" y="4"/>
                    </a:lnTo>
                    <a:lnTo>
                      <a:pt x="5" y="7"/>
                    </a:lnTo>
                    <a:lnTo>
                      <a:pt x="0" y="2"/>
                    </a:lnTo>
                    <a:close/>
                  </a:path>
                </a:pathLst>
              </a:custGeom>
              <a:solidFill>
                <a:srgbClr val="FFFF00"/>
              </a:solidFill>
              <a:ln w="1588">
                <a:solidFill>
                  <a:srgbClr val="FFFF00"/>
                </a:solidFill>
                <a:round/>
                <a:headEnd/>
                <a:tailEnd/>
              </a:ln>
            </p:spPr>
            <p:txBody>
              <a:bodyPr/>
              <a:lstStyle/>
              <a:p>
                <a:endParaRPr lang="en-US"/>
              </a:p>
            </p:txBody>
          </p:sp>
          <p:sp>
            <p:nvSpPr>
              <p:cNvPr id="2302" name="Freeform 1969"/>
              <p:cNvSpPr>
                <a:spLocks/>
              </p:cNvSpPr>
              <p:nvPr/>
            </p:nvSpPr>
            <p:spPr bwMode="auto">
              <a:xfrm>
                <a:off x="3861" y="1378"/>
                <a:ext cx="17" cy="22"/>
              </a:xfrm>
              <a:custGeom>
                <a:avLst/>
                <a:gdLst>
                  <a:gd name="T0" fmla="*/ 0 w 17"/>
                  <a:gd name="T1" fmla="*/ 18 h 22"/>
                  <a:gd name="T2" fmla="*/ 12 w 17"/>
                  <a:gd name="T3" fmla="*/ 0 h 22"/>
                  <a:gd name="T4" fmla="*/ 17 w 17"/>
                  <a:gd name="T5" fmla="*/ 5 h 22"/>
                  <a:gd name="T6" fmla="*/ 5 w 17"/>
                  <a:gd name="T7" fmla="*/ 22 h 22"/>
                  <a:gd name="T8" fmla="*/ 0 w 17"/>
                  <a:gd name="T9" fmla="*/ 18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8"/>
                    </a:moveTo>
                    <a:lnTo>
                      <a:pt x="12" y="0"/>
                    </a:lnTo>
                    <a:lnTo>
                      <a:pt x="17" y="5"/>
                    </a:lnTo>
                    <a:lnTo>
                      <a:pt x="5" y="22"/>
                    </a:lnTo>
                    <a:lnTo>
                      <a:pt x="0" y="18"/>
                    </a:lnTo>
                    <a:close/>
                  </a:path>
                </a:pathLst>
              </a:custGeom>
              <a:solidFill>
                <a:srgbClr val="FFFF00"/>
              </a:solidFill>
              <a:ln w="1588">
                <a:solidFill>
                  <a:srgbClr val="FFFF00"/>
                </a:solidFill>
                <a:round/>
                <a:headEnd/>
                <a:tailEnd/>
              </a:ln>
            </p:spPr>
            <p:txBody>
              <a:bodyPr/>
              <a:lstStyle/>
              <a:p>
                <a:endParaRPr lang="en-US"/>
              </a:p>
            </p:txBody>
          </p:sp>
          <p:sp>
            <p:nvSpPr>
              <p:cNvPr id="2303" name="Freeform 1970"/>
              <p:cNvSpPr>
                <a:spLocks/>
              </p:cNvSpPr>
              <p:nvPr/>
            </p:nvSpPr>
            <p:spPr bwMode="auto">
              <a:xfrm>
                <a:off x="1980" y="2757"/>
                <a:ext cx="47" cy="26"/>
              </a:xfrm>
              <a:custGeom>
                <a:avLst/>
                <a:gdLst>
                  <a:gd name="T0" fmla="*/ 11 w 47"/>
                  <a:gd name="T1" fmla="*/ 26 h 26"/>
                  <a:gd name="T2" fmla="*/ 5 w 47"/>
                  <a:gd name="T3" fmla="*/ 26 h 26"/>
                  <a:gd name="T4" fmla="*/ 1 w 47"/>
                  <a:gd name="T5" fmla="*/ 21 h 26"/>
                  <a:gd name="T6" fmla="*/ 0 w 47"/>
                  <a:gd name="T7" fmla="*/ 17 h 26"/>
                  <a:gd name="T8" fmla="*/ 1 w 47"/>
                  <a:gd name="T9" fmla="*/ 12 h 26"/>
                  <a:gd name="T10" fmla="*/ 5 w 47"/>
                  <a:gd name="T11" fmla="*/ 9 h 26"/>
                  <a:gd name="T12" fmla="*/ 37 w 47"/>
                  <a:gd name="T13" fmla="*/ 0 h 26"/>
                  <a:gd name="T14" fmla="*/ 42 w 47"/>
                  <a:gd name="T15" fmla="*/ 0 h 26"/>
                  <a:gd name="T16" fmla="*/ 46 w 47"/>
                  <a:gd name="T17" fmla="*/ 4 h 26"/>
                  <a:gd name="T18" fmla="*/ 47 w 47"/>
                  <a:gd name="T19" fmla="*/ 8 h 26"/>
                  <a:gd name="T20" fmla="*/ 46 w 47"/>
                  <a:gd name="T21" fmla="*/ 13 h 26"/>
                  <a:gd name="T22" fmla="*/ 42 w 47"/>
                  <a:gd name="T23" fmla="*/ 16 h 26"/>
                  <a:gd name="T24" fmla="*/ 11 w 47"/>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6"/>
                  <a:gd name="T41" fmla="*/ 47 w 4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6">
                    <a:moveTo>
                      <a:pt x="11" y="26"/>
                    </a:moveTo>
                    <a:lnTo>
                      <a:pt x="5" y="26"/>
                    </a:lnTo>
                    <a:lnTo>
                      <a:pt x="1" y="21"/>
                    </a:lnTo>
                    <a:lnTo>
                      <a:pt x="0" y="17"/>
                    </a:lnTo>
                    <a:lnTo>
                      <a:pt x="1" y="12"/>
                    </a:lnTo>
                    <a:lnTo>
                      <a:pt x="5" y="9"/>
                    </a:lnTo>
                    <a:lnTo>
                      <a:pt x="37" y="0"/>
                    </a:lnTo>
                    <a:lnTo>
                      <a:pt x="42" y="0"/>
                    </a:lnTo>
                    <a:lnTo>
                      <a:pt x="46" y="4"/>
                    </a:lnTo>
                    <a:lnTo>
                      <a:pt x="47" y="8"/>
                    </a:lnTo>
                    <a:lnTo>
                      <a:pt x="46" y="13"/>
                    </a:lnTo>
                    <a:lnTo>
                      <a:pt x="42" y="16"/>
                    </a:lnTo>
                    <a:lnTo>
                      <a:pt x="11"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4" name="Freeform 1971"/>
              <p:cNvSpPr>
                <a:spLocks/>
              </p:cNvSpPr>
              <p:nvPr/>
            </p:nvSpPr>
            <p:spPr bwMode="auto">
              <a:xfrm>
                <a:off x="2011" y="2747"/>
                <a:ext cx="48" cy="26"/>
              </a:xfrm>
              <a:custGeom>
                <a:avLst/>
                <a:gdLst>
                  <a:gd name="T0" fmla="*/ 11 w 48"/>
                  <a:gd name="T1" fmla="*/ 26 h 26"/>
                  <a:gd name="T2" fmla="*/ 6 w 48"/>
                  <a:gd name="T3" fmla="*/ 26 h 26"/>
                  <a:gd name="T4" fmla="*/ 2 w 48"/>
                  <a:gd name="T5" fmla="*/ 22 h 26"/>
                  <a:gd name="T6" fmla="*/ 0 w 48"/>
                  <a:gd name="T7" fmla="*/ 18 h 26"/>
                  <a:gd name="T8" fmla="*/ 2 w 48"/>
                  <a:gd name="T9" fmla="*/ 12 h 26"/>
                  <a:gd name="T10" fmla="*/ 6 w 48"/>
                  <a:gd name="T11" fmla="*/ 10 h 26"/>
                  <a:gd name="T12" fmla="*/ 37 w 48"/>
                  <a:gd name="T13" fmla="*/ 0 h 26"/>
                  <a:gd name="T14" fmla="*/ 42 w 48"/>
                  <a:gd name="T15" fmla="*/ 0 h 26"/>
                  <a:gd name="T16" fmla="*/ 46 w 48"/>
                  <a:gd name="T17" fmla="*/ 4 h 26"/>
                  <a:gd name="T18" fmla="*/ 48 w 48"/>
                  <a:gd name="T19" fmla="*/ 8 h 26"/>
                  <a:gd name="T20" fmla="*/ 46 w 48"/>
                  <a:gd name="T21" fmla="*/ 14 h 26"/>
                  <a:gd name="T22" fmla="*/ 42 w 48"/>
                  <a:gd name="T23" fmla="*/ 16 h 26"/>
                  <a:gd name="T24" fmla="*/ 11 w 48"/>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6"/>
                  <a:gd name="T41" fmla="*/ 48 w 4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6">
                    <a:moveTo>
                      <a:pt x="11" y="26"/>
                    </a:moveTo>
                    <a:lnTo>
                      <a:pt x="6" y="26"/>
                    </a:lnTo>
                    <a:lnTo>
                      <a:pt x="2" y="22"/>
                    </a:lnTo>
                    <a:lnTo>
                      <a:pt x="0" y="18"/>
                    </a:lnTo>
                    <a:lnTo>
                      <a:pt x="2" y="12"/>
                    </a:lnTo>
                    <a:lnTo>
                      <a:pt x="6" y="10"/>
                    </a:lnTo>
                    <a:lnTo>
                      <a:pt x="37" y="0"/>
                    </a:lnTo>
                    <a:lnTo>
                      <a:pt x="42" y="0"/>
                    </a:lnTo>
                    <a:lnTo>
                      <a:pt x="46" y="4"/>
                    </a:lnTo>
                    <a:lnTo>
                      <a:pt x="48" y="8"/>
                    </a:lnTo>
                    <a:lnTo>
                      <a:pt x="46" y="14"/>
                    </a:lnTo>
                    <a:lnTo>
                      <a:pt x="42" y="16"/>
                    </a:lnTo>
                    <a:lnTo>
                      <a:pt x="11"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5" name="Freeform 1972"/>
              <p:cNvSpPr>
                <a:spLocks/>
              </p:cNvSpPr>
              <p:nvPr/>
            </p:nvSpPr>
            <p:spPr bwMode="auto">
              <a:xfrm>
                <a:off x="2042" y="2738"/>
                <a:ext cx="48" cy="25"/>
              </a:xfrm>
              <a:custGeom>
                <a:avLst/>
                <a:gdLst>
                  <a:gd name="T0" fmla="*/ 11 w 48"/>
                  <a:gd name="T1" fmla="*/ 25 h 25"/>
                  <a:gd name="T2" fmla="*/ 6 w 48"/>
                  <a:gd name="T3" fmla="*/ 25 h 25"/>
                  <a:gd name="T4" fmla="*/ 2 w 48"/>
                  <a:gd name="T5" fmla="*/ 21 h 25"/>
                  <a:gd name="T6" fmla="*/ 0 w 48"/>
                  <a:gd name="T7" fmla="*/ 17 h 25"/>
                  <a:gd name="T8" fmla="*/ 2 w 48"/>
                  <a:gd name="T9" fmla="*/ 12 h 25"/>
                  <a:gd name="T10" fmla="*/ 6 w 48"/>
                  <a:gd name="T11" fmla="*/ 9 h 25"/>
                  <a:gd name="T12" fmla="*/ 37 w 48"/>
                  <a:gd name="T13" fmla="*/ 0 h 25"/>
                  <a:gd name="T14" fmla="*/ 43 w 48"/>
                  <a:gd name="T15" fmla="*/ 0 h 25"/>
                  <a:gd name="T16" fmla="*/ 47 w 48"/>
                  <a:gd name="T17" fmla="*/ 4 h 25"/>
                  <a:gd name="T18" fmla="*/ 48 w 48"/>
                  <a:gd name="T19" fmla="*/ 8 h 25"/>
                  <a:gd name="T20" fmla="*/ 47 w 48"/>
                  <a:gd name="T21" fmla="*/ 13 h 25"/>
                  <a:gd name="T22" fmla="*/ 43 w 48"/>
                  <a:gd name="T23" fmla="*/ 16 h 25"/>
                  <a:gd name="T24" fmla="*/ 11 w 48"/>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5"/>
                  <a:gd name="T41" fmla="*/ 48 w 4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5">
                    <a:moveTo>
                      <a:pt x="11" y="25"/>
                    </a:moveTo>
                    <a:lnTo>
                      <a:pt x="6" y="25"/>
                    </a:lnTo>
                    <a:lnTo>
                      <a:pt x="2" y="21"/>
                    </a:lnTo>
                    <a:lnTo>
                      <a:pt x="0" y="17"/>
                    </a:lnTo>
                    <a:lnTo>
                      <a:pt x="2" y="12"/>
                    </a:lnTo>
                    <a:lnTo>
                      <a:pt x="6" y="9"/>
                    </a:lnTo>
                    <a:lnTo>
                      <a:pt x="37" y="0"/>
                    </a:lnTo>
                    <a:lnTo>
                      <a:pt x="43" y="0"/>
                    </a:lnTo>
                    <a:lnTo>
                      <a:pt x="47" y="4"/>
                    </a:lnTo>
                    <a:lnTo>
                      <a:pt x="48" y="8"/>
                    </a:lnTo>
                    <a:lnTo>
                      <a:pt x="47" y="13"/>
                    </a:lnTo>
                    <a:lnTo>
                      <a:pt x="43" y="16"/>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6" name="Freeform 1973"/>
              <p:cNvSpPr>
                <a:spLocks/>
              </p:cNvSpPr>
              <p:nvPr/>
            </p:nvSpPr>
            <p:spPr bwMode="auto">
              <a:xfrm>
                <a:off x="2074" y="2728"/>
                <a:ext cx="47" cy="26"/>
              </a:xfrm>
              <a:custGeom>
                <a:avLst/>
                <a:gdLst>
                  <a:gd name="T0" fmla="*/ 11 w 47"/>
                  <a:gd name="T1" fmla="*/ 26 h 26"/>
                  <a:gd name="T2" fmla="*/ 5 w 47"/>
                  <a:gd name="T3" fmla="*/ 26 h 26"/>
                  <a:gd name="T4" fmla="*/ 1 w 47"/>
                  <a:gd name="T5" fmla="*/ 22 h 26"/>
                  <a:gd name="T6" fmla="*/ 0 w 47"/>
                  <a:gd name="T7" fmla="*/ 18 h 26"/>
                  <a:gd name="T8" fmla="*/ 1 w 47"/>
                  <a:gd name="T9" fmla="*/ 12 h 26"/>
                  <a:gd name="T10" fmla="*/ 5 w 47"/>
                  <a:gd name="T11" fmla="*/ 10 h 26"/>
                  <a:gd name="T12" fmla="*/ 36 w 47"/>
                  <a:gd name="T13" fmla="*/ 0 h 26"/>
                  <a:gd name="T14" fmla="*/ 42 w 47"/>
                  <a:gd name="T15" fmla="*/ 0 h 26"/>
                  <a:gd name="T16" fmla="*/ 46 w 47"/>
                  <a:gd name="T17" fmla="*/ 4 h 26"/>
                  <a:gd name="T18" fmla="*/ 47 w 47"/>
                  <a:gd name="T19" fmla="*/ 8 h 26"/>
                  <a:gd name="T20" fmla="*/ 46 w 47"/>
                  <a:gd name="T21" fmla="*/ 14 h 26"/>
                  <a:gd name="T22" fmla="*/ 42 w 47"/>
                  <a:gd name="T23" fmla="*/ 16 h 26"/>
                  <a:gd name="T24" fmla="*/ 11 w 47"/>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6"/>
                  <a:gd name="T41" fmla="*/ 47 w 4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6">
                    <a:moveTo>
                      <a:pt x="11" y="26"/>
                    </a:moveTo>
                    <a:lnTo>
                      <a:pt x="5" y="26"/>
                    </a:lnTo>
                    <a:lnTo>
                      <a:pt x="1" y="22"/>
                    </a:lnTo>
                    <a:lnTo>
                      <a:pt x="0" y="18"/>
                    </a:lnTo>
                    <a:lnTo>
                      <a:pt x="1" y="12"/>
                    </a:lnTo>
                    <a:lnTo>
                      <a:pt x="5" y="10"/>
                    </a:lnTo>
                    <a:lnTo>
                      <a:pt x="36" y="0"/>
                    </a:lnTo>
                    <a:lnTo>
                      <a:pt x="42" y="0"/>
                    </a:lnTo>
                    <a:lnTo>
                      <a:pt x="46" y="4"/>
                    </a:lnTo>
                    <a:lnTo>
                      <a:pt x="47" y="8"/>
                    </a:lnTo>
                    <a:lnTo>
                      <a:pt x="46" y="14"/>
                    </a:lnTo>
                    <a:lnTo>
                      <a:pt x="42" y="16"/>
                    </a:lnTo>
                    <a:lnTo>
                      <a:pt x="11"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7" name="Freeform 1974"/>
              <p:cNvSpPr>
                <a:spLocks/>
              </p:cNvSpPr>
              <p:nvPr/>
            </p:nvSpPr>
            <p:spPr bwMode="auto">
              <a:xfrm>
                <a:off x="2105" y="2719"/>
                <a:ext cx="47" cy="25"/>
              </a:xfrm>
              <a:custGeom>
                <a:avLst/>
                <a:gdLst>
                  <a:gd name="T0" fmla="*/ 11 w 47"/>
                  <a:gd name="T1" fmla="*/ 25 h 25"/>
                  <a:gd name="T2" fmla="*/ 5 w 47"/>
                  <a:gd name="T3" fmla="*/ 25 h 25"/>
                  <a:gd name="T4" fmla="*/ 1 w 47"/>
                  <a:gd name="T5" fmla="*/ 21 h 25"/>
                  <a:gd name="T6" fmla="*/ 0 w 47"/>
                  <a:gd name="T7" fmla="*/ 17 h 25"/>
                  <a:gd name="T8" fmla="*/ 1 w 47"/>
                  <a:gd name="T9" fmla="*/ 12 h 25"/>
                  <a:gd name="T10" fmla="*/ 5 w 47"/>
                  <a:gd name="T11" fmla="*/ 9 h 25"/>
                  <a:gd name="T12" fmla="*/ 37 w 47"/>
                  <a:gd name="T13" fmla="*/ 0 h 25"/>
                  <a:gd name="T14" fmla="*/ 42 w 47"/>
                  <a:gd name="T15" fmla="*/ 0 h 25"/>
                  <a:gd name="T16" fmla="*/ 46 w 47"/>
                  <a:gd name="T17" fmla="*/ 4 h 25"/>
                  <a:gd name="T18" fmla="*/ 47 w 47"/>
                  <a:gd name="T19" fmla="*/ 8 h 25"/>
                  <a:gd name="T20" fmla="*/ 46 w 47"/>
                  <a:gd name="T21" fmla="*/ 13 h 25"/>
                  <a:gd name="T22" fmla="*/ 42 w 47"/>
                  <a:gd name="T23" fmla="*/ 16 h 25"/>
                  <a:gd name="T24" fmla="*/ 11 w 47"/>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5"/>
                  <a:gd name="T41" fmla="*/ 47 w 47"/>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5">
                    <a:moveTo>
                      <a:pt x="11" y="25"/>
                    </a:moveTo>
                    <a:lnTo>
                      <a:pt x="5" y="25"/>
                    </a:lnTo>
                    <a:lnTo>
                      <a:pt x="1" y="21"/>
                    </a:lnTo>
                    <a:lnTo>
                      <a:pt x="0" y="17"/>
                    </a:lnTo>
                    <a:lnTo>
                      <a:pt x="1" y="12"/>
                    </a:lnTo>
                    <a:lnTo>
                      <a:pt x="5" y="9"/>
                    </a:lnTo>
                    <a:lnTo>
                      <a:pt x="37" y="0"/>
                    </a:lnTo>
                    <a:lnTo>
                      <a:pt x="42" y="0"/>
                    </a:lnTo>
                    <a:lnTo>
                      <a:pt x="46" y="4"/>
                    </a:lnTo>
                    <a:lnTo>
                      <a:pt x="47" y="8"/>
                    </a:lnTo>
                    <a:lnTo>
                      <a:pt x="46" y="13"/>
                    </a:lnTo>
                    <a:lnTo>
                      <a:pt x="42" y="16"/>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8" name="Freeform 1975"/>
              <p:cNvSpPr>
                <a:spLocks/>
              </p:cNvSpPr>
              <p:nvPr/>
            </p:nvSpPr>
            <p:spPr bwMode="auto">
              <a:xfrm>
                <a:off x="2136" y="2709"/>
                <a:ext cx="48" cy="26"/>
              </a:xfrm>
              <a:custGeom>
                <a:avLst/>
                <a:gdLst>
                  <a:gd name="T0" fmla="*/ 11 w 48"/>
                  <a:gd name="T1" fmla="*/ 26 h 26"/>
                  <a:gd name="T2" fmla="*/ 6 w 48"/>
                  <a:gd name="T3" fmla="*/ 26 h 26"/>
                  <a:gd name="T4" fmla="*/ 1 w 48"/>
                  <a:gd name="T5" fmla="*/ 22 h 26"/>
                  <a:gd name="T6" fmla="*/ 0 w 48"/>
                  <a:gd name="T7" fmla="*/ 18 h 26"/>
                  <a:gd name="T8" fmla="*/ 1 w 48"/>
                  <a:gd name="T9" fmla="*/ 12 h 26"/>
                  <a:gd name="T10" fmla="*/ 6 w 48"/>
                  <a:gd name="T11" fmla="*/ 10 h 26"/>
                  <a:gd name="T12" fmla="*/ 37 w 48"/>
                  <a:gd name="T13" fmla="*/ 0 h 26"/>
                  <a:gd name="T14" fmla="*/ 42 w 48"/>
                  <a:gd name="T15" fmla="*/ 0 h 26"/>
                  <a:gd name="T16" fmla="*/ 46 w 48"/>
                  <a:gd name="T17" fmla="*/ 4 h 26"/>
                  <a:gd name="T18" fmla="*/ 48 w 48"/>
                  <a:gd name="T19" fmla="*/ 8 h 26"/>
                  <a:gd name="T20" fmla="*/ 46 w 48"/>
                  <a:gd name="T21" fmla="*/ 14 h 26"/>
                  <a:gd name="T22" fmla="*/ 42 w 48"/>
                  <a:gd name="T23" fmla="*/ 16 h 26"/>
                  <a:gd name="T24" fmla="*/ 11 w 48"/>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6"/>
                  <a:gd name="T41" fmla="*/ 48 w 4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6">
                    <a:moveTo>
                      <a:pt x="11" y="26"/>
                    </a:moveTo>
                    <a:lnTo>
                      <a:pt x="6" y="26"/>
                    </a:lnTo>
                    <a:lnTo>
                      <a:pt x="1" y="22"/>
                    </a:lnTo>
                    <a:lnTo>
                      <a:pt x="0" y="18"/>
                    </a:lnTo>
                    <a:lnTo>
                      <a:pt x="1" y="12"/>
                    </a:lnTo>
                    <a:lnTo>
                      <a:pt x="6" y="10"/>
                    </a:lnTo>
                    <a:lnTo>
                      <a:pt x="37" y="0"/>
                    </a:lnTo>
                    <a:lnTo>
                      <a:pt x="42" y="0"/>
                    </a:lnTo>
                    <a:lnTo>
                      <a:pt x="46" y="4"/>
                    </a:lnTo>
                    <a:lnTo>
                      <a:pt x="48" y="8"/>
                    </a:lnTo>
                    <a:lnTo>
                      <a:pt x="46" y="14"/>
                    </a:lnTo>
                    <a:lnTo>
                      <a:pt x="42" y="16"/>
                    </a:lnTo>
                    <a:lnTo>
                      <a:pt x="11"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9" name="Freeform 1976"/>
              <p:cNvSpPr>
                <a:spLocks/>
              </p:cNvSpPr>
              <p:nvPr/>
            </p:nvSpPr>
            <p:spPr bwMode="auto">
              <a:xfrm>
                <a:off x="2167" y="2700"/>
                <a:ext cx="48" cy="25"/>
              </a:xfrm>
              <a:custGeom>
                <a:avLst/>
                <a:gdLst>
                  <a:gd name="T0" fmla="*/ 11 w 48"/>
                  <a:gd name="T1" fmla="*/ 25 h 25"/>
                  <a:gd name="T2" fmla="*/ 6 w 48"/>
                  <a:gd name="T3" fmla="*/ 25 h 25"/>
                  <a:gd name="T4" fmla="*/ 2 w 48"/>
                  <a:gd name="T5" fmla="*/ 21 h 25"/>
                  <a:gd name="T6" fmla="*/ 0 w 48"/>
                  <a:gd name="T7" fmla="*/ 17 h 25"/>
                  <a:gd name="T8" fmla="*/ 2 w 48"/>
                  <a:gd name="T9" fmla="*/ 12 h 25"/>
                  <a:gd name="T10" fmla="*/ 6 w 48"/>
                  <a:gd name="T11" fmla="*/ 9 h 25"/>
                  <a:gd name="T12" fmla="*/ 37 w 48"/>
                  <a:gd name="T13" fmla="*/ 0 h 25"/>
                  <a:gd name="T14" fmla="*/ 42 w 48"/>
                  <a:gd name="T15" fmla="*/ 0 h 25"/>
                  <a:gd name="T16" fmla="*/ 46 w 48"/>
                  <a:gd name="T17" fmla="*/ 4 h 25"/>
                  <a:gd name="T18" fmla="*/ 48 w 48"/>
                  <a:gd name="T19" fmla="*/ 8 h 25"/>
                  <a:gd name="T20" fmla="*/ 46 w 48"/>
                  <a:gd name="T21" fmla="*/ 13 h 25"/>
                  <a:gd name="T22" fmla="*/ 42 w 48"/>
                  <a:gd name="T23" fmla="*/ 16 h 25"/>
                  <a:gd name="T24" fmla="*/ 11 w 48"/>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5"/>
                  <a:gd name="T41" fmla="*/ 48 w 4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5">
                    <a:moveTo>
                      <a:pt x="11" y="25"/>
                    </a:moveTo>
                    <a:lnTo>
                      <a:pt x="6" y="25"/>
                    </a:lnTo>
                    <a:lnTo>
                      <a:pt x="2" y="21"/>
                    </a:lnTo>
                    <a:lnTo>
                      <a:pt x="0" y="17"/>
                    </a:lnTo>
                    <a:lnTo>
                      <a:pt x="2" y="12"/>
                    </a:lnTo>
                    <a:lnTo>
                      <a:pt x="6" y="9"/>
                    </a:lnTo>
                    <a:lnTo>
                      <a:pt x="37" y="0"/>
                    </a:lnTo>
                    <a:lnTo>
                      <a:pt x="42" y="0"/>
                    </a:lnTo>
                    <a:lnTo>
                      <a:pt x="46" y="4"/>
                    </a:lnTo>
                    <a:lnTo>
                      <a:pt x="48" y="8"/>
                    </a:lnTo>
                    <a:lnTo>
                      <a:pt x="46" y="13"/>
                    </a:lnTo>
                    <a:lnTo>
                      <a:pt x="42" y="16"/>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0" name="Freeform 1977"/>
              <p:cNvSpPr>
                <a:spLocks/>
              </p:cNvSpPr>
              <p:nvPr/>
            </p:nvSpPr>
            <p:spPr bwMode="auto">
              <a:xfrm>
                <a:off x="2199" y="2690"/>
                <a:ext cx="47" cy="26"/>
              </a:xfrm>
              <a:custGeom>
                <a:avLst/>
                <a:gdLst>
                  <a:gd name="T0" fmla="*/ 10 w 47"/>
                  <a:gd name="T1" fmla="*/ 26 h 26"/>
                  <a:gd name="T2" fmla="*/ 5 w 47"/>
                  <a:gd name="T3" fmla="*/ 26 h 26"/>
                  <a:gd name="T4" fmla="*/ 1 w 47"/>
                  <a:gd name="T5" fmla="*/ 22 h 26"/>
                  <a:gd name="T6" fmla="*/ 0 w 47"/>
                  <a:gd name="T7" fmla="*/ 18 h 26"/>
                  <a:gd name="T8" fmla="*/ 1 w 47"/>
                  <a:gd name="T9" fmla="*/ 12 h 26"/>
                  <a:gd name="T10" fmla="*/ 5 w 47"/>
                  <a:gd name="T11" fmla="*/ 10 h 26"/>
                  <a:gd name="T12" fmla="*/ 36 w 47"/>
                  <a:gd name="T13" fmla="*/ 0 h 26"/>
                  <a:gd name="T14" fmla="*/ 42 w 47"/>
                  <a:gd name="T15" fmla="*/ 0 h 26"/>
                  <a:gd name="T16" fmla="*/ 46 w 47"/>
                  <a:gd name="T17" fmla="*/ 4 h 26"/>
                  <a:gd name="T18" fmla="*/ 47 w 47"/>
                  <a:gd name="T19" fmla="*/ 8 h 26"/>
                  <a:gd name="T20" fmla="*/ 46 w 47"/>
                  <a:gd name="T21" fmla="*/ 14 h 26"/>
                  <a:gd name="T22" fmla="*/ 42 w 47"/>
                  <a:gd name="T23" fmla="*/ 16 h 26"/>
                  <a:gd name="T24" fmla="*/ 10 w 47"/>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6"/>
                  <a:gd name="T41" fmla="*/ 47 w 4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6">
                    <a:moveTo>
                      <a:pt x="10" y="26"/>
                    </a:moveTo>
                    <a:lnTo>
                      <a:pt x="5" y="26"/>
                    </a:lnTo>
                    <a:lnTo>
                      <a:pt x="1" y="22"/>
                    </a:lnTo>
                    <a:lnTo>
                      <a:pt x="0" y="18"/>
                    </a:lnTo>
                    <a:lnTo>
                      <a:pt x="1" y="12"/>
                    </a:lnTo>
                    <a:lnTo>
                      <a:pt x="5" y="10"/>
                    </a:lnTo>
                    <a:lnTo>
                      <a:pt x="36" y="0"/>
                    </a:lnTo>
                    <a:lnTo>
                      <a:pt x="42" y="0"/>
                    </a:lnTo>
                    <a:lnTo>
                      <a:pt x="46" y="4"/>
                    </a:lnTo>
                    <a:lnTo>
                      <a:pt x="47" y="8"/>
                    </a:lnTo>
                    <a:lnTo>
                      <a:pt x="46" y="14"/>
                    </a:lnTo>
                    <a:lnTo>
                      <a:pt x="42" y="16"/>
                    </a:lnTo>
                    <a:lnTo>
                      <a:pt x="10"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1" name="Freeform 1978"/>
              <p:cNvSpPr>
                <a:spLocks/>
              </p:cNvSpPr>
              <p:nvPr/>
            </p:nvSpPr>
            <p:spPr bwMode="auto">
              <a:xfrm>
                <a:off x="2230" y="2679"/>
                <a:ext cx="47" cy="27"/>
              </a:xfrm>
              <a:custGeom>
                <a:avLst/>
                <a:gdLst>
                  <a:gd name="T0" fmla="*/ 11 w 47"/>
                  <a:gd name="T1" fmla="*/ 27 h 27"/>
                  <a:gd name="T2" fmla="*/ 5 w 47"/>
                  <a:gd name="T3" fmla="*/ 27 h 27"/>
                  <a:gd name="T4" fmla="*/ 1 w 47"/>
                  <a:gd name="T5" fmla="*/ 25 h 27"/>
                  <a:gd name="T6" fmla="*/ 0 w 47"/>
                  <a:gd name="T7" fmla="*/ 19 h 27"/>
                  <a:gd name="T8" fmla="*/ 1 w 47"/>
                  <a:gd name="T9" fmla="*/ 15 h 27"/>
                  <a:gd name="T10" fmla="*/ 5 w 47"/>
                  <a:gd name="T11" fmla="*/ 11 h 27"/>
                  <a:gd name="T12" fmla="*/ 36 w 47"/>
                  <a:gd name="T13" fmla="*/ 0 h 27"/>
                  <a:gd name="T14" fmla="*/ 42 w 47"/>
                  <a:gd name="T15" fmla="*/ 0 h 27"/>
                  <a:gd name="T16" fmla="*/ 46 w 47"/>
                  <a:gd name="T17" fmla="*/ 3 h 27"/>
                  <a:gd name="T18" fmla="*/ 47 w 47"/>
                  <a:gd name="T19" fmla="*/ 8 h 27"/>
                  <a:gd name="T20" fmla="*/ 46 w 47"/>
                  <a:gd name="T21" fmla="*/ 13 h 27"/>
                  <a:gd name="T22" fmla="*/ 42 w 47"/>
                  <a:gd name="T23" fmla="*/ 17 h 27"/>
                  <a:gd name="T24" fmla="*/ 11 w 47"/>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7"/>
                  <a:gd name="T41" fmla="*/ 47 w 4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7">
                    <a:moveTo>
                      <a:pt x="11" y="27"/>
                    </a:moveTo>
                    <a:lnTo>
                      <a:pt x="5" y="27"/>
                    </a:lnTo>
                    <a:lnTo>
                      <a:pt x="1" y="25"/>
                    </a:lnTo>
                    <a:lnTo>
                      <a:pt x="0" y="19"/>
                    </a:lnTo>
                    <a:lnTo>
                      <a:pt x="1" y="15"/>
                    </a:lnTo>
                    <a:lnTo>
                      <a:pt x="5" y="11"/>
                    </a:lnTo>
                    <a:lnTo>
                      <a:pt x="36" y="0"/>
                    </a:lnTo>
                    <a:lnTo>
                      <a:pt x="42" y="0"/>
                    </a:lnTo>
                    <a:lnTo>
                      <a:pt x="46" y="3"/>
                    </a:lnTo>
                    <a:lnTo>
                      <a:pt x="47" y="8"/>
                    </a:lnTo>
                    <a:lnTo>
                      <a:pt x="46" y="13"/>
                    </a:lnTo>
                    <a:lnTo>
                      <a:pt x="42" y="17"/>
                    </a:lnTo>
                    <a:lnTo>
                      <a:pt x="11"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2" name="Freeform 1979"/>
              <p:cNvSpPr>
                <a:spLocks/>
              </p:cNvSpPr>
              <p:nvPr/>
            </p:nvSpPr>
            <p:spPr bwMode="auto">
              <a:xfrm>
                <a:off x="2261" y="2668"/>
                <a:ext cx="48" cy="28"/>
              </a:xfrm>
              <a:custGeom>
                <a:avLst/>
                <a:gdLst>
                  <a:gd name="T0" fmla="*/ 11 w 48"/>
                  <a:gd name="T1" fmla="*/ 28 h 28"/>
                  <a:gd name="T2" fmla="*/ 5 w 48"/>
                  <a:gd name="T3" fmla="*/ 28 h 28"/>
                  <a:gd name="T4" fmla="*/ 1 w 48"/>
                  <a:gd name="T5" fmla="*/ 25 h 28"/>
                  <a:gd name="T6" fmla="*/ 0 w 48"/>
                  <a:gd name="T7" fmla="*/ 19 h 28"/>
                  <a:gd name="T8" fmla="*/ 1 w 48"/>
                  <a:gd name="T9" fmla="*/ 15 h 28"/>
                  <a:gd name="T10" fmla="*/ 5 w 48"/>
                  <a:gd name="T11" fmla="*/ 11 h 28"/>
                  <a:gd name="T12" fmla="*/ 37 w 48"/>
                  <a:gd name="T13" fmla="*/ 0 h 28"/>
                  <a:gd name="T14" fmla="*/ 42 w 48"/>
                  <a:gd name="T15" fmla="*/ 0 h 28"/>
                  <a:gd name="T16" fmla="*/ 46 w 48"/>
                  <a:gd name="T17" fmla="*/ 3 h 28"/>
                  <a:gd name="T18" fmla="*/ 48 w 48"/>
                  <a:gd name="T19" fmla="*/ 9 h 28"/>
                  <a:gd name="T20" fmla="*/ 46 w 48"/>
                  <a:gd name="T21" fmla="*/ 13 h 28"/>
                  <a:gd name="T22" fmla="*/ 42 w 48"/>
                  <a:gd name="T23" fmla="*/ 17 h 28"/>
                  <a:gd name="T24" fmla="*/ 11 w 48"/>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11" y="28"/>
                    </a:moveTo>
                    <a:lnTo>
                      <a:pt x="5" y="28"/>
                    </a:lnTo>
                    <a:lnTo>
                      <a:pt x="1" y="25"/>
                    </a:lnTo>
                    <a:lnTo>
                      <a:pt x="0" y="19"/>
                    </a:lnTo>
                    <a:lnTo>
                      <a:pt x="1" y="15"/>
                    </a:lnTo>
                    <a:lnTo>
                      <a:pt x="5" y="11"/>
                    </a:lnTo>
                    <a:lnTo>
                      <a:pt x="37" y="0"/>
                    </a:lnTo>
                    <a:lnTo>
                      <a:pt x="42" y="0"/>
                    </a:lnTo>
                    <a:lnTo>
                      <a:pt x="46" y="3"/>
                    </a:lnTo>
                    <a:lnTo>
                      <a:pt x="48" y="9"/>
                    </a:lnTo>
                    <a:lnTo>
                      <a:pt x="46" y="13"/>
                    </a:lnTo>
                    <a:lnTo>
                      <a:pt x="42" y="17"/>
                    </a:lnTo>
                    <a:lnTo>
                      <a:pt x="11"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3" name="Freeform 1980"/>
              <p:cNvSpPr>
                <a:spLocks/>
              </p:cNvSpPr>
              <p:nvPr/>
            </p:nvSpPr>
            <p:spPr bwMode="auto">
              <a:xfrm>
                <a:off x="2292" y="2659"/>
                <a:ext cx="48" cy="26"/>
              </a:xfrm>
              <a:custGeom>
                <a:avLst/>
                <a:gdLst>
                  <a:gd name="T0" fmla="*/ 11 w 48"/>
                  <a:gd name="T1" fmla="*/ 26 h 26"/>
                  <a:gd name="T2" fmla="*/ 6 w 48"/>
                  <a:gd name="T3" fmla="*/ 26 h 26"/>
                  <a:gd name="T4" fmla="*/ 2 w 48"/>
                  <a:gd name="T5" fmla="*/ 22 h 26"/>
                  <a:gd name="T6" fmla="*/ 0 w 48"/>
                  <a:gd name="T7" fmla="*/ 18 h 26"/>
                  <a:gd name="T8" fmla="*/ 2 w 48"/>
                  <a:gd name="T9" fmla="*/ 12 h 26"/>
                  <a:gd name="T10" fmla="*/ 6 w 48"/>
                  <a:gd name="T11" fmla="*/ 9 h 26"/>
                  <a:gd name="T12" fmla="*/ 37 w 48"/>
                  <a:gd name="T13" fmla="*/ 0 h 26"/>
                  <a:gd name="T14" fmla="*/ 42 w 48"/>
                  <a:gd name="T15" fmla="*/ 0 h 26"/>
                  <a:gd name="T16" fmla="*/ 46 w 48"/>
                  <a:gd name="T17" fmla="*/ 4 h 26"/>
                  <a:gd name="T18" fmla="*/ 48 w 48"/>
                  <a:gd name="T19" fmla="*/ 8 h 26"/>
                  <a:gd name="T20" fmla="*/ 46 w 48"/>
                  <a:gd name="T21" fmla="*/ 14 h 26"/>
                  <a:gd name="T22" fmla="*/ 42 w 48"/>
                  <a:gd name="T23" fmla="*/ 16 h 26"/>
                  <a:gd name="T24" fmla="*/ 11 w 48"/>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6"/>
                  <a:gd name="T41" fmla="*/ 48 w 4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6">
                    <a:moveTo>
                      <a:pt x="11" y="26"/>
                    </a:moveTo>
                    <a:lnTo>
                      <a:pt x="6" y="26"/>
                    </a:lnTo>
                    <a:lnTo>
                      <a:pt x="2" y="22"/>
                    </a:lnTo>
                    <a:lnTo>
                      <a:pt x="0" y="18"/>
                    </a:lnTo>
                    <a:lnTo>
                      <a:pt x="2" y="12"/>
                    </a:lnTo>
                    <a:lnTo>
                      <a:pt x="6" y="9"/>
                    </a:lnTo>
                    <a:lnTo>
                      <a:pt x="37" y="0"/>
                    </a:lnTo>
                    <a:lnTo>
                      <a:pt x="42" y="0"/>
                    </a:lnTo>
                    <a:lnTo>
                      <a:pt x="46" y="4"/>
                    </a:lnTo>
                    <a:lnTo>
                      <a:pt x="48" y="8"/>
                    </a:lnTo>
                    <a:lnTo>
                      <a:pt x="46" y="14"/>
                    </a:lnTo>
                    <a:lnTo>
                      <a:pt x="42" y="16"/>
                    </a:lnTo>
                    <a:lnTo>
                      <a:pt x="11"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 name="Freeform 1981"/>
              <p:cNvSpPr>
                <a:spLocks/>
              </p:cNvSpPr>
              <p:nvPr/>
            </p:nvSpPr>
            <p:spPr bwMode="auto">
              <a:xfrm>
                <a:off x="2323" y="2648"/>
                <a:ext cx="48" cy="27"/>
              </a:xfrm>
              <a:custGeom>
                <a:avLst/>
                <a:gdLst>
                  <a:gd name="T0" fmla="*/ 11 w 48"/>
                  <a:gd name="T1" fmla="*/ 27 h 27"/>
                  <a:gd name="T2" fmla="*/ 6 w 48"/>
                  <a:gd name="T3" fmla="*/ 27 h 27"/>
                  <a:gd name="T4" fmla="*/ 2 w 48"/>
                  <a:gd name="T5" fmla="*/ 25 h 27"/>
                  <a:gd name="T6" fmla="*/ 0 w 48"/>
                  <a:gd name="T7" fmla="*/ 19 h 27"/>
                  <a:gd name="T8" fmla="*/ 2 w 48"/>
                  <a:gd name="T9" fmla="*/ 15 h 27"/>
                  <a:gd name="T10" fmla="*/ 6 w 48"/>
                  <a:gd name="T11" fmla="*/ 11 h 27"/>
                  <a:gd name="T12" fmla="*/ 37 w 48"/>
                  <a:gd name="T13" fmla="*/ 0 h 27"/>
                  <a:gd name="T14" fmla="*/ 43 w 48"/>
                  <a:gd name="T15" fmla="*/ 0 h 27"/>
                  <a:gd name="T16" fmla="*/ 47 w 48"/>
                  <a:gd name="T17" fmla="*/ 3 h 27"/>
                  <a:gd name="T18" fmla="*/ 48 w 48"/>
                  <a:gd name="T19" fmla="*/ 8 h 27"/>
                  <a:gd name="T20" fmla="*/ 47 w 48"/>
                  <a:gd name="T21" fmla="*/ 12 h 27"/>
                  <a:gd name="T22" fmla="*/ 43 w 48"/>
                  <a:gd name="T23" fmla="*/ 16 h 27"/>
                  <a:gd name="T24" fmla="*/ 11 w 48"/>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11" y="27"/>
                    </a:moveTo>
                    <a:lnTo>
                      <a:pt x="6" y="27"/>
                    </a:lnTo>
                    <a:lnTo>
                      <a:pt x="2" y="25"/>
                    </a:lnTo>
                    <a:lnTo>
                      <a:pt x="0" y="19"/>
                    </a:lnTo>
                    <a:lnTo>
                      <a:pt x="2" y="15"/>
                    </a:lnTo>
                    <a:lnTo>
                      <a:pt x="6" y="11"/>
                    </a:lnTo>
                    <a:lnTo>
                      <a:pt x="37" y="0"/>
                    </a:lnTo>
                    <a:lnTo>
                      <a:pt x="43" y="0"/>
                    </a:lnTo>
                    <a:lnTo>
                      <a:pt x="47" y="3"/>
                    </a:lnTo>
                    <a:lnTo>
                      <a:pt x="48" y="8"/>
                    </a:lnTo>
                    <a:lnTo>
                      <a:pt x="47" y="12"/>
                    </a:lnTo>
                    <a:lnTo>
                      <a:pt x="43" y="16"/>
                    </a:lnTo>
                    <a:lnTo>
                      <a:pt x="11"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5" name="Freeform 1982"/>
              <p:cNvSpPr>
                <a:spLocks/>
              </p:cNvSpPr>
              <p:nvPr/>
            </p:nvSpPr>
            <p:spPr bwMode="auto">
              <a:xfrm>
                <a:off x="2355" y="2637"/>
                <a:ext cx="47" cy="27"/>
              </a:xfrm>
              <a:custGeom>
                <a:avLst/>
                <a:gdLst>
                  <a:gd name="T0" fmla="*/ 11 w 47"/>
                  <a:gd name="T1" fmla="*/ 27 h 27"/>
                  <a:gd name="T2" fmla="*/ 5 w 47"/>
                  <a:gd name="T3" fmla="*/ 27 h 27"/>
                  <a:gd name="T4" fmla="*/ 1 w 47"/>
                  <a:gd name="T5" fmla="*/ 25 h 27"/>
                  <a:gd name="T6" fmla="*/ 0 w 47"/>
                  <a:gd name="T7" fmla="*/ 19 h 27"/>
                  <a:gd name="T8" fmla="*/ 1 w 47"/>
                  <a:gd name="T9" fmla="*/ 15 h 27"/>
                  <a:gd name="T10" fmla="*/ 5 w 47"/>
                  <a:gd name="T11" fmla="*/ 11 h 27"/>
                  <a:gd name="T12" fmla="*/ 36 w 47"/>
                  <a:gd name="T13" fmla="*/ 0 h 27"/>
                  <a:gd name="T14" fmla="*/ 42 w 47"/>
                  <a:gd name="T15" fmla="*/ 0 h 27"/>
                  <a:gd name="T16" fmla="*/ 46 w 47"/>
                  <a:gd name="T17" fmla="*/ 3 h 27"/>
                  <a:gd name="T18" fmla="*/ 47 w 47"/>
                  <a:gd name="T19" fmla="*/ 8 h 27"/>
                  <a:gd name="T20" fmla="*/ 46 w 47"/>
                  <a:gd name="T21" fmla="*/ 12 h 27"/>
                  <a:gd name="T22" fmla="*/ 42 w 47"/>
                  <a:gd name="T23" fmla="*/ 17 h 27"/>
                  <a:gd name="T24" fmla="*/ 11 w 47"/>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7"/>
                  <a:gd name="T41" fmla="*/ 47 w 4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7">
                    <a:moveTo>
                      <a:pt x="11" y="27"/>
                    </a:moveTo>
                    <a:lnTo>
                      <a:pt x="5" y="27"/>
                    </a:lnTo>
                    <a:lnTo>
                      <a:pt x="1" y="25"/>
                    </a:lnTo>
                    <a:lnTo>
                      <a:pt x="0" y="19"/>
                    </a:lnTo>
                    <a:lnTo>
                      <a:pt x="1" y="15"/>
                    </a:lnTo>
                    <a:lnTo>
                      <a:pt x="5" y="11"/>
                    </a:lnTo>
                    <a:lnTo>
                      <a:pt x="36" y="0"/>
                    </a:lnTo>
                    <a:lnTo>
                      <a:pt x="42" y="0"/>
                    </a:lnTo>
                    <a:lnTo>
                      <a:pt x="46" y="3"/>
                    </a:lnTo>
                    <a:lnTo>
                      <a:pt x="47" y="8"/>
                    </a:lnTo>
                    <a:lnTo>
                      <a:pt x="46" y="12"/>
                    </a:lnTo>
                    <a:lnTo>
                      <a:pt x="42" y="17"/>
                    </a:lnTo>
                    <a:lnTo>
                      <a:pt x="11"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6" name="Freeform 1983"/>
              <p:cNvSpPr>
                <a:spLocks/>
              </p:cNvSpPr>
              <p:nvPr/>
            </p:nvSpPr>
            <p:spPr bwMode="auto">
              <a:xfrm>
                <a:off x="2386" y="2626"/>
                <a:ext cx="47" cy="28"/>
              </a:xfrm>
              <a:custGeom>
                <a:avLst/>
                <a:gdLst>
                  <a:gd name="T0" fmla="*/ 11 w 47"/>
                  <a:gd name="T1" fmla="*/ 28 h 28"/>
                  <a:gd name="T2" fmla="*/ 5 w 47"/>
                  <a:gd name="T3" fmla="*/ 28 h 28"/>
                  <a:gd name="T4" fmla="*/ 1 w 47"/>
                  <a:gd name="T5" fmla="*/ 25 h 28"/>
                  <a:gd name="T6" fmla="*/ 0 w 47"/>
                  <a:gd name="T7" fmla="*/ 19 h 28"/>
                  <a:gd name="T8" fmla="*/ 1 w 47"/>
                  <a:gd name="T9" fmla="*/ 15 h 28"/>
                  <a:gd name="T10" fmla="*/ 5 w 47"/>
                  <a:gd name="T11" fmla="*/ 11 h 28"/>
                  <a:gd name="T12" fmla="*/ 37 w 47"/>
                  <a:gd name="T13" fmla="*/ 0 h 28"/>
                  <a:gd name="T14" fmla="*/ 42 w 47"/>
                  <a:gd name="T15" fmla="*/ 0 h 28"/>
                  <a:gd name="T16" fmla="*/ 46 w 47"/>
                  <a:gd name="T17" fmla="*/ 3 h 28"/>
                  <a:gd name="T18" fmla="*/ 47 w 47"/>
                  <a:gd name="T19" fmla="*/ 8 h 28"/>
                  <a:gd name="T20" fmla="*/ 46 w 47"/>
                  <a:gd name="T21" fmla="*/ 13 h 28"/>
                  <a:gd name="T22" fmla="*/ 42 w 47"/>
                  <a:gd name="T23" fmla="*/ 17 h 28"/>
                  <a:gd name="T24" fmla="*/ 11 w 47"/>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8"/>
                  <a:gd name="T41" fmla="*/ 47 w 4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8">
                    <a:moveTo>
                      <a:pt x="11" y="28"/>
                    </a:moveTo>
                    <a:lnTo>
                      <a:pt x="5" y="28"/>
                    </a:lnTo>
                    <a:lnTo>
                      <a:pt x="1" y="25"/>
                    </a:lnTo>
                    <a:lnTo>
                      <a:pt x="0" y="19"/>
                    </a:lnTo>
                    <a:lnTo>
                      <a:pt x="1" y="15"/>
                    </a:lnTo>
                    <a:lnTo>
                      <a:pt x="5" y="11"/>
                    </a:lnTo>
                    <a:lnTo>
                      <a:pt x="37" y="0"/>
                    </a:lnTo>
                    <a:lnTo>
                      <a:pt x="42" y="0"/>
                    </a:lnTo>
                    <a:lnTo>
                      <a:pt x="46" y="3"/>
                    </a:lnTo>
                    <a:lnTo>
                      <a:pt x="47" y="8"/>
                    </a:lnTo>
                    <a:lnTo>
                      <a:pt x="46" y="13"/>
                    </a:lnTo>
                    <a:lnTo>
                      <a:pt x="42" y="17"/>
                    </a:lnTo>
                    <a:lnTo>
                      <a:pt x="11"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7" name="Freeform 1984"/>
              <p:cNvSpPr>
                <a:spLocks/>
              </p:cNvSpPr>
              <p:nvPr/>
            </p:nvSpPr>
            <p:spPr bwMode="auto">
              <a:xfrm>
                <a:off x="2417" y="2614"/>
                <a:ext cx="48" cy="29"/>
              </a:xfrm>
              <a:custGeom>
                <a:avLst/>
                <a:gdLst>
                  <a:gd name="T0" fmla="*/ 11 w 48"/>
                  <a:gd name="T1" fmla="*/ 29 h 29"/>
                  <a:gd name="T2" fmla="*/ 6 w 48"/>
                  <a:gd name="T3" fmla="*/ 29 h 29"/>
                  <a:gd name="T4" fmla="*/ 2 w 48"/>
                  <a:gd name="T5" fmla="*/ 26 h 29"/>
                  <a:gd name="T6" fmla="*/ 0 w 48"/>
                  <a:gd name="T7" fmla="*/ 20 h 29"/>
                  <a:gd name="T8" fmla="*/ 2 w 48"/>
                  <a:gd name="T9" fmla="*/ 16 h 29"/>
                  <a:gd name="T10" fmla="*/ 6 w 48"/>
                  <a:gd name="T11" fmla="*/ 12 h 29"/>
                  <a:gd name="T12" fmla="*/ 37 w 48"/>
                  <a:gd name="T13" fmla="*/ 0 h 29"/>
                  <a:gd name="T14" fmla="*/ 42 w 48"/>
                  <a:gd name="T15" fmla="*/ 0 h 29"/>
                  <a:gd name="T16" fmla="*/ 46 w 48"/>
                  <a:gd name="T17" fmla="*/ 3 h 29"/>
                  <a:gd name="T18" fmla="*/ 48 w 48"/>
                  <a:gd name="T19" fmla="*/ 8 h 29"/>
                  <a:gd name="T20" fmla="*/ 46 w 48"/>
                  <a:gd name="T21" fmla="*/ 12 h 29"/>
                  <a:gd name="T22" fmla="*/ 42 w 48"/>
                  <a:gd name="T23" fmla="*/ 16 h 29"/>
                  <a:gd name="T24" fmla="*/ 11 w 48"/>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9"/>
                  <a:gd name="T41" fmla="*/ 48 w 4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9">
                    <a:moveTo>
                      <a:pt x="11" y="29"/>
                    </a:moveTo>
                    <a:lnTo>
                      <a:pt x="6" y="29"/>
                    </a:lnTo>
                    <a:lnTo>
                      <a:pt x="2" y="26"/>
                    </a:lnTo>
                    <a:lnTo>
                      <a:pt x="0" y="20"/>
                    </a:lnTo>
                    <a:lnTo>
                      <a:pt x="2" y="16"/>
                    </a:lnTo>
                    <a:lnTo>
                      <a:pt x="6" y="12"/>
                    </a:lnTo>
                    <a:lnTo>
                      <a:pt x="37" y="0"/>
                    </a:lnTo>
                    <a:lnTo>
                      <a:pt x="42" y="0"/>
                    </a:lnTo>
                    <a:lnTo>
                      <a:pt x="46" y="3"/>
                    </a:lnTo>
                    <a:lnTo>
                      <a:pt x="48" y="8"/>
                    </a:lnTo>
                    <a:lnTo>
                      <a:pt x="46" y="12"/>
                    </a:lnTo>
                    <a:lnTo>
                      <a:pt x="42" y="16"/>
                    </a:lnTo>
                    <a:lnTo>
                      <a:pt x="11"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8" name="Freeform 1985"/>
              <p:cNvSpPr>
                <a:spLocks/>
              </p:cNvSpPr>
              <p:nvPr/>
            </p:nvSpPr>
            <p:spPr bwMode="auto">
              <a:xfrm>
                <a:off x="2448" y="2603"/>
                <a:ext cx="48" cy="27"/>
              </a:xfrm>
              <a:custGeom>
                <a:avLst/>
                <a:gdLst>
                  <a:gd name="T0" fmla="*/ 11 w 48"/>
                  <a:gd name="T1" fmla="*/ 27 h 27"/>
                  <a:gd name="T2" fmla="*/ 6 w 48"/>
                  <a:gd name="T3" fmla="*/ 27 h 27"/>
                  <a:gd name="T4" fmla="*/ 2 w 48"/>
                  <a:gd name="T5" fmla="*/ 25 h 27"/>
                  <a:gd name="T6" fmla="*/ 0 w 48"/>
                  <a:gd name="T7" fmla="*/ 19 h 27"/>
                  <a:gd name="T8" fmla="*/ 2 w 48"/>
                  <a:gd name="T9" fmla="*/ 15 h 27"/>
                  <a:gd name="T10" fmla="*/ 6 w 48"/>
                  <a:gd name="T11" fmla="*/ 11 h 27"/>
                  <a:gd name="T12" fmla="*/ 37 w 48"/>
                  <a:gd name="T13" fmla="*/ 0 h 27"/>
                  <a:gd name="T14" fmla="*/ 42 w 48"/>
                  <a:gd name="T15" fmla="*/ 0 h 27"/>
                  <a:gd name="T16" fmla="*/ 47 w 48"/>
                  <a:gd name="T17" fmla="*/ 3 h 27"/>
                  <a:gd name="T18" fmla="*/ 48 w 48"/>
                  <a:gd name="T19" fmla="*/ 8 h 27"/>
                  <a:gd name="T20" fmla="*/ 47 w 48"/>
                  <a:gd name="T21" fmla="*/ 12 h 27"/>
                  <a:gd name="T22" fmla="*/ 42 w 48"/>
                  <a:gd name="T23" fmla="*/ 17 h 27"/>
                  <a:gd name="T24" fmla="*/ 11 w 48"/>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11" y="27"/>
                    </a:moveTo>
                    <a:lnTo>
                      <a:pt x="6" y="27"/>
                    </a:lnTo>
                    <a:lnTo>
                      <a:pt x="2" y="25"/>
                    </a:lnTo>
                    <a:lnTo>
                      <a:pt x="0" y="19"/>
                    </a:lnTo>
                    <a:lnTo>
                      <a:pt x="2" y="15"/>
                    </a:lnTo>
                    <a:lnTo>
                      <a:pt x="6" y="11"/>
                    </a:lnTo>
                    <a:lnTo>
                      <a:pt x="37" y="0"/>
                    </a:lnTo>
                    <a:lnTo>
                      <a:pt x="42" y="0"/>
                    </a:lnTo>
                    <a:lnTo>
                      <a:pt x="47" y="3"/>
                    </a:lnTo>
                    <a:lnTo>
                      <a:pt x="48" y="8"/>
                    </a:lnTo>
                    <a:lnTo>
                      <a:pt x="47" y="12"/>
                    </a:lnTo>
                    <a:lnTo>
                      <a:pt x="42" y="17"/>
                    </a:lnTo>
                    <a:lnTo>
                      <a:pt x="11"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 name="Freeform 1986"/>
              <p:cNvSpPr>
                <a:spLocks/>
              </p:cNvSpPr>
              <p:nvPr/>
            </p:nvSpPr>
            <p:spPr bwMode="auto">
              <a:xfrm>
                <a:off x="2480" y="2591"/>
                <a:ext cx="47" cy="29"/>
              </a:xfrm>
              <a:custGeom>
                <a:avLst/>
                <a:gdLst>
                  <a:gd name="T0" fmla="*/ 10 w 47"/>
                  <a:gd name="T1" fmla="*/ 29 h 29"/>
                  <a:gd name="T2" fmla="*/ 5 w 47"/>
                  <a:gd name="T3" fmla="*/ 29 h 29"/>
                  <a:gd name="T4" fmla="*/ 1 w 47"/>
                  <a:gd name="T5" fmla="*/ 26 h 29"/>
                  <a:gd name="T6" fmla="*/ 0 w 47"/>
                  <a:gd name="T7" fmla="*/ 20 h 29"/>
                  <a:gd name="T8" fmla="*/ 1 w 47"/>
                  <a:gd name="T9" fmla="*/ 16 h 29"/>
                  <a:gd name="T10" fmla="*/ 5 w 47"/>
                  <a:gd name="T11" fmla="*/ 12 h 29"/>
                  <a:gd name="T12" fmla="*/ 36 w 47"/>
                  <a:gd name="T13" fmla="*/ 0 h 29"/>
                  <a:gd name="T14" fmla="*/ 42 w 47"/>
                  <a:gd name="T15" fmla="*/ 0 h 29"/>
                  <a:gd name="T16" fmla="*/ 46 w 47"/>
                  <a:gd name="T17" fmla="*/ 3 h 29"/>
                  <a:gd name="T18" fmla="*/ 47 w 47"/>
                  <a:gd name="T19" fmla="*/ 8 h 29"/>
                  <a:gd name="T20" fmla="*/ 46 w 47"/>
                  <a:gd name="T21" fmla="*/ 12 h 29"/>
                  <a:gd name="T22" fmla="*/ 42 w 47"/>
                  <a:gd name="T23" fmla="*/ 16 h 29"/>
                  <a:gd name="T24" fmla="*/ 10 w 47"/>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9"/>
                  <a:gd name="T41" fmla="*/ 47 w 47"/>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9">
                    <a:moveTo>
                      <a:pt x="10" y="29"/>
                    </a:moveTo>
                    <a:lnTo>
                      <a:pt x="5" y="29"/>
                    </a:lnTo>
                    <a:lnTo>
                      <a:pt x="1" y="26"/>
                    </a:lnTo>
                    <a:lnTo>
                      <a:pt x="0" y="20"/>
                    </a:lnTo>
                    <a:lnTo>
                      <a:pt x="1" y="16"/>
                    </a:lnTo>
                    <a:lnTo>
                      <a:pt x="5" y="12"/>
                    </a:lnTo>
                    <a:lnTo>
                      <a:pt x="36" y="0"/>
                    </a:lnTo>
                    <a:lnTo>
                      <a:pt x="42" y="0"/>
                    </a:lnTo>
                    <a:lnTo>
                      <a:pt x="46" y="3"/>
                    </a:lnTo>
                    <a:lnTo>
                      <a:pt x="47" y="8"/>
                    </a:lnTo>
                    <a:lnTo>
                      <a:pt x="46" y="12"/>
                    </a:lnTo>
                    <a:lnTo>
                      <a:pt x="42" y="16"/>
                    </a:lnTo>
                    <a:lnTo>
                      <a:pt x="10"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0" name="Freeform 1987"/>
              <p:cNvSpPr>
                <a:spLocks/>
              </p:cNvSpPr>
              <p:nvPr/>
            </p:nvSpPr>
            <p:spPr bwMode="auto">
              <a:xfrm>
                <a:off x="2511" y="2580"/>
                <a:ext cx="47" cy="27"/>
              </a:xfrm>
              <a:custGeom>
                <a:avLst/>
                <a:gdLst>
                  <a:gd name="T0" fmla="*/ 11 w 47"/>
                  <a:gd name="T1" fmla="*/ 27 h 27"/>
                  <a:gd name="T2" fmla="*/ 5 w 47"/>
                  <a:gd name="T3" fmla="*/ 27 h 27"/>
                  <a:gd name="T4" fmla="*/ 1 w 47"/>
                  <a:gd name="T5" fmla="*/ 25 h 27"/>
                  <a:gd name="T6" fmla="*/ 0 w 47"/>
                  <a:gd name="T7" fmla="*/ 19 h 27"/>
                  <a:gd name="T8" fmla="*/ 1 w 47"/>
                  <a:gd name="T9" fmla="*/ 15 h 27"/>
                  <a:gd name="T10" fmla="*/ 5 w 47"/>
                  <a:gd name="T11" fmla="*/ 11 h 27"/>
                  <a:gd name="T12" fmla="*/ 37 w 47"/>
                  <a:gd name="T13" fmla="*/ 0 h 27"/>
                  <a:gd name="T14" fmla="*/ 42 w 47"/>
                  <a:gd name="T15" fmla="*/ 0 h 27"/>
                  <a:gd name="T16" fmla="*/ 46 w 47"/>
                  <a:gd name="T17" fmla="*/ 3 h 27"/>
                  <a:gd name="T18" fmla="*/ 47 w 47"/>
                  <a:gd name="T19" fmla="*/ 8 h 27"/>
                  <a:gd name="T20" fmla="*/ 46 w 47"/>
                  <a:gd name="T21" fmla="*/ 12 h 27"/>
                  <a:gd name="T22" fmla="*/ 42 w 47"/>
                  <a:gd name="T23" fmla="*/ 16 h 27"/>
                  <a:gd name="T24" fmla="*/ 11 w 47"/>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7"/>
                  <a:gd name="T41" fmla="*/ 47 w 4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7">
                    <a:moveTo>
                      <a:pt x="11" y="27"/>
                    </a:moveTo>
                    <a:lnTo>
                      <a:pt x="5" y="27"/>
                    </a:lnTo>
                    <a:lnTo>
                      <a:pt x="1" y="25"/>
                    </a:lnTo>
                    <a:lnTo>
                      <a:pt x="0" y="19"/>
                    </a:lnTo>
                    <a:lnTo>
                      <a:pt x="1" y="15"/>
                    </a:lnTo>
                    <a:lnTo>
                      <a:pt x="5" y="11"/>
                    </a:lnTo>
                    <a:lnTo>
                      <a:pt x="37" y="0"/>
                    </a:lnTo>
                    <a:lnTo>
                      <a:pt x="42" y="0"/>
                    </a:lnTo>
                    <a:lnTo>
                      <a:pt x="46" y="3"/>
                    </a:lnTo>
                    <a:lnTo>
                      <a:pt x="47" y="8"/>
                    </a:lnTo>
                    <a:lnTo>
                      <a:pt x="46" y="12"/>
                    </a:lnTo>
                    <a:lnTo>
                      <a:pt x="42" y="16"/>
                    </a:lnTo>
                    <a:lnTo>
                      <a:pt x="11"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1" name="Freeform 1988"/>
              <p:cNvSpPr>
                <a:spLocks/>
              </p:cNvSpPr>
              <p:nvPr/>
            </p:nvSpPr>
            <p:spPr bwMode="auto">
              <a:xfrm>
                <a:off x="2542" y="2568"/>
                <a:ext cx="48" cy="28"/>
              </a:xfrm>
              <a:custGeom>
                <a:avLst/>
                <a:gdLst>
                  <a:gd name="T0" fmla="*/ 11 w 48"/>
                  <a:gd name="T1" fmla="*/ 28 h 28"/>
                  <a:gd name="T2" fmla="*/ 6 w 48"/>
                  <a:gd name="T3" fmla="*/ 28 h 28"/>
                  <a:gd name="T4" fmla="*/ 1 w 48"/>
                  <a:gd name="T5" fmla="*/ 26 h 28"/>
                  <a:gd name="T6" fmla="*/ 0 w 48"/>
                  <a:gd name="T7" fmla="*/ 20 h 28"/>
                  <a:gd name="T8" fmla="*/ 1 w 48"/>
                  <a:gd name="T9" fmla="*/ 16 h 28"/>
                  <a:gd name="T10" fmla="*/ 6 w 48"/>
                  <a:gd name="T11" fmla="*/ 12 h 28"/>
                  <a:gd name="T12" fmla="*/ 37 w 48"/>
                  <a:gd name="T13" fmla="*/ 0 h 28"/>
                  <a:gd name="T14" fmla="*/ 42 w 48"/>
                  <a:gd name="T15" fmla="*/ 0 h 28"/>
                  <a:gd name="T16" fmla="*/ 46 w 48"/>
                  <a:gd name="T17" fmla="*/ 3 h 28"/>
                  <a:gd name="T18" fmla="*/ 48 w 48"/>
                  <a:gd name="T19" fmla="*/ 8 h 28"/>
                  <a:gd name="T20" fmla="*/ 46 w 48"/>
                  <a:gd name="T21" fmla="*/ 12 h 28"/>
                  <a:gd name="T22" fmla="*/ 42 w 48"/>
                  <a:gd name="T23" fmla="*/ 16 h 28"/>
                  <a:gd name="T24" fmla="*/ 11 w 48"/>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11" y="28"/>
                    </a:moveTo>
                    <a:lnTo>
                      <a:pt x="6" y="28"/>
                    </a:lnTo>
                    <a:lnTo>
                      <a:pt x="1" y="26"/>
                    </a:lnTo>
                    <a:lnTo>
                      <a:pt x="0" y="20"/>
                    </a:lnTo>
                    <a:lnTo>
                      <a:pt x="1" y="16"/>
                    </a:lnTo>
                    <a:lnTo>
                      <a:pt x="6" y="12"/>
                    </a:lnTo>
                    <a:lnTo>
                      <a:pt x="37" y="0"/>
                    </a:lnTo>
                    <a:lnTo>
                      <a:pt x="42" y="0"/>
                    </a:lnTo>
                    <a:lnTo>
                      <a:pt x="46" y="3"/>
                    </a:lnTo>
                    <a:lnTo>
                      <a:pt x="48" y="8"/>
                    </a:lnTo>
                    <a:lnTo>
                      <a:pt x="46" y="12"/>
                    </a:lnTo>
                    <a:lnTo>
                      <a:pt x="42" y="16"/>
                    </a:lnTo>
                    <a:lnTo>
                      <a:pt x="11"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2" name="Freeform 1989"/>
              <p:cNvSpPr>
                <a:spLocks/>
              </p:cNvSpPr>
              <p:nvPr/>
            </p:nvSpPr>
            <p:spPr bwMode="auto">
              <a:xfrm>
                <a:off x="2573" y="2556"/>
                <a:ext cx="48" cy="28"/>
              </a:xfrm>
              <a:custGeom>
                <a:avLst/>
                <a:gdLst>
                  <a:gd name="T0" fmla="*/ 11 w 48"/>
                  <a:gd name="T1" fmla="*/ 28 h 28"/>
                  <a:gd name="T2" fmla="*/ 6 w 48"/>
                  <a:gd name="T3" fmla="*/ 28 h 28"/>
                  <a:gd name="T4" fmla="*/ 2 w 48"/>
                  <a:gd name="T5" fmla="*/ 26 h 28"/>
                  <a:gd name="T6" fmla="*/ 0 w 48"/>
                  <a:gd name="T7" fmla="*/ 20 h 28"/>
                  <a:gd name="T8" fmla="*/ 2 w 48"/>
                  <a:gd name="T9" fmla="*/ 16 h 28"/>
                  <a:gd name="T10" fmla="*/ 6 w 48"/>
                  <a:gd name="T11" fmla="*/ 12 h 28"/>
                  <a:gd name="T12" fmla="*/ 37 w 48"/>
                  <a:gd name="T13" fmla="*/ 0 h 28"/>
                  <a:gd name="T14" fmla="*/ 42 w 48"/>
                  <a:gd name="T15" fmla="*/ 0 h 28"/>
                  <a:gd name="T16" fmla="*/ 46 w 48"/>
                  <a:gd name="T17" fmla="*/ 2 h 28"/>
                  <a:gd name="T18" fmla="*/ 48 w 48"/>
                  <a:gd name="T19" fmla="*/ 8 h 28"/>
                  <a:gd name="T20" fmla="*/ 46 w 48"/>
                  <a:gd name="T21" fmla="*/ 12 h 28"/>
                  <a:gd name="T22" fmla="*/ 42 w 48"/>
                  <a:gd name="T23" fmla="*/ 16 h 28"/>
                  <a:gd name="T24" fmla="*/ 11 w 48"/>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11" y="28"/>
                    </a:moveTo>
                    <a:lnTo>
                      <a:pt x="6" y="28"/>
                    </a:lnTo>
                    <a:lnTo>
                      <a:pt x="2" y="26"/>
                    </a:lnTo>
                    <a:lnTo>
                      <a:pt x="0" y="20"/>
                    </a:lnTo>
                    <a:lnTo>
                      <a:pt x="2" y="16"/>
                    </a:lnTo>
                    <a:lnTo>
                      <a:pt x="6" y="12"/>
                    </a:lnTo>
                    <a:lnTo>
                      <a:pt x="37" y="0"/>
                    </a:lnTo>
                    <a:lnTo>
                      <a:pt x="42" y="0"/>
                    </a:lnTo>
                    <a:lnTo>
                      <a:pt x="46" y="2"/>
                    </a:lnTo>
                    <a:lnTo>
                      <a:pt x="48" y="8"/>
                    </a:lnTo>
                    <a:lnTo>
                      <a:pt x="46" y="12"/>
                    </a:lnTo>
                    <a:lnTo>
                      <a:pt x="42" y="16"/>
                    </a:lnTo>
                    <a:lnTo>
                      <a:pt x="11"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3" name="Freeform 1990"/>
              <p:cNvSpPr>
                <a:spLocks/>
              </p:cNvSpPr>
              <p:nvPr/>
            </p:nvSpPr>
            <p:spPr bwMode="auto">
              <a:xfrm>
                <a:off x="2605" y="2544"/>
                <a:ext cx="47" cy="28"/>
              </a:xfrm>
              <a:custGeom>
                <a:avLst/>
                <a:gdLst>
                  <a:gd name="T0" fmla="*/ 10 w 47"/>
                  <a:gd name="T1" fmla="*/ 28 h 28"/>
                  <a:gd name="T2" fmla="*/ 5 w 47"/>
                  <a:gd name="T3" fmla="*/ 28 h 28"/>
                  <a:gd name="T4" fmla="*/ 1 w 47"/>
                  <a:gd name="T5" fmla="*/ 25 h 28"/>
                  <a:gd name="T6" fmla="*/ 0 w 47"/>
                  <a:gd name="T7" fmla="*/ 20 h 28"/>
                  <a:gd name="T8" fmla="*/ 1 w 47"/>
                  <a:gd name="T9" fmla="*/ 16 h 28"/>
                  <a:gd name="T10" fmla="*/ 5 w 47"/>
                  <a:gd name="T11" fmla="*/ 12 h 28"/>
                  <a:gd name="T12" fmla="*/ 36 w 47"/>
                  <a:gd name="T13" fmla="*/ 0 h 28"/>
                  <a:gd name="T14" fmla="*/ 42 w 47"/>
                  <a:gd name="T15" fmla="*/ 0 h 28"/>
                  <a:gd name="T16" fmla="*/ 46 w 47"/>
                  <a:gd name="T17" fmla="*/ 2 h 28"/>
                  <a:gd name="T18" fmla="*/ 47 w 47"/>
                  <a:gd name="T19" fmla="*/ 8 h 28"/>
                  <a:gd name="T20" fmla="*/ 46 w 47"/>
                  <a:gd name="T21" fmla="*/ 12 h 28"/>
                  <a:gd name="T22" fmla="*/ 42 w 47"/>
                  <a:gd name="T23" fmla="*/ 16 h 28"/>
                  <a:gd name="T24" fmla="*/ 10 w 47"/>
                  <a:gd name="T25" fmla="*/ 2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8"/>
                  <a:gd name="T41" fmla="*/ 47 w 4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8">
                    <a:moveTo>
                      <a:pt x="10" y="28"/>
                    </a:moveTo>
                    <a:lnTo>
                      <a:pt x="5" y="28"/>
                    </a:lnTo>
                    <a:lnTo>
                      <a:pt x="1" y="25"/>
                    </a:lnTo>
                    <a:lnTo>
                      <a:pt x="0" y="20"/>
                    </a:lnTo>
                    <a:lnTo>
                      <a:pt x="1" y="16"/>
                    </a:lnTo>
                    <a:lnTo>
                      <a:pt x="5" y="12"/>
                    </a:lnTo>
                    <a:lnTo>
                      <a:pt x="36" y="0"/>
                    </a:lnTo>
                    <a:lnTo>
                      <a:pt x="42" y="0"/>
                    </a:lnTo>
                    <a:lnTo>
                      <a:pt x="46" y="2"/>
                    </a:lnTo>
                    <a:lnTo>
                      <a:pt x="47" y="8"/>
                    </a:lnTo>
                    <a:lnTo>
                      <a:pt x="46" y="12"/>
                    </a:lnTo>
                    <a:lnTo>
                      <a:pt x="42" y="16"/>
                    </a:lnTo>
                    <a:lnTo>
                      <a:pt x="10"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4" name="Freeform 1991"/>
              <p:cNvSpPr>
                <a:spLocks/>
              </p:cNvSpPr>
              <p:nvPr/>
            </p:nvSpPr>
            <p:spPr bwMode="auto">
              <a:xfrm>
                <a:off x="2636" y="2531"/>
                <a:ext cx="49" cy="29"/>
              </a:xfrm>
              <a:custGeom>
                <a:avLst/>
                <a:gdLst>
                  <a:gd name="T0" fmla="*/ 11 w 49"/>
                  <a:gd name="T1" fmla="*/ 29 h 29"/>
                  <a:gd name="T2" fmla="*/ 5 w 49"/>
                  <a:gd name="T3" fmla="*/ 29 h 29"/>
                  <a:gd name="T4" fmla="*/ 1 w 49"/>
                  <a:gd name="T5" fmla="*/ 26 h 29"/>
                  <a:gd name="T6" fmla="*/ 0 w 49"/>
                  <a:gd name="T7" fmla="*/ 21 h 29"/>
                  <a:gd name="T8" fmla="*/ 1 w 49"/>
                  <a:gd name="T9" fmla="*/ 17 h 29"/>
                  <a:gd name="T10" fmla="*/ 5 w 49"/>
                  <a:gd name="T11" fmla="*/ 13 h 29"/>
                  <a:gd name="T12" fmla="*/ 38 w 49"/>
                  <a:gd name="T13" fmla="*/ 0 h 29"/>
                  <a:gd name="T14" fmla="*/ 43 w 49"/>
                  <a:gd name="T15" fmla="*/ 0 h 29"/>
                  <a:gd name="T16" fmla="*/ 47 w 49"/>
                  <a:gd name="T17" fmla="*/ 3 h 29"/>
                  <a:gd name="T18" fmla="*/ 49 w 49"/>
                  <a:gd name="T19" fmla="*/ 8 h 29"/>
                  <a:gd name="T20" fmla="*/ 47 w 49"/>
                  <a:gd name="T21" fmla="*/ 13 h 29"/>
                  <a:gd name="T22" fmla="*/ 43 w 49"/>
                  <a:gd name="T23" fmla="*/ 17 h 29"/>
                  <a:gd name="T24" fmla="*/ 11 w 49"/>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9"/>
                  <a:gd name="T41" fmla="*/ 49 w 49"/>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9">
                    <a:moveTo>
                      <a:pt x="11" y="29"/>
                    </a:moveTo>
                    <a:lnTo>
                      <a:pt x="5" y="29"/>
                    </a:lnTo>
                    <a:lnTo>
                      <a:pt x="1" y="26"/>
                    </a:lnTo>
                    <a:lnTo>
                      <a:pt x="0" y="21"/>
                    </a:lnTo>
                    <a:lnTo>
                      <a:pt x="1" y="17"/>
                    </a:lnTo>
                    <a:lnTo>
                      <a:pt x="5" y="13"/>
                    </a:lnTo>
                    <a:lnTo>
                      <a:pt x="38" y="0"/>
                    </a:lnTo>
                    <a:lnTo>
                      <a:pt x="43" y="0"/>
                    </a:lnTo>
                    <a:lnTo>
                      <a:pt x="47" y="3"/>
                    </a:lnTo>
                    <a:lnTo>
                      <a:pt x="49" y="8"/>
                    </a:lnTo>
                    <a:lnTo>
                      <a:pt x="47" y="13"/>
                    </a:lnTo>
                    <a:lnTo>
                      <a:pt x="43" y="17"/>
                    </a:lnTo>
                    <a:lnTo>
                      <a:pt x="11"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5" name="Freeform 1992"/>
              <p:cNvSpPr>
                <a:spLocks/>
              </p:cNvSpPr>
              <p:nvPr/>
            </p:nvSpPr>
            <p:spPr bwMode="auto">
              <a:xfrm>
                <a:off x="2668" y="2518"/>
                <a:ext cx="48" cy="30"/>
              </a:xfrm>
              <a:custGeom>
                <a:avLst/>
                <a:gdLst>
                  <a:gd name="T0" fmla="*/ 11 w 48"/>
                  <a:gd name="T1" fmla="*/ 30 h 30"/>
                  <a:gd name="T2" fmla="*/ 7 w 48"/>
                  <a:gd name="T3" fmla="*/ 30 h 30"/>
                  <a:gd name="T4" fmla="*/ 3 w 48"/>
                  <a:gd name="T5" fmla="*/ 27 h 30"/>
                  <a:gd name="T6" fmla="*/ 0 w 48"/>
                  <a:gd name="T7" fmla="*/ 23 h 30"/>
                  <a:gd name="T8" fmla="*/ 2 w 48"/>
                  <a:gd name="T9" fmla="*/ 17 h 30"/>
                  <a:gd name="T10" fmla="*/ 6 w 48"/>
                  <a:gd name="T11" fmla="*/ 13 h 30"/>
                  <a:gd name="T12" fmla="*/ 37 w 48"/>
                  <a:gd name="T13" fmla="*/ 0 h 30"/>
                  <a:gd name="T14" fmla="*/ 41 w 48"/>
                  <a:gd name="T15" fmla="*/ 0 h 30"/>
                  <a:gd name="T16" fmla="*/ 45 w 48"/>
                  <a:gd name="T17" fmla="*/ 2 h 30"/>
                  <a:gd name="T18" fmla="*/ 48 w 48"/>
                  <a:gd name="T19" fmla="*/ 7 h 30"/>
                  <a:gd name="T20" fmla="*/ 47 w 48"/>
                  <a:gd name="T21" fmla="*/ 12 h 30"/>
                  <a:gd name="T22" fmla="*/ 42 w 48"/>
                  <a:gd name="T23" fmla="*/ 16 h 30"/>
                  <a:gd name="T24" fmla="*/ 11 w 48"/>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11" y="30"/>
                    </a:moveTo>
                    <a:lnTo>
                      <a:pt x="7" y="30"/>
                    </a:lnTo>
                    <a:lnTo>
                      <a:pt x="3" y="27"/>
                    </a:lnTo>
                    <a:lnTo>
                      <a:pt x="0" y="23"/>
                    </a:lnTo>
                    <a:lnTo>
                      <a:pt x="2" y="17"/>
                    </a:lnTo>
                    <a:lnTo>
                      <a:pt x="6" y="13"/>
                    </a:lnTo>
                    <a:lnTo>
                      <a:pt x="37" y="0"/>
                    </a:lnTo>
                    <a:lnTo>
                      <a:pt x="41" y="0"/>
                    </a:lnTo>
                    <a:lnTo>
                      <a:pt x="45" y="2"/>
                    </a:lnTo>
                    <a:lnTo>
                      <a:pt x="48" y="7"/>
                    </a:lnTo>
                    <a:lnTo>
                      <a:pt x="47" y="12"/>
                    </a:lnTo>
                    <a:lnTo>
                      <a:pt x="42" y="16"/>
                    </a:lnTo>
                    <a:lnTo>
                      <a:pt x="11"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6" name="Freeform 1993"/>
              <p:cNvSpPr>
                <a:spLocks/>
              </p:cNvSpPr>
              <p:nvPr/>
            </p:nvSpPr>
            <p:spPr bwMode="auto">
              <a:xfrm>
                <a:off x="2700" y="2505"/>
                <a:ext cx="47" cy="29"/>
              </a:xfrm>
              <a:custGeom>
                <a:avLst/>
                <a:gdLst>
                  <a:gd name="T0" fmla="*/ 10 w 47"/>
                  <a:gd name="T1" fmla="*/ 29 h 29"/>
                  <a:gd name="T2" fmla="*/ 5 w 47"/>
                  <a:gd name="T3" fmla="*/ 29 h 29"/>
                  <a:gd name="T4" fmla="*/ 1 w 47"/>
                  <a:gd name="T5" fmla="*/ 26 h 29"/>
                  <a:gd name="T6" fmla="*/ 0 w 47"/>
                  <a:gd name="T7" fmla="*/ 21 h 29"/>
                  <a:gd name="T8" fmla="*/ 1 w 47"/>
                  <a:gd name="T9" fmla="*/ 17 h 29"/>
                  <a:gd name="T10" fmla="*/ 5 w 47"/>
                  <a:gd name="T11" fmla="*/ 13 h 29"/>
                  <a:gd name="T12" fmla="*/ 36 w 47"/>
                  <a:gd name="T13" fmla="*/ 0 h 29"/>
                  <a:gd name="T14" fmla="*/ 42 w 47"/>
                  <a:gd name="T15" fmla="*/ 0 h 29"/>
                  <a:gd name="T16" fmla="*/ 46 w 47"/>
                  <a:gd name="T17" fmla="*/ 3 h 29"/>
                  <a:gd name="T18" fmla="*/ 47 w 47"/>
                  <a:gd name="T19" fmla="*/ 9 h 29"/>
                  <a:gd name="T20" fmla="*/ 46 w 47"/>
                  <a:gd name="T21" fmla="*/ 13 h 29"/>
                  <a:gd name="T22" fmla="*/ 42 w 47"/>
                  <a:gd name="T23" fmla="*/ 17 h 29"/>
                  <a:gd name="T24" fmla="*/ 10 w 47"/>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9"/>
                  <a:gd name="T41" fmla="*/ 47 w 47"/>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9">
                    <a:moveTo>
                      <a:pt x="10" y="29"/>
                    </a:moveTo>
                    <a:lnTo>
                      <a:pt x="5" y="29"/>
                    </a:lnTo>
                    <a:lnTo>
                      <a:pt x="1" y="26"/>
                    </a:lnTo>
                    <a:lnTo>
                      <a:pt x="0" y="21"/>
                    </a:lnTo>
                    <a:lnTo>
                      <a:pt x="1" y="17"/>
                    </a:lnTo>
                    <a:lnTo>
                      <a:pt x="5" y="13"/>
                    </a:lnTo>
                    <a:lnTo>
                      <a:pt x="36" y="0"/>
                    </a:lnTo>
                    <a:lnTo>
                      <a:pt x="42" y="0"/>
                    </a:lnTo>
                    <a:lnTo>
                      <a:pt x="46" y="3"/>
                    </a:lnTo>
                    <a:lnTo>
                      <a:pt x="47" y="9"/>
                    </a:lnTo>
                    <a:lnTo>
                      <a:pt x="46" y="13"/>
                    </a:lnTo>
                    <a:lnTo>
                      <a:pt x="42" y="17"/>
                    </a:lnTo>
                    <a:lnTo>
                      <a:pt x="10"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7" name="Freeform 1994"/>
              <p:cNvSpPr>
                <a:spLocks/>
              </p:cNvSpPr>
              <p:nvPr/>
            </p:nvSpPr>
            <p:spPr bwMode="auto">
              <a:xfrm>
                <a:off x="2731" y="2492"/>
                <a:ext cx="47" cy="30"/>
              </a:xfrm>
              <a:custGeom>
                <a:avLst/>
                <a:gdLst>
                  <a:gd name="T0" fmla="*/ 11 w 47"/>
                  <a:gd name="T1" fmla="*/ 30 h 30"/>
                  <a:gd name="T2" fmla="*/ 7 w 47"/>
                  <a:gd name="T3" fmla="*/ 30 h 30"/>
                  <a:gd name="T4" fmla="*/ 3 w 47"/>
                  <a:gd name="T5" fmla="*/ 27 h 30"/>
                  <a:gd name="T6" fmla="*/ 0 w 47"/>
                  <a:gd name="T7" fmla="*/ 23 h 30"/>
                  <a:gd name="T8" fmla="*/ 1 w 47"/>
                  <a:gd name="T9" fmla="*/ 18 h 30"/>
                  <a:gd name="T10" fmla="*/ 5 w 47"/>
                  <a:gd name="T11" fmla="*/ 13 h 30"/>
                  <a:gd name="T12" fmla="*/ 36 w 47"/>
                  <a:gd name="T13" fmla="*/ 0 h 30"/>
                  <a:gd name="T14" fmla="*/ 41 w 47"/>
                  <a:gd name="T15" fmla="*/ 0 h 30"/>
                  <a:gd name="T16" fmla="*/ 45 w 47"/>
                  <a:gd name="T17" fmla="*/ 3 h 30"/>
                  <a:gd name="T18" fmla="*/ 47 w 47"/>
                  <a:gd name="T19" fmla="*/ 7 h 30"/>
                  <a:gd name="T20" fmla="*/ 46 w 47"/>
                  <a:gd name="T21" fmla="*/ 12 h 30"/>
                  <a:gd name="T22" fmla="*/ 42 w 47"/>
                  <a:gd name="T23" fmla="*/ 16 h 30"/>
                  <a:gd name="T24" fmla="*/ 11 w 47"/>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0"/>
                  <a:gd name="T41" fmla="*/ 47 w 47"/>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0">
                    <a:moveTo>
                      <a:pt x="11" y="30"/>
                    </a:moveTo>
                    <a:lnTo>
                      <a:pt x="7" y="30"/>
                    </a:lnTo>
                    <a:lnTo>
                      <a:pt x="3" y="27"/>
                    </a:lnTo>
                    <a:lnTo>
                      <a:pt x="0" y="23"/>
                    </a:lnTo>
                    <a:lnTo>
                      <a:pt x="1" y="18"/>
                    </a:lnTo>
                    <a:lnTo>
                      <a:pt x="5" y="13"/>
                    </a:lnTo>
                    <a:lnTo>
                      <a:pt x="36" y="0"/>
                    </a:lnTo>
                    <a:lnTo>
                      <a:pt x="41" y="0"/>
                    </a:lnTo>
                    <a:lnTo>
                      <a:pt x="45" y="3"/>
                    </a:lnTo>
                    <a:lnTo>
                      <a:pt x="47" y="7"/>
                    </a:lnTo>
                    <a:lnTo>
                      <a:pt x="46" y="12"/>
                    </a:lnTo>
                    <a:lnTo>
                      <a:pt x="42" y="16"/>
                    </a:lnTo>
                    <a:lnTo>
                      <a:pt x="11"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8" name="Freeform 1995"/>
              <p:cNvSpPr>
                <a:spLocks/>
              </p:cNvSpPr>
              <p:nvPr/>
            </p:nvSpPr>
            <p:spPr bwMode="auto">
              <a:xfrm>
                <a:off x="2762" y="2478"/>
                <a:ext cx="48" cy="30"/>
              </a:xfrm>
              <a:custGeom>
                <a:avLst/>
                <a:gdLst>
                  <a:gd name="T0" fmla="*/ 11 w 48"/>
                  <a:gd name="T1" fmla="*/ 30 h 30"/>
                  <a:gd name="T2" fmla="*/ 7 w 48"/>
                  <a:gd name="T3" fmla="*/ 30 h 30"/>
                  <a:gd name="T4" fmla="*/ 3 w 48"/>
                  <a:gd name="T5" fmla="*/ 27 h 30"/>
                  <a:gd name="T6" fmla="*/ 0 w 48"/>
                  <a:gd name="T7" fmla="*/ 23 h 30"/>
                  <a:gd name="T8" fmla="*/ 1 w 48"/>
                  <a:gd name="T9" fmla="*/ 18 h 30"/>
                  <a:gd name="T10" fmla="*/ 5 w 48"/>
                  <a:gd name="T11" fmla="*/ 14 h 30"/>
                  <a:gd name="T12" fmla="*/ 37 w 48"/>
                  <a:gd name="T13" fmla="*/ 0 h 30"/>
                  <a:gd name="T14" fmla="*/ 41 w 48"/>
                  <a:gd name="T15" fmla="*/ 0 h 30"/>
                  <a:gd name="T16" fmla="*/ 45 w 48"/>
                  <a:gd name="T17" fmla="*/ 3 h 30"/>
                  <a:gd name="T18" fmla="*/ 48 w 48"/>
                  <a:gd name="T19" fmla="*/ 7 h 30"/>
                  <a:gd name="T20" fmla="*/ 46 w 48"/>
                  <a:gd name="T21" fmla="*/ 13 h 30"/>
                  <a:gd name="T22" fmla="*/ 42 w 48"/>
                  <a:gd name="T23" fmla="*/ 17 h 30"/>
                  <a:gd name="T24" fmla="*/ 11 w 48"/>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11" y="30"/>
                    </a:moveTo>
                    <a:lnTo>
                      <a:pt x="7" y="30"/>
                    </a:lnTo>
                    <a:lnTo>
                      <a:pt x="3" y="27"/>
                    </a:lnTo>
                    <a:lnTo>
                      <a:pt x="0" y="23"/>
                    </a:lnTo>
                    <a:lnTo>
                      <a:pt x="1" y="18"/>
                    </a:lnTo>
                    <a:lnTo>
                      <a:pt x="5" y="14"/>
                    </a:lnTo>
                    <a:lnTo>
                      <a:pt x="37" y="0"/>
                    </a:lnTo>
                    <a:lnTo>
                      <a:pt x="41" y="0"/>
                    </a:lnTo>
                    <a:lnTo>
                      <a:pt x="45" y="3"/>
                    </a:lnTo>
                    <a:lnTo>
                      <a:pt x="48" y="7"/>
                    </a:lnTo>
                    <a:lnTo>
                      <a:pt x="46" y="13"/>
                    </a:lnTo>
                    <a:lnTo>
                      <a:pt x="42" y="17"/>
                    </a:lnTo>
                    <a:lnTo>
                      <a:pt x="11"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9" name="Freeform 1996"/>
              <p:cNvSpPr>
                <a:spLocks/>
              </p:cNvSpPr>
              <p:nvPr/>
            </p:nvSpPr>
            <p:spPr bwMode="auto">
              <a:xfrm>
                <a:off x="2793" y="2465"/>
                <a:ext cx="48" cy="30"/>
              </a:xfrm>
              <a:custGeom>
                <a:avLst/>
                <a:gdLst>
                  <a:gd name="T0" fmla="*/ 11 w 48"/>
                  <a:gd name="T1" fmla="*/ 30 h 30"/>
                  <a:gd name="T2" fmla="*/ 7 w 48"/>
                  <a:gd name="T3" fmla="*/ 30 h 30"/>
                  <a:gd name="T4" fmla="*/ 3 w 48"/>
                  <a:gd name="T5" fmla="*/ 27 h 30"/>
                  <a:gd name="T6" fmla="*/ 0 w 48"/>
                  <a:gd name="T7" fmla="*/ 23 h 30"/>
                  <a:gd name="T8" fmla="*/ 2 w 48"/>
                  <a:gd name="T9" fmla="*/ 17 h 30"/>
                  <a:gd name="T10" fmla="*/ 6 w 48"/>
                  <a:gd name="T11" fmla="*/ 13 h 30"/>
                  <a:gd name="T12" fmla="*/ 37 w 48"/>
                  <a:gd name="T13" fmla="*/ 0 h 30"/>
                  <a:gd name="T14" fmla="*/ 41 w 48"/>
                  <a:gd name="T15" fmla="*/ 0 h 30"/>
                  <a:gd name="T16" fmla="*/ 45 w 48"/>
                  <a:gd name="T17" fmla="*/ 2 h 30"/>
                  <a:gd name="T18" fmla="*/ 48 w 48"/>
                  <a:gd name="T19" fmla="*/ 7 h 30"/>
                  <a:gd name="T20" fmla="*/ 46 w 48"/>
                  <a:gd name="T21" fmla="*/ 12 h 30"/>
                  <a:gd name="T22" fmla="*/ 42 w 48"/>
                  <a:gd name="T23" fmla="*/ 16 h 30"/>
                  <a:gd name="T24" fmla="*/ 11 w 48"/>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11" y="30"/>
                    </a:moveTo>
                    <a:lnTo>
                      <a:pt x="7" y="30"/>
                    </a:lnTo>
                    <a:lnTo>
                      <a:pt x="3" y="27"/>
                    </a:lnTo>
                    <a:lnTo>
                      <a:pt x="0" y="23"/>
                    </a:lnTo>
                    <a:lnTo>
                      <a:pt x="2" y="17"/>
                    </a:lnTo>
                    <a:lnTo>
                      <a:pt x="6" y="13"/>
                    </a:lnTo>
                    <a:lnTo>
                      <a:pt x="37" y="0"/>
                    </a:lnTo>
                    <a:lnTo>
                      <a:pt x="41" y="0"/>
                    </a:lnTo>
                    <a:lnTo>
                      <a:pt x="45" y="2"/>
                    </a:lnTo>
                    <a:lnTo>
                      <a:pt x="48" y="7"/>
                    </a:lnTo>
                    <a:lnTo>
                      <a:pt x="46" y="12"/>
                    </a:lnTo>
                    <a:lnTo>
                      <a:pt x="42" y="16"/>
                    </a:lnTo>
                    <a:lnTo>
                      <a:pt x="11"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0" name="Freeform 1997"/>
              <p:cNvSpPr>
                <a:spLocks/>
              </p:cNvSpPr>
              <p:nvPr/>
            </p:nvSpPr>
            <p:spPr bwMode="auto">
              <a:xfrm>
                <a:off x="2825" y="2451"/>
                <a:ext cx="47" cy="30"/>
              </a:xfrm>
              <a:custGeom>
                <a:avLst/>
                <a:gdLst>
                  <a:gd name="T0" fmla="*/ 10 w 47"/>
                  <a:gd name="T1" fmla="*/ 30 h 30"/>
                  <a:gd name="T2" fmla="*/ 6 w 47"/>
                  <a:gd name="T3" fmla="*/ 30 h 30"/>
                  <a:gd name="T4" fmla="*/ 2 w 47"/>
                  <a:gd name="T5" fmla="*/ 27 h 30"/>
                  <a:gd name="T6" fmla="*/ 0 w 47"/>
                  <a:gd name="T7" fmla="*/ 23 h 30"/>
                  <a:gd name="T8" fmla="*/ 1 w 47"/>
                  <a:gd name="T9" fmla="*/ 18 h 30"/>
                  <a:gd name="T10" fmla="*/ 5 w 47"/>
                  <a:gd name="T11" fmla="*/ 14 h 30"/>
                  <a:gd name="T12" fmla="*/ 36 w 47"/>
                  <a:gd name="T13" fmla="*/ 0 h 30"/>
                  <a:gd name="T14" fmla="*/ 40 w 47"/>
                  <a:gd name="T15" fmla="*/ 0 h 30"/>
                  <a:gd name="T16" fmla="*/ 44 w 47"/>
                  <a:gd name="T17" fmla="*/ 3 h 30"/>
                  <a:gd name="T18" fmla="*/ 47 w 47"/>
                  <a:gd name="T19" fmla="*/ 7 h 30"/>
                  <a:gd name="T20" fmla="*/ 46 w 47"/>
                  <a:gd name="T21" fmla="*/ 12 h 30"/>
                  <a:gd name="T22" fmla="*/ 42 w 47"/>
                  <a:gd name="T23" fmla="*/ 16 h 30"/>
                  <a:gd name="T24" fmla="*/ 10 w 47"/>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0"/>
                  <a:gd name="T41" fmla="*/ 47 w 47"/>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0">
                    <a:moveTo>
                      <a:pt x="10" y="30"/>
                    </a:moveTo>
                    <a:lnTo>
                      <a:pt x="6" y="30"/>
                    </a:lnTo>
                    <a:lnTo>
                      <a:pt x="2" y="27"/>
                    </a:lnTo>
                    <a:lnTo>
                      <a:pt x="0" y="23"/>
                    </a:lnTo>
                    <a:lnTo>
                      <a:pt x="1" y="18"/>
                    </a:lnTo>
                    <a:lnTo>
                      <a:pt x="5" y="14"/>
                    </a:lnTo>
                    <a:lnTo>
                      <a:pt x="36" y="0"/>
                    </a:lnTo>
                    <a:lnTo>
                      <a:pt x="40" y="0"/>
                    </a:lnTo>
                    <a:lnTo>
                      <a:pt x="44" y="3"/>
                    </a:lnTo>
                    <a:lnTo>
                      <a:pt x="47" y="7"/>
                    </a:lnTo>
                    <a:lnTo>
                      <a:pt x="46" y="12"/>
                    </a:lnTo>
                    <a:lnTo>
                      <a:pt x="42" y="16"/>
                    </a:lnTo>
                    <a:lnTo>
                      <a:pt x="10"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74" name="Group 1998"/>
            <p:cNvGrpSpPr>
              <a:grpSpLocks/>
            </p:cNvGrpSpPr>
            <p:nvPr/>
          </p:nvGrpSpPr>
          <p:grpSpPr bwMode="auto">
            <a:xfrm>
              <a:off x="2857412" y="3076177"/>
              <a:ext cx="3805601" cy="2855112"/>
              <a:chOff x="1989" y="1725"/>
              <a:chExt cx="2101" cy="1528"/>
            </a:xfrm>
          </p:grpSpPr>
          <p:sp>
            <p:nvSpPr>
              <p:cNvPr id="1931" name="Freeform 1999"/>
              <p:cNvSpPr>
                <a:spLocks/>
              </p:cNvSpPr>
              <p:nvPr/>
            </p:nvSpPr>
            <p:spPr bwMode="auto">
              <a:xfrm>
                <a:off x="2856" y="2438"/>
                <a:ext cx="47" cy="29"/>
              </a:xfrm>
              <a:custGeom>
                <a:avLst/>
                <a:gdLst>
                  <a:gd name="T0" fmla="*/ 11 w 47"/>
                  <a:gd name="T1" fmla="*/ 29 h 29"/>
                  <a:gd name="T2" fmla="*/ 7 w 47"/>
                  <a:gd name="T3" fmla="*/ 29 h 29"/>
                  <a:gd name="T4" fmla="*/ 2 w 47"/>
                  <a:gd name="T5" fmla="*/ 27 h 29"/>
                  <a:gd name="T6" fmla="*/ 0 w 47"/>
                  <a:gd name="T7" fmla="*/ 23 h 29"/>
                  <a:gd name="T8" fmla="*/ 1 w 47"/>
                  <a:gd name="T9" fmla="*/ 17 h 29"/>
                  <a:gd name="T10" fmla="*/ 5 w 47"/>
                  <a:gd name="T11" fmla="*/ 13 h 29"/>
                  <a:gd name="T12" fmla="*/ 36 w 47"/>
                  <a:gd name="T13" fmla="*/ 0 h 29"/>
                  <a:gd name="T14" fmla="*/ 40 w 47"/>
                  <a:gd name="T15" fmla="*/ 0 h 29"/>
                  <a:gd name="T16" fmla="*/ 45 w 47"/>
                  <a:gd name="T17" fmla="*/ 2 h 29"/>
                  <a:gd name="T18" fmla="*/ 47 w 47"/>
                  <a:gd name="T19" fmla="*/ 6 h 29"/>
                  <a:gd name="T20" fmla="*/ 46 w 47"/>
                  <a:gd name="T21" fmla="*/ 12 h 29"/>
                  <a:gd name="T22" fmla="*/ 42 w 47"/>
                  <a:gd name="T23" fmla="*/ 16 h 29"/>
                  <a:gd name="T24" fmla="*/ 11 w 47"/>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9"/>
                  <a:gd name="T41" fmla="*/ 47 w 47"/>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9">
                    <a:moveTo>
                      <a:pt x="11" y="29"/>
                    </a:moveTo>
                    <a:lnTo>
                      <a:pt x="7" y="29"/>
                    </a:lnTo>
                    <a:lnTo>
                      <a:pt x="2" y="27"/>
                    </a:lnTo>
                    <a:lnTo>
                      <a:pt x="0" y="23"/>
                    </a:lnTo>
                    <a:lnTo>
                      <a:pt x="1" y="17"/>
                    </a:lnTo>
                    <a:lnTo>
                      <a:pt x="5" y="13"/>
                    </a:lnTo>
                    <a:lnTo>
                      <a:pt x="36" y="0"/>
                    </a:lnTo>
                    <a:lnTo>
                      <a:pt x="40" y="0"/>
                    </a:lnTo>
                    <a:lnTo>
                      <a:pt x="45" y="2"/>
                    </a:lnTo>
                    <a:lnTo>
                      <a:pt x="47" y="6"/>
                    </a:lnTo>
                    <a:lnTo>
                      <a:pt x="46" y="12"/>
                    </a:lnTo>
                    <a:lnTo>
                      <a:pt x="42" y="16"/>
                    </a:lnTo>
                    <a:lnTo>
                      <a:pt x="11"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 name="Freeform 2000"/>
              <p:cNvSpPr>
                <a:spLocks/>
              </p:cNvSpPr>
              <p:nvPr/>
            </p:nvSpPr>
            <p:spPr bwMode="auto">
              <a:xfrm>
                <a:off x="2887" y="2423"/>
                <a:ext cx="47" cy="31"/>
              </a:xfrm>
              <a:custGeom>
                <a:avLst/>
                <a:gdLst>
                  <a:gd name="T0" fmla="*/ 12 w 47"/>
                  <a:gd name="T1" fmla="*/ 30 h 31"/>
                  <a:gd name="T2" fmla="*/ 7 w 47"/>
                  <a:gd name="T3" fmla="*/ 31 h 31"/>
                  <a:gd name="T4" fmla="*/ 3 w 47"/>
                  <a:gd name="T5" fmla="*/ 28 h 31"/>
                  <a:gd name="T6" fmla="*/ 0 w 47"/>
                  <a:gd name="T7" fmla="*/ 24 h 31"/>
                  <a:gd name="T8" fmla="*/ 1 w 47"/>
                  <a:gd name="T9" fmla="*/ 19 h 31"/>
                  <a:gd name="T10" fmla="*/ 4 w 47"/>
                  <a:gd name="T11" fmla="*/ 16 h 31"/>
                  <a:gd name="T12" fmla="*/ 35 w 47"/>
                  <a:gd name="T13" fmla="*/ 1 h 31"/>
                  <a:gd name="T14" fmla="*/ 41 w 47"/>
                  <a:gd name="T15" fmla="*/ 0 h 31"/>
                  <a:gd name="T16" fmla="*/ 45 w 47"/>
                  <a:gd name="T17" fmla="*/ 2 h 31"/>
                  <a:gd name="T18" fmla="*/ 47 w 47"/>
                  <a:gd name="T19" fmla="*/ 6 h 31"/>
                  <a:gd name="T20" fmla="*/ 46 w 47"/>
                  <a:gd name="T21" fmla="*/ 12 h 31"/>
                  <a:gd name="T22" fmla="*/ 43 w 47"/>
                  <a:gd name="T23" fmla="*/ 15 h 31"/>
                  <a:gd name="T24" fmla="*/ 12 w 47"/>
                  <a:gd name="T25" fmla="*/ 3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1"/>
                  <a:gd name="T41" fmla="*/ 47 w 4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1">
                    <a:moveTo>
                      <a:pt x="12" y="30"/>
                    </a:moveTo>
                    <a:lnTo>
                      <a:pt x="7" y="31"/>
                    </a:lnTo>
                    <a:lnTo>
                      <a:pt x="3" y="28"/>
                    </a:lnTo>
                    <a:lnTo>
                      <a:pt x="0" y="24"/>
                    </a:lnTo>
                    <a:lnTo>
                      <a:pt x="1" y="19"/>
                    </a:lnTo>
                    <a:lnTo>
                      <a:pt x="4" y="16"/>
                    </a:lnTo>
                    <a:lnTo>
                      <a:pt x="35" y="1"/>
                    </a:lnTo>
                    <a:lnTo>
                      <a:pt x="41" y="0"/>
                    </a:lnTo>
                    <a:lnTo>
                      <a:pt x="45" y="2"/>
                    </a:lnTo>
                    <a:lnTo>
                      <a:pt x="47" y="6"/>
                    </a:lnTo>
                    <a:lnTo>
                      <a:pt x="46" y="12"/>
                    </a:lnTo>
                    <a:lnTo>
                      <a:pt x="43" y="15"/>
                    </a:lnTo>
                    <a:lnTo>
                      <a:pt x="1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 name="Freeform 2001"/>
              <p:cNvSpPr>
                <a:spLocks/>
              </p:cNvSpPr>
              <p:nvPr/>
            </p:nvSpPr>
            <p:spPr bwMode="auto">
              <a:xfrm>
                <a:off x="2918" y="2409"/>
                <a:ext cx="48" cy="30"/>
              </a:xfrm>
              <a:custGeom>
                <a:avLst/>
                <a:gdLst>
                  <a:gd name="T0" fmla="*/ 11 w 48"/>
                  <a:gd name="T1" fmla="*/ 30 h 30"/>
                  <a:gd name="T2" fmla="*/ 7 w 48"/>
                  <a:gd name="T3" fmla="*/ 30 h 30"/>
                  <a:gd name="T4" fmla="*/ 3 w 48"/>
                  <a:gd name="T5" fmla="*/ 27 h 30"/>
                  <a:gd name="T6" fmla="*/ 0 w 48"/>
                  <a:gd name="T7" fmla="*/ 23 h 30"/>
                  <a:gd name="T8" fmla="*/ 2 w 48"/>
                  <a:gd name="T9" fmla="*/ 18 h 30"/>
                  <a:gd name="T10" fmla="*/ 6 w 48"/>
                  <a:gd name="T11" fmla="*/ 14 h 30"/>
                  <a:gd name="T12" fmla="*/ 37 w 48"/>
                  <a:gd name="T13" fmla="*/ 0 h 30"/>
                  <a:gd name="T14" fmla="*/ 41 w 48"/>
                  <a:gd name="T15" fmla="*/ 0 h 30"/>
                  <a:gd name="T16" fmla="*/ 45 w 48"/>
                  <a:gd name="T17" fmla="*/ 3 h 30"/>
                  <a:gd name="T18" fmla="*/ 48 w 48"/>
                  <a:gd name="T19" fmla="*/ 7 h 30"/>
                  <a:gd name="T20" fmla="*/ 46 w 48"/>
                  <a:gd name="T21" fmla="*/ 12 h 30"/>
                  <a:gd name="T22" fmla="*/ 42 w 48"/>
                  <a:gd name="T23" fmla="*/ 16 h 30"/>
                  <a:gd name="T24" fmla="*/ 11 w 48"/>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11" y="30"/>
                    </a:moveTo>
                    <a:lnTo>
                      <a:pt x="7" y="30"/>
                    </a:lnTo>
                    <a:lnTo>
                      <a:pt x="3" y="27"/>
                    </a:lnTo>
                    <a:lnTo>
                      <a:pt x="0" y="23"/>
                    </a:lnTo>
                    <a:lnTo>
                      <a:pt x="2" y="18"/>
                    </a:lnTo>
                    <a:lnTo>
                      <a:pt x="6" y="14"/>
                    </a:lnTo>
                    <a:lnTo>
                      <a:pt x="37" y="0"/>
                    </a:lnTo>
                    <a:lnTo>
                      <a:pt x="41" y="0"/>
                    </a:lnTo>
                    <a:lnTo>
                      <a:pt x="45" y="3"/>
                    </a:lnTo>
                    <a:lnTo>
                      <a:pt x="48" y="7"/>
                    </a:lnTo>
                    <a:lnTo>
                      <a:pt x="46" y="12"/>
                    </a:lnTo>
                    <a:lnTo>
                      <a:pt x="42" y="16"/>
                    </a:lnTo>
                    <a:lnTo>
                      <a:pt x="11"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 name="Freeform 2002"/>
              <p:cNvSpPr>
                <a:spLocks/>
              </p:cNvSpPr>
              <p:nvPr/>
            </p:nvSpPr>
            <p:spPr bwMode="auto">
              <a:xfrm>
                <a:off x="2949" y="2394"/>
                <a:ext cx="48" cy="31"/>
              </a:xfrm>
              <a:custGeom>
                <a:avLst/>
                <a:gdLst>
                  <a:gd name="T0" fmla="*/ 13 w 48"/>
                  <a:gd name="T1" fmla="*/ 30 h 31"/>
                  <a:gd name="T2" fmla="*/ 7 w 48"/>
                  <a:gd name="T3" fmla="*/ 31 h 31"/>
                  <a:gd name="T4" fmla="*/ 3 w 48"/>
                  <a:gd name="T5" fmla="*/ 29 h 31"/>
                  <a:gd name="T6" fmla="*/ 0 w 48"/>
                  <a:gd name="T7" fmla="*/ 25 h 31"/>
                  <a:gd name="T8" fmla="*/ 2 w 48"/>
                  <a:gd name="T9" fmla="*/ 19 h 31"/>
                  <a:gd name="T10" fmla="*/ 5 w 48"/>
                  <a:gd name="T11" fmla="*/ 16 h 31"/>
                  <a:gd name="T12" fmla="*/ 36 w 48"/>
                  <a:gd name="T13" fmla="*/ 2 h 31"/>
                  <a:gd name="T14" fmla="*/ 41 w 48"/>
                  <a:gd name="T15" fmla="*/ 0 h 31"/>
                  <a:gd name="T16" fmla="*/ 45 w 48"/>
                  <a:gd name="T17" fmla="*/ 3 h 31"/>
                  <a:gd name="T18" fmla="*/ 48 w 48"/>
                  <a:gd name="T19" fmla="*/ 7 h 31"/>
                  <a:gd name="T20" fmla="*/ 47 w 48"/>
                  <a:gd name="T21" fmla="*/ 12 h 31"/>
                  <a:gd name="T22" fmla="*/ 44 w 48"/>
                  <a:gd name="T23" fmla="*/ 15 h 31"/>
                  <a:gd name="T24" fmla="*/ 13 w 48"/>
                  <a:gd name="T25" fmla="*/ 3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1"/>
                  <a:gd name="T41" fmla="*/ 48 w 4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1">
                    <a:moveTo>
                      <a:pt x="13" y="30"/>
                    </a:moveTo>
                    <a:lnTo>
                      <a:pt x="7" y="31"/>
                    </a:lnTo>
                    <a:lnTo>
                      <a:pt x="3" y="29"/>
                    </a:lnTo>
                    <a:lnTo>
                      <a:pt x="0" y="25"/>
                    </a:lnTo>
                    <a:lnTo>
                      <a:pt x="2" y="19"/>
                    </a:lnTo>
                    <a:lnTo>
                      <a:pt x="5" y="16"/>
                    </a:lnTo>
                    <a:lnTo>
                      <a:pt x="36" y="2"/>
                    </a:lnTo>
                    <a:lnTo>
                      <a:pt x="41" y="0"/>
                    </a:lnTo>
                    <a:lnTo>
                      <a:pt x="45" y="3"/>
                    </a:lnTo>
                    <a:lnTo>
                      <a:pt x="48" y="7"/>
                    </a:lnTo>
                    <a:lnTo>
                      <a:pt x="47" y="12"/>
                    </a:lnTo>
                    <a:lnTo>
                      <a:pt x="44" y="15"/>
                    </a:lnTo>
                    <a:lnTo>
                      <a:pt x="13"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 name="Freeform 2003"/>
              <p:cNvSpPr>
                <a:spLocks/>
              </p:cNvSpPr>
              <p:nvPr/>
            </p:nvSpPr>
            <p:spPr bwMode="auto">
              <a:xfrm>
                <a:off x="2981" y="2379"/>
                <a:ext cx="47" cy="31"/>
              </a:xfrm>
              <a:custGeom>
                <a:avLst/>
                <a:gdLst>
                  <a:gd name="T0" fmla="*/ 12 w 47"/>
                  <a:gd name="T1" fmla="*/ 30 h 31"/>
                  <a:gd name="T2" fmla="*/ 6 w 47"/>
                  <a:gd name="T3" fmla="*/ 31 h 31"/>
                  <a:gd name="T4" fmla="*/ 2 w 47"/>
                  <a:gd name="T5" fmla="*/ 29 h 31"/>
                  <a:gd name="T6" fmla="*/ 0 w 47"/>
                  <a:gd name="T7" fmla="*/ 25 h 31"/>
                  <a:gd name="T8" fmla="*/ 1 w 47"/>
                  <a:gd name="T9" fmla="*/ 19 h 31"/>
                  <a:gd name="T10" fmla="*/ 4 w 47"/>
                  <a:gd name="T11" fmla="*/ 17 h 31"/>
                  <a:gd name="T12" fmla="*/ 35 w 47"/>
                  <a:gd name="T13" fmla="*/ 2 h 31"/>
                  <a:gd name="T14" fmla="*/ 40 w 47"/>
                  <a:gd name="T15" fmla="*/ 0 h 31"/>
                  <a:gd name="T16" fmla="*/ 44 w 47"/>
                  <a:gd name="T17" fmla="*/ 3 h 31"/>
                  <a:gd name="T18" fmla="*/ 47 w 47"/>
                  <a:gd name="T19" fmla="*/ 7 h 31"/>
                  <a:gd name="T20" fmla="*/ 46 w 47"/>
                  <a:gd name="T21" fmla="*/ 12 h 31"/>
                  <a:gd name="T22" fmla="*/ 43 w 47"/>
                  <a:gd name="T23" fmla="*/ 15 h 31"/>
                  <a:gd name="T24" fmla="*/ 12 w 47"/>
                  <a:gd name="T25" fmla="*/ 3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1"/>
                  <a:gd name="T41" fmla="*/ 47 w 4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1">
                    <a:moveTo>
                      <a:pt x="12" y="30"/>
                    </a:moveTo>
                    <a:lnTo>
                      <a:pt x="6" y="31"/>
                    </a:lnTo>
                    <a:lnTo>
                      <a:pt x="2" y="29"/>
                    </a:lnTo>
                    <a:lnTo>
                      <a:pt x="0" y="25"/>
                    </a:lnTo>
                    <a:lnTo>
                      <a:pt x="1" y="19"/>
                    </a:lnTo>
                    <a:lnTo>
                      <a:pt x="4" y="17"/>
                    </a:lnTo>
                    <a:lnTo>
                      <a:pt x="35" y="2"/>
                    </a:lnTo>
                    <a:lnTo>
                      <a:pt x="40" y="0"/>
                    </a:lnTo>
                    <a:lnTo>
                      <a:pt x="44" y="3"/>
                    </a:lnTo>
                    <a:lnTo>
                      <a:pt x="47" y="7"/>
                    </a:lnTo>
                    <a:lnTo>
                      <a:pt x="46" y="12"/>
                    </a:lnTo>
                    <a:lnTo>
                      <a:pt x="43" y="15"/>
                    </a:lnTo>
                    <a:lnTo>
                      <a:pt x="1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 name="Freeform 2004"/>
              <p:cNvSpPr>
                <a:spLocks/>
              </p:cNvSpPr>
              <p:nvPr/>
            </p:nvSpPr>
            <p:spPr bwMode="auto">
              <a:xfrm>
                <a:off x="3012" y="2364"/>
                <a:ext cx="47" cy="32"/>
              </a:xfrm>
              <a:custGeom>
                <a:avLst/>
                <a:gdLst>
                  <a:gd name="T0" fmla="*/ 12 w 47"/>
                  <a:gd name="T1" fmla="*/ 30 h 32"/>
                  <a:gd name="T2" fmla="*/ 7 w 47"/>
                  <a:gd name="T3" fmla="*/ 32 h 32"/>
                  <a:gd name="T4" fmla="*/ 3 w 47"/>
                  <a:gd name="T5" fmla="*/ 29 h 32"/>
                  <a:gd name="T6" fmla="*/ 0 w 47"/>
                  <a:gd name="T7" fmla="*/ 25 h 32"/>
                  <a:gd name="T8" fmla="*/ 1 w 47"/>
                  <a:gd name="T9" fmla="*/ 19 h 32"/>
                  <a:gd name="T10" fmla="*/ 4 w 47"/>
                  <a:gd name="T11" fmla="*/ 17 h 32"/>
                  <a:gd name="T12" fmla="*/ 35 w 47"/>
                  <a:gd name="T13" fmla="*/ 2 h 32"/>
                  <a:gd name="T14" fmla="*/ 41 w 47"/>
                  <a:gd name="T15" fmla="*/ 0 h 32"/>
                  <a:gd name="T16" fmla="*/ 45 w 47"/>
                  <a:gd name="T17" fmla="*/ 3 h 32"/>
                  <a:gd name="T18" fmla="*/ 47 w 47"/>
                  <a:gd name="T19" fmla="*/ 7 h 32"/>
                  <a:gd name="T20" fmla="*/ 46 w 47"/>
                  <a:gd name="T21" fmla="*/ 13 h 32"/>
                  <a:gd name="T22" fmla="*/ 43 w 47"/>
                  <a:gd name="T23" fmla="*/ 15 h 32"/>
                  <a:gd name="T24" fmla="*/ 12 w 47"/>
                  <a:gd name="T25" fmla="*/ 3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2"/>
                  <a:gd name="T41" fmla="*/ 47 w 4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2">
                    <a:moveTo>
                      <a:pt x="12" y="30"/>
                    </a:moveTo>
                    <a:lnTo>
                      <a:pt x="7" y="32"/>
                    </a:lnTo>
                    <a:lnTo>
                      <a:pt x="3" y="29"/>
                    </a:lnTo>
                    <a:lnTo>
                      <a:pt x="0" y="25"/>
                    </a:lnTo>
                    <a:lnTo>
                      <a:pt x="1" y="19"/>
                    </a:lnTo>
                    <a:lnTo>
                      <a:pt x="4" y="17"/>
                    </a:lnTo>
                    <a:lnTo>
                      <a:pt x="35" y="2"/>
                    </a:lnTo>
                    <a:lnTo>
                      <a:pt x="41" y="0"/>
                    </a:lnTo>
                    <a:lnTo>
                      <a:pt x="45" y="3"/>
                    </a:lnTo>
                    <a:lnTo>
                      <a:pt x="47" y="7"/>
                    </a:lnTo>
                    <a:lnTo>
                      <a:pt x="46" y="13"/>
                    </a:lnTo>
                    <a:lnTo>
                      <a:pt x="43" y="15"/>
                    </a:lnTo>
                    <a:lnTo>
                      <a:pt x="1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 name="Freeform 2005"/>
              <p:cNvSpPr>
                <a:spLocks/>
              </p:cNvSpPr>
              <p:nvPr/>
            </p:nvSpPr>
            <p:spPr bwMode="auto">
              <a:xfrm>
                <a:off x="3043" y="2349"/>
                <a:ext cx="48" cy="32"/>
              </a:xfrm>
              <a:custGeom>
                <a:avLst/>
                <a:gdLst>
                  <a:gd name="T0" fmla="*/ 12 w 48"/>
                  <a:gd name="T1" fmla="*/ 30 h 32"/>
                  <a:gd name="T2" fmla="*/ 7 w 48"/>
                  <a:gd name="T3" fmla="*/ 32 h 32"/>
                  <a:gd name="T4" fmla="*/ 3 w 48"/>
                  <a:gd name="T5" fmla="*/ 29 h 32"/>
                  <a:gd name="T6" fmla="*/ 0 w 48"/>
                  <a:gd name="T7" fmla="*/ 25 h 32"/>
                  <a:gd name="T8" fmla="*/ 1 w 48"/>
                  <a:gd name="T9" fmla="*/ 19 h 32"/>
                  <a:gd name="T10" fmla="*/ 4 w 48"/>
                  <a:gd name="T11" fmla="*/ 17 h 32"/>
                  <a:gd name="T12" fmla="*/ 35 w 48"/>
                  <a:gd name="T13" fmla="*/ 2 h 32"/>
                  <a:gd name="T14" fmla="*/ 41 w 48"/>
                  <a:gd name="T15" fmla="*/ 0 h 32"/>
                  <a:gd name="T16" fmla="*/ 45 w 48"/>
                  <a:gd name="T17" fmla="*/ 3 h 32"/>
                  <a:gd name="T18" fmla="*/ 48 w 48"/>
                  <a:gd name="T19" fmla="*/ 7 h 32"/>
                  <a:gd name="T20" fmla="*/ 46 w 48"/>
                  <a:gd name="T21" fmla="*/ 13 h 32"/>
                  <a:gd name="T22" fmla="*/ 44 w 48"/>
                  <a:gd name="T23" fmla="*/ 15 h 32"/>
                  <a:gd name="T24" fmla="*/ 12 w 48"/>
                  <a:gd name="T25" fmla="*/ 3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2"/>
                  <a:gd name="T41" fmla="*/ 48 w 4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2">
                    <a:moveTo>
                      <a:pt x="12" y="30"/>
                    </a:moveTo>
                    <a:lnTo>
                      <a:pt x="7" y="32"/>
                    </a:lnTo>
                    <a:lnTo>
                      <a:pt x="3" y="29"/>
                    </a:lnTo>
                    <a:lnTo>
                      <a:pt x="0" y="25"/>
                    </a:lnTo>
                    <a:lnTo>
                      <a:pt x="1" y="19"/>
                    </a:lnTo>
                    <a:lnTo>
                      <a:pt x="4" y="17"/>
                    </a:lnTo>
                    <a:lnTo>
                      <a:pt x="35" y="2"/>
                    </a:lnTo>
                    <a:lnTo>
                      <a:pt x="41" y="0"/>
                    </a:lnTo>
                    <a:lnTo>
                      <a:pt x="45" y="3"/>
                    </a:lnTo>
                    <a:lnTo>
                      <a:pt x="48" y="7"/>
                    </a:lnTo>
                    <a:lnTo>
                      <a:pt x="46" y="13"/>
                    </a:lnTo>
                    <a:lnTo>
                      <a:pt x="44" y="15"/>
                    </a:lnTo>
                    <a:lnTo>
                      <a:pt x="1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 name="Freeform 2006"/>
              <p:cNvSpPr>
                <a:spLocks/>
              </p:cNvSpPr>
              <p:nvPr/>
            </p:nvSpPr>
            <p:spPr bwMode="auto">
              <a:xfrm>
                <a:off x="3074" y="2333"/>
                <a:ext cx="48" cy="33"/>
              </a:xfrm>
              <a:custGeom>
                <a:avLst/>
                <a:gdLst>
                  <a:gd name="T0" fmla="*/ 13 w 48"/>
                  <a:gd name="T1" fmla="*/ 31 h 33"/>
                  <a:gd name="T2" fmla="*/ 7 w 48"/>
                  <a:gd name="T3" fmla="*/ 33 h 33"/>
                  <a:gd name="T4" fmla="*/ 3 w 48"/>
                  <a:gd name="T5" fmla="*/ 30 h 33"/>
                  <a:gd name="T6" fmla="*/ 0 w 48"/>
                  <a:gd name="T7" fmla="*/ 26 h 33"/>
                  <a:gd name="T8" fmla="*/ 2 w 48"/>
                  <a:gd name="T9" fmla="*/ 20 h 33"/>
                  <a:gd name="T10" fmla="*/ 4 w 48"/>
                  <a:gd name="T11" fmla="*/ 18 h 33"/>
                  <a:gd name="T12" fmla="*/ 36 w 48"/>
                  <a:gd name="T13" fmla="*/ 1 h 33"/>
                  <a:gd name="T14" fmla="*/ 41 w 48"/>
                  <a:gd name="T15" fmla="*/ 0 h 33"/>
                  <a:gd name="T16" fmla="*/ 45 w 48"/>
                  <a:gd name="T17" fmla="*/ 3 h 33"/>
                  <a:gd name="T18" fmla="*/ 48 w 48"/>
                  <a:gd name="T19" fmla="*/ 7 h 33"/>
                  <a:gd name="T20" fmla="*/ 47 w 48"/>
                  <a:gd name="T21" fmla="*/ 12 h 33"/>
                  <a:gd name="T22" fmla="*/ 44 w 48"/>
                  <a:gd name="T23" fmla="*/ 15 h 33"/>
                  <a:gd name="T24" fmla="*/ 13 w 48"/>
                  <a:gd name="T25" fmla="*/ 3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3"/>
                  <a:gd name="T41" fmla="*/ 48 w 48"/>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3">
                    <a:moveTo>
                      <a:pt x="13" y="31"/>
                    </a:moveTo>
                    <a:lnTo>
                      <a:pt x="7" y="33"/>
                    </a:lnTo>
                    <a:lnTo>
                      <a:pt x="3" y="30"/>
                    </a:lnTo>
                    <a:lnTo>
                      <a:pt x="0" y="26"/>
                    </a:lnTo>
                    <a:lnTo>
                      <a:pt x="2" y="20"/>
                    </a:lnTo>
                    <a:lnTo>
                      <a:pt x="4" y="18"/>
                    </a:lnTo>
                    <a:lnTo>
                      <a:pt x="36" y="1"/>
                    </a:lnTo>
                    <a:lnTo>
                      <a:pt x="41" y="0"/>
                    </a:lnTo>
                    <a:lnTo>
                      <a:pt x="45" y="3"/>
                    </a:lnTo>
                    <a:lnTo>
                      <a:pt x="48" y="7"/>
                    </a:lnTo>
                    <a:lnTo>
                      <a:pt x="47" y="12"/>
                    </a:lnTo>
                    <a:lnTo>
                      <a:pt x="44" y="15"/>
                    </a:lnTo>
                    <a:lnTo>
                      <a:pt x="13"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 name="Freeform 2007"/>
              <p:cNvSpPr>
                <a:spLocks/>
              </p:cNvSpPr>
              <p:nvPr/>
            </p:nvSpPr>
            <p:spPr bwMode="auto">
              <a:xfrm>
                <a:off x="3106" y="2318"/>
                <a:ext cx="47" cy="31"/>
              </a:xfrm>
              <a:custGeom>
                <a:avLst/>
                <a:gdLst>
                  <a:gd name="T0" fmla="*/ 12 w 47"/>
                  <a:gd name="T1" fmla="*/ 30 h 31"/>
                  <a:gd name="T2" fmla="*/ 6 w 47"/>
                  <a:gd name="T3" fmla="*/ 31 h 31"/>
                  <a:gd name="T4" fmla="*/ 2 w 47"/>
                  <a:gd name="T5" fmla="*/ 29 h 31"/>
                  <a:gd name="T6" fmla="*/ 0 w 47"/>
                  <a:gd name="T7" fmla="*/ 25 h 31"/>
                  <a:gd name="T8" fmla="*/ 1 w 47"/>
                  <a:gd name="T9" fmla="*/ 19 h 31"/>
                  <a:gd name="T10" fmla="*/ 4 w 47"/>
                  <a:gd name="T11" fmla="*/ 16 h 31"/>
                  <a:gd name="T12" fmla="*/ 35 w 47"/>
                  <a:gd name="T13" fmla="*/ 1 h 31"/>
                  <a:gd name="T14" fmla="*/ 40 w 47"/>
                  <a:gd name="T15" fmla="*/ 0 h 31"/>
                  <a:gd name="T16" fmla="*/ 44 w 47"/>
                  <a:gd name="T17" fmla="*/ 3 h 31"/>
                  <a:gd name="T18" fmla="*/ 47 w 47"/>
                  <a:gd name="T19" fmla="*/ 7 h 31"/>
                  <a:gd name="T20" fmla="*/ 46 w 47"/>
                  <a:gd name="T21" fmla="*/ 12 h 31"/>
                  <a:gd name="T22" fmla="*/ 43 w 47"/>
                  <a:gd name="T23" fmla="*/ 15 h 31"/>
                  <a:gd name="T24" fmla="*/ 12 w 47"/>
                  <a:gd name="T25" fmla="*/ 3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1"/>
                  <a:gd name="T41" fmla="*/ 47 w 4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1">
                    <a:moveTo>
                      <a:pt x="12" y="30"/>
                    </a:moveTo>
                    <a:lnTo>
                      <a:pt x="6" y="31"/>
                    </a:lnTo>
                    <a:lnTo>
                      <a:pt x="2" y="29"/>
                    </a:lnTo>
                    <a:lnTo>
                      <a:pt x="0" y="25"/>
                    </a:lnTo>
                    <a:lnTo>
                      <a:pt x="1" y="19"/>
                    </a:lnTo>
                    <a:lnTo>
                      <a:pt x="4" y="16"/>
                    </a:lnTo>
                    <a:lnTo>
                      <a:pt x="35" y="1"/>
                    </a:lnTo>
                    <a:lnTo>
                      <a:pt x="40" y="0"/>
                    </a:lnTo>
                    <a:lnTo>
                      <a:pt x="44" y="3"/>
                    </a:lnTo>
                    <a:lnTo>
                      <a:pt x="47" y="7"/>
                    </a:lnTo>
                    <a:lnTo>
                      <a:pt x="46" y="12"/>
                    </a:lnTo>
                    <a:lnTo>
                      <a:pt x="43" y="15"/>
                    </a:lnTo>
                    <a:lnTo>
                      <a:pt x="1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 name="Freeform 2008"/>
              <p:cNvSpPr>
                <a:spLocks/>
              </p:cNvSpPr>
              <p:nvPr/>
            </p:nvSpPr>
            <p:spPr bwMode="auto">
              <a:xfrm>
                <a:off x="3137" y="2302"/>
                <a:ext cx="47" cy="32"/>
              </a:xfrm>
              <a:custGeom>
                <a:avLst/>
                <a:gdLst>
                  <a:gd name="T0" fmla="*/ 12 w 47"/>
                  <a:gd name="T1" fmla="*/ 31 h 32"/>
                  <a:gd name="T2" fmla="*/ 7 w 47"/>
                  <a:gd name="T3" fmla="*/ 32 h 32"/>
                  <a:gd name="T4" fmla="*/ 3 w 47"/>
                  <a:gd name="T5" fmla="*/ 30 h 32"/>
                  <a:gd name="T6" fmla="*/ 0 w 47"/>
                  <a:gd name="T7" fmla="*/ 26 h 32"/>
                  <a:gd name="T8" fmla="*/ 1 w 47"/>
                  <a:gd name="T9" fmla="*/ 20 h 32"/>
                  <a:gd name="T10" fmla="*/ 4 w 47"/>
                  <a:gd name="T11" fmla="*/ 17 h 32"/>
                  <a:gd name="T12" fmla="*/ 35 w 47"/>
                  <a:gd name="T13" fmla="*/ 1 h 32"/>
                  <a:gd name="T14" fmla="*/ 41 w 47"/>
                  <a:gd name="T15" fmla="*/ 0 h 32"/>
                  <a:gd name="T16" fmla="*/ 45 w 47"/>
                  <a:gd name="T17" fmla="*/ 3 h 32"/>
                  <a:gd name="T18" fmla="*/ 47 w 47"/>
                  <a:gd name="T19" fmla="*/ 7 h 32"/>
                  <a:gd name="T20" fmla="*/ 46 w 47"/>
                  <a:gd name="T21" fmla="*/ 12 h 32"/>
                  <a:gd name="T22" fmla="*/ 43 w 47"/>
                  <a:gd name="T23" fmla="*/ 15 h 32"/>
                  <a:gd name="T24" fmla="*/ 12 w 47"/>
                  <a:gd name="T25" fmla="*/ 3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2"/>
                  <a:gd name="T41" fmla="*/ 47 w 4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2">
                    <a:moveTo>
                      <a:pt x="12" y="31"/>
                    </a:moveTo>
                    <a:lnTo>
                      <a:pt x="7" y="32"/>
                    </a:lnTo>
                    <a:lnTo>
                      <a:pt x="3" y="30"/>
                    </a:lnTo>
                    <a:lnTo>
                      <a:pt x="0" y="26"/>
                    </a:lnTo>
                    <a:lnTo>
                      <a:pt x="1" y="20"/>
                    </a:lnTo>
                    <a:lnTo>
                      <a:pt x="4" y="17"/>
                    </a:lnTo>
                    <a:lnTo>
                      <a:pt x="35" y="1"/>
                    </a:lnTo>
                    <a:lnTo>
                      <a:pt x="41" y="0"/>
                    </a:lnTo>
                    <a:lnTo>
                      <a:pt x="45" y="3"/>
                    </a:lnTo>
                    <a:lnTo>
                      <a:pt x="47" y="7"/>
                    </a:lnTo>
                    <a:lnTo>
                      <a:pt x="46" y="12"/>
                    </a:lnTo>
                    <a:lnTo>
                      <a:pt x="43" y="15"/>
                    </a:lnTo>
                    <a:lnTo>
                      <a:pt x="12"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 name="Freeform 2009"/>
              <p:cNvSpPr>
                <a:spLocks/>
              </p:cNvSpPr>
              <p:nvPr/>
            </p:nvSpPr>
            <p:spPr bwMode="auto">
              <a:xfrm>
                <a:off x="3168" y="2286"/>
                <a:ext cx="48" cy="32"/>
              </a:xfrm>
              <a:custGeom>
                <a:avLst/>
                <a:gdLst>
                  <a:gd name="T0" fmla="*/ 12 w 48"/>
                  <a:gd name="T1" fmla="*/ 31 h 32"/>
                  <a:gd name="T2" fmla="*/ 7 w 48"/>
                  <a:gd name="T3" fmla="*/ 32 h 32"/>
                  <a:gd name="T4" fmla="*/ 3 w 48"/>
                  <a:gd name="T5" fmla="*/ 29 h 32"/>
                  <a:gd name="T6" fmla="*/ 0 w 48"/>
                  <a:gd name="T7" fmla="*/ 25 h 32"/>
                  <a:gd name="T8" fmla="*/ 1 w 48"/>
                  <a:gd name="T9" fmla="*/ 20 h 32"/>
                  <a:gd name="T10" fmla="*/ 4 w 48"/>
                  <a:gd name="T11" fmla="*/ 17 h 32"/>
                  <a:gd name="T12" fmla="*/ 35 w 48"/>
                  <a:gd name="T13" fmla="*/ 1 h 32"/>
                  <a:gd name="T14" fmla="*/ 41 w 48"/>
                  <a:gd name="T15" fmla="*/ 0 h 32"/>
                  <a:gd name="T16" fmla="*/ 45 w 48"/>
                  <a:gd name="T17" fmla="*/ 2 h 32"/>
                  <a:gd name="T18" fmla="*/ 48 w 48"/>
                  <a:gd name="T19" fmla="*/ 6 h 32"/>
                  <a:gd name="T20" fmla="*/ 46 w 48"/>
                  <a:gd name="T21" fmla="*/ 12 h 32"/>
                  <a:gd name="T22" fmla="*/ 43 w 48"/>
                  <a:gd name="T23" fmla="*/ 14 h 32"/>
                  <a:gd name="T24" fmla="*/ 12 w 48"/>
                  <a:gd name="T25" fmla="*/ 3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2"/>
                  <a:gd name="T41" fmla="*/ 48 w 4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2">
                    <a:moveTo>
                      <a:pt x="12" y="31"/>
                    </a:moveTo>
                    <a:lnTo>
                      <a:pt x="7" y="32"/>
                    </a:lnTo>
                    <a:lnTo>
                      <a:pt x="3" y="29"/>
                    </a:lnTo>
                    <a:lnTo>
                      <a:pt x="0" y="25"/>
                    </a:lnTo>
                    <a:lnTo>
                      <a:pt x="1" y="20"/>
                    </a:lnTo>
                    <a:lnTo>
                      <a:pt x="4" y="17"/>
                    </a:lnTo>
                    <a:lnTo>
                      <a:pt x="35" y="1"/>
                    </a:lnTo>
                    <a:lnTo>
                      <a:pt x="41" y="0"/>
                    </a:lnTo>
                    <a:lnTo>
                      <a:pt x="45" y="2"/>
                    </a:lnTo>
                    <a:lnTo>
                      <a:pt x="48" y="6"/>
                    </a:lnTo>
                    <a:lnTo>
                      <a:pt x="46" y="12"/>
                    </a:lnTo>
                    <a:lnTo>
                      <a:pt x="43" y="14"/>
                    </a:lnTo>
                    <a:lnTo>
                      <a:pt x="12"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 name="Freeform 2010"/>
              <p:cNvSpPr>
                <a:spLocks/>
              </p:cNvSpPr>
              <p:nvPr/>
            </p:nvSpPr>
            <p:spPr bwMode="auto">
              <a:xfrm>
                <a:off x="3199" y="2269"/>
                <a:ext cx="48" cy="33"/>
              </a:xfrm>
              <a:custGeom>
                <a:avLst/>
                <a:gdLst>
                  <a:gd name="T0" fmla="*/ 12 w 48"/>
                  <a:gd name="T1" fmla="*/ 31 h 33"/>
                  <a:gd name="T2" fmla="*/ 7 w 48"/>
                  <a:gd name="T3" fmla="*/ 33 h 33"/>
                  <a:gd name="T4" fmla="*/ 3 w 48"/>
                  <a:gd name="T5" fmla="*/ 30 h 33"/>
                  <a:gd name="T6" fmla="*/ 0 w 48"/>
                  <a:gd name="T7" fmla="*/ 26 h 33"/>
                  <a:gd name="T8" fmla="*/ 2 w 48"/>
                  <a:gd name="T9" fmla="*/ 21 h 33"/>
                  <a:gd name="T10" fmla="*/ 4 w 48"/>
                  <a:gd name="T11" fmla="*/ 18 h 33"/>
                  <a:gd name="T12" fmla="*/ 36 w 48"/>
                  <a:gd name="T13" fmla="*/ 2 h 33"/>
                  <a:gd name="T14" fmla="*/ 41 w 48"/>
                  <a:gd name="T15" fmla="*/ 0 h 33"/>
                  <a:gd name="T16" fmla="*/ 45 w 48"/>
                  <a:gd name="T17" fmla="*/ 3 h 33"/>
                  <a:gd name="T18" fmla="*/ 48 w 48"/>
                  <a:gd name="T19" fmla="*/ 7 h 33"/>
                  <a:gd name="T20" fmla="*/ 46 w 48"/>
                  <a:gd name="T21" fmla="*/ 12 h 33"/>
                  <a:gd name="T22" fmla="*/ 44 w 48"/>
                  <a:gd name="T23" fmla="*/ 15 h 33"/>
                  <a:gd name="T24" fmla="*/ 12 w 48"/>
                  <a:gd name="T25" fmla="*/ 3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3"/>
                  <a:gd name="T41" fmla="*/ 48 w 48"/>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3">
                    <a:moveTo>
                      <a:pt x="12" y="31"/>
                    </a:moveTo>
                    <a:lnTo>
                      <a:pt x="7" y="33"/>
                    </a:lnTo>
                    <a:lnTo>
                      <a:pt x="3" y="30"/>
                    </a:lnTo>
                    <a:lnTo>
                      <a:pt x="0" y="26"/>
                    </a:lnTo>
                    <a:lnTo>
                      <a:pt x="2" y="21"/>
                    </a:lnTo>
                    <a:lnTo>
                      <a:pt x="4" y="18"/>
                    </a:lnTo>
                    <a:lnTo>
                      <a:pt x="36" y="2"/>
                    </a:lnTo>
                    <a:lnTo>
                      <a:pt x="41" y="0"/>
                    </a:lnTo>
                    <a:lnTo>
                      <a:pt x="45" y="3"/>
                    </a:lnTo>
                    <a:lnTo>
                      <a:pt x="48" y="7"/>
                    </a:lnTo>
                    <a:lnTo>
                      <a:pt x="46" y="12"/>
                    </a:lnTo>
                    <a:lnTo>
                      <a:pt x="44" y="15"/>
                    </a:lnTo>
                    <a:lnTo>
                      <a:pt x="12"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 name="Freeform 2011"/>
              <p:cNvSpPr>
                <a:spLocks/>
              </p:cNvSpPr>
              <p:nvPr/>
            </p:nvSpPr>
            <p:spPr bwMode="auto">
              <a:xfrm>
                <a:off x="3230" y="2252"/>
                <a:ext cx="48" cy="34"/>
              </a:xfrm>
              <a:custGeom>
                <a:avLst/>
                <a:gdLst>
                  <a:gd name="T0" fmla="*/ 13 w 48"/>
                  <a:gd name="T1" fmla="*/ 32 h 34"/>
                  <a:gd name="T2" fmla="*/ 7 w 48"/>
                  <a:gd name="T3" fmla="*/ 34 h 34"/>
                  <a:gd name="T4" fmla="*/ 3 w 48"/>
                  <a:gd name="T5" fmla="*/ 31 h 34"/>
                  <a:gd name="T6" fmla="*/ 0 w 48"/>
                  <a:gd name="T7" fmla="*/ 27 h 34"/>
                  <a:gd name="T8" fmla="*/ 2 w 48"/>
                  <a:gd name="T9" fmla="*/ 23 h 34"/>
                  <a:gd name="T10" fmla="*/ 5 w 48"/>
                  <a:gd name="T11" fmla="*/ 19 h 34"/>
                  <a:gd name="T12" fmla="*/ 36 w 48"/>
                  <a:gd name="T13" fmla="*/ 1 h 34"/>
                  <a:gd name="T14" fmla="*/ 41 w 48"/>
                  <a:gd name="T15" fmla="*/ 0 h 34"/>
                  <a:gd name="T16" fmla="*/ 45 w 48"/>
                  <a:gd name="T17" fmla="*/ 2 h 34"/>
                  <a:gd name="T18" fmla="*/ 48 w 48"/>
                  <a:gd name="T19" fmla="*/ 6 h 34"/>
                  <a:gd name="T20" fmla="*/ 47 w 48"/>
                  <a:gd name="T21" fmla="*/ 10 h 34"/>
                  <a:gd name="T22" fmla="*/ 44 w 48"/>
                  <a:gd name="T23" fmla="*/ 15 h 34"/>
                  <a:gd name="T24" fmla="*/ 13 w 48"/>
                  <a:gd name="T25" fmla="*/ 3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13" y="32"/>
                    </a:moveTo>
                    <a:lnTo>
                      <a:pt x="7" y="34"/>
                    </a:lnTo>
                    <a:lnTo>
                      <a:pt x="3" y="31"/>
                    </a:lnTo>
                    <a:lnTo>
                      <a:pt x="0" y="27"/>
                    </a:lnTo>
                    <a:lnTo>
                      <a:pt x="2" y="23"/>
                    </a:lnTo>
                    <a:lnTo>
                      <a:pt x="5" y="19"/>
                    </a:lnTo>
                    <a:lnTo>
                      <a:pt x="36" y="1"/>
                    </a:lnTo>
                    <a:lnTo>
                      <a:pt x="41" y="0"/>
                    </a:lnTo>
                    <a:lnTo>
                      <a:pt x="45" y="2"/>
                    </a:lnTo>
                    <a:lnTo>
                      <a:pt x="48" y="6"/>
                    </a:lnTo>
                    <a:lnTo>
                      <a:pt x="47" y="10"/>
                    </a:lnTo>
                    <a:lnTo>
                      <a:pt x="44" y="15"/>
                    </a:lnTo>
                    <a:lnTo>
                      <a:pt x="13"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 name="Freeform 2012"/>
              <p:cNvSpPr>
                <a:spLocks/>
              </p:cNvSpPr>
              <p:nvPr/>
            </p:nvSpPr>
            <p:spPr bwMode="auto">
              <a:xfrm>
                <a:off x="3262" y="2235"/>
                <a:ext cx="47" cy="33"/>
              </a:xfrm>
              <a:custGeom>
                <a:avLst/>
                <a:gdLst>
                  <a:gd name="T0" fmla="*/ 12 w 47"/>
                  <a:gd name="T1" fmla="*/ 32 h 33"/>
                  <a:gd name="T2" fmla="*/ 7 w 47"/>
                  <a:gd name="T3" fmla="*/ 33 h 33"/>
                  <a:gd name="T4" fmla="*/ 2 w 47"/>
                  <a:gd name="T5" fmla="*/ 30 h 33"/>
                  <a:gd name="T6" fmla="*/ 0 w 47"/>
                  <a:gd name="T7" fmla="*/ 26 h 33"/>
                  <a:gd name="T8" fmla="*/ 1 w 47"/>
                  <a:gd name="T9" fmla="*/ 21 h 33"/>
                  <a:gd name="T10" fmla="*/ 4 w 47"/>
                  <a:gd name="T11" fmla="*/ 18 h 33"/>
                  <a:gd name="T12" fmla="*/ 35 w 47"/>
                  <a:gd name="T13" fmla="*/ 2 h 33"/>
                  <a:gd name="T14" fmla="*/ 40 w 47"/>
                  <a:gd name="T15" fmla="*/ 0 h 33"/>
                  <a:gd name="T16" fmla="*/ 45 w 47"/>
                  <a:gd name="T17" fmla="*/ 3 h 33"/>
                  <a:gd name="T18" fmla="*/ 47 w 47"/>
                  <a:gd name="T19" fmla="*/ 7 h 33"/>
                  <a:gd name="T20" fmla="*/ 46 w 47"/>
                  <a:gd name="T21" fmla="*/ 13 h 33"/>
                  <a:gd name="T22" fmla="*/ 43 w 47"/>
                  <a:gd name="T23" fmla="*/ 15 h 33"/>
                  <a:gd name="T24" fmla="*/ 12 w 47"/>
                  <a:gd name="T25" fmla="*/ 32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3"/>
                  <a:gd name="T41" fmla="*/ 47 w 47"/>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3">
                    <a:moveTo>
                      <a:pt x="12" y="32"/>
                    </a:moveTo>
                    <a:lnTo>
                      <a:pt x="7" y="33"/>
                    </a:lnTo>
                    <a:lnTo>
                      <a:pt x="2" y="30"/>
                    </a:lnTo>
                    <a:lnTo>
                      <a:pt x="0" y="26"/>
                    </a:lnTo>
                    <a:lnTo>
                      <a:pt x="1" y="21"/>
                    </a:lnTo>
                    <a:lnTo>
                      <a:pt x="4" y="18"/>
                    </a:lnTo>
                    <a:lnTo>
                      <a:pt x="35" y="2"/>
                    </a:lnTo>
                    <a:lnTo>
                      <a:pt x="40" y="0"/>
                    </a:lnTo>
                    <a:lnTo>
                      <a:pt x="45" y="3"/>
                    </a:lnTo>
                    <a:lnTo>
                      <a:pt x="47" y="7"/>
                    </a:lnTo>
                    <a:lnTo>
                      <a:pt x="46" y="13"/>
                    </a:lnTo>
                    <a:lnTo>
                      <a:pt x="43" y="15"/>
                    </a:lnTo>
                    <a:lnTo>
                      <a:pt x="12"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 name="Freeform 2013"/>
              <p:cNvSpPr>
                <a:spLocks/>
              </p:cNvSpPr>
              <p:nvPr/>
            </p:nvSpPr>
            <p:spPr bwMode="auto">
              <a:xfrm>
                <a:off x="3293" y="2218"/>
                <a:ext cx="47" cy="34"/>
              </a:xfrm>
              <a:custGeom>
                <a:avLst/>
                <a:gdLst>
                  <a:gd name="T0" fmla="*/ 12 w 47"/>
                  <a:gd name="T1" fmla="*/ 32 h 34"/>
                  <a:gd name="T2" fmla="*/ 7 w 47"/>
                  <a:gd name="T3" fmla="*/ 34 h 34"/>
                  <a:gd name="T4" fmla="*/ 3 w 47"/>
                  <a:gd name="T5" fmla="*/ 31 h 34"/>
                  <a:gd name="T6" fmla="*/ 0 w 47"/>
                  <a:gd name="T7" fmla="*/ 27 h 34"/>
                  <a:gd name="T8" fmla="*/ 1 w 47"/>
                  <a:gd name="T9" fmla="*/ 23 h 34"/>
                  <a:gd name="T10" fmla="*/ 4 w 47"/>
                  <a:gd name="T11" fmla="*/ 19 h 34"/>
                  <a:gd name="T12" fmla="*/ 35 w 47"/>
                  <a:gd name="T13" fmla="*/ 1 h 34"/>
                  <a:gd name="T14" fmla="*/ 41 w 47"/>
                  <a:gd name="T15" fmla="*/ 0 h 34"/>
                  <a:gd name="T16" fmla="*/ 45 w 47"/>
                  <a:gd name="T17" fmla="*/ 2 h 34"/>
                  <a:gd name="T18" fmla="*/ 47 w 47"/>
                  <a:gd name="T19" fmla="*/ 6 h 34"/>
                  <a:gd name="T20" fmla="*/ 46 w 47"/>
                  <a:gd name="T21" fmla="*/ 10 h 34"/>
                  <a:gd name="T22" fmla="*/ 43 w 47"/>
                  <a:gd name="T23" fmla="*/ 15 h 34"/>
                  <a:gd name="T24" fmla="*/ 12 w 47"/>
                  <a:gd name="T25" fmla="*/ 3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4"/>
                  <a:gd name="T41" fmla="*/ 47 w 4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4">
                    <a:moveTo>
                      <a:pt x="12" y="32"/>
                    </a:moveTo>
                    <a:lnTo>
                      <a:pt x="7" y="34"/>
                    </a:lnTo>
                    <a:lnTo>
                      <a:pt x="3" y="31"/>
                    </a:lnTo>
                    <a:lnTo>
                      <a:pt x="0" y="27"/>
                    </a:lnTo>
                    <a:lnTo>
                      <a:pt x="1" y="23"/>
                    </a:lnTo>
                    <a:lnTo>
                      <a:pt x="4" y="19"/>
                    </a:lnTo>
                    <a:lnTo>
                      <a:pt x="35" y="1"/>
                    </a:lnTo>
                    <a:lnTo>
                      <a:pt x="41" y="0"/>
                    </a:lnTo>
                    <a:lnTo>
                      <a:pt x="45" y="2"/>
                    </a:lnTo>
                    <a:lnTo>
                      <a:pt x="47" y="6"/>
                    </a:lnTo>
                    <a:lnTo>
                      <a:pt x="46" y="10"/>
                    </a:lnTo>
                    <a:lnTo>
                      <a:pt x="43" y="15"/>
                    </a:lnTo>
                    <a:lnTo>
                      <a:pt x="12"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 name="Freeform 2014"/>
              <p:cNvSpPr>
                <a:spLocks/>
              </p:cNvSpPr>
              <p:nvPr/>
            </p:nvSpPr>
            <p:spPr bwMode="auto">
              <a:xfrm>
                <a:off x="3324" y="2200"/>
                <a:ext cx="48" cy="34"/>
              </a:xfrm>
              <a:custGeom>
                <a:avLst/>
                <a:gdLst>
                  <a:gd name="T0" fmla="*/ 12 w 48"/>
                  <a:gd name="T1" fmla="*/ 33 h 34"/>
                  <a:gd name="T2" fmla="*/ 7 w 48"/>
                  <a:gd name="T3" fmla="*/ 34 h 34"/>
                  <a:gd name="T4" fmla="*/ 3 w 48"/>
                  <a:gd name="T5" fmla="*/ 31 h 34"/>
                  <a:gd name="T6" fmla="*/ 0 w 48"/>
                  <a:gd name="T7" fmla="*/ 27 h 34"/>
                  <a:gd name="T8" fmla="*/ 2 w 48"/>
                  <a:gd name="T9" fmla="*/ 23 h 34"/>
                  <a:gd name="T10" fmla="*/ 4 w 48"/>
                  <a:gd name="T11" fmla="*/ 19 h 34"/>
                  <a:gd name="T12" fmla="*/ 35 w 48"/>
                  <a:gd name="T13" fmla="*/ 1 h 34"/>
                  <a:gd name="T14" fmla="*/ 41 w 48"/>
                  <a:gd name="T15" fmla="*/ 0 h 34"/>
                  <a:gd name="T16" fmla="*/ 45 w 48"/>
                  <a:gd name="T17" fmla="*/ 3 h 34"/>
                  <a:gd name="T18" fmla="*/ 48 w 48"/>
                  <a:gd name="T19" fmla="*/ 7 h 34"/>
                  <a:gd name="T20" fmla="*/ 46 w 48"/>
                  <a:gd name="T21" fmla="*/ 11 h 34"/>
                  <a:gd name="T22" fmla="*/ 44 w 48"/>
                  <a:gd name="T23" fmla="*/ 15 h 34"/>
                  <a:gd name="T24" fmla="*/ 12 w 48"/>
                  <a:gd name="T25" fmla="*/ 3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12" y="33"/>
                    </a:moveTo>
                    <a:lnTo>
                      <a:pt x="7" y="34"/>
                    </a:lnTo>
                    <a:lnTo>
                      <a:pt x="3" y="31"/>
                    </a:lnTo>
                    <a:lnTo>
                      <a:pt x="0" y="27"/>
                    </a:lnTo>
                    <a:lnTo>
                      <a:pt x="2" y="23"/>
                    </a:lnTo>
                    <a:lnTo>
                      <a:pt x="4" y="19"/>
                    </a:lnTo>
                    <a:lnTo>
                      <a:pt x="35" y="1"/>
                    </a:lnTo>
                    <a:lnTo>
                      <a:pt x="41" y="0"/>
                    </a:lnTo>
                    <a:lnTo>
                      <a:pt x="45" y="3"/>
                    </a:lnTo>
                    <a:lnTo>
                      <a:pt x="48" y="7"/>
                    </a:lnTo>
                    <a:lnTo>
                      <a:pt x="46" y="11"/>
                    </a:lnTo>
                    <a:lnTo>
                      <a:pt x="44" y="15"/>
                    </a:lnTo>
                    <a:lnTo>
                      <a:pt x="12" y="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 name="Freeform 2015"/>
              <p:cNvSpPr>
                <a:spLocks/>
              </p:cNvSpPr>
              <p:nvPr/>
            </p:nvSpPr>
            <p:spPr bwMode="auto">
              <a:xfrm>
                <a:off x="3355" y="2182"/>
                <a:ext cx="48" cy="34"/>
              </a:xfrm>
              <a:custGeom>
                <a:avLst/>
                <a:gdLst>
                  <a:gd name="T0" fmla="*/ 13 w 48"/>
                  <a:gd name="T1" fmla="*/ 33 h 34"/>
                  <a:gd name="T2" fmla="*/ 7 w 48"/>
                  <a:gd name="T3" fmla="*/ 34 h 34"/>
                  <a:gd name="T4" fmla="*/ 3 w 48"/>
                  <a:gd name="T5" fmla="*/ 32 h 34"/>
                  <a:gd name="T6" fmla="*/ 0 w 48"/>
                  <a:gd name="T7" fmla="*/ 27 h 34"/>
                  <a:gd name="T8" fmla="*/ 2 w 48"/>
                  <a:gd name="T9" fmla="*/ 23 h 34"/>
                  <a:gd name="T10" fmla="*/ 4 w 48"/>
                  <a:gd name="T11" fmla="*/ 19 h 34"/>
                  <a:gd name="T12" fmla="*/ 36 w 48"/>
                  <a:gd name="T13" fmla="*/ 2 h 34"/>
                  <a:gd name="T14" fmla="*/ 41 w 48"/>
                  <a:gd name="T15" fmla="*/ 0 h 34"/>
                  <a:gd name="T16" fmla="*/ 45 w 48"/>
                  <a:gd name="T17" fmla="*/ 3 h 34"/>
                  <a:gd name="T18" fmla="*/ 48 w 48"/>
                  <a:gd name="T19" fmla="*/ 7 h 34"/>
                  <a:gd name="T20" fmla="*/ 47 w 48"/>
                  <a:gd name="T21" fmla="*/ 11 h 34"/>
                  <a:gd name="T22" fmla="*/ 44 w 48"/>
                  <a:gd name="T23" fmla="*/ 15 h 34"/>
                  <a:gd name="T24" fmla="*/ 13 w 48"/>
                  <a:gd name="T25" fmla="*/ 3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13" y="33"/>
                    </a:moveTo>
                    <a:lnTo>
                      <a:pt x="7" y="34"/>
                    </a:lnTo>
                    <a:lnTo>
                      <a:pt x="3" y="32"/>
                    </a:lnTo>
                    <a:lnTo>
                      <a:pt x="0" y="27"/>
                    </a:lnTo>
                    <a:lnTo>
                      <a:pt x="2" y="23"/>
                    </a:lnTo>
                    <a:lnTo>
                      <a:pt x="4" y="19"/>
                    </a:lnTo>
                    <a:lnTo>
                      <a:pt x="36" y="2"/>
                    </a:lnTo>
                    <a:lnTo>
                      <a:pt x="41" y="0"/>
                    </a:lnTo>
                    <a:lnTo>
                      <a:pt x="45" y="3"/>
                    </a:lnTo>
                    <a:lnTo>
                      <a:pt x="48" y="7"/>
                    </a:lnTo>
                    <a:lnTo>
                      <a:pt x="47" y="11"/>
                    </a:lnTo>
                    <a:lnTo>
                      <a:pt x="44" y="15"/>
                    </a:lnTo>
                    <a:lnTo>
                      <a:pt x="13" y="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 name="Freeform 2016"/>
              <p:cNvSpPr>
                <a:spLocks/>
              </p:cNvSpPr>
              <p:nvPr/>
            </p:nvSpPr>
            <p:spPr bwMode="auto">
              <a:xfrm>
                <a:off x="3387" y="2165"/>
                <a:ext cx="47" cy="34"/>
              </a:xfrm>
              <a:custGeom>
                <a:avLst/>
                <a:gdLst>
                  <a:gd name="T0" fmla="*/ 12 w 47"/>
                  <a:gd name="T1" fmla="*/ 32 h 34"/>
                  <a:gd name="T2" fmla="*/ 6 w 47"/>
                  <a:gd name="T3" fmla="*/ 34 h 34"/>
                  <a:gd name="T4" fmla="*/ 2 w 47"/>
                  <a:gd name="T5" fmla="*/ 31 h 34"/>
                  <a:gd name="T6" fmla="*/ 0 w 47"/>
                  <a:gd name="T7" fmla="*/ 27 h 34"/>
                  <a:gd name="T8" fmla="*/ 1 w 47"/>
                  <a:gd name="T9" fmla="*/ 23 h 34"/>
                  <a:gd name="T10" fmla="*/ 4 w 47"/>
                  <a:gd name="T11" fmla="*/ 19 h 34"/>
                  <a:gd name="T12" fmla="*/ 35 w 47"/>
                  <a:gd name="T13" fmla="*/ 1 h 34"/>
                  <a:gd name="T14" fmla="*/ 40 w 47"/>
                  <a:gd name="T15" fmla="*/ 0 h 34"/>
                  <a:gd name="T16" fmla="*/ 44 w 47"/>
                  <a:gd name="T17" fmla="*/ 2 h 34"/>
                  <a:gd name="T18" fmla="*/ 47 w 47"/>
                  <a:gd name="T19" fmla="*/ 6 h 34"/>
                  <a:gd name="T20" fmla="*/ 46 w 47"/>
                  <a:gd name="T21" fmla="*/ 11 h 34"/>
                  <a:gd name="T22" fmla="*/ 43 w 47"/>
                  <a:gd name="T23" fmla="*/ 15 h 34"/>
                  <a:gd name="T24" fmla="*/ 12 w 47"/>
                  <a:gd name="T25" fmla="*/ 3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4"/>
                  <a:gd name="T41" fmla="*/ 47 w 4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4">
                    <a:moveTo>
                      <a:pt x="12" y="32"/>
                    </a:moveTo>
                    <a:lnTo>
                      <a:pt x="6" y="34"/>
                    </a:lnTo>
                    <a:lnTo>
                      <a:pt x="2" y="31"/>
                    </a:lnTo>
                    <a:lnTo>
                      <a:pt x="0" y="27"/>
                    </a:lnTo>
                    <a:lnTo>
                      <a:pt x="1" y="23"/>
                    </a:lnTo>
                    <a:lnTo>
                      <a:pt x="4" y="19"/>
                    </a:lnTo>
                    <a:lnTo>
                      <a:pt x="35" y="1"/>
                    </a:lnTo>
                    <a:lnTo>
                      <a:pt x="40" y="0"/>
                    </a:lnTo>
                    <a:lnTo>
                      <a:pt x="44" y="2"/>
                    </a:lnTo>
                    <a:lnTo>
                      <a:pt x="47" y="6"/>
                    </a:lnTo>
                    <a:lnTo>
                      <a:pt x="46" y="11"/>
                    </a:lnTo>
                    <a:lnTo>
                      <a:pt x="43" y="15"/>
                    </a:lnTo>
                    <a:lnTo>
                      <a:pt x="12"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 name="Freeform 2017"/>
              <p:cNvSpPr>
                <a:spLocks/>
              </p:cNvSpPr>
              <p:nvPr/>
            </p:nvSpPr>
            <p:spPr bwMode="auto">
              <a:xfrm>
                <a:off x="3418" y="2147"/>
                <a:ext cx="47" cy="34"/>
              </a:xfrm>
              <a:custGeom>
                <a:avLst/>
                <a:gdLst>
                  <a:gd name="T0" fmla="*/ 12 w 47"/>
                  <a:gd name="T1" fmla="*/ 33 h 34"/>
                  <a:gd name="T2" fmla="*/ 7 w 47"/>
                  <a:gd name="T3" fmla="*/ 34 h 34"/>
                  <a:gd name="T4" fmla="*/ 3 w 47"/>
                  <a:gd name="T5" fmla="*/ 31 h 34"/>
                  <a:gd name="T6" fmla="*/ 0 w 47"/>
                  <a:gd name="T7" fmla="*/ 27 h 34"/>
                  <a:gd name="T8" fmla="*/ 1 w 47"/>
                  <a:gd name="T9" fmla="*/ 23 h 34"/>
                  <a:gd name="T10" fmla="*/ 4 w 47"/>
                  <a:gd name="T11" fmla="*/ 19 h 34"/>
                  <a:gd name="T12" fmla="*/ 35 w 47"/>
                  <a:gd name="T13" fmla="*/ 1 h 34"/>
                  <a:gd name="T14" fmla="*/ 41 w 47"/>
                  <a:gd name="T15" fmla="*/ 0 h 34"/>
                  <a:gd name="T16" fmla="*/ 45 w 47"/>
                  <a:gd name="T17" fmla="*/ 3 h 34"/>
                  <a:gd name="T18" fmla="*/ 47 w 47"/>
                  <a:gd name="T19" fmla="*/ 7 h 34"/>
                  <a:gd name="T20" fmla="*/ 46 w 47"/>
                  <a:gd name="T21" fmla="*/ 11 h 34"/>
                  <a:gd name="T22" fmla="*/ 43 w 47"/>
                  <a:gd name="T23" fmla="*/ 15 h 34"/>
                  <a:gd name="T24" fmla="*/ 12 w 47"/>
                  <a:gd name="T25" fmla="*/ 3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4"/>
                  <a:gd name="T41" fmla="*/ 47 w 4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4">
                    <a:moveTo>
                      <a:pt x="12" y="33"/>
                    </a:moveTo>
                    <a:lnTo>
                      <a:pt x="7" y="34"/>
                    </a:lnTo>
                    <a:lnTo>
                      <a:pt x="3" y="31"/>
                    </a:lnTo>
                    <a:lnTo>
                      <a:pt x="0" y="27"/>
                    </a:lnTo>
                    <a:lnTo>
                      <a:pt x="1" y="23"/>
                    </a:lnTo>
                    <a:lnTo>
                      <a:pt x="4" y="19"/>
                    </a:lnTo>
                    <a:lnTo>
                      <a:pt x="35" y="1"/>
                    </a:lnTo>
                    <a:lnTo>
                      <a:pt x="41" y="0"/>
                    </a:lnTo>
                    <a:lnTo>
                      <a:pt x="45" y="3"/>
                    </a:lnTo>
                    <a:lnTo>
                      <a:pt x="47" y="7"/>
                    </a:lnTo>
                    <a:lnTo>
                      <a:pt x="46" y="11"/>
                    </a:lnTo>
                    <a:lnTo>
                      <a:pt x="43" y="15"/>
                    </a:lnTo>
                    <a:lnTo>
                      <a:pt x="12" y="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 name="Freeform 2018"/>
              <p:cNvSpPr>
                <a:spLocks/>
              </p:cNvSpPr>
              <p:nvPr/>
            </p:nvSpPr>
            <p:spPr bwMode="auto">
              <a:xfrm>
                <a:off x="3449" y="2128"/>
                <a:ext cx="48" cy="35"/>
              </a:xfrm>
              <a:custGeom>
                <a:avLst/>
                <a:gdLst>
                  <a:gd name="T0" fmla="*/ 12 w 48"/>
                  <a:gd name="T1" fmla="*/ 34 h 35"/>
                  <a:gd name="T2" fmla="*/ 8 w 48"/>
                  <a:gd name="T3" fmla="*/ 35 h 35"/>
                  <a:gd name="T4" fmla="*/ 3 w 48"/>
                  <a:gd name="T5" fmla="*/ 34 h 35"/>
                  <a:gd name="T6" fmla="*/ 0 w 48"/>
                  <a:gd name="T7" fmla="*/ 29 h 35"/>
                  <a:gd name="T8" fmla="*/ 0 w 48"/>
                  <a:gd name="T9" fmla="*/ 24 h 35"/>
                  <a:gd name="T10" fmla="*/ 4 w 48"/>
                  <a:gd name="T11" fmla="*/ 20 h 35"/>
                  <a:gd name="T12" fmla="*/ 35 w 48"/>
                  <a:gd name="T13" fmla="*/ 1 h 35"/>
                  <a:gd name="T14" fmla="*/ 39 w 48"/>
                  <a:gd name="T15" fmla="*/ 0 h 35"/>
                  <a:gd name="T16" fmla="*/ 45 w 48"/>
                  <a:gd name="T17" fmla="*/ 1 h 35"/>
                  <a:gd name="T18" fmla="*/ 48 w 48"/>
                  <a:gd name="T19" fmla="*/ 7 h 35"/>
                  <a:gd name="T20" fmla="*/ 48 w 48"/>
                  <a:gd name="T21" fmla="*/ 11 h 35"/>
                  <a:gd name="T22" fmla="*/ 44 w 48"/>
                  <a:gd name="T23" fmla="*/ 15 h 35"/>
                  <a:gd name="T24" fmla="*/ 12 w 48"/>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5"/>
                  <a:gd name="T41" fmla="*/ 48 w 4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5">
                    <a:moveTo>
                      <a:pt x="12" y="34"/>
                    </a:moveTo>
                    <a:lnTo>
                      <a:pt x="8" y="35"/>
                    </a:lnTo>
                    <a:lnTo>
                      <a:pt x="3" y="34"/>
                    </a:lnTo>
                    <a:lnTo>
                      <a:pt x="0" y="29"/>
                    </a:lnTo>
                    <a:lnTo>
                      <a:pt x="0" y="24"/>
                    </a:lnTo>
                    <a:lnTo>
                      <a:pt x="4" y="20"/>
                    </a:lnTo>
                    <a:lnTo>
                      <a:pt x="35" y="1"/>
                    </a:lnTo>
                    <a:lnTo>
                      <a:pt x="39" y="0"/>
                    </a:lnTo>
                    <a:lnTo>
                      <a:pt x="45" y="1"/>
                    </a:lnTo>
                    <a:lnTo>
                      <a:pt x="48" y="7"/>
                    </a:lnTo>
                    <a:lnTo>
                      <a:pt x="48" y="11"/>
                    </a:lnTo>
                    <a:lnTo>
                      <a:pt x="44" y="15"/>
                    </a:lnTo>
                    <a:lnTo>
                      <a:pt x="12" y="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 name="Freeform 2019"/>
              <p:cNvSpPr>
                <a:spLocks/>
              </p:cNvSpPr>
              <p:nvPr/>
            </p:nvSpPr>
            <p:spPr bwMode="auto">
              <a:xfrm>
                <a:off x="3480" y="2109"/>
                <a:ext cx="48" cy="35"/>
              </a:xfrm>
              <a:custGeom>
                <a:avLst/>
                <a:gdLst>
                  <a:gd name="T0" fmla="*/ 13 w 48"/>
                  <a:gd name="T1" fmla="*/ 34 h 35"/>
                  <a:gd name="T2" fmla="*/ 8 w 48"/>
                  <a:gd name="T3" fmla="*/ 35 h 35"/>
                  <a:gd name="T4" fmla="*/ 3 w 48"/>
                  <a:gd name="T5" fmla="*/ 34 h 35"/>
                  <a:gd name="T6" fmla="*/ 0 w 48"/>
                  <a:gd name="T7" fmla="*/ 29 h 35"/>
                  <a:gd name="T8" fmla="*/ 0 w 48"/>
                  <a:gd name="T9" fmla="*/ 24 h 35"/>
                  <a:gd name="T10" fmla="*/ 4 w 48"/>
                  <a:gd name="T11" fmla="*/ 20 h 35"/>
                  <a:gd name="T12" fmla="*/ 36 w 48"/>
                  <a:gd name="T13" fmla="*/ 1 h 35"/>
                  <a:gd name="T14" fmla="*/ 40 w 48"/>
                  <a:gd name="T15" fmla="*/ 0 h 35"/>
                  <a:gd name="T16" fmla="*/ 45 w 48"/>
                  <a:gd name="T17" fmla="*/ 1 h 35"/>
                  <a:gd name="T18" fmla="*/ 48 w 48"/>
                  <a:gd name="T19" fmla="*/ 7 h 35"/>
                  <a:gd name="T20" fmla="*/ 48 w 48"/>
                  <a:gd name="T21" fmla="*/ 11 h 35"/>
                  <a:gd name="T22" fmla="*/ 44 w 48"/>
                  <a:gd name="T23" fmla="*/ 15 h 35"/>
                  <a:gd name="T24" fmla="*/ 13 w 48"/>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5"/>
                  <a:gd name="T41" fmla="*/ 48 w 4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5">
                    <a:moveTo>
                      <a:pt x="13" y="34"/>
                    </a:moveTo>
                    <a:lnTo>
                      <a:pt x="8" y="35"/>
                    </a:lnTo>
                    <a:lnTo>
                      <a:pt x="3" y="34"/>
                    </a:lnTo>
                    <a:lnTo>
                      <a:pt x="0" y="29"/>
                    </a:lnTo>
                    <a:lnTo>
                      <a:pt x="0" y="24"/>
                    </a:lnTo>
                    <a:lnTo>
                      <a:pt x="4" y="20"/>
                    </a:lnTo>
                    <a:lnTo>
                      <a:pt x="36" y="1"/>
                    </a:lnTo>
                    <a:lnTo>
                      <a:pt x="40" y="0"/>
                    </a:lnTo>
                    <a:lnTo>
                      <a:pt x="45" y="1"/>
                    </a:lnTo>
                    <a:lnTo>
                      <a:pt x="48" y="7"/>
                    </a:lnTo>
                    <a:lnTo>
                      <a:pt x="48" y="11"/>
                    </a:lnTo>
                    <a:lnTo>
                      <a:pt x="44" y="15"/>
                    </a:lnTo>
                    <a:lnTo>
                      <a:pt x="13" y="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 name="Freeform 2020"/>
              <p:cNvSpPr>
                <a:spLocks/>
              </p:cNvSpPr>
              <p:nvPr/>
            </p:nvSpPr>
            <p:spPr bwMode="auto">
              <a:xfrm>
                <a:off x="3512" y="2090"/>
                <a:ext cx="47" cy="35"/>
              </a:xfrm>
              <a:custGeom>
                <a:avLst/>
                <a:gdLst>
                  <a:gd name="T0" fmla="*/ 12 w 47"/>
                  <a:gd name="T1" fmla="*/ 34 h 35"/>
                  <a:gd name="T2" fmla="*/ 8 w 47"/>
                  <a:gd name="T3" fmla="*/ 35 h 35"/>
                  <a:gd name="T4" fmla="*/ 2 w 47"/>
                  <a:gd name="T5" fmla="*/ 34 h 35"/>
                  <a:gd name="T6" fmla="*/ 0 w 47"/>
                  <a:gd name="T7" fmla="*/ 29 h 35"/>
                  <a:gd name="T8" fmla="*/ 0 w 47"/>
                  <a:gd name="T9" fmla="*/ 24 h 35"/>
                  <a:gd name="T10" fmla="*/ 4 w 47"/>
                  <a:gd name="T11" fmla="*/ 20 h 35"/>
                  <a:gd name="T12" fmla="*/ 35 w 47"/>
                  <a:gd name="T13" fmla="*/ 1 h 35"/>
                  <a:gd name="T14" fmla="*/ 39 w 47"/>
                  <a:gd name="T15" fmla="*/ 0 h 35"/>
                  <a:gd name="T16" fmla="*/ 44 w 47"/>
                  <a:gd name="T17" fmla="*/ 1 h 35"/>
                  <a:gd name="T18" fmla="*/ 47 w 47"/>
                  <a:gd name="T19" fmla="*/ 7 h 35"/>
                  <a:gd name="T20" fmla="*/ 47 w 47"/>
                  <a:gd name="T21" fmla="*/ 11 h 35"/>
                  <a:gd name="T22" fmla="*/ 43 w 47"/>
                  <a:gd name="T23" fmla="*/ 15 h 35"/>
                  <a:gd name="T24" fmla="*/ 12 w 47"/>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5"/>
                  <a:gd name="T41" fmla="*/ 47 w 4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5">
                    <a:moveTo>
                      <a:pt x="12" y="34"/>
                    </a:moveTo>
                    <a:lnTo>
                      <a:pt x="8" y="35"/>
                    </a:lnTo>
                    <a:lnTo>
                      <a:pt x="2" y="34"/>
                    </a:lnTo>
                    <a:lnTo>
                      <a:pt x="0" y="29"/>
                    </a:lnTo>
                    <a:lnTo>
                      <a:pt x="0" y="24"/>
                    </a:lnTo>
                    <a:lnTo>
                      <a:pt x="4" y="20"/>
                    </a:lnTo>
                    <a:lnTo>
                      <a:pt x="35" y="1"/>
                    </a:lnTo>
                    <a:lnTo>
                      <a:pt x="39" y="0"/>
                    </a:lnTo>
                    <a:lnTo>
                      <a:pt x="44" y="1"/>
                    </a:lnTo>
                    <a:lnTo>
                      <a:pt x="47" y="7"/>
                    </a:lnTo>
                    <a:lnTo>
                      <a:pt x="47" y="11"/>
                    </a:lnTo>
                    <a:lnTo>
                      <a:pt x="43" y="15"/>
                    </a:lnTo>
                    <a:lnTo>
                      <a:pt x="12" y="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 name="Freeform 2021"/>
              <p:cNvSpPr>
                <a:spLocks/>
              </p:cNvSpPr>
              <p:nvPr/>
            </p:nvSpPr>
            <p:spPr bwMode="auto">
              <a:xfrm>
                <a:off x="3543" y="2071"/>
                <a:ext cx="47" cy="35"/>
              </a:xfrm>
              <a:custGeom>
                <a:avLst/>
                <a:gdLst>
                  <a:gd name="T0" fmla="*/ 12 w 47"/>
                  <a:gd name="T1" fmla="*/ 34 h 35"/>
                  <a:gd name="T2" fmla="*/ 8 w 47"/>
                  <a:gd name="T3" fmla="*/ 35 h 35"/>
                  <a:gd name="T4" fmla="*/ 3 w 47"/>
                  <a:gd name="T5" fmla="*/ 34 h 35"/>
                  <a:gd name="T6" fmla="*/ 0 w 47"/>
                  <a:gd name="T7" fmla="*/ 28 h 35"/>
                  <a:gd name="T8" fmla="*/ 0 w 47"/>
                  <a:gd name="T9" fmla="*/ 24 h 35"/>
                  <a:gd name="T10" fmla="*/ 4 w 47"/>
                  <a:gd name="T11" fmla="*/ 20 h 35"/>
                  <a:gd name="T12" fmla="*/ 35 w 47"/>
                  <a:gd name="T13" fmla="*/ 1 h 35"/>
                  <a:gd name="T14" fmla="*/ 39 w 47"/>
                  <a:gd name="T15" fmla="*/ 0 h 35"/>
                  <a:gd name="T16" fmla="*/ 45 w 47"/>
                  <a:gd name="T17" fmla="*/ 1 h 35"/>
                  <a:gd name="T18" fmla="*/ 47 w 47"/>
                  <a:gd name="T19" fmla="*/ 7 h 35"/>
                  <a:gd name="T20" fmla="*/ 47 w 47"/>
                  <a:gd name="T21" fmla="*/ 11 h 35"/>
                  <a:gd name="T22" fmla="*/ 43 w 47"/>
                  <a:gd name="T23" fmla="*/ 15 h 35"/>
                  <a:gd name="T24" fmla="*/ 12 w 47"/>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5"/>
                  <a:gd name="T41" fmla="*/ 47 w 4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5">
                    <a:moveTo>
                      <a:pt x="12" y="34"/>
                    </a:moveTo>
                    <a:lnTo>
                      <a:pt x="8" y="35"/>
                    </a:lnTo>
                    <a:lnTo>
                      <a:pt x="3" y="34"/>
                    </a:lnTo>
                    <a:lnTo>
                      <a:pt x="0" y="28"/>
                    </a:lnTo>
                    <a:lnTo>
                      <a:pt x="0" y="24"/>
                    </a:lnTo>
                    <a:lnTo>
                      <a:pt x="4" y="20"/>
                    </a:lnTo>
                    <a:lnTo>
                      <a:pt x="35" y="1"/>
                    </a:lnTo>
                    <a:lnTo>
                      <a:pt x="39" y="0"/>
                    </a:lnTo>
                    <a:lnTo>
                      <a:pt x="45" y="1"/>
                    </a:lnTo>
                    <a:lnTo>
                      <a:pt x="47" y="7"/>
                    </a:lnTo>
                    <a:lnTo>
                      <a:pt x="47" y="11"/>
                    </a:lnTo>
                    <a:lnTo>
                      <a:pt x="43" y="15"/>
                    </a:lnTo>
                    <a:lnTo>
                      <a:pt x="12" y="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 name="Freeform 2022"/>
              <p:cNvSpPr>
                <a:spLocks/>
              </p:cNvSpPr>
              <p:nvPr/>
            </p:nvSpPr>
            <p:spPr bwMode="auto">
              <a:xfrm>
                <a:off x="3574" y="2052"/>
                <a:ext cx="48" cy="35"/>
              </a:xfrm>
              <a:custGeom>
                <a:avLst/>
                <a:gdLst>
                  <a:gd name="T0" fmla="*/ 12 w 48"/>
                  <a:gd name="T1" fmla="*/ 34 h 35"/>
                  <a:gd name="T2" fmla="*/ 8 w 48"/>
                  <a:gd name="T3" fmla="*/ 35 h 35"/>
                  <a:gd name="T4" fmla="*/ 3 w 48"/>
                  <a:gd name="T5" fmla="*/ 34 h 35"/>
                  <a:gd name="T6" fmla="*/ 0 w 48"/>
                  <a:gd name="T7" fmla="*/ 28 h 35"/>
                  <a:gd name="T8" fmla="*/ 0 w 48"/>
                  <a:gd name="T9" fmla="*/ 24 h 35"/>
                  <a:gd name="T10" fmla="*/ 4 w 48"/>
                  <a:gd name="T11" fmla="*/ 20 h 35"/>
                  <a:gd name="T12" fmla="*/ 35 w 48"/>
                  <a:gd name="T13" fmla="*/ 1 h 35"/>
                  <a:gd name="T14" fmla="*/ 39 w 48"/>
                  <a:gd name="T15" fmla="*/ 0 h 35"/>
                  <a:gd name="T16" fmla="*/ 45 w 48"/>
                  <a:gd name="T17" fmla="*/ 1 h 35"/>
                  <a:gd name="T18" fmla="*/ 48 w 48"/>
                  <a:gd name="T19" fmla="*/ 7 h 35"/>
                  <a:gd name="T20" fmla="*/ 48 w 48"/>
                  <a:gd name="T21" fmla="*/ 11 h 35"/>
                  <a:gd name="T22" fmla="*/ 43 w 48"/>
                  <a:gd name="T23" fmla="*/ 15 h 35"/>
                  <a:gd name="T24" fmla="*/ 12 w 48"/>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5"/>
                  <a:gd name="T41" fmla="*/ 48 w 4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5">
                    <a:moveTo>
                      <a:pt x="12" y="34"/>
                    </a:moveTo>
                    <a:lnTo>
                      <a:pt x="8" y="35"/>
                    </a:lnTo>
                    <a:lnTo>
                      <a:pt x="3" y="34"/>
                    </a:lnTo>
                    <a:lnTo>
                      <a:pt x="0" y="28"/>
                    </a:lnTo>
                    <a:lnTo>
                      <a:pt x="0" y="24"/>
                    </a:lnTo>
                    <a:lnTo>
                      <a:pt x="4" y="20"/>
                    </a:lnTo>
                    <a:lnTo>
                      <a:pt x="35" y="1"/>
                    </a:lnTo>
                    <a:lnTo>
                      <a:pt x="39" y="0"/>
                    </a:lnTo>
                    <a:lnTo>
                      <a:pt x="45" y="1"/>
                    </a:lnTo>
                    <a:lnTo>
                      <a:pt x="48" y="7"/>
                    </a:lnTo>
                    <a:lnTo>
                      <a:pt x="48" y="11"/>
                    </a:lnTo>
                    <a:lnTo>
                      <a:pt x="43" y="15"/>
                    </a:lnTo>
                    <a:lnTo>
                      <a:pt x="12" y="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 name="Freeform 2023"/>
              <p:cNvSpPr>
                <a:spLocks/>
              </p:cNvSpPr>
              <p:nvPr/>
            </p:nvSpPr>
            <p:spPr bwMode="auto">
              <a:xfrm>
                <a:off x="3605" y="2032"/>
                <a:ext cx="48" cy="36"/>
              </a:xfrm>
              <a:custGeom>
                <a:avLst/>
                <a:gdLst>
                  <a:gd name="T0" fmla="*/ 12 w 48"/>
                  <a:gd name="T1" fmla="*/ 35 h 36"/>
                  <a:gd name="T2" fmla="*/ 8 w 48"/>
                  <a:gd name="T3" fmla="*/ 36 h 36"/>
                  <a:gd name="T4" fmla="*/ 3 w 48"/>
                  <a:gd name="T5" fmla="*/ 35 h 36"/>
                  <a:gd name="T6" fmla="*/ 0 w 48"/>
                  <a:gd name="T7" fmla="*/ 31 h 36"/>
                  <a:gd name="T8" fmla="*/ 0 w 48"/>
                  <a:gd name="T9" fmla="*/ 25 h 36"/>
                  <a:gd name="T10" fmla="*/ 4 w 48"/>
                  <a:gd name="T11" fmla="*/ 21 h 36"/>
                  <a:gd name="T12" fmla="*/ 36 w 48"/>
                  <a:gd name="T13" fmla="*/ 1 h 36"/>
                  <a:gd name="T14" fmla="*/ 40 w 48"/>
                  <a:gd name="T15" fmla="*/ 0 h 36"/>
                  <a:gd name="T16" fmla="*/ 45 w 48"/>
                  <a:gd name="T17" fmla="*/ 1 h 36"/>
                  <a:gd name="T18" fmla="*/ 48 w 48"/>
                  <a:gd name="T19" fmla="*/ 5 h 36"/>
                  <a:gd name="T20" fmla="*/ 48 w 48"/>
                  <a:gd name="T21" fmla="*/ 10 h 36"/>
                  <a:gd name="T22" fmla="*/ 44 w 48"/>
                  <a:gd name="T23" fmla="*/ 15 h 36"/>
                  <a:gd name="T24" fmla="*/ 12 w 48"/>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6"/>
                  <a:gd name="T41" fmla="*/ 48 w 4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6">
                    <a:moveTo>
                      <a:pt x="12" y="35"/>
                    </a:moveTo>
                    <a:lnTo>
                      <a:pt x="8" y="36"/>
                    </a:lnTo>
                    <a:lnTo>
                      <a:pt x="3" y="35"/>
                    </a:lnTo>
                    <a:lnTo>
                      <a:pt x="0" y="31"/>
                    </a:lnTo>
                    <a:lnTo>
                      <a:pt x="0" y="25"/>
                    </a:lnTo>
                    <a:lnTo>
                      <a:pt x="4" y="21"/>
                    </a:lnTo>
                    <a:lnTo>
                      <a:pt x="36" y="1"/>
                    </a:lnTo>
                    <a:lnTo>
                      <a:pt x="40" y="0"/>
                    </a:lnTo>
                    <a:lnTo>
                      <a:pt x="45" y="1"/>
                    </a:lnTo>
                    <a:lnTo>
                      <a:pt x="48" y="5"/>
                    </a:lnTo>
                    <a:lnTo>
                      <a:pt x="48" y="10"/>
                    </a:lnTo>
                    <a:lnTo>
                      <a:pt x="44" y="15"/>
                    </a:lnTo>
                    <a:lnTo>
                      <a:pt x="12" y="3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 name="Freeform 2024"/>
              <p:cNvSpPr>
                <a:spLocks/>
              </p:cNvSpPr>
              <p:nvPr/>
            </p:nvSpPr>
            <p:spPr bwMode="auto">
              <a:xfrm>
                <a:off x="3636" y="2011"/>
                <a:ext cx="48" cy="37"/>
              </a:xfrm>
              <a:custGeom>
                <a:avLst/>
                <a:gdLst>
                  <a:gd name="T0" fmla="*/ 13 w 48"/>
                  <a:gd name="T1" fmla="*/ 36 h 37"/>
                  <a:gd name="T2" fmla="*/ 9 w 48"/>
                  <a:gd name="T3" fmla="*/ 37 h 37"/>
                  <a:gd name="T4" fmla="*/ 3 w 48"/>
                  <a:gd name="T5" fmla="*/ 36 h 37"/>
                  <a:gd name="T6" fmla="*/ 0 w 48"/>
                  <a:gd name="T7" fmla="*/ 31 h 37"/>
                  <a:gd name="T8" fmla="*/ 0 w 48"/>
                  <a:gd name="T9" fmla="*/ 26 h 37"/>
                  <a:gd name="T10" fmla="*/ 5 w 48"/>
                  <a:gd name="T11" fmla="*/ 22 h 37"/>
                  <a:gd name="T12" fmla="*/ 36 w 48"/>
                  <a:gd name="T13" fmla="*/ 2 h 37"/>
                  <a:gd name="T14" fmla="*/ 40 w 48"/>
                  <a:gd name="T15" fmla="*/ 0 h 37"/>
                  <a:gd name="T16" fmla="*/ 45 w 48"/>
                  <a:gd name="T17" fmla="*/ 2 h 37"/>
                  <a:gd name="T18" fmla="*/ 48 w 48"/>
                  <a:gd name="T19" fmla="*/ 6 h 37"/>
                  <a:gd name="T20" fmla="*/ 48 w 48"/>
                  <a:gd name="T21" fmla="*/ 11 h 37"/>
                  <a:gd name="T22" fmla="*/ 44 w 48"/>
                  <a:gd name="T23" fmla="*/ 15 h 37"/>
                  <a:gd name="T24" fmla="*/ 13 w 48"/>
                  <a:gd name="T25" fmla="*/ 3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7"/>
                  <a:gd name="T41" fmla="*/ 48 w 4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7">
                    <a:moveTo>
                      <a:pt x="13" y="36"/>
                    </a:moveTo>
                    <a:lnTo>
                      <a:pt x="9" y="37"/>
                    </a:lnTo>
                    <a:lnTo>
                      <a:pt x="3" y="36"/>
                    </a:lnTo>
                    <a:lnTo>
                      <a:pt x="0" y="31"/>
                    </a:lnTo>
                    <a:lnTo>
                      <a:pt x="0" y="26"/>
                    </a:lnTo>
                    <a:lnTo>
                      <a:pt x="5" y="22"/>
                    </a:lnTo>
                    <a:lnTo>
                      <a:pt x="36" y="2"/>
                    </a:lnTo>
                    <a:lnTo>
                      <a:pt x="40" y="0"/>
                    </a:lnTo>
                    <a:lnTo>
                      <a:pt x="45" y="2"/>
                    </a:lnTo>
                    <a:lnTo>
                      <a:pt x="48" y="6"/>
                    </a:lnTo>
                    <a:lnTo>
                      <a:pt x="48" y="11"/>
                    </a:lnTo>
                    <a:lnTo>
                      <a:pt x="44" y="15"/>
                    </a:lnTo>
                    <a:lnTo>
                      <a:pt x="13"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 name="Freeform 2025"/>
              <p:cNvSpPr>
                <a:spLocks/>
              </p:cNvSpPr>
              <p:nvPr/>
            </p:nvSpPr>
            <p:spPr bwMode="auto">
              <a:xfrm>
                <a:off x="3668" y="1991"/>
                <a:ext cx="47" cy="37"/>
              </a:xfrm>
              <a:custGeom>
                <a:avLst/>
                <a:gdLst>
                  <a:gd name="T0" fmla="*/ 12 w 47"/>
                  <a:gd name="T1" fmla="*/ 35 h 37"/>
                  <a:gd name="T2" fmla="*/ 8 w 47"/>
                  <a:gd name="T3" fmla="*/ 37 h 37"/>
                  <a:gd name="T4" fmla="*/ 2 w 47"/>
                  <a:gd name="T5" fmla="*/ 35 h 37"/>
                  <a:gd name="T6" fmla="*/ 0 w 47"/>
                  <a:gd name="T7" fmla="*/ 31 h 37"/>
                  <a:gd name="T8" fmla="*/ 0 w 47"/>
                  <a:gd name="T9" fmla="*/ 26 h 37"/>
                  <a:gd name="T10" fmla="*/ 4 w 47"/>
                  <a:gd name="T11" fmla="*/ 22 h 37"/>
                  <a:gd name="T12" fmla="*/ 35 w 47"/>
                  <a:gd name="T13" fmla="*/ 1 h 37"/>
                  <a:gd name="T14" fmla="*/ 39 w 47"/>
                  <a:gd name="T15" fmla="*/ 0 h 37"/>
                  <a:gd name="T16" fmla="*/ 45 w 47"/>
                  <a:gd name="T17" fmla="*/ 1 h 37"/>
                  <a:gd name="T18" fmla="*/ 47 w 47"/>
                  <a:gd name="T19" fmla="*/ 5 h 37"/>
                  <a:gd name="T20" fmla="*/ 47 w 47"/>
                  <a:gd name="T21" fmla="*/ 11 h 37"/>
                  <a:gd name="T22" fmla="*/ 43 w 47"/>
                  <a:gd name="T23" fmla="*/ 15 h 37"/>
                  <a:gd name="T24" fmla="*/ 12 w 47"/>
                  <a:gd name="T25" fmla="*/ 3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7"/>
                  <a:gd name="T41" fmla="*/ 47 w 47"/>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7">
                    <a:moveTo>
                      <a:pt x="12" y="35"/>
                    </a:moveTo>
                    <a:lnTo>
                      <a:pt x="8" y="37"/>
                    </a:lnTo>
                    <a:lnTo>
                      <a:pt x="2" y="35"/>
                    </a:lnTo>
                    <a:lnTo>
                      <a:pt x="0" y="31"/>
                    </a:lnTo>
                    <a:lnTo>
                      <a:pt x="0" y="26"/>
                    </a:lnTo>
                    <a:lnTo>
                      <a:pt x="4" y="22"/>
                    </a:lnTo>
                    <a:lnTo>
                      <a:pt x="35" y="1"/>
                    </a:lnTo>
                    <a:lnTo>
                      <a:pt x="39" y="0"/>
                    </a:lnTo>
                    <a:lnTo>
                      <a:pt x="45" y="1"/>
                    </a:lnTo>
                    <a:lnTo>
                      <a:pt x="47" y="5"/>
                    </a:lnTo>
                    <a:lnTo>
                      <a:pt x="47" y="11"/>
                    </a:lnTo>
                    <a:lnTo>
                      <a:pt x="43" y="15"/>
                    </a:lnTo>
                    <a:lnTo>
                      <a:pt x="12" y="3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 name="Freeform 2026"/>
              <p:cNvSpPr>
                <a:spLocks/>
              </p:cNvSpPr>
              <p:nvPr/>
            </p:nvSpPr>
            <p:spPr bwMode="auto">
              <a:xfrm>
                <a:off x="3699" y="1970"/>
                <a:ext cx="47" cy="37"/>
              </a:xfrm>
              <a:custGeom>
                <a:avLst/>
                <a:gdLst>
                  <a:gd name="T0" fmla="*/ 12 w 47"/>
                  <a:gd name="T1" fmla="*/ 36 h 37"/>
                  <a:gd name="T2" fmla="*/ 8 w 47"/>
                  <a:gd name="T3" fmla="*/ 37 h 37"/>
                  <a:gd name="T4" fmla="*/ 3 w 47"/>
                  <a:gd name="T5" fmla="*/ 36 h 37"/>
                  <a:gd name="T6" fmla="*/ 0 w 47"/>
                  <a:gd name="T7" fmla="*/ 32 h 37"/>
                  <a:gd name="T8" fmla="*/ 0 w 47"/>
                  <a:gd name="T9" fmla="*/ 26 h 37"/>
                  <a:gd name="T10" fmla="*/ 4 w 47"/>
                  <a:gd name="T11" fmla="*/ 22 h 37"/>
                  <a:gd name="T12" fmla="*/ 35 w 47"/>
                  <a:gd name="T13" fmla="*/ 2 h 37"/>
                  <a:gd name="T14" fmla="*/ 39 w 47"/>
                  <a:gd name="T15" fmla="*/ 0 h 37"/>
                  <a:gd name="T16" fmla="*/ 45 w 47"/>
                  <a:gd name="T17" fmla="*/ 2 h 37"/>
                  <a:gd name="T18" fmla="*/ 47 w 47"/>
                  <a:gd name="T19" fmla="*/ 6 h 37"/>
                  <a:gd name="T20" fmla="*/ 47 w 47"/>
                  <a:gd name="T21" fmla="*/ 11 h 37"/>
                  <a:gd name="T22" fmla="*/ 43 w 47"/>
                  <a:gd name="T23" fmla="*/ 15 h 37"/>
                  <a:gd name="T24" fmla="*/ 12 w 47"/>
                  <a:gd name="T25" fmla="*/ 3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7"/>
                  <a:gd name="T41" fmla="*/ 47 w 47"/>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7">
                    <a:moveTo>
                      <a:pt x="12" y="36"/>
                    </a:moveTo>
                    <a:lnTo>
                      <a:pt x="8" y="37"/>
                    </a:lnTo>
                    <a:lnTo>
                      <a:pt x="3" y="36"/>
                    </a:lnTo>
                    <a:lnTo>
                      <a:pt x="0" y="32"/>
                    </a:lnTo>
                    <a:lnTo>
                      <a:pt x="0" y="26"/>
                    </a:lnTo>
                    <a:lnTo>
                      <a:pt x="4" y="22"/>
                    </a:lnTo>
                    <a:lnTo>
                      <a:pt x="35" y="2"/>
                    </a:lnTo>
                    <a:lnTo>
                      <a:pt x="39" y="0"/>
                    </a:lnTo>
                    <a:lnTo>
                      <a:pt x="45" y="2"/>
                    </a:lnTo>
                    <a:lnTo>
                      <a:pt x="47" y="6"/>
                    </a:lnTo>
                    <a:lnTo>
                      <a:pt x="47" y="11"/>
                    </a:lnTo>
                    <a:lnTo>
                      <a:pt x="43" y="15"/>
                    </a:lnTo>
                    <a:lnTo>
                      <a:pt x="12"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 name="Freeform 2027"/>
              <p:cNvSpPr>
                <a:spLocks/>
              </p:cNvSpPr>
              <p:nvPr/>
            </p:nvSpPr>
            <p:spPr bwMode="auto">
              <a:xfrm>
                <a:off x="3730" y="1949"/>
                <a:ext cx="48" cy="38"/>
              </a:xfrm>
              <a:custGeom>
                <a:avLst/>
                <a:gdLst>
                  <a:gd name="T0" fmla="*/ 12 w 48"/>
                  <a:gd name="T1" fmla="*/ 36 h 38"/>
                  <a:gd name="T2" fmla="*/ 8 w 48"/>
                  <a:gd name="T3" fmla="*/ 38 h 38"/>
                  <a:gd name="T4" fmla="*/ 3 w 48"/>
                  <a:gd name="T5" fmla="*/ 36 h 38"/>
                  <a:gd name="T6" fmla="*/ 0 w 48"/>
                  <a:gd name="T7" fmla="*/ 32 h 38"/>
                  <a:gd name="T8" fmla="*/ 0 w 48"/>
                  <a:gd name="T9" fmla="*/ 27 h 38"/>
                  <a:gd name="T10" fmla="*/ 4 w 48"/>
                  <a:gd name="T11" fmla="*/ 23 h 38"/>
                  <a:gd name="T12" fmla="*/ 35 w 48"/>
                  <a:gd name="T13" fmla="*/ 1 h 38"/>
                  <a:gd name="T14" fmla="*/ 40 w 48"/>
                  <a:gd name="T15" fmla="*/ 0 h 38"/>
                  <a:gd name="T16" fmla="*/ 45 w 48"/>
                  <a:gd name="T17" fmla="*/ 1 h 38"/>
                  <a:gd name="T18" fmla="*/ 48 w 48"/>
                  <a:gd name="T19" fmla="*/ 5 h 38"/>
                  <a:gd name="T20" fmla="*/ 48 w 48"/>
                  <a:gd name="T21" fmla="*/ 11 h 38"/>
                  <a:gd name="T22" fmla="*/ 44 w 48"/>
                  <a:gd name="T23" fmla="*/ 15 h 38"/>
                  <a:gd name="T24" fmla="*/ 12 w 48"/>
                  <a:gd name="T25" fmla="*/ 36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8"/>
                  <a:gd name="T41" fmla="*/ 48 w 4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8">
                    <a:moveTo>
                      <a:pt x="12" y="36"/>
                    </a:moveTo>
                    <a:lnTo>
                      <a:pt x="8" y="38"/>
                    </a:lnTo>
                    <a:lnTo>
                      <a:pt x="3" y="36"/>
                    </a:lnTo>
                    <a:lnTo>
                      <a:pt x="0" y="32"/>
                    </a:lnTo>
                    <a:lnTo>
                      <a:pt x="0" y="27"/>
                    </a:lnTo>
                    <a:lnTo>
                      <a:pt x="4" y="23"/>
                    </a:lnTo>
                    <a:lnTo>
                      <a:pt x="35" y="1"/>
                    </a:lnTo>
                    <a:lnTo>
                      <a:pt x="40" y="0"/>
                    </a:lnTo>
                    <a:lnTo>
                      <a:pt x="45" y="1"/>
                    </a:lnTo>
                    <a:lnTo>
                      <a:pt x="48" y="5"/>
                    </a:lnTo>
                    <a:lnTo>
                      <a:pt x="48" y="11"/>
                    </a:lnTo>
                    <a:lnTo>
                      <a:pt x="44" y="15"/>
                    </a:lnTo>
                    <a:lnTo>
                      <a:pt x="12"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 name="Freeform 2028"/>
              <p:cNvSpPr>
                <a:spLocks/>
              </p:cNvSpPr>
              <p:nvPr/>
            </p:nvSpPr>
            <p:spPr bwMode="auto">
              <a:xfrm>
                <a:off x="3761" y="1928"/>
                <a:ext cx="48" cy="37"/>
              </a:xfrm>
              <a:custGeom>
                <a:avLst/>
                <a:gdLst>
                  <a:gd name="T0" fmla="*/ 13 w 48"/>
                  <a:gd name="T1" fmla="*/ 36 h 37"/>
                  <a:gd name="T2" fmla="*/ 9 w 48"/>
                  <a:gd name="T3" fmla="*/ 37 h 37"/>
                  <a:gd name="T4" fmla="*/ 3 w 48"/>
                  <a:gd name="T5" fmla="*/ 36 h 37"/>
                  <a:gd name="T6" fmla="*/ 0 w 48"/>
                  <a:gd name="T7" fmla="*/ 32 h 37"/>
                  <a:gd name="T8" fmla="*/ 0 w 48"/>
                  <a:gd name="T9" fmla="*/ 26 h 37"/>
                  <a:gd name="T10" fmla="*/ 4 w 48"/>
                  <a:gd name="T11" fmla="*/ 22 h 37"/>
                  <a:gd name="T12" fmla="*/ 36 w 48"/>
                  <a:gd name="T13" fmla="*/ 2 h 37"/>
                  <a:gd name="T14" fmla="*/ 40 w 48"/>
                  <a:gd name="T15" fmla="*/ 0 h 37"/>
                  <a:gd name="T16" fmla="*/ 45 w 48"/>
                  <a:gd name="T17" fmla="*/ 2 h 37"/>
                  <a:gd name="T18" fmla="*/ 48 w 48"/>
                  <a:gd name="T19" fmla="*/ 6 h 37"/>
                  <a:gd name="T20" fmla="*/ 48 w 48"/>
                  <a:gd name="T21" fmla="*/ 11 h 37"/>
                  <a:gd name="T22" fmla="*/ 44 w 48"/>
                  <a:gd name="T23" fmla="*/ 15 h 37"/>
                  <a:gd name="T24" fmla="*/ 13 w 48"/>
                  <a:gd name="T25" fmla="*/ 3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7"/>
                  <a:gd name="T41" fmla="*/ 48 w 4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7">
                    <a:moveTo>
                      <a:pt x="13" y="36"/>
                    </a:moveTo>
                    <a:lnTo>
                      <a:pt x="9" y="37"/>
                    </a:lnTo>
                    <a:lnTo>
                      <a:pt x="3" y="36"/>
                    </a:lnTo>
                    <a:lnTo>
                      <a:pt x="0" y="32"/>
                    </a:lnTo>
                    <a:lnTo>
                      <a:pt x="0" y="26"/>
                    </a:lnTo>
                    <a:lnTo>
                      <a:pt x="4" y="22"/>
                    </a:lnTo>
                    <a:lnTo>
                      <a:pt x="36" y="2"/>
                    </a:lnTo>
                    <a:lnTo>
                      <a:pt x="40" y="0"/>
                    </a:lnTo>
                    <a:lnTo>
                      <a:pt x="45" y="2"/>
                    </a:lnTo>
                    <a:lnTo>
                      <a:pt x="48" y="6"/>
                    </a:lnTo>
                    <a:lnTo>
                      <a:pt x="48" y="11"/>
                    </a:lnTo>
                    <a:lnTo>
                      <a:pt x="44" y="15"/>
                    </a:lnTo>
                    <a:lnTo>
                      <a:pt x="13"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 name="Freeform 2029"/>
              <p:cNvSpPr>
                <a:spLocks/>
              </p:cNvSpPr>
              <p:nvPr/>
            </p:nvSpPr>
            <p:spPr bwMode="auto">
              <a:xfrm>
                <a:off x="3793" y="1907"/>
                <a:ext cx="47" cy="38"/>
              </a:xfrm>
              <a:custGeom>
                <a:avLst/>
                <a:gdLst>
                  <a:gd name="T0" fmla="*/ 12 w 47"/>
                  <a:gd name="T1" fmla="*/ 36 h 38"/>
                  <a:gd name="T2" fmla="*/ 8 w 47"/>
                  <a:gd name="T3" fmla="*/ 38 h 38"/>
                  <a:gd name="T4" fmla="*/ 2 w 47"/>
                  <a:gd name="T5" fmla="*/ 36 h 38"/>
                  <a:gd name="T6" fmla="*/ 0 w 47"/>
                  <a:gd name="T7" fmla="*/ 32 h 38"/>
                  <a:gd name="T8" fmla="*/ 0 w 47"/>
                  <a:gd name="T9" fmla="*/ 27 h 38"/>
                  <a:gd name="T10" fmla="*/ 4 w 47"/>
                  <a:gd name="T11" fmla="*/ 23 h 38"/>
                  <a:gd name="T12" fmla="*/ 35 w 47"/>
                  <a:gd name="T13" fmla="*/ 1 h 38"/>
                  <a:gd name="T14" fmla="*/ 39 w 47"/>
                  <a:gd name="T15" fmla="*/ 0 h 38"/>
                  <a:gd name="T16" fmla="*/ 44 w 47"/>
                  <a:gd name="T17" fmla="*/ 1 h 38"/>
                  <a:gd name="T18" fmla="*/ 47 w 47"/>
                  <a:gd name="T19" fmla="*/ 5 h 38"/>
                  <a:gd name="T20" fmla="*/ 47 w 47"/>
                  <a:gd name="T21" fmla="*/ 11 h 38"/>
                  <a:gd name="T22" fmla="*/ 43 w 47"/>
                  <a:gd name="T23" fmla="*/ 15 h 38"/>
                  <a:gd name="T24" fmla="*/ 12 w 47"/>
                  <a:gd name="T25" fmla="*/ 36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8"/>
                  <a:gd name="T41" fmla="*/ 47 w 4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8">
                    <a:moveTo>
                      <a:pt x="12" y="36"/>
                    </a:moveTo>
                    <a:lnTo>
                      <a:pt x="8" y="38"/>
                    </a:lnTo>
                    <a:lnTo>
                      <a:pt x="2" y="36"/>
                    </a:lnTo>
                    <a:lnTo>
                      <a:pt x="0" y="32"/>
                    </a:lnTo>
                    <a:lnTo>
                      <a:pt x="0" y="27"/>
                    </a:lnTo>
                    <a:lnTo>
                      <a:pt x="4" y="23"/>
                    </a:lnTo>
                    <a:lnTo>
                      <a:pt x="35" y="1"/>
                    </a:lnTo>
                    <a:lnTo>
                      <a:pt x="39" y="0"/>
                    </a:lnTo>
                    <a:lnTo>
                      <a:pt x="44" y="1"/>
                    </a:lnTo>
                    <a:lnTo>
                      <a:pt x="47" y="5"/>
                    </a:lnTo>
                    <a:lnTo>
                      <a:pt x="47" y="11"/>
                    </a:lnTo>
                    <a:lnTo>
                      <a:pt x="43" y="15"/>
                    </a:lnTo>
                    <a:lnTo>
                      <a:pt x="12"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 name="Freeform 2030"/>
              <p:cNvSpPr>
                <a:spLocks/>
              </p:cNvSpPr>
              <p:nvPr/>
            </p:nvSpPr>
            <p:spPr bwMode="auto">
              <a:xfrm>
                <a:off x="3824" y="1885"/>
                <a:ext cx="47" cy="38"/>
              </a:xfrm>
              <a:custGeom>
                <a:avLst/>
                <a:gdLst>
                  <a:gd name="T0" fmla="*/ 12 w 47"/>
                  <a:gd name="T1" fmla="*/ 37 h 38"/>
                  <a:gd name="T2" fmla="*/ 8 w 47"/>
                  <a:gd name="T3" fmla="*/ 38 h 38"/>
                  <a:gd name="T4" fmla="*/ 3 w 47"/>
                  <a:gd name="T5" fmla="*/ 37 h 38"/>
                  <a:gd name="T6" fmla="*/ 0 w 47"/>
                  <a:gd name="T7" fmla="*/ 33 h 38"/>
                  <a:gd name="T8" fmla="*/ 0 w 47"/>
                  <a:gd name="T9" fmla="*/ 27 h 38"/>
                  <a:gd name="T10" fmla="*/ 4 w 47"/>
                  <a:gd name="T11" fmla="*/ 23 h 38"/>
                  <a:gd name="T12" fmla="*/ 35 w 47"/>
                  <a:gd name="T13" fmla="*/ 1 h 38"/>
                  <a:gd name="T14" fmla="*/ 39 w 47"/>
                  <a:gd name="T15" fmla="*/ 0 h 38"/>
                  <a:gd name="T16" fmla="*/ 45 w 47"/>
                  <a:gd name="T17" fmla="*/ 1 h 38"/>
                  <a:gd name="T18" fmla="*/ 47 w 47"/>
                  <a:gd name="T19" fmla="*/ 5 h 38"/>
                  <a:gd name="T20" fmla="*/ 47 w 47"/>
                  <a:gd name="T21" fmla="*/ 11 h 38"/>
                  <a:gd name="T22" fmla="*/ 43 w 47"/>
                  <a:gd name="T23" fmla="*/ 15 h 38"/>
                  <a:gd name="T24" fmla="*/ 12 w 47"/>
                  <a:gd name="T25" fmla="*/ 3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8"/>
                  <a:gd name="T41" fmla="*/ 47 w 4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8">
                    <a:moveTo>
                      <a:pt x="12" y="37"/>
                    </a:moveTo>
                    <a:lnTo>
                      <a:pt x="8" y="38"/>
                    </a:lnTo>
                    <a:lnTo>
                      <a:pt x="3" y="37"/>
                    </a:lnTo>
                    <a:lnTo>
                      <a:pt x="0" y="33"/>
                    </a:lnTo>
                    <a:lnTo>
                      <a:pt x="0" y="27"/>
                    </a:lnTo>
                    <a:lnTo>
                      <a:pt x="4" y="23"/>
                    </a:lnTo>
                    <a:lnTo>
                      <a:pt x="35" y="1"/>
                    </a:lnTo>
                    <a:lnTo>
                      <a:pt x="39" y="0"/>
                    </a:lnTo>
                    <a:lnTo>
                      <a:pt x="45" y="1"/>
                    </a:lnTo>
                    <a:lnTo>
                      <a:pt x="47" y="5"/>
                    </a:lnTo>
                    <a:lnTo>
                      <a:pt x="47" y="11"/>
                    </a:lnTo>
                    <a:lnTo>
                      <a:pt x="43" y="15"/>
                    </a:lnTo>
                    <a:lnTo>
                      <a:pt x="12"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 name="Freeform 2031"/>
              <p:cNvSpPr>
                <a:spLocks/>
              </p:cNvSpPr>
              <p:nvPr/>
            </p:nvSpPr>
            <p:spPr bwMode="auto">
              <a:xfrm>
                <a:off x="3855" y="1863"/>
                <a:ext cx="48" cy="38"/>
              </a:xfrm>
              <a:custGeom>
                <a:avLst/>
                <a:gdLst>
                  <a:gd name="T0" fmla="*/ 12 w 48"/>
                  <a:gd name="T1" fmla="*/ 37 h 38"/>
                  <a:gd name="T2" fmla="*/ 8 w 48"/>
                  <a:gd name="T3" fmla="*/ 38 h 38"/>
                  <a:gd name="T4" fmla="*/ 3 w 48"/>
                  <a:gd name="T5" fmla="*/ 37 h 38"/>
                  <a:gd name="T6" fmla="*/ 0 w 48"/>
                  <a:gd name="T7" fmla="*/ 33 h 38"/>
                  <a:gd name="T8" fmla="*/ 0 w 48"/>
                  <a:gd name="T9" fmla="*/ 27 h 38"/>
                  <a:gd name="T10" fmla="*/ 4 w 48"/>
                  <a:gd name="T11" fmla="*/ 23 h 38"/>
                  <a:gd name="T12" fmla="*/ 35 w 48"/>
                  <a:gd name="T13" fmla="*/ 2 h 38"/>
                  <a:gd name="T14" fmla="*/ 39 w 48"/>
                  <a:gd name="T15" fmla="*/ 0 h 38"/>
                  <a:gd name="T16" fmla="*/ 45 w 48"/>
                  <a:gd name="T17" fmla="*/ 2 h 38"/>
                  <a:gd name="T18" fmla="*/ 48 w 48"/>
                  <a:gd name="T19" fmla="*/ 6 h 38"/>
                  <a:gd name="T20" fmla="*/ 48 w 48"/>
                  <a:gd name="T21" fmla="*/ 11 h 38"/>
                  <a:gd name="T22" fmla="*/ 44 w 48"/>
                  <a:gd name="T23" fmla="*/ 15 h 38"/>
                  <a:gd name="T24" fmla="*/ 12 w 48"/>
                  <a:gd name="T25" fmla="*/ 3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8"/>
                  <a:gd name="T41" fmla="*/ 48 w 4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8">
                    <a:moveTo>
                      <a:pt x="12" y="37"/>
                    </a:moveTo>
                    <a:lnTo>
                      <a:pt x="8" y="38"/>
                    </a:lnTo>
                    <a:lnTo>
                      <a:pt x="3" y="37"/>
                    </a:lnTo>
                    <a:lnTo>
                      <a:pt x="0" y="33"/>
                    </a:lnTo>
                    <a:lnTo>
                      <a:pt x="0" y="27"/>
                    </a:lnTo>
                    <a:lnTo>
                      <a:pt x="4" y="23"/>
                    </a:lnTo>
                    <a:lnTo>
                      <a:pt x="35" y="2"/>
                    </a:lnTo>
                    <a:lnTo>
                      <a:pt x="39" y="0"/>
                    </a:lnTo>
                    <a:lnTo>
                      <a:pt x="45" y="2"/>
                    </a:lnTo>
                    <a:lnTo>
                      <a:pt x="48" y="6"/>
                    </a:lnTo>
                    <a:lnTo>
                      <a:pt x="48" y="11"/>
                    </a:lnTo>
                    <a:lnTo>
                      <a:pt x="44" y="15"/>
                    </a:lnTo>
                    <a:lnTo>
                      <a:pt x="12"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 name="Freeform 2032"/>
              <p:cNvSpPr>
                <a:spLocks/>
              </p:cNvSpPr>
              <p:nvPr/>
            </p:nvSpPr>
            <p:spPr bwMode="auto">
              <a:xfrm>
                <a:off x="3886" y="1840"/>
                <a:ext cx="48" cy="40"/>
              </a:xfrm>
              <a:custGeom>
                <a:avLst/>
                <a:gdLst>
                  <a:gd name="T0" fmla="*/ 14 w 48"/>
                  <a:gd name="T1" fmla="*/ 38 h 40"/>
                  <a:gd name="T2" fmla="*/ 8 w 48"/>
                  <a:gd name="T3" fmla="*/ 40 h 40"/>
                  <a:gd name="T4" fmla="*/ 4 w 48"/>
                  <a:gd name="T5" fmla="*/ 38 h 40"/>
                  <a:gd name="T6" fmla="*/ 0 w 48"/>
                  <a:gd name="T7" fmla="*/ 34 h 40"/>
                  <a:gd name="T8" fmla="*/ 0 w 48"/>
                  <a:gd name="T9" fmla="*/ 29 h 40"/>
                  <a:gd name="T10" fmla="*/ 3 w 48"/>
                  <a:gd name="T11" fmla="*/ 25 h 40"/>
                  <a:gd name="T12" fmla="*/ 34 w 48"/>
                  <a:gd name="T13" fmla="*/ 1 h 40"/>
                  <a:gd name="T14" fmla="*/ 40 w 48"/>
                  <a:gd name="T15" fmla="*/ 0 h 40"/>
                  <a:gd name="T16" fmla="*/ 44 w 48"/>
                  <a:gd name="T17" fmla="*/ 1 h 40"/>
                  <a:gd name="T18" fmla="*/ 48 w 48"/>
                  <a:gd name="T19" fmla="*/ 6 h 40"/>
                  <a:gd name="T20" fmla="*/ 48 w 48"/>
                  <a:gd name="T21" fmla="*/ 11 h 40"/>
                  <a:gd name="T22" fmla="*/ 45 w 48"/>
                  <a:gd name="T23" fmla="*/ 15 h 40"/>
                  <a:gd name="T24" fmla="*/ 14 w 48"/>
                  <a:gd name="T25" fmla="*/ 3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0"/>
                  <a:gd name="T41" fmla="*/ 48 w 4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0">
                    <a:moveTo>
                      <a:pt x="14" y="38"/>
                    </a:moveTo>
                    <a:lnTo>
                      <a:pt x="8" y="40"/>
                    </a:lnTo>
                    <a:lnTo>
                      <a:pt x="4" y="38"/>
                    </a:lnTo>
                    <a:lnTo>
                      <a:pt x="0" y="34"/>
                    </a:lnTo>
                    <a:lnTo>
                      <a:pt x="0" y="29"/>
                    </a:lnTo>
                    <a:lnTo>
                      <a:pt x="3" y="25"/>
                    </a:lnTo>
                    <a:lnTo>
                      <a:pt x="34" y="1"/>
                    </a:lnTo>
                    <a:lnTo>
                      <a:pt x="40" y="0"/>
                    </a:lnTo>
                    <a:lnTo>
                      <a:pt x="44" y="1"/>
                    </a:lnTo>
                    <a:lnTo>
                      <a:pt x="48" y="6"/>
                    </a:lnTo>
                    <a:lnTo>
                      <a:pt x="48" y="11"/>
                    </a:lnTo>
                    <a:lnTo>
                      <a:pt x="45" y="15"/>
                    </a:lnTo>
                    <a:lnTo>
                      <a:pt x="14" y="3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 name="Freeform 2033"/>
              <p:cNvSpPr>
                <a:spLocks/>
              </p:cNvSpPr>
              <p:nvPr/>
            </p:nvSpPr>
            <p:spPr bwMode="auto">
              <a:xfrm>
                <a:off x="3918" y="1818"/>
                <a:ext cx="47" cy="38"/>
              </a:xfrm>
              <a:custGeom>
                <a:avLst/>
                <a:gdLst>
                  <a:gd name="T0" fmla="*/ 12 w 47"/>
                  <a:gd name="T1" fmla="*/ 37 h 38"/>
                  <a:gd name="T2" fmla="*/ 8 w 47"/>
                  <a:gd name="T3" fmla="*/ 38 h 38"/>
                  <a:gd name="T4" fmla="*/ 2 w 47"/>
                  <a:gd name="T5" fmla="*/ 37 h 38"/>
                  <a:gd name="T6" fmla="*/ 0 w 47"/>
                  <a:gd name="T7" fmla="*/ 33 h 38"/>
                  <a:gd name="T8" fmla="*/ 0 w 47"/>
                  <a:gd name="T9" fmla="*/ 28 h 38"/>
                  <a:gd name="T10" fmla="*/ 4 w 47"/>
                  <a:gd name="T11" fmla="*/ 23 h 38"/>
                  <a:gd name="T12" fmla="*/ 35 w 47"/>
                  <a:gd name="T13" fmla="*/ 2 h 38"/>
                  <a:gd name="T14" fmla="*/ 39 w 47"/>
                  <a:gd name="T15" fmla="*/ 0 h 38"/>
                  <a:gd name="T16" fmla="*/ 44 w 47"/>
                  <a:gd name="T17" fmla="*/ 2 h 38"/>
                  <a:gd name="T18" fmla="*/ 47 w 47"/>
                  <a:gd name="T19" fmla="*/ 6 h 38"/>
                  <a:gd name="T20" fmla="*/ 47 w 47"/>
                  <a:gd name="T21" fmla="*/ 11 h 38"/>
                  <a:gd name="T22" fmla="*/ 43 w 47"/>
                  <a:gd name="T23" fmla="*/ 15 h 38"/>
                  <a:gd name="T24" fmla="*/ 12 w 47"/>
                  <a:gd name="T25" fmla="*/ 3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8"/>
                  <a:gd name="T41" fmla="*/ 47 w 4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8">
                    <a:moveTo>
                      <a:pt x="12" y="37"/>
                    </a:moveTo>
                    <a:lnTo>
                      <a:pt x="8" y="38"/>
                    </a:lnTo>
                    <a:lnTo>
                      <a:pt x="2" y="37"/>
                    </a:lnTo>
                    <a:lnTo>
                      <a:pt x="0" y="33"/>
                    </a:lnTo>
                    <a:lnTo>
                      <a:pt x="0" y="28"/>
                    </a:lnTo>
                    <a:lnTo>
                      <a:pt x="4" y="23"/>
                    </a:lnTo>
                    <a:lnTo>
                      <a:pt x="35" y="2"/>
                    </a:lnTo>
                    <a:lnTo>
                      <a:pt x="39" y="0"/>
                    </a:lnTo>
                    <a:lnTo>
                      <a:pt x="44" y="2"/>
                    </a:lnTo>
                    <a:lnTo>
                      <a:pt x="47" y="6"/>
                    </a:lnTo>
                    <a:lnTo>
                      <a:pt x="47" y="11"/>
                    </a:lnTo>
                    <a:lnTo>
                      <a:pt x="43" y="15"/>
                    </a:lnTo>
                    <a:lnTo>
                      <a:pt x="12"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 name="Freeform 2034"/>
              <p:cNvSpPr>
                <a:spLocks/>
              </p:cNvSpPr>
              <p:nvPr/>
            </p:nvSpPr>
            <p:spPr bwMode="auto">
              <a:xfrm>
                <a:off x="3949" y="1795"/>
                <a:ext cx="47" cy="40"/>
              </a:xfrm>
              <a:custGeom>
                <a:avLst/>
                <a:gdLst>
                  <a:gd name="T0" fmla="*/ 13 w 47"/>
                  <a:gd name="T1" fmla="*/ 38 h 40"/>
                  <a:gd name="T2" fmla="*/ 8 w 47"/>
                  <a:gd name="T3" fmla="*/ 40 h 40"/>
                  <a:gd name="T4" fmla="*/ 4 w 47"/>
                  <a:gd name="T5" fmla="*/ 38 h 40"/>
                  <a:gd name="T6" fmla="*/ 0 w 47"/>
                  <a:gd name="T7" fmla="*/ 34 h 40"/>
                  <a:gd name="T8" fmla="*/ 0 w 47"/>
                  <a:gd name="T9" fmla="*/ 29 h 40"/>
                  <a:gd name="T10" fmla="*/ 2 w 47"/>
                  <a:gd name="T11" fmla="*/ 25 h 40"/>
                  <a:gd name="T12" fmla="*/ 34 w 47"/>
                  <a:gd name="T13" fmla="*/ 2 h 40"/>
                  <a:gd name="T14" fmla="*/ 39 w 47"/>
                  <a:gd name="T15" fmla="*/ 0 h 40"/>
                  <a:gd name="T16" fmla="*/ 43 w 47"/>
                  <a:gd name="T17" fmla="*/ 2 h 40"/>
                  <a:gd name="T18" fmla="*/ 47 w 47"/>
                  <a:gd name="T19" fmla="*/ 6 h 40"/>
                  <a:gd name="T20" fmla="*/ 47 w 47"/>
                  <a:gd name="T21" fmla="*/ 11 h 40"/>
                  <a:gd name="T22" fmla="*/ 45 w 47"/>
                  <a:gd name="T23" fmla="*/ 15 h 40"/>
                  <a:gd name="T24" fmla="*/ 13 w 47"/>
                  <a:gd name="T25" fmla="*/ 3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0"/>
                  <a:gd name="T41" fmla="*/ 47 w 4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0">
                    <a:moveTo>
                      <a:pt x="13" y="38"/>
                    </a:moveTo>
                    <a:lnTo>
                      <a:pt x="8" y="40"/>
                    </a:lnTo>
                    <a:lnTo>
                      <a:pt x="4" y="38"/>
                    </a:lnTo>
                    <a:lnTo>
                      <a:pt x="0" y="34"/>
                    </a:lnTo>
                    <a:lnTo>
                      <a:pt x="0" y="29"/>
                    </a:lnTo>
                    <a:lnTo>
                      <a:pt x="2" y="25"/>
                    </a:lnTo>
                    <a:lnTo>
                      <a:pt x="34" y="2"/>
                    </a:lnTo>
                    <a:lnTo>
                      <a:pt x="39" y="0"/>
                    </a:lnTo>
                    <a:lnTo>
                      <a:pt x="43" y="2"/>
                    </a:lnTo>
                    <a:lnTo>
                      <a:pt x="47" y="6"/>
                    </a:lnTo>
                    <a:lnTo>
                      <a:pt x="47" y="11"/>
                    </a:lnTo>
                    <a:lnTo>
                      <a:pt x="45" y="15"/>
                    </a:lnTo>
                    <a:lnTo>
                      <a:pt x="13" y="3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 name="Freeform 2035"/>
              <p:cNvSpPr>
                <a:spLocks/>
              </p:cNvSpPr>
              <p:nvPr/>
            </p:nvSpPr>
            <p:spPr bwMode="auto">
              <a:xfrm>
                <a:off x="3980" y="1772"/>
                <a:ext cx="48" cy="40"/>
              </a:xfrm>
              <a:custGeom>
                <a:avLst/>
                <a:gdLst>
                  <a:gd name="T0" fmla="*/ 14 w 48"/>
                  <a:gd name="T1" fmla="*/ 38 h 40"/>
                  <a:gd name="T2" fmla="*/ 8 w 48"/>
                  <a:gd name="T3" fmla="*/ 40 h 40"/>
                  <a:gd name="T4" fmla="*/ 4 w 48"/>
                  <a:gd name="T5" fmla="*/ 38 h 40"/>
                  <a:gd name="T6" fmla="*/ 0 w 48"/>
                  <a:gd name="T7" fmla="*/ 34 h 40"/>
                  <a:gd name="T8" fmla="*/ 0 w 48"/>
                  <a:gd name="T9" fmla="*/ 29 h 40"/>
                  <a:gd name="T10" fmla="*/ 3 w 48"/>
                  <a:gd name="T11" fmla="*/ 25 h 40"/>
                  <a:gd name="T12" fmla="*/ 34 w 48"/>
                  <a:gd name="T13" fmla="*/ 2 h 40"/>
                  <a:gd name="T14" fmla="*/ 39 w 48"/>
                  <a:gd name="T15" fmla="*/ 0 h 40"/>
                  <a:gd name="T16" fmla="*/ 43 w 48"/>
                  <a:gd name="T17" fmla="*/ 2 h 40"/>
                  <a:gd name="T18" fmla="*/ 48 w 48"/>
                  <a:gd name="T19" fmla="*/ 6 h 40"/>
                  <a:gd name="T20" fmla="*/ 48 w 48"/>
                  <a:gd name="T21" fmla="*/ 11 h 40"/>
                  <a:gd name="T22" fmla="*/ 45 w 48"/>
                  <a:gd name="T23" fmla="*/ 15 h 40"/>
                  <a:gd name="T24" fmla="*/ 14 w 48"/>
                  <a:gd name="T25" fmla="*/ 3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0"/>
                  <a:gd name="T41" fmla="*/ 48 w 4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0">
                    <a:moveTo>
                      <a:pt x="14" y="38"/>
                    </a:moveTo>
                    <a:lnTo>
                      <a:pt x="8" y="40"/>
                    </a:lnTo>
                    <a:lnTo>
                      <a:pt x="4" y="38"/>
                    </a:lnTo>
                    <a:lnTo>
                      <a:pt x="0" y="34"/>
                    </a:lnTo>
                    <a:lnTo>
                      <a:pt x="0" y="29"/>
                    </a:lnTo>
                    <a:lnTo>
                      <a:pt x="3" y="25"/>
                    </a:lnTo>
                    <a:lnTo>
                      <a:pt x="34" y="2"/>
                    </a:lnTo>
                    <a:lnTo>
                      <a:pt x="39" y="0"/>
                    </a:lnTo>
                    <a:lnTo>
                      <a:pt x="43" y="2"/>
                    </a:lnTo>
                    <a:lnTo>
                      <a:pt x="48" y="6"/>
                    </a:lnTo>
                    <a:lnTo>
                      <a:pt x="48" y="11"/>
                    </a:lnTo>
                    <a:lnTo>
                      <a:pt x="45" y="15"/>
                    </a:lnTo>
                    <a:lnTo>
                      <a:pt x="14" y="3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 name="Freeform 2036"/>
              <p:cNvSpPr>
                <a:spLocks/>
              </p:cNvSpPr>
              <p:nvPr/>
            </p:nvSpPr>
            <p:spPr bwMode="auto">
              <a:xfrm>
                <a:off x="4011" y="1748"/>
                <a:ext cx="48" cy="41"/>
              </a:xfrm>
              <a:custGeom>
                <a:avLst/>
                <a:gdLst>
                  <a:gd name="T0" fmla="*/ 14 w 48"/>
                  <a:gd name="T1" fmla="*/ 39 h 41"/>
                  <a:gd name="T2" fmla="*/ 8 w 48"/>
                  <a:gd name="T3" fmla="*/ 41 h 41"/>
                  <a:gd name="T4" fmla="*/ 4 w 48"/>
                  <a:gd name="T5" fmla="*/ 39 h 41"/>
                  <a:gd name="T6" fmla="*/ 0 w 48"/>
                  <a:gd name="T7" fmla="*/ 35 h 41"/>
                  <a:gd name="T8" fmla="*/ 0 w 48"/>
                  <a:gd name="T9" fmla="*/ 30 h 41"/>
                  <a:gd name="T10" fmla="*/ 3 w 48"/>
                  <a:gd name="T11" fmla="*/ 26 h 41"/>
                  <a:gd name="T12" fmla="*/ 34 w 48"/>
                  <a:gd name="T13" fmla="*/ 1 h 41"/>
                  <a:gd name="T14" fmla="*/ 40 w 48"/>
                  <a:gd name="T15" fmla="*/ 0 h 41"/>
                  <a:gd name="T16" fmla="*/ 44 w 48"/>
                  <a:gd name="T17" fmla="*/ 1 h 41"/>
                  <a:gd name="T18" fmla="*/ 48 w 48"/>
                  <a:gd name="T19" fmla="*/ 5 h 41"/>
                  <a:gd name="T20" fmla="*/ 48 w 48"/>
                  <a:gd name="T21" fmla="*/ 11 h 41"/>
                  <a:gd name="T22" fmla="*/ 45 w 48"/>
                  <a:gd name="T23" fmla="*/ 15 h 41"/>
                  <a:gd name="T24" fmla="*/ 14 w 48"/>
                  <a:gd name="T25" fmla="*/ 39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1"/>
                  <a:gd name="T41" fmla="*/ 48 w 4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1">
                    <a:moveTo>
                      <a:pt x="14" y="39"/>
                    </a:moveTo>
                    <a:lnTo>
                      <a:pt x="8" y="41"/>
                    </a:lnTo>
                    <a:lnTo>
                      <a:pt x="4" y="39"/>
                    </a:lnTo>
                    <a:lnTo>
                      <a:pt x="0" y="35"/>
                    </a:lnTo>
                    <a:lnTo>
                      <a:pt x="0" y="30"/>
                    </a:lnTo>
                    <a:lnTo>
                      <a:pt x="3" y="26"/>
                    </a:lnTo>
                    <a:lnTo>
                      <a:pt x="34" y="1"/>
                    </a:lnTo>
                    <a:lnTo>
                      <a:pt x="40" y="0"/>
                    </a:lnTo>
                    <a:lnTo>
                      <a:pt x="44" y="1"/>
                    </a:lnTo>
                    <a:lnTo>
                      <a:pt x="48" y="5"/>
                    </a:lnTo>
                    <a:lnTo>
                      <a:pt x="48" y="11"/>
                    </a:lnTo>
                    <a:lnTo>
                      <a:pt x="45" y="15"/>
                    </a:lnTo>
                    <a:lnTo>
                      <a:pt x="14" y="3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 name="Freeform 2037"/>
              <p:cNvSpPr>
                <a:spLocks/>
              </p:cNvSpPr>
              <p:nvPr/>
            </p:nvSpPr>
            <p:spPr bwMode="auto">
              <a:xfrm>
                <a:off x="4042" y="1725"/>
                <a:ext cx="48" cy="39"/>
              </a:xfrm>
              <a:custGeom>
                <a:avLst/>
                <a:gdLst>
                  <a:gd name="T0" fmla="*/ 14 w 48"/>
                  <a:gd name="T1" fmla="*/ 38 h 39"/>
                  <a:gd name="T2" fmla="*/ 9 w 48"/>
                  <a:gd name="T3" fmla="*/ 39 h 39"/>
                  <a:gd name="T4" fmla="*/ 5 w 48"/>
                  <a:gd name="T5" fmla="*/ 38 h 39"/>
                  <a:gd name="T6" fmla="*/ 0 w 48"/>
                  <a:gd name="T7" fmla="*/ 34 h 39"/>
                  <a:gd name="T8" fmla="*/ 0 w 48"/>
                  <a:gd name="T9" fmla="*/ 28 h 39"/>
                  <a:gd name="T10" fmla="*/ 3 w 48"/>
                  <a:gd name="T11" fmla="*/ 24 h 39"/>
                  <a:gd name="T12" fmla="*/ 34 w 48"/>
                  <a:gd name="T13" fmla="*/ 1 h 39"/>
                  <a:gd name="T14" fmla="*/ 40 w 48"/>
                  <a:gd name="T15" fmla="*/ 0 h 39"/>
                  <a:gd name="T16" fmla="*/ 44 w 48"/>
                  <a:gd name="T17" fmla="*/ 1 h 39"/>
                  <a:gd name="T18" fmla="*/ 48 w 48"/>
                  <a:gd name="T19" fmla="*/ 5 h 39"/>
                  <a:gd name="T20" fmla="*/ 48 w 48"/>
                  <a:gd name="T21" fmla="*/ 11 h 39"/>
                  <a:gd name="T22" fmla="*/ 45 w 48"/>
                  <a:gd name="T23" fmla="*/ 15 h 39"/>
                  <a:gd name="T24" fmla="*/ 14 w 48"/>
                  <a:gd name="T25" fmla="*/ 38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9"/>
                  <a:gd name="T41" fmla="*/ 48 w 4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9">
                    <a:moveTo>
                      <a:pt x="14" y="38"/>
                    </a:moveTo>
                    <a:lnTo>
                      <a:pt x="9" y="39"/>
                    </a:lnTo>
                    <a:lnTo>
                      <a:pt x="5" y="38"/>
                    </a:lnTo>
                    <a:lnTo>
                      <a:pt x="0" y="34"/>
                    </a:lnTo>
                    <a:lnTo>
                      <a:pt x="0" y="28"/>
                    </a:lnTo>
                    <a:lnTo>
                      <a:pt x="3" y="24"/>
                    </a:lnTo>
                    <a:lnTo>
                      <a:pt x="34" y="1"/>
                    </a:lnTo>
                    <a:lnTo>
                      <a:pt x="40" y="0"/>
                    </a:lnTo>
                    <a:lnTo>
                      <a:pt x="44" y="1"/>
                    </a:lnTo>
                    <a:lnTo>
                      <a:pt x="48" y="5"/>
                    </a:lnTo>
                    <a:lnTo>
                      <a:pt x="48" y="11"/>
                    </a:lnTo>
                    <a:lnTo>
                      <a:pt x="45" y="15"/>
                    </a:lnTo>
                    <a:lnTo>
                      <a:pt x="14" y="3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 name="Rectangle 2038"/>
              <p:cNvSpPr>
                <a:spLocks noChangeArrowheads="1"/>
              </p:cNvSpPr>
              <p:nvPr/>
            </p:nvSpPr>
            <p:spPr bwMode="auto">
              <a:xfrm>
                <a:off x="198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1" name="Rectangle 2039"/>
              <p:cNvSpPr>
                <a:spLocks noChangeArrowheads="1"/>
              </p:cNvSpPr>
              <p:nvPr/>
            </p:nvSpPr>
            <p:spPr bwMode="auto">
              <a:xfrm>
                <a:off x="202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2" name="Rectangle 2040"/>
              <p:cNvSpPr>
                <a:spLocks noChangeArrowheads="1"/>
              </p:cNvSpPr>
              <p:nvPr/>
            </p:nvSpPr>
            <p:spPr bwMode="auto">
              <a:xfrm>
                <a:off x="2085"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3" name="Rectangle 2041"/>
              <p:cNvSpPr>
                <a:spLocks noChangeArrowheads="1"/>
              </p:cNvSpPr>
              <p:nvPr/>
            </p:nvSpPr>
            <p:spPr bwMode="auto">
              <a:xfrm>
                <a:off x="209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4" name="Rectangle 2042"/>
              <p:cNvSpPr>
                <a:spLocks noChangeArrowheads="1"/>
              </p:cNvSpPr>
              <p:nvPr/>
            </p:nvSpPr>
            <p:spPr bwMode="auto">
              <a:xfrm>
                <a:off x="209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5" name="Rectangle 2043"/>
              <p:cNvSpPr>
                <a:spLocks noChangeArrowheads="1"/>
              </p:cNvSpPr>
              <p:nvPr/>
            </p:nvSpPr>
            <p:spPr bwMode="auto">
              <a:xfrm>
                <a:off x="211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6" name="Rectangle 2044"/>
              <p:cNvSpPr>
                <a:spLocks noChangeArrowheads="1"/>
              </p:cNvSpPr>
              <p:nvPr/>
            </p:nvSpPr>
            <p:spPr bwMode="auto">
              <a:xfrm>
                <a:off x="213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7" name="Rectangle 2045"/>
              <p:cNvSpPr>
                <a:spLocks noChangeArrowheads="1"/>
              </p:cNvSpPr>
              <p:nvPr/>
            </p:nvSpPr>
            <p:spPr bwMode="auto">
              <a:xfrm>
                <a:off x="2163"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8" name="Rectangle 2046"/>
              <p:cNvSpPr>
                <a:spLocks noChangeArrowheads="1"/>
              </p:cNvSpPr>
              <p:nvPr/>
            </p:nvSpPr>
            <p:spPr bwMode="auto">
              <a:xfrm>
                <a:off x="218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79" name="Rectangle 2047"/>
              <p:cNvSpPr>
                <a:spLocks noChangeArrowheads="1"/>
              </p:cNvSpPr>
              <p:nvPr/>
            </p:nvSpPr>
            <p:spPr bwMode="auto">
              <a:xfrm>
                <a:off x="221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0" name="Rectangle 2048"/>
              <p:cNvSpPr>
                <a:spLocks noChangeArrowheads="1"/>
              </p:cNvSpPr>
              <p:nvPr/>
            </p:nvSpPr>
            <p:spPr bwMode="auto">
              <a:xfrm>
                <a:off x="223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1" name="Rectangle 2049"/>
              <p:cNvSpPr>
                <a:spLocks noChangeArrowheads="1"/>
              </p:cNvSpPr>
              <p:nvPr/>
            </p:nvSpPr>
            <p:spPr bwMode="auto">
              <a:xfrm>
                <a:off x="224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2" name="Rectangle 2050"/>
              <p:cNvSpPr>
                <a:spLocks noChangeArrowheads="1"/>
              </p:cNvSpPr>
              <p:nvPr/>
            </p:nvSpPr>
            <p:spPr bwMode="auto">
              <a:xfrm>
                <a:off x="226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3" name="Rectangle 2051"/>
              <p:cNvSpPr>
                <a:spLocks noChangeArrowheads="1"/>
              </p:cNvSpPr>
              <p:nvPr/>
            </p:nvSpPr>
            <p:spPr bwMode="auto">
              <a:xfrm>
                <a:off x="227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4" name="Rectangle 2052"/>
              <p:cNvSpPr>
                <a:spLocks noChangeArrowheads="1"/>
              </p:cNvSpPr>
              <p:nvPr/>
            </p:nvSpPr>
            <p:spPr bwMode="auto">
              <a:xfrm>
                <a:off x="227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5" name="Rectangle 2053"/>
              <p:cNvSpPr>
                <a:spLocks noChangeArrowheads="1"/>
              </p:cNvSpPr>
              <p:nvPr/>
            </p:nvSpPr>
            <p:spPr bwMode="auto">
              <a:xfrm>
                <a:off x="229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6" name="Rectangle 2054"/>
              <p:cNvSpPr>
                <a:spLocks noChangeArrowheads="1"/>
              </p:cNvSpPr>
              <p:nvPr/>
            </p:nvSpPr>
            <p:spPr bwMode="auto">
              <a:xfrm>
                <a:off x="230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7" name="Rectangle 2055"/>
              <p:cNvSpPr>
                <a:spLocks noChangeArrowheads="1"/>
              </p:cNvSpPr>
              <p:nvPr/>
            </p:nvSpPr>
            <p:spPr bwMode="auto">
              <a:xfrm>
                <a:off x="230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8" name="Rectangle 2056"/>
              <p:cNvSpPr>
                <a:spLocks noChangeArrowheads="1"/>
              </p:cNvSpPr>
              <p:nvPr/>
            </p:nvSpPr>
            <p:spPr bwMode="auto">
              <a:xfrm>
                <a:off x="230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89" name="Rectangle 2057"/>
              <p:cNvSpPr>
                <a:spLocks noChangeArrowheads="1"/>
              </p:cNvSpPr>
              <p:nvPr/>
            </p:nvSpPr>
            <p:spPr bwMode="auto">
              <a:xfrm>
                <a:off x="231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0" name="Rectangle 2058"/>
              <p:cNvSpPr>
                <a:spLocks noChangeArrowheads="1"/>
              </p:cNvSpPr>
              <p:nvPr/>
            </p:nvSpPr>
            <p:spPr bwMode="auto">
              <a:xfrm>
                <a:off x="232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1" name="Rectangle 2059"/>
              <p:cNvSpPr>
                <a:spLocks noChangeArrowheads="1"/>
              </p:cNvSpPr>
              <p:nvPr/>
            </p:nvSpPr>
            <p:spPr bwMode="auto">
              <a:xfrm>
                <a:off x="232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2" name="Rectangle 2060"/>
              <p:cNvSpPr>
                <a:spLocks noChangeArrowheads="1"/>
              </p:cNvSpPr>
              <p:nvPr/>
            </p:nvSpPr>
            <p:spPr bwMode="auto">
              <a:xfrm>
                <a:off x="233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3" name="Rectangle 2061"/>
              <p:cNvSpPr>
                <a:spLocks noChangeArrowheads="1"/>
              </p:cNvSpPr>
              <p:nvPr/>
            </p:nvSpPr>
            <p:spPr bwMode="auto">
              <a:xfrm>
                <a:off x="233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4" name="Rectangle 2062"/>
              <p:cNvSpPr>
                <a:spLocks noChangeArrowheads="1"/>
              </p:cNvSpPr>
              <p:nvPr/>
            </p:nvSpPr>
            <p:spPr bwMode="auto">
              <a:xfrm>
                <a:off x="233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5" name="Rectangle 2063"/>
              <p:cNvSpPr>
                <a:spLocks noChangeArrowheads="1"/>
              </p:cNvSpPr>
              <p:nvPr/>
            </p:nvSpPr>
            <p:spPr bwMode="auto">
              <a:xfrm>
                <a:off x="233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6" name="Rectangle 2064"/>
              <p:cNvSpPr>
                <a:spLocks noChangeArrowheads="1"/>
              </p:cNvSpPr>
              <p:nvPr/>
            </p:nvSpPr>
            <p:spPr bwMode="auto">
              <a:xfrm>
                <a:off x="233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7" name="Rectangle 2065"/>
              <p:cNvSpPr>
                <a:spLocks noChangeArrowheads="1"/>
              </p:cNvSpPr>
              <p:nvPr/>
            </p:nvSpPr>
            <p:spPr bwMode="auto">
              <a:xfrm>
                <a:off x="234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8" name="Rectangle 2066"/>
              <p:cNvSpPr>
                <a:spLocks noChangeArrowheads="1"/>
              </p:cNvSpPr>
              <p:nvPr/>
            </p:nvSpPr>
            <p:spPr bwMode="auto">
              <a:xfrm>
                <a:off x="235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99" name="Rectangle 2067"/>
              <p:cNvSpPr>
                <a:spLocks noChangeArrowheads="1"/>
              </p:cNvSpPr>
              <p:nvPr/>
            </p:nvSpPr>
            <p:spPr bwMode="auto">
              <a:xfrm>
                <a:off x="23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0" name="Rectangle 2068"/>
              <p:cNvSpPr>
                <a:spLocks noChangeArrowheads="1"/>
              </p:cNvSpPr>
              <p:nvPr/>
            </p:nvSpPr>
            <p:spPr bwMode="auto">
              <a:xfrm>
                <a:off x="236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1" name="Rectangle 2069"/>
              <p:cNvSpPr>
                <a:spLocks noChangeArrowheads="1"/>
              </p:cNvSpPr>
              <p:nvPr/>
            </p:nvSpPr>
            <p:spPr bwMode="auto">
              <a:xfrm>
                <a:off x="237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2" name="Rectangle 2070"/>
              <p:cNvSpPr>
                <a:spLocks noChangeArrowheads="1"/>
              </p:cNvSpPr>
              <p:nvPr/>
            </p:nvSpPr>
            <p:spPr bwMode="auto">
              <a:xfrm>
                <a:off x="2376"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3" name="Rectangle 2071"/>
              <p:cNvSpPr>
                <a:spLocks noChangeArrowheads="1"/>
              </p:cNvSpPr>
              <p:nvPr/>
            </p:nvSpPr>
            <p:spPr bwMode="auto">
              <a:xfrm>
                <a:off x="238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4" name="Rectangle 2072"/>
              <p:cNvSpPr>
                <a:spLocks noChangeArrowheads="1"/>
              </p:cNvSpPr>
              <p:nvPr/>
            </p:nvSpPr>
            <p:spPr bwMode="auto">
              <a:xfrm>
                <a:off x="238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5" name="Rectangle 2073"/>
              <p:cNvSpPr>
                <a:spLocks noChangeArrowheads="1"/>
              </p:cNvSpPr>
              <p:nvPr/>
            </p:nvSpPr>
            <p:spPr bwMode="auto">
              <a:xfrm>
                <a:off x="238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6" name="Rectangle 2074"/>
              <p:cNvSpPr>
                <a:spLocks noChangeArrowheads="1"/>
              </p:cNvSpPr>
              <p:nvPr/>
            </p:nvSpPr>
            <p:spPr bwMode="auto">
              <a:xfrm>
                <a:off x="238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7" name="Rectangle 2075"/>
              <p:cNvSpPr>
                <a:spLocks noChangeArrowheads="1"/>
              </p:cNvSpPr>
              <p:nvPr/>
            </p:nvSpPr>
            <p:spPr bwMode="auto">
              <a:xfrm>
                <a:off x="239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8" name="Rectangle 2076"/>
              <p:cNvSpPr>
                <a:spLocks noChangeArrowheads="1"/>
              </p:cNvSpPr>
              <p:nvPr/>
            </p:nvSpPr>
            <p:spPr bwMode="auto">
              <a:xfrm>
                <a:off x="239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09" name="Rectangle 2077"/>
              <p:cNvSpPr>
                <a:spLocks noChangeArrowheads="1"/>
              </p:cNvSpPr>
              <p:nvPr/>
            </p:nvSpPr>
            <p:spPr bwMode="auto">
              <a:xfrm>
                <a:off x="239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0" name="Rectangle 2078"/>
              <p:cNvSpPr>
                <a:spLocks noChangeArrowheads="1"/>
              </p:cNvSpPr>
              <p:nvPr/>
            </p:nvSpPr>
            <p:spPr bwMode="auto">
              <a:xfrm>
                <a:off x="239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1" name="Rectangle 2079"/>
              <p:cNvSpPr>
                <a:spLocks noChangeArrowheads="1"/>
              </p:cNvSpPr>
              <p:nvPr/>
            </p:nvSpPr>
            <p:spPr bwMode="auto">
              <a:xfrm>
                <a:off x="240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2" name="Rectangle 2080"/>
              <p:cNvSpPr>
                <a:spLocks noChangeArrowheads="1"/>
              </p:cNvSpPr>
              <p:nvPr/>
            </p:nvSpPr>
            <p:spPr bwMode="auto">
              <a:xfrm>
                <a:off x="240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3" name="Rectangle 2081"/>
              <p:cNvSpPr>
                <a:spLocks noChangeArrowheads="1"/>
              </p:cNvSpPr>
              <p:nvPr/>
            </p:nvSpPr>
            <p:spPr bwMode="auto">
              <a:xfrm>
                <a:off x="240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4" name="Rectangle 2082"/>
              <p:cNvSpPr>
                <a:spLocks noChangeArrowheads="1"/>
              </p:cNvSpPr>
              <p:nvPr/>
            </p:nvSpPr>
            <p:spPr bwMode="auto">
              <a:xfrm>
                <a:off x="2412"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5" name="Rectangle 2083"/>
              <p:cNvSpPr>
                <a:spLocks noChangeArrowheads="1"/>
              </p:cNvSpPr>
              <p:nvPr/>
            </p:nvSpPr>
            <p:spPr bwMode="auto">
              <a:xfrm>
                <a:off x="241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6" name="Rectangle 2084"/>
              <p:cNvSpPr>
                <a:spLocks noChangeArrowheads="1"/>
              </p:cNvSpPr>
              <p:nvPr/>
            </p:nvSpPr>
            <p:spPr bwMode="auto">
              <a:xfrm>
                <a:off x="241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7" name="Rectangle 2085"/>
              <p:cNvSpPr>
                <a:spLocks noChangeArrowheads="1"/>
              </p:cNvSpPr>
              <p:nvPr/>
            </p:nvSpPr>
            <p:spPr bwMode="auto">
              <a:xfrm>
                <a:off x="241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8" name="Rectangle 2086"/>
              <p:cNvSpPr>
                <a:spLocks noChangeArrowheads="1"/>
              </p:cNvSpPr>
              <p:nvPr/>
            </p:nvSpPr>
            <p:spPr bwMode="auto">
              <a:xfrm>
                <a:off x="242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19" name="Rectangle 2087"/>
              <p:cNvSpPr>
                <a:spLocks noChangeArrowheads="1"/>
              </p:cNvSpPr>
              <p:nvPr/>
            </p:nvSpPr>
            <p:spPr bwMode="auto">
              <a:xfrm>
                <a:off x="242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0" name="Rectangle 2088"/>
              <p:cNvSpPr>
                <a:spLocks noChangeArrowheads="1"/>
              </p:cNvSpPr>
              <p:nvPr/>
            </p:nvSpPr>
            <p:spPr bwMode="auto">
              <a:xfrm>
                <a:off x="243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1" name="Rectangle 2089"/>
              <p:cNvSpPr>
                <a:spLocks noChangeArrowheads="1"/>
              </p:cNvSpPr>
              <p:nvPr/>
            </p:nvSpPr>
            <p:spPr bwMode="auto">
              <a:xfrm>
                <a:off x="243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2" name="Rectangle 2090"/>
              <p:cNvSpPr>
                <a:spLocks noChangeArrowheads="1"/>
              </p:cNvSpPr>
              <p:nvPr/>
            </p:nvSpPr>
            <p:spPr bwMode="auto">
              <a:xfrm>
                <a:off x="243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3" name="Rectangle 2091"/>
              <p:cNvSpPr>
                <a:spLocks noChangeArrowheads="1"/>
              </p:cNvSpPr>
              <p:nvPr/>
            </p:nvSpPr>
            <p:spPr bwMode="auto">
              <a:xfrm>
                <a:off x="2440"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4" name="Rectangle 2092"/>
              <p:cNvSpPr>
                <a:spLocks noChangeArrowheads="1"/>
              </p:cNvSpPr>
              <p:nvPr/>
            </p:nvSpPr>
            <p:spPr bwMode="auto">
              <a:xfrm>
                <a:off x="2440"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5" name="Rectangle 2093"/>
              <p:cNvSpPr>
                <a:spLocks noChangeArrowheads="1"/>
              </p:cNvSpPr>
              <p:nvPr/>
            </p:nvSpPr>
            <p:spPr bwMode="auto">
              <a:xfrm>
                <a:off x="2454"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6" name="Rectangle 2094"/>
              <p:cNvSpPr>
                <a:spLocks noChangeArrowheads="1"/>
              </p:cNvSpPr>
              <p:nvPr/>
            </p:nvSpPr>
            <p:spPr bwMode="auto">
              <a:xfrm>
                <a:off x="245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7" name="Rectangle 2095"/>
              <p:cNvSpPr>
                <a:spLocks noChangeArrowheads="1"/>
              </p:cNvSpPr>
              <p:nvPr/>
            </p:nvSpPr>
            <p:spPr bwMode="auto">
              <a:xfrm>
                <a:off x="246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8" name="Rectangle 2096"/>
              <p:cNvSpPr>
                <a:spLocks noChangeArrowheads="1"/>
              </p:cNvSpPr>
              <p:nvPr/>
            </p:nvSpPr>
            <p:spPr bwMode="auto">
              <a:xfrm>
                <a:off x="246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29" name="Rectangle 2097"/>
              <p:cNvSpPr>
                <a:spLocks noChangeArrowheads="1"/>
              </p:cNvSpPr>
              <p:nvPr/>
            </p:nvSpPr>
            <p:spPr bwMode="auto">
              <a:xfrm>
                <a:off x="247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0" name="Rectangle 2098"/>
              <p:cNvSpPr>
                <a:spLocks noChangeArrowheads="1"/>
              </p:cNvSpPr>
              <p:nvPr/>
            </p:nvSpPr>
            <p:spPr bwMode="auto">
              <a:xfrm>
                <a:off x="248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1" name="Rectangle 2099"/>
              <p:cNvSpPr>
                <a:spLocks noChangeArrowheads="1"/>
              </p:cNvSpPr>
              <p:nvPr/>
            </p:nvSpPr>
            <p:spPr bwMode="auto">
              <a:xfrm>
                <a:off x="248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2" name="Rectangle 2100"/>
              <p:cNvSpPr>
                <a:spLocks noChangeArrowheads="1"/>
              </p:cNvSpPr>
              <p:nvPr/>
            </p:nvSpPr>
            <p:spPr bwMode="auto">
              <a:xfrm>
                <a:off x="248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3" name="Rectangle 2101"/>
              <p:cNvSpPr>
                <a:spLocks noChangeArrowheads="1"/>
              </p:cNvSpPr>
              <p:nvPr/>
            </p:nvSpPr>
            <p:spPr bwMode="auto">
              <a:xfrm>
                <a:off x="248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4" name="Rectangle 2102"/>
              <p:cNvSpPr>
                <a:spLocks noChangeArrowheads="1"/>
              </p:cNvSpPr>
              <p:nvPr/>
            </p:nvSpPr>
            <p:spPr bwMode="auto">
              <a:xfrm>
                <a:off x="248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5" name="Rectangle 2103"/>
              <p:cNvSpPr>
                <a:spLocks noChangeArrowheads="1"/>
              </p:cNvSpPr>
              <p:nvPr/>
            </p:nvSpPr>
            <p:spPr bwMode="auto">
              <a:xfrm>
                <a:off x="2490"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6" name="Rectangle 2104"/>
              <p:cNvSpPr>
                <a:spLocks noChangeArrowheads="1"/>
              </p:cNvSpPr>
              <p:nvPr/>
            </p:nvSpPr>
            <p:spPr bwMode="auto">
              <a:xfrm>
                <a:off x="2490"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7" name="Rectangle 2105"/>
              <p:cNvSpPr>
                <a:spLocks noChangeArrowheads="1"/>
              </p:cNvSpPr>
              <p:nvPr/>
            </p:nvSpPr>
            <p:spPr bwMode="auto">
              <a:xfrm>
                <a:off x="2490"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8" name="Rectangle 2106"/>
              <p:cNvSpPr>
                <a:spLocks noChangeArrowheads="1"/>
              </p:cNvSpPr>
              <p:nvPr/>
            </p:nvSpPr>
            <p:spPr bwMode="auto">
              <a:xfrm>
                <a:off x="249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39" name="Rectangle 2107"/>
              <p:cNvSpPr>
                <a:spLocks noChangeArrowheads="1"/>
              </p:cNvSpPr>
              <p:nvPr/>
            </p:nvSpPr>
            <p:spPr bwMode="auto">
              <a:xfrm>
                <a:off x="249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0" name="Rectangle 2108"/>
              <p:cNvSpPr>
                <a:spLocks noChangeArrowheads="1"/>
              </p:cNvSpPr>
              <p:nvPr/>
            </p:nvSpPr>
            <p:spPr bwMode="auto">
              <a:xfrm>
                <a:off x="249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1" name="Rectangle 2109"/>
              <p:cNvSpPr>
                <a:spLocks noChangeArrowheads="1"/>
              </p:cNvSpPr>
              <p:nvPr/>
            </p:nvSpPr>
            <p:spPr bwMode="auto">
              <a:xfrm>
                <a:off x="249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2" name="Rectangle 2110"/>
              <p:cNvSpPr>
                <a:spLocks noChangeArrowheads="1"/>
              </p:cNvSpPr>
              <p:nvPr/>
            </p:nvSpPr>
            <p:spPr bwMode="auto">
              <a:xfrm>
                <a:off x="2497"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3" name="Rectangle 2111"/>
              <p:cNvSpPr>
                <a:spLocks noChangeArrowheads="1"/>
              </p:cNvSpPr>
              <p:nvPr/>
            </p:nvSpPr>
            <p:spPr bwMode="auto">
              <a:xfrm>
                <a:off x="250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4" name="Rectangle 2112"/>
              <p:cNvSpPr>
                <a:spLocks noChangeArrowheads="1"/>
              </p:cNvSpPr>
              <p:nvPr/>
            </p:nvSpPr>
            <p:spPr bwMode="auto">
              <a:xfrm>
                <a:off x="250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5" name="Rectangle 2113"/>
              <p:cNvSpPr>
                <a:spLocks noChangeArrowheads="1"/>
              </p:cNvSpPr>
              <p:nvPr/>
            </p:nvSpPr>
            <p:spPr bwMode="auto">
              <a:xfrm>
                <a:off x="250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6" name="Rectangle 2114"/>
              <p:cNvSpPr>
                <a:spLocks noChangeArrowheads="1"/>
              </p:cNvSpPr>
              <p:nvPr/>
            </p:nvSpPr>
            <p:spPr bwMode="auto">
              <a:xfrm>
                <a:off x="251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7" name="Rectangle 2115"/>
              <p:cNvSpPr>
                <a:spLocks noChangeArrowheads="1"/>
              </p:cNvSpPr>
              <p:nvPr/>
            </p:nvSpPr>
            <p:spPr bwMode="auto">
              <a:xfrm>
                <a:off x="251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8" name="Rectangle 2116"/>
              <p:cNvSpPr>
                <a:spLocks noChangeArrowheads="1"/>
              </p:cNvSpPr>
              <p:nvPr/>
            </p:nvSpPr>
            <p:spPr bwMode="auto">
              <a:xfrm>
                <a:off x="251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49" name="Rectangle 2117"/>
              <p:cNvSpPr>
                <a:spLocks noChangeArrowheads="1"/>
              </p:cNvSpPr>
              <p:nvPr/>
            </p:nvSpPr>
            <p:spPr bwMode="auto">
              <a:xfrm>
                <a:off x="251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0" name="Rectangle 2118"/>
              <p:cNvSpPr>
                <a:spLocks noChangeArrowheads="1"/>
              </p:cNvSpPr>
              <p:nvPr/>
            </p:nvSpPr>
            <p:spPr bwMode="auto">
              <a:xfrm>
                <a:off x="251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1" name="Rectangle 2119"/>
              <p:cNvSpPr>
                <a:spLocks noChangeArrowheads="1"/>
              </p:cNvSpPr>
              <p:nvPr/>
            </p:nvSpPr>
            <p:spPr bwMode="auto">
              <a:xfrm>
                <a:off x="251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2" name="Rectangle 2120"/>
              <p:cNvSpPr>
                <a:spLocks noChangeArrowheads="1"/>
              </p:cNvSpPr>
              <p:nvPr/>
            </p:nvSpPr>
            <p:spPr bwMode="auto">
              <a:xfrm>
                <a:off x="252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3" name="Rectangle 2121"/>
              <p:cNvSpPr>
                <a:spLocks noChangeArrowheads="1"/>
              </p:cNvSpPr>
              <p:nvPr/>
            </p:nvSpPr>
            <p:spPr bwMode="auto">
              <a:xfrm>
                <a:off x="252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4" name="Rectangle 2122"/>
              <p:cNvSpPr>
                <a:spLocks noChangeArrowheads="1"/>
              </p:cNvSpPr>
              <p:nvPr/>
            </p:nvSpPr>
            <p:spPr bwMode="auto">
              <a:xfrm>
                <a:off x="252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5" name="Rectangle 2123"/>
              <p:cNvSpPr>
                <a:spLocks noChangeArrowheads="1"/>
              </p:cNvSpPr>
              <p:nvPr/>
            </p:nvSpPr>
            <p:spPr bwMode="auto">
              <a:xfrm>
                <a:off x="252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6" name="Rectangle 2124"/>
              <p:cNvSpPr>
                <a:spLocks noChangeArrowheads="1"/>
              </p:cNvSpPr>
              <p:nvPr/>
            </p:nvSpPr>
            <p:spPr bwMode="auto">
              <a:xfrm>
                <a:off x="252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7" name="Rectangle 2125"/>
              <p:cNvSpPr>
                <a:spLocks noChangeArrowheads="1"/>
              </p:cNvSpPr>
              <p:nvPr/>
            </p:nvSpPr>
            <p:spPr bwMode="auto">
              <a:xfrm>
                <a:off x="252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8" name="Rectangle 2126"/>
              <p:cNvSpPr>
                <a:spLocks noChangeArrowheads="1"/>
              </p:cNvSpPr>
              <p:nvPr/>
            </p:nvSpPr>
            <p:spPr bwMode="auto">
              <a:xfrm>
                <a:off x="252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59" name="Rectangle 2127"/>
              <p:cNvSpPr>
                <a:spLocks noChangeArrowheads="1"/>
              </p:cNvSpPr>
              <p:nvPr/>
            </p:nvSpPr>
            <p:spPr bwMode="auto">
              <a:xfrm>
                <a:off x="252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0" name="Rectangle 2128"/>
              <p:cNvSpPr>
                <a:spLocks noChangeArrowheads="1"/>
              </p:cNvSpPr>
              <p:nvPr/>
            </p:nvSpPr>
            <p:spPr bwMode="auto">
              <a:xfrm>
                <a:off x="253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1" name="Rectangle 2129"/>
              <p:cNvSpPr>
                <a:spLocks noChangeArrowheads="1"/>
              </p:cNvSpPr>
              <p:nvPr/>
            </p:nvSpPr>
            <p:spPr bwMode="auto">
              <a:xfrm>
                <a:off x="254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2" name="Rectangle 2130"/>
              <p:cNvSpPr>
                <a:spLocks noChangeArrowheads="1"/>
              </p:cNvSpPr>
              <p:nvPr/>
            </p:nvSpPr>
            <p:spPr bwMode="auto">
              <a:xfrm>
                <a:off x="255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3" name="Rectangle 2131"/>
              <p:cNvSpPr>
                <a:spLocks noChangeArrowheads="1"/>
              </p:cNvSpPr>
              <p:nvPr/>
            </p:nvSpPr>
            <p:spPr bwMode="auto">
              <a:xfrm>
                <a:off x="255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4" name="Rectangle 2132"/>
              <p:cNvSpPr>
                <a:spLocks noChangeArrowheads="1"/>
              </p:cNvSpPr>
              <p:nvPr/>
            </p:nvSpPr>
            <p:spPr bwMode="auto">
              <a:xfrm>
                <a:off x="25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5" name="Rectangle 2133"/>
              <p:cNvSpPr>
                <a:spLocks noChangeArrowheads="1"/>
              </p:cNvSpPr>
              <p:nvPr/>
            </p:nvSpPr>
            <p:spPr bwMode="auto">
              <a:xfrm>
                <a:off x="255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6" name="Rectangle 2134"/>
              <p:cNvSpPr>
                <a:spLocks noChangeArrowheads="1"/>
              </p:cNvSpPr>
              <p:nvPr/>
            </p:nvSpPr>
            <p:spPr bwMode="auto">
              <a:xfrm>
                <a:off x="256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7" name="Rectangle 2135"/>
              <p:cNvSpPr>
                <a:spLocks noChangeArrowheads="1"/>
              </p:cNvSpPr>
              <p:nvPr/>
            </p:nvSpPr>
            <p:spPr bwMode="auto">
              <a:xfrm>
                <a:off x="2568"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8" name="Rectangle 2136"/>
              <p:cNvSpPr>
                <a:spLocks noChangeArrowheads="1"/>
              </p:cNvSpPr>
              <p:nvPr/>
            </p:nvSpPr>
            <p:spPr bwMode="auto">
              <a:xfrm>
                <a:off x="256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69" name="Rectangle 2137"/>
              <p:cNvSpPr>
                <a:spLocks noChangeArrowheads="1"/>
              </p:cNvSpPr>
              <p:nvPr/>
            </p:nvSpPr>
            <p:spPr bwMode="auto">
              <a:xfrm>
                <a:off x="257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0" name="Rectangle 2138"/>
              <p:cNvSpPr>
                <a:spLocks noChangeArrowheads="1"/>
              </p:cNvSpPr>
              <p:nvPr/>
            </p:nvSpPr>
            <p:spPr bwMode="auto">
              <a:xfrm>
                <a:off x="257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1" name="Rectangle 2139"/>
              <p:cNvSpPr>
                <a:spLocks noChangeArrowheads="1"/>
              </p:cNvSpPr>
              <p:nvPr/>
            </p:nvSpPr>
            <p:spPr bwMode="auto">
              <a:xfrm>
                <a:off x="257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2" name="Rectangle 2140"/>
              <p:cNvSpPr>
                <a:spLocks noChangeArrowheads="1"/>
              </p:cNvSpPr>
              <p:nvPr/>
            </p:nvSpPr>
            <p:spPr bwMode="auto">
              <a:xfrm>
                <a:off x="257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3" name="Rectangle 2141"/>
              <p:cNvSpPr>
                <a:spLocks noChangeArrowheads="1"/>
              </p:cNvSpPr>
              <p:nvPr/>
            </p:nvSpPr>
            <p:spPr bwMode="auto">
              <a:xfrm>
                <a:off x="2575"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4" name="Rectangle 2142"/>
              <p:cNvSpPr>
                <a:spLocks noChangeArrowheads="1"/>
              </p:cNvSpPr>
              <p:nvPr/>
            </p:nvSpPr>
            <p:spPr bwMode="auto">
              <a:xfrm>
                <a:off x="2575"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5" name="Rectangle 2143"/>
              <p:cNvSpPr>
                <a:spLocks noChangeArrowheads="1"/>
              </p:cNvSpPr>
              <p:nvPr/>
            </p:nvSpPr>
            <p:spPr bwMode="auto">
              <a:xfrm>
                <a:off x="258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6" name="Rectangle 2144"/>
              <p:cNvSpPr>
                <a:spLocks noChangeArrowheads="1"/>
              </p:cNvSpPr>
              <p:nvPr/>
            </p:nvSpPr>
            <p:spPr bwMode="auto">
              <a:xfrm>
                <a:off x="258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7" name="Rectangle 2145"/>
              <p:cNvSpPr>
                <a:spLocks noChangeArrowheads="1"/>
              </p:cNvSpPr>
              <p:nvPr/>
            </p:nvSpPr>
            <p:spPr bwMode="auto">
              <a:xfrm>
                <a:off x="258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8" name="Rectangle 2146"/>
              <p:cNvSpPr>
                <a:spLocks noChangeArrowheads="1"/>
              </p:cNvSpPr>
              <p:nvPr/>
            </p:nvSpPr>
            <p:spPr bwMode="auto">
              <a:xfrm>
                <a:off x="258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79" name="Rectangle 2147"/>
              <p:cNvSpPr>
                <a:spLocks noChangeArrowheads="1"/>
              </p:cNvSpPr>
              <p:nvPr/>
            </p:nvSpPr>
            <p:spPr bwMode="auto">
              <a:xfrm>
                <a:off x="258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0" name="Rectangle 2148"/>
              <p:cNvSpPr>
                <a:spLocks noChangeArrowheads="1"/>
              </p:cNvSpPr>
              <p:nvPr/>
            </p:nvSpPr>
            <p:spPr bwMode="auto">
              <a:xfrm>
                <a:off x="258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1" name="Rectangle 2149"/>
              <p:cNvSpPr>
                <a:spLocks noChangeArrowheads="1"/>
              </p:cNvSpPr>
              <p:nvPr/>
            </p:nvSpPr>
            <p:spPr bwMode="auto">
              <a:xfrm>
                <a:off x="259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2" name="Rectangle 2150"/>
              <p:cNvSpPr>
                <a:spLocks noChangeArrowheads="1"/>
              </p:cNvSpPr>
              <p:nvPr/>
            </p:nvSpPr>
            <p:spPr bwMode="auto">
              <a:xfrm>
                <a:off x="259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3" name="Rectangle 2151"/>
              <p:cNvSpPr>
                <a:spLocks noChangeArrowheads="1"/>
              </p:cNvSpPr>
              <p:nvPr/>
            </p:nvSpPr>
            <p:spPr bwMode="auto">
              <a:xfrm>
                <a:off x="259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4" name="Rectangle 2152"/>
              <p:cNvSpPr>
                <a:spLocks noChangeArrowheads="1"/>
              </p:cNvSpPr>
              <p:nvPr/>
            </p:nvSpPr>
            <p:spPr bwMode="auto">
              <a:xfrm>
                <a:off x="259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5" name="Rectangle 2153"/>
              <p:cNvSpPr>
                <a:spLocks noChangeArrowheads="1"/>
              </p:cNvSpPr>
              <p:nvPr/>
            </p:nvSpPr>
            <p:spPr bwMode="auto">
              <a:xfrm>
                <a:off x="2596"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6" name="Rectangle 2154"/>
              <p:cNvSpPr>
                <a:spLocks noChangeArrowheads="1"/>
              </p:cNvSpPr>
              <p:nvPr/>
            </p:nvSpPr>
            <p:spPr bwMode="auto">
              <a:xfrm>
                <a:off x="260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7" name="Rectangle 2155"/>
              <p:cNvSpPr>
                <a:spLocks noChangeArrowheads="1"/>
              </p:cNvSpPr>
              <p:nvPr/>
            </p:nvSpPr>
            <p:spPr bwMode="auto">
              <a:xfrm>
                <a:off x="260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8" name="Rectangle 2156"/>
              <p:cNvSpPr>
                <a:spLocks noChangeArrowheads="1"/>
              </p:cNvSpPr>
              <p:nvPr/>
            </p:nvSpPr>
            <p:spPr bwMode="auto">
              <a:xfrm>
                <a:off x="261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89" name="Rectangle 2157"/>
              <p:cNvSpPr>
                <a:spLocks noChangeArrowheads="1"/>
              </p:cNvSpPr>
              <p:nvPr/>
            </p:nvSpPr>
            <p:spPr bwMode="auto">
              <a:xfrm>
                <a:off x="261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0" name="Rectangle 2158"/>
              <p:cNvSpPr>
                <a:spLocks noChangeArrowheads="1"/>
              </p:cNvSpPr>
              <p:nvPr/>
            </p:nvSpPr>
            <p:spPr bwMode="auto">
              <a:xfrm>
                <a:off x="261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1" name="Rectangle 2159"/>
              <p:cNvSpPr>
                <a:spLocks noChangeArrowheads="1"/>
              </p:cNvSpPr>
              <p:nvPr/>
            </p:nvSpPr>
            <p:spPr bwMode="auto">
              <a:xfrm>
                <a:off x="261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2" name="Rectangle 2160"/>
              <p:cNvSpPr>
                <a:spLocks noChangeArrowheads="1"/>
              </p:cNvSpPr>
              <p:nvPr/>
            </p:nvSpPr>
            <p:spPr bwMode="auto">
              <a:xfrm>
                <a:off x="262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3" name="Rectangle 2161"/>
              <p:cNvSpPr>
                <a:spLocks noChangeArrowheads="1"/>
              </p:cNvSpPr>
              <p:nvPr/>
            </p:nvSpPr>
            <p:spPr bwMode="auto">
              <a:xfrm>
                <a:off x="262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4" name="Rectangle 2162"/>
              <p:cNvSpPr>
                <a:spLocks noChangeArrowheads="1"/>
              </p:cNvSpPr>
              <p:nvPr/>
            </p:nvSpPr>
            <p:spPr bwMode="auto">
              <a:xfrm>
                <a:off x="262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5" name="Rectangle 2163"/>
              <p:cNvSpPr>
                <a:spLocks noChangeArrowheads="1"/>
              </p:cNvSpPr>
              <p:nvPr/>
            </p:nvSpPr>
            <p:spPr bwMode="auto">
              <a:xfrm>
                <a:off x="262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6" name="Rectangle 2164"/>
              <p:cNvSpPr>
                <a:spLocks noChangeArrowheads="1"/>
              </p:cNvSpPr>
              <p:nvPr/>
            </p:nvSpPr>
            <p:spPr bwMode="auto">
              <a:xfrm>
                <a:off x="262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7" name="Rectangle 2165"/>
              <p:cNvSpPr>
                <a:spLocks noChangeArrowheads="1"/>
              </p:cNvSpPr>
              <p:nvPr/>
            </p:nvSpPr>
            <p:spPr bwMode="auto">
              <a:xfrm>
                <a:off x="263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8" name="Rectangle 2166"/>
              <p:cNvSpPr>
                <a:spLocks noChangeArrowheads="1"/>
              </p:cNvSpPr>
              <p:nvPr/>
            </p:nvSpPr>
            <p:spPr bwMode="auto">
              <a:xfrm>
                <a:off x="263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099" name="Rectangle 2167"/>
              <p:cNvSpPr>
                <a:spLocks noChangeArrowheads="1"/>
              </p:cNvSpPr>
              <p:nvPr/>
            </p:nvSpPr>
            <p:spPr bwMode="auto">
              <a:xfrm>
                <a:off x="263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0" name="Rectangle 2168"/>
              <p:cNvSpPr>
                <a:spLocks noChangeArrowheads="1"/>
              </p:cNvSpPr>
              <p:nvPr/>
            </p:nvSpPr>
            <p:spPr bwMode="auto">
              <a:xfrm>
                <a:off x="263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1" name="Rectangle 2169"/>
              <p:cNvSpPr>
                <a:spLocks noChangeArrowheads="1"/>
              </p:cNvSpPr>
              <p:nvPr/>
            </p:nvSpPr>
            <p:spPr bwMode="auto">
              <a:xfrm>
                <a:off x="2640"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2" name="Rectangle 2170"/>
              <p:cNvSpPr>
                <a:spLocks noChangeArrowheads="1"/>
              </p:cNvSpPr>
              <p:nvPr/>
            </p:nvSpPr>
            <p:spPr bwMode="auto">
              <a:xfrm>
                <a:off x="264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3" name="Rectangle 2171"/>
              <p:cNvSpPr>
                <a:spLocks noChangeArrowheads="1"/>
              </p:cNvSpPr>
              <p:nvPr/>
            </p:nvSpPr>
            <p:spPr bwMode="auto">
              <a:xfrm>
                <a:off x="264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4" name="Rectangle 2172"/>
              <p:cNvSpPr>
                <a:spLocks noChangeArrowheads="1"/>
              </p:cNvSpPr>
              <p:nvPr/>
            </p:nvSpPr>
            <p:spPr bwMode="auto">
              <a:xfrm>
                <a:off x="2644"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5" name="Rectangle 2173"/>
              <p:cNvSpPr>
                <a:spLocks noChangeArrowheads="1"/>
              </p:cNvSpPr>
              <p:nvPr/>
            </p:nvSpPr>
            <p:spPr bwMode="auto">
              <a:xfrm>
                <a:off x="264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6" name="Rectangle 2174"/>
              <p:cNvSpPr>
                <a:spLocks noChangeArrowheads="1"/>
              </p:cNvSpPr>
              <p:nvPr/>
            </p:nvSpPr>
            <p:spPr bwMode="auto">
              <a:xfrm>
                <a:off x="264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7" name="Rectangle 2175"/>
              <p:cNvSpPr>
                <a:spLocks noChangeArrowheads="1"/>
              </p:cNvSpPr>
              <p:nvPr/>
            </p:nvSpPr>
            <p:spPr bwMode="auto">
              <a:xfrm>
                <a:off x="264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8" name="Rectangle 2176"/>
              <p:cNvSpPr>
                <a:spLocks noChangeArrowheads="1"/>
              </p:cNvSpPr>
              <p:nvPr/>
            </p:nvSpPr>
            <p:spPr bwMode="auto">
              <a:xfrm>
                <a:off x="264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09" name="Rectangle 2177"/>
              <p:cNvSpPr>
                <a:spLocks noChangeArrowheads="1"/>
              </p:cNvSpPr>
              <p:nvPr/>
            </p:nvSpPr>
            <p:spPr bwMode="auto">
              <a:xfrm>
                <a:off x="265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0" name="Rectangle 2178"/>
              <p:cNvSpPr>
                <a:spLocks noChangeArrowheads="1"/>
              </p:cNvSpPr>
              <p:nvPr/>
            </p:nvSpPr>
            <p:spPr bwMode="auto">
              <a:xfrm>
                <a:off x="2653"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1" name="Rectangle 2179"/>
              <p:cNvSpPr>
                <a:spLocks noChangeArrowheads="1"/>
              </p:cNvSpPr>
              <p:nvPr/>
            </p:nvSpPr>
            <p:spPr bwMode="auto">
              <a:xfrm>
                <a:off x="26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2" name="Rectangle 2180"/>
              <p:cNvSpPr>
                <a:spLocks noChangeArrowheads="1"/>
              </p:cNvSpPr>
              <p:nvPr/>
            </p:nvSpPr>
            <p:spPr bwMode="auto">
              <a:xfrm>
                <a:off x="26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3" name="Rectangle 2181"/>
              <p:cNvSpPr>
                <a:spLocks noChangeArrowheads="1"/>
              </p:cNvSpPr>
              <p:nvPr/>
            </p:nvSpPr>
            <p:spPr bwMode="auto">
              <a:xfrm>
                <a:off x="26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4" name="Rectangle 2182"/>
              <p:cNvSpPr>
                <a:spLocks noChangeArrowheads="1"/>
              </p:cNvSpPr>
              <p:nvPr/>
            </p:nvSpPr>
            <p:spPr bwMode="auto">
              <a:xfrm>
                <a:off x="265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5" name="Rectangle 2183"/>
              <p:cNvSpPr>
                <a:spLocks noChangeArrowheads="1"/>
              </p:cNvSpPr>
              <p:nvPr/>
            </p:nvSpPr>
            <p:spPr bwMode="auto">
              <a:xfrm>
                <a:off x="265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6" name="Rectangle 2184"/>
              <p:cNvSpPr>
                <a:spLocks noChangeArrowheads="1"/>
              </p:cNvSpPr>
              <p:nvPr/>
            </p:nvSpPr>
            <p:spPr bwMode="auto">
              <a:xfrm>
                <a:off x="2659"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7" name="Rectangle 2185"/>
              <p:cNvSpPr>
                <a:spLocks noChangeArrowheads="1"/>
              </p:cNvSpPr>
              <p:nvPr/>
            </p:nvSpPr>
            <p:spPr bwMode="auto">
              <a:xfrm>
                <a:off x="266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8" name="Rectangle 2186"/>
              <p:cNvSpPr>
                <a:spLocks noChangeArrowheads="1"/>
              </p:cNvSpPr>
              <p:nvPr/>
            </p:nvSpPr>
            <p:spPr bwMode="auto">
              <a:xfrm>
                <a:off x="266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19" name="Rectangle 2187"/>
              <p:cNvSpPr>
                <a:spLocks noChangeArrowheads="1"/>
              </p:cNvSpPr>
              <p:nvPr/>
            </p:nvSpPr>
            <p:spPr bwMode="auto">
              <a:xfrm>
                <a:off x="2663"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0" name="Rectangle 2188"/>
              <p:cNvSpPr>
                <a:spLocks noChangeArrowheads="1"/>
              </p:cNvSpPr>
              <p:nvPr/>
            </p:nvSpPr>
            <p:spPr bwMode="auto">
              <a:xfrm>
                <a:off x="2666"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1" name="Rectangle 2189"/>
              <p:cNvSpPr>
                <a:spLocks noChangeArrowheads="1"/>
              </p:cNvSpPr>
              <p:nvPr/>
            </p:nvSpPr>
            <p:spPr bwMode="auto">
              <a:xfrm>
                <a:off x="2667" y="3196"/>
                <a:ext cx="1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2" name="Rectangle 2190"/>
              <p:cNvSpPr>
                <a:spLocks noChangeArrowheads="1"/>
              </p:cNvSpPr>
              <p:nvPr/>
            </p:nvSpPr>
            <p:spPr bwMode="auto">
              <a:xfrm>
                <a:off x="266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3" name="Rectangle 2191"/>
              <p:cNvSpPr>
                <a:spLocks noChangeArrowheads="1"/>
              </p:cNvSpPr>
              <p:nvPr/>
            </p:nvSpPr>
            <p:spPr bwMode="auto">
              <a:xfrm>
                <a:off x="2668"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4" name="Rectangle 2192"/>
              <p:cNvSpPr>
                <a:spLocks noChangeArrowheads="1"/>
              </p:cNvSpPr>
              <p:nvPr/>
            </p:nvSpPr>
            <p:spPr bwMode="auto">
              <a:xfrm>
                <a:off x="267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5" name="Rectangle 2193"/>
              <p:cNvSpPr>
                <a:spLocks noChangeArrowheads="1"/>
              </p:cNvSpPr>
              <p:nvPr/>
            </p:nvSpPr>
            <p:spPr bwMode="auto">
              <a:xfrm>
                <a:off x="2677"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6" name="Rectangle 2194"/>
              <p:cNvSpPr>
                <a:spLocks noChangeArrowheads="1"/>
              </p:cNvSpPr>
              <p:nvPr/>
            </p:nvSpPr>
            <p:spPr bwMode="auto">
              <a:xfrm>
                <a:off x="2681"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7" name="Rectangle 2195"/>
              <p:cNvSpPr>
                <a:spLocks noChangeArrowheads="1"/>
              </p:cNvSpPr>
              <p:nvPr/>
            </p:nvSpPr>
            <p:spPr bwMode="auto">
              <a:xfrm>
                <a:off x="268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8" name="Rectangle 2196"/>
              <p:cNvSpPr>
                <a:spLocks noChangeArrowheads="1"/>
              </p:cNvSpPr>
              <p:nvPr/>
            </p:nvSpPr>
            <p:spPr bwMode="auto">
              <a:xfrm>
                <a:off x="2682"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29" name="Rectangle 2197"/>
              <p:cNvSpPr>
                <a:spLocks noChangeArrowheads="1"/>
              </p:cNvSpPr>
              <p:nvPr/>
            </p:nvSpPr>
            <p:spPr bwMode="auto">
              <a:xfrm>
                <a:off x="268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2130" name="Rectangle 2198"/>
              <p:cNvSpPr>
                <a:spLocks noChangeArrowheads="1"/>
              </p:cNvSpPr>
              <p:nvPr/>
            </p:nvSpPr>
            <p:spPr bwMode="auto">
              <a:xfrm>
                <a:off x="2685" y="3196"/>
                <a:ext cx="1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grpSp>
        <p:grpSp>
          <p:nvGrpSpPr>
            <p:cNvPr id="1375" name="Group 2199"/>
            <p:cNvGrpSpPr>
              <a:grpSpLocks/>
            </p:cNvGrpSpPr>
            <p:nvPr/>
          </p:nvGrpSpPr>
          <p:grpSpPr bwMode="auto">
            <a:xfrm>
              <a:off x="4119908" y="5824783"/>
              <a:ext cx="547021" cy="104638"/>
              <a:chOff x="2686" y="3196"/>
              <a:chExt cx="302" cy="56"/>
            </a:xfrm>
          </p:grpSpPr>
          <p:sp>
            <p:nvSpPr>
              <p:cNvPr id="1731" name="Rectangle 2200"/>
              <p:cNvSpPr>
                <a:spLocks noChangeArrowheads="1"/>
              </p:cNvSpPr>
              <p:nvPr/>
            </p:nvSpPr>
            <p:spPr bwMode="auto">
              <a:xfrm>
                <a:off x="268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2" name="Rectangle 2201"/>
              <p:cNvSpPr>
                <a:spLocks noChangeArrowheads="1"/>
              </p:cNvSpPr>
              <p:nvPr/>
            </p:nvSpPr>
            <p:spPr bwMode="auto">
              <a:xfrm>
                <a:off x="268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3" name="Rectangle 2202"/>
              <p:cNvSpPr>
                <a:spLocks noChangeArrowheads="1"/>
              </p:cNvSpPr>
              <p:nvPr/>
            </p:nvSpPr>
            <p:spPr bwMode="auto">
              <a:xfrm>
                <a:off x="2690"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4" name="Rectangle 2203"/>
              <p:cNvSpPr>
                <a:spLocks noChangeArrowheads="1"/>
              </p:cNvSpPr>
              <p:nvPr/>
            </p:nvSpPr>
            <p:spPr bwMode="auto">
              <a:xfrm>
                <a:off x="26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5" name="Rectangle 2204"/>
              <p:cNvSpPr>
                <a:spLocks noChangeArrowheads="1"/>
              </p:cNvSpPr>
              <p:nvPr/>
            </p:nvSpPr>
            <p:spPr bwMode="auto">
              <a:xfrm>
                <a:off x="26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6" name="Rectangle 2205"/>
              <p:cNvSpPr>
                <a:spLocks noChangeArrowheads="1"/>
              </p:cNvSpPr>
              <p:nvPr/>
            </p:nvSpPr>
            <p:spPr bwMode="auto">
              <a:xfrm>
                <a:off x="26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7" name="Rectangle 2206"/>
              <p:cNvSpPr>
                <a:spLocks noChangeArrowheads="1"/>
              </p:cNvSpPr>
              <p:nvPr/>
            </p:nvSpPr>
            <p:spPr bwMode="auto">
              <a:xfrm>
                <a:off x="26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8" name="Rectangle 2207"/>
              <p:cNvSpPr>
                <a:spLocks noChangeArrowheads="1"/>
              </p:cNvSpPr>
              <p:nvPr/>
            </p:nvSpPr>
            <p:spPr bwMode="auto">
              <a:xfrm>
                <a:off x="26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9" name="Rectangle 2208"/>
              <p:cNvSpPr>
                <a:spLocks noChangeArrowheads="1"/>
              </p:cNvSpPr>
              <p:nvPr/>
            </p:nvSpPr>
            <p:spPr bwMode="auto">
              <a:xfrm>
                <a:off x="269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0" name="Rectangle 2209"/>
              <p:cNvSpPr>
                <a:spLocks noChangeArrowheads="1"/>
              </p:cNvSpPr>
              <p:nvPr/>
            </p:nvSpPr>
            <p:spPr bwMode="auto">
              <a:xfrm>
                <a:off x="2697"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1" name="Rectangle 2210"/>
              <p:cNvSpPr>
                <a:spLocks noChangeArrowheads="1"/>
              </p:cNvSpPr>
              <p:nvPr/>
            </p:nvSpPr>
            <p:spPr bwMode="auto">
              <a:xfrm>
                <a:off x="26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2" name="Rectangle 2211"/>
              <p:cNvSpPr>
                <a:spLocks noChangeArrowheads="1"/>
              </p:cNvSpPr>
              <p:nvPr/>
            </p:nvSpPr>
            <p:spPr bwMode="auto">
              <a:xfrm>
                <a:off x="270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3" name="Rectangle 2212"/>
              <p:cNvSpPr>
                <a:spLocks noChangeArrowheads="1"/>
              </p:cNvSpPr>
              <p:nvPr/>
            </p:nvSpPr>
            <p:spPr bwMode="auto">
              <a:xfrm>
                <a:off x="27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4" name="Rectangle 2213"/>
              <p:cNvSpPr>
                <a:spLocks noChangeArrowheads="1"/>
              </p:cNvSpPr>
              <p:nvPr/>
            </p:nvSpPr>
            <p:spPr bwMode="auto">
              <a:xfrm>
                <a:off x="27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5" name="Rectangle 2214"/>
              <p:cNvSpPr>
                <a:spLocks noChangeArrowheads="1"/>
              </p:cNvSpPr>
              <p:nvPr/>
            </p:nvSpPr>
            <p:spPr bwMode="auto">
              <a:xfrm>
                <a:off x="27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6" name="Rectangle 2215"/>
              <p:cNvSpPr>
                <a:spLocks noChangeArrowheads="1"/>
              </p:cNvSpPr>
              <p:nvPr/>
            </p:nvSpPr>
            <p:spPr bwMode="auto">
              <a:xfrm>
                <a:off x="270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7" name="Rectangle 2216"/>
              <p:cNvSpPr>
                <a:spLocks noChangeArrowheads="1"/>
              </p:cNvSpPr>
              <p:nvPr/>
            </p:nvSpPr>
            <p:spPr bwMode="auto">
              <a:xfrm>
                <a:off x="270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8" name="Rectangle 2217"/>
              <p:cNvSpPr>
                <a:spLocks noChangeArrowheads="1"/>
              </p:cNvSpPr>
              <p:nvPr/>
            </p:nvSpPr>
            <p:spPr bwMode="auto">
              <a:xfrm>
                <a:off x="270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49" name="Rectangle 2218"/>
              <p:cNvSpPr>
                <a:spLocks noChangeArrowheads="1"/>
              </p:cNvSpPr>
              <p:nvPr/>
            </p:nvSpPr>
            <p:spPr bwMode="auto">
              <a:xfrm>
                <a:off x="27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0" name="Rectangle 2219"/>
              <p:cNvSpPr>
                <a:spLocks noChangeArrowheads="1"/>
              </p:cNvSpPr>
              <p:nvPr/>
            </p:nvSpPr>
            <p:spPr bwMode="auto">
              <a:xfrm>
                <a:off x="270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1" name="Rectangle 2220"/>
              <p:cNvSpPr>
                <a:spLocks noChangeArrowheads="1"/>
              </p:cNvSpPr>
              <p:nvPr/>
            </p:nvSpPr>
            <p:spPr bwMode="auto">
              <a:xfrm>
                <a:off x="271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2" name="Rectangle 2221"/>
              <p:cNvSpPr>
                <a:spLocks noChangeArrowheads="1"/>
              </p:cNvSpPr>
              <p:nvPr/>
            </p:nvSpPr>
            <p:spPr bwMode="auto">
              <a:xfrm>
                <a:off x="271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3" name="Rectangle 2222"/>
              <p:cNvSpPr>
                <a:spLocks noChangeArrowheads="1"/>
              </p:cNvSpPr>
              <p:nvPr/>
            </p:nvSpPr>
            <p:spPr bwMode="auto">
              <a:xfrm>
                <a:off x="272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4" name="Rectangle 2223"/>
              <p:cNvSpPr>
                <a:spLocks noChangeArrowheads="1"/>
              </p:cNvSpPr>
              <p:nvPr/>
            </p:nvSpPr>
            <p:spPr bwMode="auto">
              <a:xfrm>
                <a:off x="272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5" name="Rectangle 2224"/>
              <p:cNvSpPr>
                <a:spLocks noChangeArrowheads="1"/>
              </p:cNvSpPr>
              <p:nvPr/>
            </p:nvSpPr>
            <p:spPr bwMode="auto">
              <a:xfrm>
                <a:off x="272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6" name="Rectangle 2225"/>
              <p:cNvSpPr>
                <a:spLocks noChangeArrowheads="1"/>
              </p:cNvSpPr>
              <p:nvPr/>
            </p:nvSpPr>
            <p:spPr bwMode="auto">
              <a:xfrm>
                <a:off x="27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7" name="Rectangle 2226"/>
              <p:cNvSpPr>
                <a:spLocks noChangeArrowheads="1"/>
              </p:cNvSpPr>
              <p:nvPr/>
            </p:nvSpPr>
            <p:spPr bwMode="auto">
              <a:xfrm>
                <a:off x="27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8" name="Rectangle 2227"/>
              <p:cNvSpPr>
                <a:spLocks noChangeArrowheads="1"/>
              </p:cNvSpPr>
              <p:nvPr/>
            </p:nvSpPr>
            <p:spPr bwMode="auto">
              <a:xfrm>
                <a:off x="273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59" name="Rectangle 2228"/>
              <p:cNvSpPr>
                <a:spLocks noChangeArrowheads="1"/>
              </p:cNvSpPr>
              <p:nvPr/>
            </p:nvSpPr>
            <p:spPr bwMode="auto">
              <a:xfrm>
                <a:off x="273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0" name="Rectangle 2229"/>
              <p:cNvSpPr>
                <a:spLocks noChangeArrowheads="1"/>
              </p:cNvSpPr>
              <p:nvPr/>
            </p:nvSpPr>
            <p:spPr bwMode="auto">
              <a:xfrm>
                <a:off x="274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1" name="Rectangle 2230"/>
              <p:cNvSpPr>
                <a:spLocks noChangeArrowheads="1"/>
              </p:cNvSpPr>
              <p:nvPr/>
            </p:nvSpPr>
            <p:spPr bwMode="auto">
              <a:xfrm>
                <a:off x="274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2" name="Rectangle 2231"/>
              <p:cNvSpPr>
                <a:spLocks noChangeArrowheads="1"/>
              </p:cNvSpPr>
              <p:nvPr/>
            </p:nvSpPr>
            <p:spPr bwMode="auto">
              <a:xfrm>
                <a:off x="27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3" name="Rectangle 2232"/>
              <p:cNvSpPr>
                <a:spLocks noChangeArrowheads="1"/>
              </p:cNvSpPr>
              <p:nvPr/>
            </p:nvSpPr>
            <p:spPr bwMode="auto">
              <a:xfrm>
                <a:off x="275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4" name="Rectangle 2233"/>
              <p:cNvSpPr>
                <a:spLocks noChangeArrowheads="1"/>
              </p:cNvSpPr>
              <p:nvPr/>
            </p:nvSpPr>
            <p:spPr bwMode="auto">
              <a:xfrm>
                <a:off x="275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5" name="Rectangle 2234"/>
              <p:cNvSpPr>
                <a:spLocks noChangeArrowheads="1"/>
              </p:cNvSpPr>
              <p:nvPr/>
            </p:nvSpPr>
            <p:spPr bwMode="auto">
              <a:xfrm>
                <a:off x="275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6" name="Rectangle 2235"/>
              <p:cNvSpPr>
                <a:spLocks noChangeArrowheads="1"/>
              </p:cNvSpPr>
              <p:nvPr/>
            </p:nvSpPr>
            <p:spPr bwMode="auto">
              <a:xfrm>
                <a:off x="275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7" name="Rectangle 2236"/>
              <p:cNvSpPr>
                <a:spLocks noChangeArrowheads="1"/>
              </p:cNvSpPr>
              <p:nvPr/>
            </p:nvSpPr>
            <p:spPr bwMode="auto">
              <a:xfrm>
                <a:off x="275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8" name="Rectangle 2237"/>
              <p:cNvSpPr>
                <a:spLocks noChangeArrowheads="1"/>
              </p:cNvSpPr>
              <p:nvPr/>
            </p:nvSpPr>
            <p:spPr bwMode="auto">
              <a:xfrm>
                <a:off x="275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69" name="Rectangle 2238"/>
              <p:cNvSpPr>
                <a:spLocks noChangeArrowheads="1"/>
              </p:cNvSpPr>
              <p:nvPr/>
            </p:nvSpPr>
            <p:spPr bwMode="auto">
              <a:xfrm>
                <a:off x="276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0" name="Rectangle 2239"/>
              <p:cNvSpPr>
                <a:spLocks noChangeArrowheads="1"/>
              </p:cNvSpPr>
              <p:nvPr/>
            </p:nvSpPr>
            <p:spPr bwMode="auto">
              <a:xfrm>
                <a:off x="276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1" name="Rectangle 2240"/>
              <p:cNvSpPr>
                <a:spLocks noChangeArrowheads="1"/>
              </p:cNvSpPr>
              <p:nvPr/>
            </p:nvSpPr>
            <p:spPr bwMode="auto">
              <a:xfrm>
                <a:off x="27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2" name="Rectangle 2241"/>
              <p:cNvSpPr>
                <a:spLocks noChangeArrowheads="1"/>
              </p:cNvSpPr>
              <p:nvPr/>
            </p:nvSpPr>
            <p:spPr bwMode="auto">
              <a:xfrm>
                <a:off x="27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3" name="Rectangle 2242"/>
              <p:cNvSpPr>
                <a:spLocks noChangeArrowheads="1"/>
              </p:cNvSpPr>
              <p:nvPr/>
            </p:nvSpPr>
            <p:spPr bwMode="auto">
              <a:xfrm>
                <a:off x="276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4" name="Rectangle 2243"/>
              <p:cNvSpPr>
                <a:spLocks noChangeArrowheads="1"/>
              </p:cNvSpPr>
              <p:nvPr/>
            </p:nvSpPr>
            <p:spPr bwMode="auto">
              <a:xfrm>
                <a:off x="276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5" name="Rectangle 2244"/>
              <p:cNvSpPr>
                <a:spLocks noChangeArrowheads="1"/>
              </p:cNvSpPr>
              <p:nvPr/>
            </p:nvSpPr>
            <p:spPr bwMode="auto">
              <a:xfrm>
                <a:off x="276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6" name="Rectangle 2245"/>
              <p:cNvSpPr>
                <a:spLocks noChangeArrowheads="1"/>
              </p:cNvSpPr>
              <p:nvPr/>
            </p:nvSpPr>
            <p:spPr bwMode="auto">
              <a:xfrm>
                <a:off x="277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7" name="Rectangle 2246"/>
              <p:cNvSpPr>
                <a:spLocks noChangeArrowheads="1"/>
              </p:cNvSpPr>
              <p:nvPr/>
            </p:nvSpPr>
            <p:spPr bwMode="auto">
              <a:xfrm>
                <a:off x="277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8" name="Rectangle 2247"/>
              <p:cNvSpPr>
                <a:spLocks noChangeArrowheads="1"/>
              </p:cNvSpPr>
              <p:nvPr/>
            </p:nvSpPr>
            <p:spPr bwMode="auto">
              <a:xfrm>
                <a:off x="27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79" name="Rectangle 2248"/>
              <p:cNvSpPr>
                <a:spLocks noChangeArrowheads="1"/>
              </p:cNvSpPr>
              <p:nvPr/>
            </p:nvSpPr>
            <p:spPr bwMode="auto">
              <a:xfrm>
                <a:off x="27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0" name="Rectangle 2249"/>
              <p:cNvSpPr>
                <a:spLocks noChangeArrowheads="1"/>
              </p:cNvSpPr>
              <p:nvPr/>
            </p:nvSpPr>
            <p:spPr bwMode="auto">
              <a:xfrm>
                <a:off x="277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1" name="Rectangle 2250"/>
              <p:cNvSpPr>
                <a:spLocks noChangeArrowheads="1"/>
              </p:cNvSpPr>
              <p:nvPr/>
            </p:nvSpPr>
            <p:spPr bwMode="auto">
              <a:xfrm>
                <a:off x="277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2" name="Rectangle 2251"/>
              <p:cNvSpPr>
                <a:spLocks noChangeArrowheads="1"/>
              </p:cNvSpPr>
              <p:nvPr/>
            </p:nvSpPr>
            <p:spPr bwMode="auto">
              <a:xfrm>
                <a:off x="277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3" name="Rectangle 2252"/>
              <p:cNvSpPr>
                <a:spLocks noChangeArrowheads="1"/>
              </p:cNvSpPr>
              <p:nvPr/>
            </p:nvSpPr>
            <p:spPr bwMode="auto">
              <a:xfrm>
                <a:off x="277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4" name="Rectangle 2253"/>
              <p:cNvSpPr>
                <a:spLocks noChangeArrowheads="1"/>
              </p:cNvSpPr>
              <p:nvPr/>
            </p:nvSpPr>
            <p:spPr bwMode="auto">
              <a:xfrm>
                <a:off x="277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5" name="Rectangle 2254"/>
              <p:cNvSpPr>
                <a:spLocks noChangeArrowheads="1"/>
              </p:cNvSpPr>
              <p:nvPr/>
            </p:nvSpPr>
            <p:spPr bwMode="auto">
              <a:xfrm>
                <a:off x="27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6" name="Rectangle 2255"/>
              <p:cNvSpPr>
                <a:spLocks noChangeArrowheads="1"/>
              </p:cNvSpPr>
              <p:nvPr/>
            </p:nvSpPr>
            <p:spPr bwMode="auto">
              <a:xfrm>
                <a:off x="277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7" name="Rectangle 2256"/>
              <p:cNvSpPr>
                <a:spLocks noChangeArrowheads="1"/>
              </p:cNvSpPr>
              <p:nvPr/>
            </p:nvSpPr>
            <p:spPr bwMode="auto">
              <a:xfrm>
                <a:off x="278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8" name="Rectangle 2257"/>
              <p:cNvSpPr>
                <a:spLocks noChangeArrowheads="1"/>
              </p:cNvSpPr>
              <p:nvPr/>
            </p:nvSpPr>
            <p:spPr bwMode="auto">
              <a:xfrm>
                <a:off x="278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89" name="Rectangle 2258"/>
              <p:cNvSpPr>
                <a:spLocks noChangeArrowheads="1"/>
              </p:cNvSpPr>
              <p:nvPr/>
            </p:nvSpPr>
            <p:spPr bwMode="auto">
              <a:xfrm>
                <a:off x="2781"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0" name="Rectangle 2259"/>
              <p:cNvSpPr>
                <a:spLocks noChangeArrowheads="1"/>
              </p:cNvSpPr>
              <p:nvPr/>
            </p:nvSpPr>
            <p:spPr bwMode="auto">
              <a:xfrm>
                <a:off x="278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1" name="Rectangle 2260"/>
              <p:cNvSpPr>
                <a:spLocks noChangeArrowheads="1"/>
              </p:cNvSpPr>
              <p:nvPr/>
            </p:nvSpPr>
            <p:spPr bwMode="auto">
              <a:xfrm>
                <a:off x="278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2" name="Rectangle 2261"/>
              <p:cNvSpPr>
                <a:spLocks noChangeArrowheads="1"/>
              </p:cNvSpPr>
              <p:nvPr/>
            </p:nvSpPr>
            <p:spPr bwMode="auto">
              <a:xfrm>
                <a:off x="2788"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3" name="Rectangle 2262"/>
              <p:cNvSpPr>
                <a:spLocks noChangeArrowheads="1"/>
              </p:cNvSpPr>
              <p:nvPr/>
            </p:nvSpPr>
            <p:spPr bwMode="auto">
              <a:xfrm>
                <a:off x="2788"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4" name="Rectangle 2263"/>
              <p:cNvSpPr>
                <a:spLocks noChangeArrowheads="1"/>
              </p:cNvSpPr>
              <p:nvPr/>
            </p:nvSpPr>
            <p:spPr bwMode="auto">
              <a:xfrm>
                <a:off x="278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5" name="Rectangle 2264"/>
              <p:cNvSpPr>
                <a:spLocks noChangeArrowheads="1"/>
              </p:cNvSpPr>
              <p:nvPr/>
            </p:nvSpPr>
            <p:spPr bwMode="auto">
              <a:xfrm>
                <a:off x="27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6" name="Rectangle 2265"/>
              <p:cNvSpPr>
                <a:spLocks noChangeArrowheads="1"/>
              </p:cNvSpPr>
              <p:nvPr/>
            </p:nvSpPr>
            <p:spPr bwMode="auto">
              <a:xfrm>
                <a:off x="27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7" name="Rectangle 2266"/>
              <p:cNvSpPr>
                <a:spLocks noChangeArrowheads="1"/>
              </p:cNvSpPr>
              <p:nvPr/>
            </p:nvSpPr>
            <p:spPr bwMode="auto">
              <a:xfrm>
                <a:off x="279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8" name="Rectangle 2267"/>
              <p:cNvSpPr>
                <a:spLocks noChangeArrowheads="1"/>
              </p:cNvSpPr>
              <p:nvPr/>
            </p:nvSpPr>
            <p:spPr bwMode="auto">
              <a:xfrm>
                <a:off x="27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99" name="Rectangle 2268"/>
              <p:cNvSpPr>
                <a:spLocks noChangeArrowheads="1"/>
              </p:cNvSpPr>
              <p:nvPr/>
            </p:nvSpPr>
            <p:spPr bwMode="auto">
              <a:xfrm>
                <a:off x="2795"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0" name="Rectangle 2269"/>
              <p:cNvSpPr>
                <a:spLocks noChangeArrowheads="1"/>
              </p:cNvSpPr>
              <p:nvPr/>
            </p:nvSpPr>
            <p:spPr bwMode="auto">
              <a:xfrm>
                <a:off x="279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1" name="Rectangle 2270"/>
              <p:cNvSpPr>
                <a:spLocks noChangeArrowheads="1"/>
              </p:cNvSpPr>
              <p:nvPr/>
            </p:nvSpPr>
            <p:spPr bwMode="auto">
              <a:xfrm>
                <a:off x="27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2" name="Rectangle 2271"/>
              <p:cNvSpPr>
                <a:spLocks noChangeArrowheads="1"/>
              </p:cNvSpPr>
              <p:nvPr/>
            </p:nvSpPr>
            <p:spPr bwMode="auto">
              <a:xfrm>
                <a:off x="27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3" name="Rectangle 2272"/>
              <p:cNvSpPr>
                <a:spLocks noChangeArrowheads="1"/>
              </p:cNvSpPr>
              <p:nvPr/>
            </p:nvSpPr>
            <p:spPr bwMode="auto">
              <a:xfrm>
                <a:off x="27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4" name="Rectangle 2273"/>
              <p:cNvSpPr>
                <a:spLocks noChangeArrowheads="1"/>
              </p:cNvSpPr>
              <p:nvPr/>
            </p:nvSpPr>
            <p:spPr bwMode="auto">
              <a:xfrm>
                <a:off x="280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5" name="Rectangle 2274"/>
              <p:cNvSpPr>
                <a:spLocks noChangeArrowheads="1"/>
              </p:cNvSpPr>
              <p:nvPr/>
            </p:nvSpPr>
            <p:spPr bwMode="auto">
              <a:xfrm>
                <a:off x="28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6" name="Rectangle 2275"/>
              <p:cNvSpPr>
                <a:spLocks noChangeArrowheads="1"/>
              </p:cNvSpPr>
              <p:nvPr/>
            </p:nvSpPr>
            <p:spPr bwMode="auto">
              <a:xfrm>
                <a:off x="28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7" name="Rectangle 2276"/>
              <p:cNvSpPr>
                <a:spLocks noChangeArrowheads="1"/>
              </p:cNvSpPr>
              <p:nvPr/>
            </p:nvSpPr>
            <p:spPr bwMode="auto">
              <a:xfrm>
                <a:off x="28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8" name="Rectangle 2277"/>
              <p:cNvSpPr>
                <a:spLocks noChangeArrowheads="1"/>
              </p:cNvSpPr>
              <p:nvPr/>
            </p:nvSpPr>
            <p:spPr bwMode="auto">
              <a:xfrm>
                <a:off x="28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09" name="Rectangle 2278"/>
              <p:cNvSpPr>
                <a:spLocks noChangeArrowheads="1"/>
              </p:cNvSpPr>
              <p:nvPr/>
            </p:nvSpPr>
            <p:spPr bwMode="auto">
              <a:xfrm>
                <a:off x="28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0" name="Rectangle 2279"/>
              <p:cNvSpPr>
                <a:spLocks noChangeArrowheads="1"/>
              </p:cNvSpPr>
              <p:nvPr/>
            </p:nvSpPr>
            <p:spPr bwMode="auto">
              <a:xfrm>
                <a:off x="280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1" name="Rectangle 2280"/>
              <p:cNvSpPr>
                <a:spLocks noChangeArrowheads="1"/>
              </p:cNvSpPr>
              <p:nvPr/>
            </p:nvSpPr>
            <p:spPr bwMode="auto">
              <a:xfrm>
                <a:off x="280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2" name="Rectangle 2281"/>
              <p:cNvSpPr>
                <a:spLocks noChangeArrowheads="1"/>
              </p:cNvSpPr>
              <p:nvPr/>
            </p:nvSpPr>
            <p:spPr bwMode="auto">
              <a:xfrm>
                <a:off x="281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3" name="Rectangle 2282"/>
              <p:cNvSpPr>
                <a:spLocks noChangeArrowheads="1"/>
              </p:cNvSpPr>
              <p:nvPr/>
            </p:nvSpPr>
            <p:spPr bwMode="auto">
              <a:xfrm>
                <a:off x="281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4" name="Rectangle 2283"/>
              <p:cNvSpPr>
                <a:spLocks noChangeArrowheads="1"/>
              </p:cNvSpPr>
              <p:nvPr/>
            </p:nvSpPr>
            <p:spPr bwMode="auto">
              <a:xfrm>
                <a:off x="281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5" name="Rectangle 2284"/>
              <p:cNvSpPr>
                <a:spLocks noChangeArrowheads="1"/>
              </p:cNvSpPr>
              <p:nvPr/>
            </p:nvSpPr>
            <p:spPr bwMode="auto">
              <a:xfrm>
                <a:off x="281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6" name="Rectangle 2285"/>
              <p:cNvSpPr>
                <a:spLocks noChangeArrowheads="1"/>
              </p:cNvSpPr>
              <p:nvPr/>
            </p:nvSpPr>
            <p:spPr bwMode="auto">
              <a:xfrm>
                <a:off x="281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7" name="Rectangle 2286"/>
              <p:cNvSpPr>
                <a:spLocks noChangeArrowheads="1"/>
              </p:cNvSpPr>
              <p:nvPr/>
            </p:nvSpPr>
            <p:spPr bwMode="auto">
              <a:xfrm>
                <a:off x="281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8" name="Rectangle 2287"/>
              <p:cNvSpPr>
                <a:spLocks noChangeArrowheads="1"/>
              </p:cNvSpPr>
              <p:nvPr/>
            </p:nvSpPr>
            <p:spPr bwMode="auto">
              <a:xfrm>
                <a:off x="281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19" name="Rectangle 2288"/>
              <p:cNvSpPr>
                <a:spLocks noChangeArrowheads="1"/>
              </p:cNvSpPr>
              <p:nvPr/>
            </p:nvSpPr>
            <p:spPr bwMode="auto">
              <a:xfrm>
                <a:off x="281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0" name="Rectangle 2289"/>
              <p:cNvSpPr>
                <a:spLocks noChangeArrowheads="1"/>
              </p:cNvSpPr>
              <p:nvPr/>
            </p:nvSpPr>
            <p:spPr bwMode="auto">
              <a:xfrm>
                <a:off x="281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1" name="Rectangle 2290"/>
              <p:cNvSpPr>
                <a:spLocks noChangeArrowheads="1"/>
              </p:cNvSpPr>
              <p:nvPr/>
            </p:nvSpPr>
            <p:spPr bwMode="auto">
              <a:xfrm>
                <a:off x="282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2" name="Rectangle 2291"/>
              <p:cNvSpPr>
                <a:spLocks noChangeArrowheads="1"/>
              </p:cNvSpPr>
              <p:nvPr/>
            </p:nvSpPr>
            <p:spPr bwMode="auto">
              <a:xfrm>
                <a:off x="28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3" name="Rectangle 2292"/>
              <p:cNvSpPr>
                <a:spLocks noChangeArrowheads="1"/>
              </p:cNvSpPr>
              <p:nvPr/>
            </p:nvSpPr>
            <p:spPr bwMode="auto">
              <a:xfrm>
                <a:off x="282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4" name="Rectangle 2293"/>
              <p:cNvSpPr>
                <a:spLocks noChangeArrowheads="1"/>
              </p:cNvSpPr>
              <p:nvPr/>
            </p:nvSpPr>
            <p:spPr bwMode="auto">
              <a:xfrm>
                <a:off x="282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5" name="Rectangle 2294"/>
              <p:cNvSpPr>
                <a:spLocks noChangeArrowheads="1"/>
              </p:cNvSpPr>
              <p:nvPr/>
            </p:nvSpPr>
            <p:spPr bwMode="auto">
              <a:xfrm>
                <a:off x="28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6" name="Rectangle 2295"/>
              <p:cNvSpPr>
                <a:spLocks noChangeArrowheads="1"/>
              </p:cNvSpPr>
              <p:nvPr/>
            </p:nvSpPr>
            <p:spPr bwMode="auto">
              <a:xfrm>
                <a:off x="28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7" name="Rectangle 2296"/>
              <p:cNvSpPr>
                <a:spLocks noChangeArrowheads="1"/>
              </p:cNvSpPr>
              <p:nvPr/>
            </p:nvSpPr>
            <p:spPr bwMode="auto">
              <a:xfrm>
                <a:off x="28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8" name="Rectangle 2297"/>
              <p:cNvSpPr>
                <a:spLocks noChangeArrowheads="1"/>
              </p:cNvSpPr>
              <p:nvPr/>
            </p:nvSpPr>
            <p:spPr bwMode="auto">
              <a:xfrm>
                <a:off x="28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29" name="Rectangle 2298"/>
              <p:cNvSpPr>
                <a:spLocks noChangeArrowheads="1"/>
              </p:cNvSpPr>
              <p:nvPr/>
            </p:nvSpPr>
            <p:spPr bwMode="auto">
              <a:xfrm>
                <a:off x="28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0" name="Rectangle 2299"/>
              <p:cNvSpPr>
                <a:spLocks noChangeArrowheads="1"/>
              </p:cNvSpPr>
              <p:nvPr/>
            </p:nvSpPr>
            <p:spPr bwMode="auto">
              <a:xfrm>
                <a:off x="28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1" name="Rectangle 2300"/>
              <p:cNvSpPr>
                <a:spLocks noChangeArrowheads="1"/>
              </p:cNvSpPr>
              <p:nvPr/>
            </p:nvSpPr>
            <p:spPr bwMode="auto">
              <a:xfrm>
                <a:off x="283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2" name="Rectangle 2301"/>
              <p:cNvSpPr>
                <a:spLocks noChangeArrowheads="1"/>
              </p:cNvSpPr>
              <p:nvPr/>
            </p:nvSpPr>
            <p:spPr bwMode="auto">
              <a:xfrm>
                <a:off x="283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3" name="Rectangle 2302"/>
              <p:cNvSpPr>
                <a:spLocks noChangeArrowheads="1"/>
              </p:cNvSpPr>
              <p:nvPr/>
            </p:nvSpPr>
            <p:spPr bwMode="auto">
              <a:xfrm>
                <a:off x="283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4" name="Rectangle 2303"/>
              <p:cNvSpPr>
                <a:spLocks noChangeArrowheads="1"/>
              </p:cNvSpPr>
              <p:nvPr/>
            </p:nvSpPr>
            <p:spPr bwMode="auto">
              <a:xfrm>
                <a:off x="2837"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5" name="Rectangle 2304"/>
              <p:cNvSpPr>
                <a:spLocks noChangeArrowheads="1"/>
              </p:cNvSpPr>
              <p:nvPr/>
            </p:nvSpPr>
            <p:spPr bwMode="auto">
              <a:xfrm>
                <a:off x="283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6" name="Rectangle 2305"/>
              <p:cNvSpPr>
                <a:spLocks noChangeArrowheads="1"/>
              </p:cNvSpPr>
              <p:nvPr/>
            </p:nvSpPr>
            <p:spPr bwMode="auto">
              <a:xfrm>
                <a:off x="283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7" name="Rectangle 2306"/>
              <p:cNvSpPr>
                <a:spLocks noChangeArrowheads="1"/>
              </p:cNvSpPr>
              <p:nvPr/>
            </p:nvSpPr>
            <p:spPr bwMode="auto">
              <a:xfrm>
                <a:off x="284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8" name="Rectangle 2307"/>
              <p:cNvSpPr>
                <a:spLocks noChangeArrowheads="1"/>
              </p:cNvSpPr>
              <p:nvPr/>
            </p:nvSpPr>
            <p:spPr bwMode="auto">
              <a:xfrm>
                <a:off x="284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39" name="Rectangle 2308"/>
              <p:cNvSpPr>
                <a:spLocks noChangeArrowheads="1"/>
              </p:cNvSpPr>
              <p:nvPr/>
            </p:nvSpPr>
            <p:spPr bwMode="auto">
              <a:xfrm>
                <a:off x="284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0" name="Rectangle 2309"/>
              <p:cNvSpPr>
                <a:spLocks noChangeArrowheads="1"/>
              </p:cNvSpPr>
              <p:nvPr/>
            </p:nvSpPr>
            <p:spPr bwMode="auto">
              <a:xfrm>
                <a:off x="28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1" name="Rectangle 2310"/>
              <p:cNvSpPr>
                <a:spLocks noChangeArrowheads="1"/>
              </p:cNvSpPr>
              <p:nvPr/>
            </p:nvSpPr>
            <p:spPr bwMode="auto">
              <a:xfrm>
                <a:off x="284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2" name="Rectangle 2311"/>
              <p:cNvSpPr>
                <a:spLocks noChangeArrowheads="1"/>
              </p:cNvSpPr>
              <p:nvPr/>
            </p:nvSpPr>
            <p:spPr bwMode="auto">
              <a:xfrm>
                <a:off x="285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3" name="Rectangle 2312"/>
              <p:cNvSpPr>
                <a:spLocks noChangeArrowheads="1"/>
              </p:cNvSpPr>
              <p:nvPr/>
            </p:nvSpPr>
            <p:spPr bwMode="auto">
              <a:xfrm>
                <a:off x="286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4" name="Rectangle 2313"/>
              <p:cNvSpPr>
                <a:spLocks noChangeArrowheads="1"/>
              </p:cNvSpPr>
              <p:nvPr/>
            </p:nvSpPr>
            <p:spPr bwMode="auto">
              <a:xfrm>
                <a:off x="28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5" name="Rectangle 2314"/>
              <p:cNvSpPr>
                <a:spLocks noChangeArrowheads="1"/>
              </p:cNvSpPr>
              <p:nvPr/>
            </p:nvSpPr>
            <p:spPr bwMode="auto">
              <a:xfrm>
                <a:off x="28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6" name="Rectangle 2315"/>
              <p:cNvSpPr>
                <a:spLocks noChangeArrowheads="1"/>
              </p:cNvSpPr>
              <p:nvPr/>
            </p:nvSpPr>
            <p:spPr bwMode="auto">
              <a:xfrm>
                <a:off x="28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7" name="Rectangle 2316"/>
              <p:cNvSpPr>
                <a:spLocks noChangeArrowheads="1"/>
              </p:cNvSpPr>
              <p:nvPr/>
            </p:nvSpPr>
            <p:spPr bwMode="auto">
              <a:xfrm>
                <a:off x="286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8" name="Rectangle 2317"/>
              <p:cNvSpPr>
                <a:spLocks noChangeArrowheads="1"/>
              </p:cNvSpPr>
              <p:nvPr/>
            </p:nvSpPr>
            <p:spPr bwMode="auto">
              <a:xfrm>
                <a:off x="286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49" name="Rectangle 2318"/>
              <p:cNvSpPr>
                <a:spLocks noChangeArrowheads="1"/>
              </p:cNvSpPr>
              <p:nvPr/>
            </p:nvSpPr>
            <p:spPr bwMode="auto">
              <a:xfrm>
                <a:off x="286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0" name="Rectangle 2319"/>
              <p:cNvSpPr>
                <a:spLocks noChangeArrowheads="1"/>
              </p:cNvSpPr>
              <p:nvPr/>
            </p:nvSpPr>
            <p:spPr bwMode="auto">
              <a:xfrm>
                <a:off x="286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1" name="Rectangle 2320"/>
              <p:cNvSpPr>
                <a:spLocks noChangeArrowheads="1"/>
              </p:cNvSpPr>
              <p:nvPr/>
            </p:nvSpPr>
            <p:spPr bwMode="auto">
              <a:xfrm>
                <a:off x="287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2" name="Rectangle 2321"/>
              <p:cNvSpPr>
                <a:spLocks noChangeArrowheads="1"/>
              </p:cNvSpPr>
              <p:nvPr/>
            </p:nvSpPr>
            <p:spPr bwMode="auto">
              <a:xfrm>
                <a:off x="287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3" name="Rectangle 2322"/>
              <p:cNvSpPr>
                <a:spLocks noChangeArrowheads="1"/>
              </p:cNvSpPr>
              <p:nvPr/>
            </p:nvSpPr>
            <p:spPr bwMode="auto">
              <a:xfrm>
                <a:off x="28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4" name="Rectangle 2323"/>
              <p:cNvSpPr>
                <a:spLocks noChangeArrowheads="1"/>
              </p:cNvSpPr>
              <p:nvPr/>
            </p:nvSpPr>
            <p:spPr bwMode="auto">
              <a:xfrm>
                <a:off x="287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5" name="Rectangle 2324"/>
              <p:cNvSpPr>
                <a:spLocks noChangeArrowheads="1"/>
              </p:cNvSpPr>
              <p:nvPr/>
            </p:nvSpPr>
            <p:spPr bwMode="auto">
              <a:xfrm>
                <a:off x="287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6" name="Rectangle 2325"/>
              <p:cNvSpPr>
                <a:spLocks noChangeArrowheads="1"/>
              </p:cNvSpPr>
              <p:nvPr/>
            </p:nvSpPr>
            <p:spPr bwMode="auto">
              <a:xfrm>
                <a:off x="287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7" name="Rectangle 2326"/>
              <p:cNvSpPr>
                <a:spLocks noChangeArrowheads="1"/>
              </p:cNvSpPr>
              <p:nvPr/>
            </p:nvSpPr>
            <p:spPr bwMode="auto">
              <a:xfrm>
                <a:off x="28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8" name="Rectangle 2327"/>
              <p:cNvSpPr>
                <a:spLocks noChangeArrowheads="1"/>
              </p:cNvSpPr>
              <p:nvPr/>
            </p:nvSpPr>
            <p:spPr bwMode="auto">
              <a:xfrm>
                <a:off x="287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59" name="Rectangle 2328"/>
              <p:cNvSpPr>
                <a:spLocks noChangeArrowheads="1"/>
              </p:cNvSpPr>
              <p:nvPr/>
            </p:nvSpPr>
            <p:spPr bwMode="auto">
              <a:xfrm>
                <a:off x="287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0" name="Rectangle 2329"/>
              <p:cNvSpPr>
                <a:spLocks noChangeArrowheads="1"/>
              </p:cNvSpPr>
              <p:nvPr/>
            </p:nvSpPr>
            <p:spPr bwMode="auto">
              <a:xfrm>
                <a:off x="288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1" name="Rectangle 2330"/>
              <p:cNvSpPr>
                <a:spLocks noChangeArrowheads="1"/>
              </p:cNvSpPr>
              <p:nvPr/>
            </p:nvSpPr>
            <p:spPr bwMode="auto">
              <a:xfrm>
                <a:off x="288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2" name="Rectangle 2331"/>
              <p:cNvSpPr>
                <a:spLocks noChangeArrowheads="1"/>
              </p:cNvSpPr>
              <p:nvPr/>
            </p:nvSpPr>
            <p:spPr bwMode="auto">
              <a:xfrm>
                <a:off x="288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3" name="Rectangle 2332"/>
              <p:cNvSpPr>
                <a:spLocks noChangeArrowheads="1"/>
              </p:cNvSpPr>
              <p:nvPr/>
            </p:nvSpPr>
            <p:spPr bwMode="auto">
              <a:xfrm>
                <a:off x="288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4" name="Rectangle 2333"/>
              <p:cNvSpPr>
                <a:spLocks noChangeArrowheads="1"/>
              </p:cNvSpPr>
              <p:nvPr/>
            </p:nvSpPr>
            <p:spPr bwMode="auto">
              <a:xfrm>
                <a:off x="28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5" name="Rectangle 2334"/>
              <p:cNvSpPr>
                <a:spLocks noChangeArrowheads="1"/>
              </p:cNvSpPr>
              <p:nvPr/>
            </p:nvSpPr>
            <p:spPr bwMode="auto">
              <a:xfrm>
                <a:off x="28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6" name="Rectangle 2335"/>
              <p:cNvSpPr>
                <a:spLocks noChangeArrowheads="1"/>
              </p:cNvSpPr>
              <p:nvPr/>
            </p:nvSpPr>
            <p:spPr bwMode="auto">
              <a:xfrm>
                <a:off x="28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7" name="Rectangle 2336"/>
              <p:cNvSpPr>
                <a:spLocks noChangeArrowheads="1"/>
              </p:cNvSpPr>
              <p:nvPr/>
            </p:nvSpPr>
            <p:spPr bwMode="auto">
              <a:xfrm>
                <a:off x="289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8" name="Rectangle 2337"/>
              <p:cNvSpPr>
                <a:spLocks noChangeArrowheads="1"/>
              </p:cNvSpPr>
              <p:nvPr/>
            </p:nvSpPr>
            <p:spPr bwMode="auto">
              <a:xfrm>
                <a:off x="289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69" name="Rectangle 2338"/>
              <p:cNvSpPr>
                <a:spLocks noChangeArrowheads="1"/>
              </p:cNvSpPr>
              <p:nvPr/>
            </p:nvSpPr>
            <p:spPr bwMode="auto">
              <a:xfrm>
                <a:off x="289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0" name="Rectangle 2339"/>
              <p:cNvSpPr>
                <a:spLocks noChangeArrowheads="1"/>
              </p:cNvSpPr>
              <p:nvPr/>
            </p:nvSpPr>
            <p:spPr bwMode="auto">
              <a:xfrm>
                <a:off x="289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1" name="Rectangle 2340"/>
              <p:cNvSpPr>
                <a:spLocks noChangeArrowheads="1"/>
              </p:cNvSpPr>
              <p:nvPr/>
            </p:nvSpPr>
            <p:spPr bwMode="auto">
              <a:xfrm>
                <a:off x="28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2" name="Rectangle 2341"/>
              <p:cNvSpPr>
                <a:spLocks noChangeArrowheads="1"/>
              </p:cNvSpPr>
              <p:nvPr/>
            </p:nvSpPr>
            <p:spPr bwMode="auto">
              <a:xfrm>
                <a:off x="28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3" name="Rectangle 2342"/>
              <p:cNvSpPr>
                <a:spLocks noChangeArrowheads="1"/>
              </p:cNvSpPr>
              <p:nvPr/>
            </p:nvSpPr>
            <p:spPr bwMode="auto">
              <a:xfrm>
                <a:off x="28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4" name="Rectangle 2343"/>
              <p:cNvSpPr>
                <a:spLocks noChangeArrowheads="1"/>
              </p:cNvSpPr>
              <p:nvPr/>
            </p:nvSpPr>
            <p:spPr bwMode="auto">
              <a:xfrm>
                <a:off x="28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5" name="Rectangle 2344"/>
              <p:cNvSpPr>
                <a:spLocks noChangeArrowheads="1"/>
              </p:cNvSpPr>
              <p:nvPr/>
            </p:nvSpPr>
            <p:spPr bwMode="auto">
              <a:xfrm>
                <a:off x="28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6" name="Rectangle 2345"/>
              <p:cNvSpPr>
                <a:spLocks noChangeArrowheads="1"/>
              </p:cNvSpPr>
              <p:nvPr/>
            </p:nvSpPr>
            <p:spPr bwMode="auto">
              <a:xfrm>
                <a:off x="29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7" name="Rectangle 2346"/>
              <p:cNvSpPr>
                <a:spLocks noChangeArrowheads="1"/>
              </p:cNvSpPr>
              <p:nvPr/>
            </p:nvSpPr>
            <p:spPr bwMode="auto">
              <a:xfrm>
                <a:off x="29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8" name="Rectangle 2347"/>
              <p:cNvSpPr>
                <a:spLocks noChangeArrowheads="1"/>
              </p:cNvSpPr>
              <p:nvPr/>
            </p:nvSpPr>
            <p:spPr bwMode="auto">
              <a:xfrm>
                <a:off x="29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79" name="Rectangle 2348"/>
              <p:cNvSpPr>
                <a:spLocks noChangeArrowheads="1"/>
              </p:cNvSpPr>
              <p:nvPr/>
            </p:nvSpPr>
            <p:spPr bwMode="auto">
              <a:xfrm>
                <a:off x="29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0" name="Rectangle 2349"/>
              <p:cNvSpPr>
                <a:spLocks noChangeArrowheads="1"/>
              </p:cNvSpPr>
              <p:nvPr/>
            </p:nvSpPr>
            <p:spPr bwMode="auto">
              <a:xfrm>
                <a:off x="29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1" name="Rectangle 2350"/>
              <p:cNvSpPr>
                <a:spLocks noChangeArrowheads="1"/>
              </p:cNvSpPr>
              <p:nvPr/>
            </p:nvSpPr>
            <p:spPr bwMode="auto">
              <a:xfrm>
                <a:off x="29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2" name="Rectangle 2351"/>
              <p:cNvSpPr>
                <a:spLocks noChangeArrowheads="1"/>
              </p:cNvSpPr>
              <p:nvPr/>
            </p:nvSpPr>
            <p:spPr bwMode="auto">
              <a:xfrm>
                <a:off x="29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3" name="Rectangle 2352"/>
              <p:cNvSpPr>
                <a:spLocks noChangeArrowheads="1"/>
              </p:cNvSpPr>
              <p:nvPr/>
            </p:nvSpPr>
            <p:spPr bwMode="auto">
              <a:xfrm>
                <a:off x="29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4" name="Rectangle 2353"/>
              <p:cNvSpPr>
                <a:spLocks noChangeArrowheads="1"/>
              </p:cNvSpPr>
              <p:nvPr/>
            </p:nvSpPr>
            <p:spPr bwMode="auto">
              <a:xfrm>
                <a:off x="290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5" name="Rectangle 2354"/>
              <p:cNvSpPr>
                <a:spLocks noChangeArrowheads="1"/>
              </p:cNvSpPr>
              <p:nvPr/>
            </p:nvSpPr>
            <p:spPr bwMode="auto">
              <a:xfrm>
                <a:off x="290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6" name="Rectangle 2355"/>
              <p:cNvSpPr>
                <a:spLocks noChangeArrowheads="1"/>
              </p:cNvSpPr>
              <p:nvPr/>
            </p:nvSpPr>
            <p:spPr bwMode="auto">
              <a:xfrm>
                <a:off x="291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7" name="Rectangle 2356"/>
              <p:cNvSpPr>
                <a:spLocks noChangeArrowheads="1"/>
              </p:cNvSpPr>
              <p:nvPr/>
            </p:nvSpPr>
            <p:spPr bwMode="auto">
              <a:xfrm>
                <a:off x="291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8" name="Rectangle 2357"/>
              <p:cNvSpPr>
                <a:spLocks noChangeArrowheads="1"/>
              </p:cNvSpPr>
              <p:nvPr/>
            </p:nvSpPr>
            <p:spPr bwMode="auto">
              <a:xfrm>
                <a:off x="291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89" name="Rectangle 2358"/>
              <p:cNvSpPr>
                <a:spLocks noChangeArrowheads="1"/>
              </p:cNvSpPr>
              <p:nvPr/>
            </p:nvSpPr>
            <p:spPr bwMode="auto">
              <a:xfrm>
                <a:off x="291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0" name="Rectangle 2359"/>
              <p:cNvSpPr>
                <a:spLocks noChangeArrowheads="1"/>
              </p:cNvSpPr>
              <p:nvPr/>
            </p:nvSpPr>
            <p:spPr bwMode="auto">
              <a:xfrm>
                <a:off x="291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1" name="Rectangle 2360"/>
              <p:cNvSpPr>
                <a:spLocks noChangeArrowheads="1"/>
              </p:cNvSpPr>
              <p:nvPr/>
            </p:nvSpPr>
            <p:spPr bwMode="auto">
              <a:xfrm>
                <a:off x="292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2" name="Rectangle 2361"/>
              <p:cNvSpPr>
                <a:spLocks noChangeArrowheads="1"/>
              </p:cNvSpPr>
              <p:nvPr/>
            </p:nvSpPr>
            <p:spPr bwMode="auto">
              <a:xfrm>
                <a:off x="292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3" name="Rectangle 2362"/>
              <p:cNvSpPr>
                <a:spLocks noChangeArrowheads="1"/>
              </p:cNvSpPr>
              <p:nvPr/>
            </p:nvSpPr>
            <p:spPr bwMode="auto">
              <a:xfrm>
                <a:off x="29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4" name="Rectangle 2363"/>
              <p:cNvSpPr>
                <a:spLocks noChangeArrowheads="1"/>
              </p:cNvSpPr>
              <p:nvPr/>
            </p:nvSpPr>
            <p:spPr bwMode="auto">
              <a:xfrm>
                <a:off x="29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5" name="Rectangle 2364"/>
              <p:cNvSpPr>
                <a:spLocks noChangeArrowheads="1"/>
              </p:cNvSpPr>
              <p:nvPr/>
            </p:nvSpPr>
            <p:spPr bwMode="auto">
              <a:xfrm>
                <a:off x="29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6" name="Rectangle 2365"/>
              <p:cNvSpPr>
                <a:spLocks noChangeArrowheads="1"/>
              </p:cNvSpPr>
              <p:nvPr/>
            </p:nvSpPr>
            <p:spPr bwMode="auto">
              <a:xfrm>
                <a:off x="29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7" name="Rectangle 2366"/>
              <p:cNvSpPr>
                <a:spLocks noChangeArrowheads="1"/>
              </p:cNvSpPr>
              <p:nvPr/>
            </p:nvSpPr>
            <p:spPr bwMode="auto">
              <a:xfrm>
                <a:off x="292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8" name="Rectangle 2367"/>
              <p:cNvSpPr>
                <a:spLocks noChangeArrowheads="1"/>
              </p:cNvSpPr>
              <p:nvPr/>
            </p:nvSpPr>
            <p:spPr bwMode="auto">
              <a:xfrm>
                <a:off x="29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899" name="Rectangle 2368"/>
              <p:cNvSpPr>
                <a:spLocks noChangeArrowheads="1"/>
              </p:cNvSpPr>
              <p:nvPr/>
            </p:nvSpPr>
            <p:spPr bwMode="auto">
              <a:xfrm>
                <a:off x="29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0" name="Rectangle 2369"/>
              <p:cNvSpPr>
                <a:spLocks noChangeArrowheads="1"/>
              </p:cNvSpPr>
              <p:nvPr/>
            </p:nvSpPr>
            <p:spPr bwMode="auto">
              <a:xfrm>
                <a:off x="29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1" name="Rectangle 2370"/>
              <p:cNvSpPr>
                <a:spLocks noChangeArrowheads="1"/>
              </p:cNvSpPr>
              <p:nvPr/>
            </p:nvSpPr>
            <p:spPr bwMode="auto">
              <a:xfrm>
                <a:off x="293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2" name="Rectangle 2371"/>
              <p:cNvSpPr>
                <a:spLocks noChangeArrowheads="1"/>
              </p:cNvSpPr>
              <p:nvPr/>
            </p:nvSpPr>
            <p:spPr bwMode="auto">
              <a:xfrm>
                <a:off x="294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3" name="Rectangle 2372"/>
              <p:cNvSpPr>
                <a:spLocks noChangeArrowheads="1"/>
              </p:cNvSpPr>
              <p:nvPr/>
            </p:nvSpPr>
            <p:spPr bwMode="auto">
              <a:xfrm>
                <a:off x="294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4" name="Rectangle 2373"/>
              <p:cNvSpPr>
                <a:spLocks noChangeArrowheads="1"/>
              </p:cNvSpPr>
              <p:nvPr/>
            </p:nvSpPr>
            <p:spPr bwMode="auto">
              <a:xfrm>
                <a:off x="294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5" name="Rectangle 2374"/>
              <p:cNvSpPr>
                <a:spLocks noChangeArrowheads="1"/>
              </p:cNvSpPr>
              <p:nvPr/>
            </p:nvSpPr>
            <p:spPr bwMode="auto">
              <a:xfrm>
                <a:off x="294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6" name="Rectangle 2375"/>
              <p:cNvSpPr>
                <a:spLocks noChangeArrowheads="1"/>
              </p:cNvSpPr>
              <p:nvPr/>
            </p:nvSpPr>
            <p:spPr bwMode="auto">
              <a:xfrm>
                <a:off x="294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7" name="Rectangle 2376"/>
              <p:cNvSpPr>
                <a:spLocks noChangeArrowheads="1"/>
              </p:cNvSpPr>
              <p:nvPr/>
            </p:nvSpPr>
            <p:spPr bwMode="auto">
              <a:xfrm>
                <a:off x="294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8" name="Rectangle 2377"/>
              <p:cNvSpPr>
                <a:spLocks noChangeArrowheads="1"/>
              </p:cNvSpPr>
              <p:nvPr/>
            </p:nvSpPr>
            <p:spPr bwMode="auto">
              <a:xfrm>
                <a:off x="294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09" name="Rectangle 2378"/>
              <p:cNvSpPr>
                <a:spLocks noChangeArrowheads="1"/>
              </p:cNvSpPr>
              <p:nvPr/>
            </p:nvSpPr>
            <p:spPr bwMode="auto">
              <a:xfrm>
                <a:off x="29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0" name="Rectangle 2379"/>
              <p:cNvSpPr>
                <a:spLocks noChangeArrowheads="1"/>
              </p:cNvSpPr>
              <p:nvPr/>
            </p:nvSpPr>
            <p:spPr bwMode="auto">
              <a:xfrm>
                <a:off x="29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1" name="Rectangle 2380"/>
              <p:cNvSpPr>
                <a:spLocks noChangeArrowheads="1"/>
              </p:cNvSpPr>
              <p:nvPr/>
            </p:nvSpPr>
            <p:spPr bwMode="auto">
              <a:xfrm>
                <a:off x="29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2" name="Rectangle 2381"/>
              <p:cNvSpPr>
                <a:spLocks noChangeArrowheads="1"/>
              </p:cNvSpPr>
              <p:nvPr/>
            </p:nvSpPr>
            <p:spPr bwMode="auto">
              <a:xfrm>
                <a:off x="29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3" name="Rectangle 2382"/>
              <p:cNvSpPr>
                <a:spLocks noChangeArrowheads="1"/>
              </p:cNvSpPr>
              <p:nvPr/>
            </p:nvSpPr>
            <p:spPr bwMode="auto">
              <a:xfrm>
                <a:off x="294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4" name="Rectangle 2383"/>
              <p:cNvSpPr>
                <a:spLocks noChangeArrowheads="1"/>
              </p:cNvSpPr>
              <p:nvPr/>
            </p:nvSpPr>
            <p:spPr bwMode="auto">
              <a:xfrm>
                <a:off x="295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5" name="Rectangle 2384"/>
              <p:cNvSpPr>
                <a:spLocks noChangeArrowheads="1"/>
              </p:cNvSpPr>
              <p:nvPr/>
            </p:nvSpPr>
            <p:spPr bwMode="auto">
              <a:xfrm>
                <a:off x="295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6" name="Rectangle 2385"/>
              <p:cNvSpPr>
                <a:spLocks noChangeArrowheads="1"/>
              </p:cNvSpPr>
              <p:nvPr/>
            </p:nvSpPr>
            <p:spPr bwMode="auto">
              <a:xfrm>
                <a:off x="295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7" name="Rectangle 2386"/>
              <p:cNvSpPr>
                <a:spLocks noChangeArrowheads="1"/>
              </p:cNvSpPr>
              <p:nvPr/>
            </p:nvSpPr>
            <p:spPr bwMode="auto">
              <a:xfrm>
                <a:off x="295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8" name="Rectangle 2387"/>
              <p:cNvSpPr>
                <a:spLocks noChangeArrowheads="1"/>
              </p:cNvSpPr>
              <p:nvPr/>
            </p:nvSpPr>
            <p:spPr bwMode="auto">
              <a:xfrm>
                <a:off x="295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19" name="Rectangle 2388"/>
              <p:cNvSpPr>
                <a:spLocks noChangeArrowheads="1"/>
              </p:cNvSpPr>
              <p:nvPr/>
            </p:nvSpPr>
            <p:spPr bwMode="auto">
              <a:xfrm>
                <a:off x="295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0" name="Rectangle 2389"/>
              <p:cNvSpPr>
                <a:spLocks noChangeArrowheads="1"/>
              </p:cNvSpPr>
              <p:nvPr/>
            </p:nvSpPr>
            <p:spPr bwMode="auto">
              <a:xfrm>
                <a:off x="296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1" name="Rectangle 2390"/>
              <p:cNvSpPr>
                <a:spLocks noChangeArrowheads="1"/>
              </p:cNvSpPr>
              <p:nvPr/>
            </p:nvSpPr>
            <p:spPr bwMode="auto">
              <a:xfrm>
                <a:off x="296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2" name="Rectangle 2391"/>
              <p:cNvSpPr>
                <a:spLocks noChangeArrowheads="1"/>
              </p:cNvSpPr>
              <p:nvPr/>
            </p:nvSpPr>
            <p:spPr bwMode="auto">
              <a:xfrm>
                <a:off x="296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3" name="Rectangle 2392"/>
              <p:cNvSpPr>
                <a:spLocks noChangeArrowheads="1"/>
              </p:cNvSpPr>
              <p:nvPr/>
            </p:nvSpPr>
            <p:spPr bwMode="auto">
              <a:xfrm>
                <a:off x="29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4" name="Rectangle 2393"/>
              <p:cNvSpPr>
                <a:spLocks noChangeArrowheads="1"/>
              </p:cNvSpPr>
              <p:nvPr/>
            </p:nvSpPr>
            <p:spPr bwMode="auto">
              <a:xfrm>
                <a:off x="296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5" name="Rectangle 2394"/>
              <p:cNvSpPr>
                <a:spLocks noChangeArrowheads="1"/>
              </p:cNvSpPr>
              <p:nvPr/>
            </p:nvSpPr>
            <p:spPr bwMode="auto">
              <a:xfrm>
                <a:off x="296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6" name="Rectangle 2395"/>
              <p:cNvSpPr>
                <a:spLocks noChangeArrowheads="1"/>
              </p:cNvSpPr>
              <p:nvPr/>
            </p:nvSpPr>
            <p:spPr bwMode="auto">
              <a:xfrm>
                <a:off x="296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7" name="Rectangle 2396"/>
              <p:cNvSpPr>
                <a:spLocks noChangeArrowheads="1"/>
              </p:cNvSpPr>
              <p:nvPr/>
            </p:nvSpPr>
            <p:spPr bwMode="auto">
              <a:xfrm>
                <a:off x="297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8" name="Rectangle 2397"/>
              <p:cNvSpPr>
                <a:spLocks noChangeArrowheads="1"/>
              </p:cNvSpPr>
              <p:nvPr/>
            </p:nvSpPr>
            <p:spPr bwMode="auto">
              <a:xfrm>
                <a:off x="297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29" name="Rectangle 2398"/>
              <p:cNvSpPr>
                <a:spLocks noChangeArrowheads="1"/>
              </p:cNvSpPr>
              <p:nvPr/>
            </p:nvSpPr>
            <p:spPr bwMode="auto">
              <a:xfrm>
                <a:off x="297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930" name="Rectangle 2399"/>
              <p:cNvSpPr>
                <a:spLocks noChangeArrowheads="1"/>
              </p:cNvSpPr>
              <p:nvPr/>
            </p:nvSpPr>
            <p:spPr bwMode="auto">
              <a:xfrm>
                <a:off x="297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grpSp>
        <p:grpSp>
          <p:nvGrpSpPr>
            <p:cNvPr id="1376" name="Group 2400"/>
            <p:cNvGrpSpPr>
              <a:grpSpLocks/>
            </p:cNvGrpSpPr>
            <p:nvPr/>
          </p:nvGrpSpPr>
          <p:grpSpPr bwMode="auto">
            <a:xfrm>
              <a:off x="4647005" y="5824783"/>
              <a:ext cx="630342" cy="104638"/>
              <a:chOff x="2977" y="3196"/>
              <a:chExt cx="348" cy="56"/>
            </a:xfrm>
          </p:grpSpPr>
          <p:sp>
            <p:nvSpPr>
              <p:cNvPr id="1531" name="Rectangle 2401"/>
              <p:cNvSpPr>
                <a:spLocks noChangeArrowheads="1"/>
              </p:cNvSpPr>
              <p:nvPr/>
            </p:nvSpPr>
            <p:spPr bwMode="auto">
              <a:xfrm>
                <a:off x="29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2" name="Rectangle 2402"/>
              <p:cNvSpPr>
                <a:spLocks noChangeArrowheads="1"/>
              </p:cNvSpPr>
              <p:nvPr/>
            </p:nvSpPr>
            <p:spPr bwMode="auto">
              <a:xfrm>
                <a:off x="29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3" name="Rectangle 2403"/>
              <p:cNvSpPr>
                <a:spLocks noChangeArrowheads="1"/>
              </p:cNvSpPr>
              <p:nvPr/>
            </p:nvSpPr>
            <p:spPr bwMode="auto">
              <a:xfrm>
                <a:off x="297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4" name="Rectangle 2404"/>
              <p:cNvSpPr>
                <a:spLocks noChangeArrowheads="1"/>
              </p:cNvSpPr>
              <p:nvPr/>
            </p:nvSpPr>
            <p:spPr bwMode="auto">
              <a:xfrm>
                <a:off x="298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5" name="Rectangle 2405"/>
              <p:cNvSpPr>
                <a:spLocks noChangeArrowheads="1"/>
              </p:cNvSpPr>
              <p:nvPr/>
            </p:nvSpPr>
            <p:spPr bwMode="auto">
              <a:xfrm>
                <a:off x="298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6" name="Rectangle 2406"/>
              <p:cNvSpPr>
                <a:spLocks noChangeArrowheads="1"/>
              </p:cNvSpPr>
              <p:nvPr/>
            </p:nvSpPr>
            <p:spPr bwMode="auto">
              <a:xfrm>
                <a:off x="298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7" name="Rectangle 2407"/>
              <p:cNvSpPr>
                <a:spLocks noChangeArrowheads="1"/>
              </p:cNvSpPr>
              <p:nvPr/>
            </p:nvSpPr>
            <p:spPr bwMode="auto">
              <a:xfrm>
                <a:off x="29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8" name="Rectangle 2408"/>
              <p:cNvSpPr>
                <a:spLocks noChangeArrowheads="1"/>
              </p:cNvSpPr>
              <p:nvPr/>
            </p:nvSpPr>
            <p:spPr bwMode="auto">
              <a:xfrm>
                <a:off x="29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39" name="Rectangle 2409"/>
              <p:cNvSpPr>
                <a:spLocks noChangeArrowheads="1"/>
              </p:cNvSpPr>
              <p:nvPr/>
            </p:nvSpPr>
            <p:spPr bwMode="auto">
              <a:xfrm>
                <a:off x="299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0" name="Rectangle 2410"/>
              <p:cNvSpPr>
                <a:spLocks noChangeArrowheads="1"/>
              </p:cNvSpPr>
              <p:nvPr/>
            </p:nvSpPr>
            <p:spPr bwMode="auto">
              <a:xfrm>
                <a:off x="29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1" name="Rectangle 2411"/>
              <p:cNvSpPr>
                <a:spLocks noChangeArrowheads="1"/>
              </p:cNvSpPr>
              <p:nvPr/>
            </p:nvSpPr>
            <p:spPr bwMode="auto">
              <a:xfrm>
                <a:off x="299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2" name="Rectangle 2412"/>
              <p:cNvSpPr>
                <a:spLocks noChangeArrowheads="1"/>
              </p:cNvSpPr>
              <p:nvPr/>
            </p:nvSpPr>
            <p:spPr bwMode="auto">
              <a:xfrm>
                <a:off x="299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3" name="Rectangle 2413"/>
              <p:cNvSpPr>
                <a:spLocks noChangeArrowheads="1"/>
              </p:cNvSpPr>
              <p:nvPr/>
            </p:nvSpPr>
            <p:spPr bwMode="auto">
              <a:xfrm>
                <a:off x="299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4" name="Rectangle 2414"/>
              <p:cNvSpPr>
                <a:spLocks noChangeArrowheads="1"/>
              </p:cNvSpPr>
              <p:nvPr/>
            </p:nvSpPr>
            <p:spPr bwMode="auto">
              <a:xfrm>
                <a:off x="29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5" name="Rectangle 2415"/>
              <p:cNvSpPr>
                <a:spLocks noChangeArrowheads="1"/>
              </p:cNvSpPr>
              <p:nvPr/>
            </p:nvSpPr>
            <p:spPr bwMode="auto">
              <a:xfrm>
                <a:off x="300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6" name="Rectangle 2416"/>
              <p:cNvSpPr>
                <a:spLocks noChangeArrowheads="1"/>
              </p:cNvSpPr>
              <p:nvPr/>
            </p:nvSpPr>
            <p:spPr bwMode="auto">
              <a:xfrm>
                <a:off x="3002"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7" name="Rectangle 2417"/>
              <p:cNvSpPr>
                <a:spLocks noChangeArrowheads="1"/>
              </p:cNvSpPr>
              <p:nvPr/>
            </p:nvSpPr>
            <p:spPr bwMode="auto">
              <a:xfrm>
                <a:off x="300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8" name="Rectangle 2418"/>
              <p:cNvSpPr>
                <a:spLocks noChangeArrowheads="1"/>
              </p:cNvSpPr>
              <p:nvPr/>
            </p:nvSpPr>
            <p:spPr bwMode="auto">
              <a:xfrm>
                <a:off x="300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49" name="Rectangle 2419"/>
              <p:cNvSpPr>
                <a:spLocks noChangeArrowheads="1"/>
              </p:cNvSpPr>
              <p:nvPr/>
            </p:nvSpPr>
            <p:spPr bwMode="auto">
              <a:xfrm>
                <a:off x="300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0" name="Rectangle 2420"/>
              <p:cNvSpPr>
                <a:spLocks noChangeArrowheads="1"/>
              </p:cNvSpPr>
              <p:nvPr/>
            </p:nvSpPr>
            <p:spPr bwMode="auto">
              <a:xfrm>
                <a:off x="301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1" name="Rectangle 2421"/>
              <p:cNvSpPr>
                <a:spLocks noChangeArrowheads="1"/>
              </p:cNvSpPr>
              <p:nvPr/>
            </p:nvSpPr>
            <p:spPr bwMode="auto">
              <a:xfrm>
                <a:off x="301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2" name="Rectangle 2422"/>
              <p:cNvSpPr>
                <a:spLocks noChangeArrowheads="1"/>
              </p:cNvSpPr>
              <p:nvPr/>
            </p:nvSpPr>
            <p:spPr bwMode="auto">
              <a:xfrm>
                <a:off x="301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3" name="Rectangle 2423"/>
              <p:cNvSpPr>
                <a:spLocks noChangeArrowheads="1"/>
              </p:cNvSpPr>
              <p:nvPr/>
            </p:nvSpPr>
            <p:spPr bwMode="auto">
              <a:xfrm>
                <a:off x="302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4" name="Rectangle 2424"/>
              <p:cNvSpPr>
                <a:spLocks noChangeArrowheads="1"/>
              </p:cNvSpPr>
              <p:nvPr/>
            </p:nvSpPr>
            <p:spPr bwMode="auto">
              <a:xfrm>
                <a:off x="302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5" name="Rectangle 2425"/>
              <p:cNvSpPr>
                <a:spLocks noChangeArrowheads="1"/>
              </p:cNvSpPr>
              <p:nvPr/>
            </p:nvSpPr>
            <p:spPr bwMode="auto">
              <a:xfrm>
                <a:off x="302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6" name="Rectangle 2426"/>
              <p:cNvSpPr>
                <a:spLocks noChangeArrowheads="1"/>
              </p:cNvSpPr>
              <p:nvPr/>
            </p:nvSpPr>
            <p:spPr bwMode="auto">
              <a:xfrm>
                <a:off x="302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7" name="Rectangle 2427"/>
              <p:cNvSpPr>
                <a:spLocks noChangeArrowheads="1"/>
              </p:cNvSpPr>
              <p:nvPr/>
            </p:nvSpPr>
            <p:spPr bwMode="auto">
              <a:xfrm>
                <a:off x="302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8" name="Rectangle 2428"/>
              <p:cNvSpPr>
                <a:spLocks noChangeArrowheads="1"/>
              </p:cNvSpPr>
              <p:nvPr/>
            </p:nvSpPr>
            <p:spPr bwMode="auto">
              <a:xfrm>
                <a:off x="302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59" name="Rectangle 2429"/>
              <p:cNvSpPr>
                <a:spLocks noChangeArrowheads="1"/>
              </p:cNvSpPr>
              <p:nvPr/>
            </p:nvSpPr>
            <p:spPr bwMode="auto">
              <a:xfrm>
                <a:off x="302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0" name="Rectangle 2430"/>
              <p:cNvSpPr>
                <a:spLocks noChangeArrowheads="1"/>
              </p:cNvSpPr>
              <p:nvPr/>
            </p:nvSpPr>
            <p:spPr bwMode="auto">
              <a:xfrm>
                <a:off x="302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1" name="Rectangle 2431"/>
              <p:cNvSpPr>
                <a:spLocks noChangeArrowheads="1"/>
              </p:cNvSpPr>
              <p:nvPr/>
            </p:nvSpPr>
            <p:spPr bwMode="auto">
              <a:xfrm>
                <a:off x="302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2" name="Rectangle 2432"/>
              <p:cNvSpPr>
                <a:spLocks noChangeArrowheads="1"/>
              </p:cNvSpPr>
              <p:nvPr/>
            </p:nvSpPr>
            <p:spPr bwMode="auto">
              <a:xfrm>
                <a:off x="302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3" name="Rectangle 2433"/>
              <p:cNvSpPr>
                <a:spLocks noChangeArrowheads="1"/>
              </p:cNvSpPr>
              <p:nvPr/>
            </p:nvSpPr>
            <p:spPr bwMode="auto">
              <a:xfrm>
                <a:off x="303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4" name="Rectangle 2434"/>
              <p:cNvSpPr>
                <a:spLocks noChangeArrowheads="1"/>
              </p:cNvSpPr>
              <p:nvPr/>
            </p:nvSpPr>
            <p:spPr bwMode="auto">
              <a:xfrm>
                <a:off x="30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5" name="Rectangle 2435"/>
              <p:cNvSpPr>
                <a:spLocks noChangeArrowheads="1"/>
              </p:cNvSpPr>
              <p:nvPr/>
            </p:nvSpPr>
            <p:spPr bwMode="auto">
              <a:xfrm>
                <a:off x="30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6" name="Rectangle 2436"/>
              <p:cNvSpPr>
                <a:spLocks noChangeArrowheads="1"/>
              </p:cNvSpPr>
              <p:nvPr/>
            </p:nvSpPr>
            <p:spPr bwMode="auto">
              <a:xfrm>
                <a:off x="303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7" name="Rectangle 2437"/>
              <p:cNvSpPr>
                <a:spLocks noChangeArrowheads="1"/>
              </p:cNvSpPr>
              <p:nvPr/>
            </p:nvSpPr>
            <p:spPr bwMode="auto">
              <a:xfrm>
                <a:off x="303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8" name="Rectangle 2438"/>
              <p:cNvSpPr>
                <a:spLocks noChangeArrowheads="1"/>
              </p:cNvSpPr>
              <p:nvPr/>
            </p:nvSpPr>
            <p:spPr bwMode="auto">
              <a:xfrm>
                <a:off x="304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69" name="Rectangle 2439"/>
              <p:cNvSpPr>
                <a:spLocks noChangeArrowheads="1"/>
              </p:cNvSpPr>
              <p:nvPr/>
            </p:nvSpPr>
            <p:spPr bwMode="auto">
              <a:xfrm>
                <a:off x="304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0" name="Rectangle 2440"/>
              <p:cNvSpPr>
                <a:spLocks noChangeArrowheads="1"/>
              </p:cNvSpPr>
              <p:nvPr/>
            </p:nvSpPr>
            <p:spPr bwMode="auto">
              <a:xfrm>
                <a:off x="304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1" name="Rectangle 2441"/>
              <p:cNvSpPr>
                <a:spLocks noChangeArrowheads="1"/>
              </p:cNvSpPr>
              <p:nvPr/>
            </p:nvSpPr>
            <p:spPr bwMode="auto">
              <a:xfrm>
                <a:off x="304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2" name="Rectangle 2442"/>
              <p:cNvSpPr>
                <a:spLocks noChangeArrowheads="1"/>
              </p:cNvSpPr>
              <p:nvPr/>
            </p:nvSpPr>
            <p:spPr bwMode="auto">
              <a:xfrm>
                <a:off x="304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3" name="Rectangle 2443"/>
              <p:cNvSpPr>
                <a:spLocks noChangeArrowheads="1"/>
              </p:cNvSpPr>
              <p:nvPr/>
            </p:nvSpPr>
            <p:spPr bwMode="auto">
              <a:xfrm>
                <a:off x="30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4" name="Rectangle 2444"/>
              <p:cNvSpPr>
                <a:spLocks noChangeArrowheads="1"/>
              </p:cNvSpPr>
              <p:nvPr/>
            </p:nvSpPr>
            <p:spPr bwMode="auto">
              <a:xfrm>
                <a:off x="30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5" name="Rectangle 2445"/>
              <p:cNvSpPr>
                <a:spLocks noChangeArrowheads="1"/>
              </p:cNvSpPr>
              <p:nvPr/>
            </p:nvSpPr>
            <p:spPr bwMode="auto">
              <a:xfrm>
                <a:off x="30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6" name="Rectangle 2446"/>
              <p:cNvSpPr>
                <a:spLocks noChangeArrowheads="1"/>
              </p:cNvSpPr>
              <p:nvPr/>
            </p:nvSpPr>
            <p:spPr bwMode="auto">
              <a:xfrm>
                <a:off x="30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7" name="Rectangle 2447"/>
              <p:cNvSpPr>
                <a:spLocks noChangeArrowheads="1"/>
              </p:cNvSpPr>
              <p:nvPr/>
            </p:nvSpPr>
            <p:spPr bwMode="auto">
              <a:xfrm>
                <a:off x="305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8" name="Rectangle 2448"/>
              <p:cNvSpPr>
                <a:spLocks noChangeArrowheads="1"/>
              </p:cNvSpPr>
              <p:nvPr/>
            </p:nvSpPr>
            <p:spPr bwMode="auto">
              <a:xfrm>
                <a:off x="305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79" name="Rectangle 2449"/>
              <p:cNvSpPr>
                <a:spLocks noChangeArrowheads="1"/>
              </p:cNvSpPr>
              <p:nvPr/>
            </p:nvSpPr>
            <p:spPr bwMode="auto">
              <a:xfrm>
                <a:off x="305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0" name="Rectangle 2450"/>
              <p:cNvSpPr>
                <a:spLocks noChangeArrowheads="1"/>
              </p:cNvSpPr>
              <p:nvPr/>
            </p:nvSpPr>
            <p:spPr bwMode="auto">
              <a:xfrm>
                <a:off x="305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1" name="Rectangle 2451"/>
              <p:cNvSpPr>
                <a:spLocks noChangeArrowheads="1"/>
              </p:cNvSpPr>
              <p:nvPr/>
            </p:nvSpPr>
            <p:spPr bwMode="auto">
              <a:xfrm>
                <a:off x="305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2" name="Rectangle 2452"/>
              <p:cNvSpPr>
                <a:spLocks noChangeArrowheads="1"/>
              </p:cNvSpPr>
              <p:nvPr/>
            </p:nvSpPr>
            <p:spPr bwMode="auto">
              <a:xfrm>
                <a:off x="305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3" name="Rectangle 2453"/>
              <p:cNvSpPr>
                <a:spLocks noChangeArrowheads="1"/>
              </p:cNvSpPr>
              <p:nvPr/>
            </p:nvSpPr>
            <p:spPr bwMode="auto">
              <a:xfrm>
                <a:off x="306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4" name="Rectangle 2454"/>
              <p:cNvSpPr>
                <a:spLocks noChangeArrowheads="1"/>
              </p:cNvSpPr>
              <p:nvPr/>
            </p:nvSpPr>
            <p:spPr bwMode="auto">
              <a:xfrm>
                <a:off x="306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5" name="Rectangle 2455"/>
              <p:cNvSpPr>
                <a:spLocks noChangeArrowheads="1"/>
              </p:cNvSpPr>
              <p:nvPr/>
            </p:nvSpPr>
            <p:spPr bwMode="auto">
              <a:xfrm>
                <a:off x="306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6" name="Rectangle 2456"/>
              <p:cNvSpPr>
                <a:spLocks noChangeArrowheads="1"/>
              </p:cNvSpPr>
              <p:nvPr/>
            </p:nvSpPr>
            <p:spPr bwMode="auto">
              <a:xfrm>
                <a:off x="30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7" name="Rectangle 2457"/>
              <p:cNvSpPr>
                <a:spLocks noChangeArrowheads="1"/>
              </p:cNvSpPr>
              <p:nvPr/>
            </p:nvSpPr>
            <p:spPr bwMode="auto">
              <a:xfrm>
                <a:off x="30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8" name="Rectangle 2458"/>
              <p:cNvSpPr>
                <a:spLocks noChangeArrowheads="1"/>
              </p:cNvSpPr>
              <p:nvPr/>
            </p:nvSpPr>
            <p:spPr bwMode="auto">
              <a:xfrm>
                <a:off x="30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89" name="Rectangle 2459"/>
              <p:cNvSpPr>
                <a:spLocks noChangeArrowheads="1"/>
              </p:cNvSpPr>
              <p:nvPr/>
            </p:nvSpPr>
            <p:spPr bwMode="auto">
              <a:xfrm>
                <a:off x="30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0" name="Rectangle 2460"/>
              <p:cNvSpPr>
                <a:spLocks noChangeArrowheads="1"/>
              </p:cNvSpPr>
              <p:nvPr/>
            </p:nvSpPr>
            <p:spPr bwMode="auto">
              <a:xfrm>
                <a:off x="306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1" name="Rectangle 2461"/>
              <p:cNvSpPr>
                <a:spLocks noChangeArrowheads="1"/>
              </p:cNvSpPr>
              <p:nvPr/>
            </p:nvSpPr>
            <p:spPr bwMode="auto">
              <a:xfrm>
                <a:off x="306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2" name="Rectangle 2462"/>
              <p:cNvSpPr>
                <a:spLocks noChangeArrowheads="1"/>
              </p:cNvSpPr>
              <p:nvPr/>
            </p:nvSpPr>
            <p:spPr bwMode="auto">
              <a:xfrm>
                <a:off x="307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3" name="Rectangle 2463"/>
              <p:cNvSpPr>
                <a:spLocks noChangeArrowheads="1"/>
              </p:cNvSpPr>
              <p:nvPr/>
            </p:nvSpPr>
            <p:spPr bwMode="auto">
              <a:xfrm>
                <a:off x="30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4" name="Rectangle 2464"/>
              <p:cNvSpPr>
                <a:spLocks noChangeArrowheads="1"/>
              </p:cNvSpPr>
              <p:nvPr/>
            </p:nvSpPr>
            <p:spPr bwMode="auto">
              <a:xfrm>
                <a:off x="30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5" name="Rectangle 2465"/>
              <p:cNvSpPr>
                <a:spLocks noChangeArrowheads="1"/>
              </p:cNvSpPr>
              <p:nvPr/>
            </p:nvSpPr>
            <p:spPr bwMode="auto">
              <a:xfrm>
                <a:off x="307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6" name="Rectangle 2466"/>
              <p:cNvSpPr>
                <a:spLocks noChangeArrowheads="1"/>
              </p:cNvSpPr>
              <p:nvPr/>
            </p:nvSpPr>
            <p:spPr bwMode="auto">
              <a:xfrm>
                <a:off x="307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7" name="Rectangle 2467"/>
              <p:cNvSpPr>
                <a:spLocks noChangeArrowheads="1"/>
              </p:cNvSpPr>
              <p:nvPr/>
            </p:nvSpPr>
            <p:spPr bwMode="auto">
              <a:xfrm>
                <a:off x="307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8" name="Rectangle 2468"/>
              <p:cNvSpPr>
                <a:spLocks noChangeArrowheads="1"/>
              </p:cNvSpPr>
              <p:nvPr/>
            </p:nvSpPr>
            <p:spPr bwMode="auto">
              <a:xfrm>
                <a:off x="307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99" name="Rectangle 2469"/>
              <p:cNvSpPr>
                <a:spLocks noChangeArrowheads="1"/>
              </p:cNvSpPr>
              <p:nvPr/>
            </p:nvSpPr>
            <p:spPr bwMode="auto">
              <a:xfrm>
                <a:off x="307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0" name="Rectangle 2470"/>
              <p:cNvSpPr>
                <a:spLocks noChangeArrowheads="1"/>
              </p:cNvSpPr>
              <p:nvPr/>
            </p:nvSpPr>
            <p:spPr bwMode="auto">
              <a:xfrm>
                <a:off x="307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1" name="Rectangle 2471"/>
              <p:cNvSpPr>
                <a:spLocks noChangeArrowheads="1"/>
              </p:cNvSpPr>
              <p:nvPr/>
            </p:nvSpPr>
            <p:spPr bwMode="auto">
              <a:xfrm>
                <a:off x="307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2" name="Rectangle 2472"/>
              <p:cNvSpPr>
                <a:spLocks noChangeArrowheads="1"/>
              </p:cNvSpPr>
              <p:nvPr/>
            </p:nvSpPr>
            <p:spPr bwMode="auto">
              <a:xfrm>
                <a:off x="30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3" name="Rectangle 2473"/>
              <p:cNvSpPr>
                <a:spLocks noChangeArrowheads="1"/>
              </p:cNvSpPr>
              <p:nvPr/>
            </p:nvSpPr>
            <p:spPr bwMode="auto">
              <a:xfrm>
                <a:off x="307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4" name="Rectangle 2474"/>
              <p:cNvSpPr>
                <a:spLocks noChangeArrowheads="1"/>
              </p:cNvSpPr>
              <p:nvPr/>
            </p:nvSpPr>
            <p:spPr bwMode="auto">
              <a:xfrm>
                <a:off x="308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5" name="Rectangle 2475"/>
              <p:cNvSpPr>
                <a:spLocks noChangeArrowheads="1"/>
              </p:cNvSpPr>
              <p:nvPr/>
            </p:nvSpPr>
            <p:spPr bwMode="auto">
              <a:xfrm>
                <a:off x="308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6" name="Rectangle 2476"/>
              <p:cNvSpPr>
                <a:spLocks noChangeArrowheads="1"/>
              </p:cNvSpPr>
              <p:nvPr/>
            </p:nvSpPr>
            <p:spPr bwMode="auto">
              <a:xfrm>
                <a:off x="308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7" name="Rectangle 2477"/>
              <p:cNvSpPr>
                <a:spLocks noChangeArrowheads="1"/>
              </p:cNvSpPr>
              <p:nvPr/>
            </p:nvSpPr>
            <p:spPr bwMode="auto">
              <a:xfrm>
                <a:off x="308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8" name="Rectangle 2478"/>
              <p:cNvSpPr>
                <a:spLocks noChangeArrowheads="1"/>
              </p:cNvSpPr>
              <p:nvPr/>
            </p:nvSpPr>
            <p:spPr bwMode="auto">
              <a:xfrm>
                <a:off x="30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09" name="Rectangle 2479"/>
              <p:cNvSpPr>
                <a:spLocks noChangeArrowheads="1"/>
              </p:cNvSpPr>
              <p:nvPr/>
            </p:nvSpPr>
            <p:spPr bwMode="auto">
              <a:xfrm>
                <a:off x="30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0" name="Rectangle 2480"/>
              <p:cNvSpPr>
                <a:spLocks noChangeArrowheads="1"/>
              </p:cNvSpPr>
              <p:nvPr/>
            </p:nvSpPr>
            <p:spPr bwMode="auto">
              <a:xfrm>
                <a:off x="309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1" name="Rectangle 2481"/>
              <p:cNvSpPr>
                <a:spLocks noChangeArrowheads="1"/>
              </p:cNvSpPr>
              <p:nvPr/>
            </p:nvSpPr>
            <p:spPr bwMode="auto">
              <a:xfrm>
                <a:off x="30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2" name="Rectangle 2482"/>
              <p:cNvSpPr>
                <a:spLocks noChangeArrowheads="1"/>
              </p:cNvSpPr>
              <p:nvPr/>
            </p:nvSpPr>
            <p:spPr bwMode="auto">
              <a:xfrm>
                <a:off x="309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3" name="Rectangle 2483"/>
              <p:cNvSpPr>
                <a:spLocks noChangeArrowheads="1"/>
              </p:cNvSpPr>
              <p:nvPr/>
            </p:nvSpPr>
            <p:spPr bwMode="auto">
              <a:xfrm>
                <a:off x="309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4" name="Rectangle 2484"/>
              <p:cNvSpPr>
                <a:spLocks noChangeArrowheads="1"/>
              </p:cNvSpPr>
              <p:nvPr/>
            </p:nvSpPr>
            <p:spPr bwMode="auto">
              <a:xfrm>
                <a:off x="30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5" name="Rectangle 2485"/>
              <p:cNvSpPr>
                <a:spLocks noChangeArrowheads="1"/>
              </p:cNvSpPr>
              <p:nvPr/>
            </p:nvSpPr>
            <p:spPr bwMode="auto">
              <a:xfrm>
                <a:off x="30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6" name="Rectangle 2486"/>
              <p:cNvSpPr>
                <a:spLocks noChangeArrowheads="1"/>
              </p:cNvSpPr>
              <p:nvPr/>
            </p:nvSpPr>
            <p:spPr bwMode="auto">
              <a:xfrm>
                <a:off x="30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7" name="Rectangle 2487"/>
              <p:cNvSpPr>
                <a:spLocks noChangeArrowheads="1"/>
              </p:cNvSpPr>
              <p:nvPr/>
            </p:nvSpPr>
            <p:spPr bwMode="auto">
              <a:xfrm>
                <a:off x="31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8" name="Rectangle 2488"/>
              <p:cNvSpPr>
                <a:spLocks noChangeArrowheads="1"/>
              </p:cNvSpPr>
              <p:nvPr/>
            </p:nvSpPr>
            <p:spPr bwMode="auto">
              <a:xfrm>
                <a:off x="310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19" name="Rectangle 2489"/>
              <p:cNvSpPr>
                <a:spLocks noChangeArrowheads="1"/>
              </p:cNvSpPr>
              <p:nvPr/>
            </p:nvSpPr>
            <p:spPr bwMode="auto">
              <a:xfrm>
                <a:off x="311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0" name="Rectangle 2490"/>
              <p:cNvSpPr>
                <a:spLocks noChangeArrowheads="1"/>
              </p:cNvSpPr>
              <p:nvPr/>
            </p:nvSpPr>
            <p:spPr bwMode="auto">
              <a:xfrm>
                <a:off x="311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1" name="Rectangle 2491"/>
              <p:cNvSpPr>
                <a:spLocks noChangeArrowheads="1"/>
              </p:cNvSpPr>
              <p:nvPr/>
            </p:nvSpPr>
            <p:spPr bwMode="auto">
              <a:xfrm>
                <a:off x="311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2" name="Rectangle 2492"/>
              <p:cNvSpPr>
                <a:spLocks noChangeArrowheads="1"/>
              </p:cNvSpPr>
              <p:nvPr/>
            </p:nvSpPr>
            <p:spPr bwMode="auto">
              <a:xfrm>
                <a:off x="312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3" name="Rectangle 2493"/>
              <p:cNvSpPr>
                <a:spLocks noChangeArrowheads="1"/>
              </p:cNvSpPr>
              <p:nvPr/>
            </p:nvSpPr>
            <p:spPr bwMode="auto">
              <a:xfrm>
                <a:off x="3123"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4" name="Rectangle 2494"/>
              <p:cNvSpPr>
                <a:spLocks noChangeArrowheads="1"/>
              </p:cNvSpPr>
              <p:nvPr/>
            </p:nvSpPr>
            <p:spPr bwMode="auto">
              <a:xfrm>
                <a:off x="312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5" name="Rectangle 2495"/>
              <p:cNvSpPr>
                <a:spLocks noChangeArrowheads="1"/>
              </p:cNvSpPr>
              <p:nvPr/>
            </p:nvSpPr>
            <p:spPr bwMode="auto">
              <a:xfrm>
                <a:off x="31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6" name="Rectangle 2496"/>
              <p:cNvSpPr>
                <a:spLocks noChangeArrowheads="1"/>
              </p:cNvSpPr>
              <p:nvPr/>
            </p:nvSpPr>
            <p:spPr bwMode="auto">
              <a:xfrm>
                <a:off x="312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7" name="Rectangle 2497"/>
              <p:cNvSpPr>
                <a:spLocks noChangeArrowheads="1"/>
              </p:cNvSpPr>
              <p:nvPr/>
            </p:nvSpPr>
            <p:spPr bwMode="auto">
              <a:xfrm>
                <a:off x="313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8" name="Rectangle 2498"/>
              <p:cNvSpPr>
                <a:spLocks noChangeArrowheads="1"/>
              </p:cNvSpPr>
              <p:nvPr/>
            </p:nvSpPr>
            <p:spPr bwMode="auto">
              <a:xfrm>
                <a:off x="313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29" name="Rectangle 2499"/>
              <p:cNvSpPr>
                <a:spLocks noChangeArrowheads="1"/>
              </p:cNvSpPr>
              <p:nvPr/>
            </p:nvSpPr>
            <p:spPr bwMode="auto">
              <a:xfrm>
                <a:off x="31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0" name="Rectangle 2500"/>
              <p:cNvSpPr>
                <a:spLocks noChangeArrowheads="1"/>
              </p:cNvSpPr>
              <p:nvPr/>
            </p:nvSpPr>
            <p:spPr bwMode="auto">
              <a:xfrm>
                <a:off x="31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1" name="Rectangle 2501"/>
              <p:cNvSpPr>
                <a:spLocks noChangeArrowheads="1"/>
              </p:cNvSpPr>
              <p:nvPr/>
            </p:nvSpPr>
            <p:spPr bwMode="auto">
              <a:xfrm>
                <a:off x="3137"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2" name="Rectangle 2502"/>
              <p:cNvSpPr>
                <a:spLocks noChangeArrowheads="1"/>
              </p:cNvSpPr>
              <p:nvPr/>
            </p:nvSpPr>
            <p:spPr bwMode="auto">
              <a:xfrm>
                <a:off x="314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3" name="Rectangle 2503"/>
              <p:cNvSpPr>
                <a:spLocks noChangeArrowheads="1"/>
              </p:cNvSpPr>
              <p:nvPr/>
            </p:nvSpPr>
            <p:spPr bwMode="auto">
              <a:xfrm>
                <a:off x="314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4" name="Rectangle 2504"/>
              <p:cNvSpPr>
                <a:spLocks noChangeArrowheads="1"/>
              </p:cNvSpPr>
              <p:nvPr/>
            </p:nvSpPr>
            <p:spPr bwMode="auto">
              <a:xfrm>
                <a:off x="314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5" name="Rectangle 2505"/>
              <p:cNvSpPr>
                <a:spLocks noChangeArrowheads="1"/>
              </p:cNvSpPr>
              <p:nvPr/>
            </p:nvSpPr>
            <p:spPr bwMode="auto">
              <a:xfrm>
                <a:off x="314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6" name="Rectangle 2506"/>
              <p:cNvSpPr>
                <a:spLocks noChangeArrowheads="1"/>
              </p:cNvSpPr>
              <p:nvPr/>
            </p:nvSpPr>
            <p:spPr bwMode="auto">
              <a:xfrm>
                <a:off x="315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7" name="Rectangle 2507"/>
              <p:cNvSpPr>
                <a:spLocks noChangeArrowheads="1"/>
              </p:cNvSpPr>
              <p:nvPr/>
            </p:nvSpPr>
            <p:spPr bwMode="auto">
              <a:xfrm>
                <a:off x="315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8" name="Rectangle 2508"/>
              <p:cNvSpPr>
                <a:spLocks noChangeArrowheads="1"/>
              </p:cNvSpPr>
              <p:nvPr/>
            </p:nvSpPr>
            <p:spPr bwMode="auto">
              <a:xfrm>
                <a:off x="315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39" name="Rectangle 2509"/>
              <p:cNvSpPr>
                <a:spLocks noChangeArrowheads="1"/>
              </p:cNvSpPr>
              <p:nvPr/>
            </p:nvSpPr>
            <p:spPr bwMode="auto">
              <a:xfrm>
                <a:off x="315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0" name="Rectangle 2510"/>
              <p:cNvSpPr>
                <a:spLocks noChangeArrowheads="1"/>
              </p:cNvSpPr>
              <p:nvPr/>
            </p:nvSpPr>
            <p:spPr bwMode="auto">
              <a:xfrm>
                <a:off x="315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1" name="Rectangle 2511"/>
              <p:cNvSpPr>
                <a:spLocks noChangeArrowheads="1"/>
              </p:cNvSpPr>
              <p:nvPr/>
            </p:nvSpPr>
            <p:spPr bwMode="auto">
              <a:xfrm>
                <a:off x="315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2" name="Rectangle 2512"/>
              <p:cNvSpPr>
                <a:spLocks noChangeArrowheads="1"/>
              </p:cNvSpPr>
              <p:nvPr/>
            </p:nvSpPr>
            <p:spPr bwMode="auto">
              <a:xfrm>
                <a:off x="315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3" name="Rectangle 2513"/>
              <p:cNvSpPr>
                <a:spLocks noChangeArrowheads="1"/>
              </p:cNvSpPr>
              <p:nvPr/>
            </p:nvSpPr>
            <p:spPr bwMode="auto">
              <a:xfrm>
                <a:off x="315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4" name="Rectangle 2514"/>
              <p:cNvSpPr>
                <a:spLocks noChangeArrowheads="1"/>
              </p:cNvSpPr>
              <p:nvPr/>
            </p:nvSpPr>
            <p:spPr bwMode="auto">
              <a:xfrm>
                <a:off x="315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5" name="Rectangle 2515"/>
              <p:cNvSpPr>
                <a:spLocks noChangeArrowheads="1"/>
              </p:cNvSpPr>
              <p:nvPr/>
            </p:nvSpPr>
            <p:spPr bwMode="auto">
              <a:xfrm>
                <a:off x="31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6" name="Rectangle 2516"/>
              <p:cNvSpPr>
                <a:spLocks noChangeArrowheads="1"/>
              </p:cNvSpPr>
              <p:nvPr/>
            </p:nvSpPr>
            <p:spPr bwMode="auto">
              <a:xfrm>
                <a:off x="316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7" name="Rectangle 2517"/>
              <p:cNvSpPr>
                <a:spLocks noChangeArrowheads="1"/>
              </p:cNvSpPr>
              <p:nvPr/>
            </p:nvSpPr>
            <p:spPr bwMode="auto">
              <a:xfrm>
                <a:off x="316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8" name="Rectangle 2518"/>
              <p:cNvSpPr>
                <a:spLocks noChangeArrowheads="1"/>
              </p:cNvSpPr>
              <p:nvPr/>
            </p:nvSpPr>
            <p:spPr bwMode="auto">
              <a:xfrm>
                <a:off x="317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49" name="Rectangle 2519"/>
              <p:cNvSpPr>
                <a:spLocks noChangeArrowheads="1"/>
              </p:cNvSpPr>
              <p:nvPr/>
            </p:nvSpPr>
            <p:spPr bwMode="auto">
              <a:xfrm>
                <a:off x="317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0" name="Rectangle 2520"/>
              <p:cNvSpPr>
                <a:spLocks noChangeArrowheads="1"/>
              </p:cNvSpPr>
              <p:nvPr/>
            </p:nvSpPr>
            <p:spPr bwMode="auto">
              <a:xfrm>
                <a:off x="317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1" name="Rectangle 2521"/>
              <p:cNvSpPr>
                <a:spLocks noChangeArrowheads="1"/>
              </p:cNvSpPr>
              <p:nvPr/>
            </p:nvSpPr>
            <p:spPr bwMode="auto">
              <a:xfrm>
                <a:off x="317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2" name="Rectangle 2522"/>
              <p:cNvSpPr>
                <a:spLocks noChangeArrowheads="1"/>
              </p:cNvSpPr>
              <p:nvPr/>
            </p:nvSpPr>
            <p:spPr bwMode="auto">
              <a:xfrm>
                <a:off x="317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3" name="Rectangle 2523"/>
              <p:cNvSpPr>
                <a:spLocks noChangeArrowheads="1"/>
              </p:cNvSpPr>
              <p:nvPr/>
            </p:nvSpPr>
            <p:spPr bwMode="auto">
              <a:xfrm>
                <a:off x="3180"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4" name="Rectangle 2524"/>
              <p:cNvSpPr>
                <a:spLocks noChangeArrowheads="1"/>
              </p:cNvSpPr>
              <p:nvPr/>
            </p:nvSpPr>
            <p:spPr bwMode="auto">
              <a:xfrm>
                <a:off x="3180"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5" name="Rectangle 2525"/>
              <p:cNvSpPr>
                <a:spLocks noChangeArrowheads="1"/>
              </p:cNvSpPr>
              <p:nvPr/>
            </p:nvSpPr>
            <p:spPr bwMode="auto">
              <a:xfrm>
                <a:off x="3180"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6" name="Rectangle 2526"/>
              <p:cNvSpPr>
                <a:spLocks noChangeArrowheads="1"/>
              </p:cNvSpPr>
              <p:nvPr/>
            </p:nvSpPr>
            <p:spPr bwMode="auto">
              <a:xfrm>
                <a:off x="318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7" name="Rectangle 2527"/>
              <p:cNvSpPr>
                <a:spLocks noChangeArrowheads="1"/>
              </p:cNvSpPr>
              <p:nvPr/>
            </p:nvSpPr>
            <p:spPr bwMode="auto">
              <a:xfrm>
                <a:off x="3187"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8" name="Rectangle 2528"/>
              <p:cNvSpPr>
                <a:spLocks noChangeArrowheads="1"/>
              </p:cNvSpPr>
              <p:nvPr/>
            </p:nvSpPr>
            <p:spPr bwMode="auto">
              <a:xfrm>
                <a:off x="3187"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59" name="Rectangle 2529"/>
              <p:cNvSpPr>
                <a:spLocks noChangeArrowheads="1"/>
              </p:cNvSpPr>
              <p:nvPr/>
            </p:nvSpPr>
            <p:spPr bwMode="auto">
              <a:xfrm>
                <a:off x="31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0" name="Rectangle 2530"/>
              <p:cNvSpPr>
                <a:spLocks noChangeArrowheads="1"/>
              </p:cNvSpPr>
              <p:nvPr/>
            </p:nvSpPr>
            <p:spPr bwMode="auto">
              <a:xfrm>
                <a:off x="31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1" name="Rectangle 2531"/>
              <p:cNvSpPr>
                <a:spLocks noChangeArrowheads="1"/>
              </p:cNvSpPr>
              <p:nvPr/>
            </p:nvSpPr>
            <p:spPr bwMode="auto">
              <a:xfrm>
                <a:off x="31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2" name="Rectangle 2532"/>
              <p:cNvSpPr>
                <a:spLocks noChangeArrowheads="1"/>
              </p:cNvSpPr>
              <p:nvPr/>
            </p:nvSpPr>
            <p:spPr bwMode="auto">
              <a:xfrm>
                <a:off x="319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3" name="Rectangle 2533"/>
              <p:cNvSpPr>
                <a:spLocks noChangeArrowheads="1"/>
              </p:cNvSpPr>
              <p:nvPr/>
            </p:nvSpPr>
            <p:spPr bwMode="auto">
              <a:xfrm>
                <a:off x="319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4" name="Rectangle 2534"/>
              <p:cNvSpPr>
                <a:spLocks noChangeArrowheads="1"/>
              </p:cNvSpPr>
              <p:nvPr/>
            </p:nvSpPr>
            <p:spPr bwMode="auto">
              <a:xfrm>
                <a:off x="319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5" name="Rectangle 2535"/>
              <p:cNvSpPr>
                <a:spLocks noChangeArrowheads="1"/>
              </p:cNvSpPr>
              <p:nvPr/>
            </p:nvSpPr>
            <p:spPr bwMode="auto">
              <a:xfrm>
                <a:off x="3194"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6" name="Rectangle 2536"/>
              <p:cNvSpPr>
                <a:spLocks noChangeArrowheads="1"/>
              </p:cNvSpPr>
              <p:nvPr/>
            </p:nvSpPr>
            <p:spPr bwMode="auto">
              <a:xfrm>
                <a:off x="319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7" name="Rectangle 2537"/>
              <p:cNvSpPr>
                <a:spLocks noChangeArrowheads="1"/>
              </p:cNvSpPr>
              <p:nvPr/>
            </p:nvSpPr>
            <p:spPr bwMode="auto">
              <a:xfrm>
                <a:off x="319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8" name="Rectangle 2538"/>
              <p:cNvSpPr>
                <a:spLocks noChangeArrowheads="1"/>
              </p:cNvSpPr>
              <p:nvPr/>
            </p:nvSpPr>
            <p:spPr bwMode="auto">
              <a:xfrm>
                <a:off x="319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69" name="Rectangle 2539"/>
              <p:cNvSpPr>
                <a:spLocks noChangeArrowheads="1"/>
              </p:cNvSpPr>
              <p:nvPr/>
            </p:nvSpPr>
            <p:spPr bwMode="auto">
              <a:xfrm>
                <a:off x="319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0" name="Rectangle 2540"/>
              <p:cNvSpPr>
                <a:spLocks noChangeArrowheads="1"/>
              </p:cNvSpPr>
              <p:nvPr/>
            </p:nvSpPr>
            <p:spPr bwMode="auto">
              <a:xfrm>
                <a:off x="319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1" name="Rectangle 2541"/>
              <p:cNvSpPr>
                <a:spLocks noChangeArrowheads="1"/>
              </p:cNvSpPr>
              <p:nvPr/>
            </p:nvSpPr>
            <p:spPr bwMode="auto">
              <a:xfrm>
                <a:off x="319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2" name="Rectangle 2542"/>
              <p:cNvSpPr>
                <a:spLocks noChangeArrowheads="1"/>
              </p:cNvSpPr>
              <p:nvPr/>
            </p:nvSpPr>
            <p:spPr bwMode="auto">
              <a:xfrm>
                <a:off x="32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3" name="Rectangle 2543"/>
              <p:cNvSpPr>
                <a:spLocks noChangeArrowheads="1"/>
              </p:cNvSpPr>
              <p:nvPr/>
            </p:nvSpPr>
            <p:spPr bwMode="auto">
              <a:xfrm>
                <a:off x="320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4" name="Rectangle 2544"/>
              <p:cNvSpPr>
                <a:spLocks noChangeArrowheads="1"/>
              </p:cNvSpPr>
              <p:nvPr/>
            </p:nvSpPr>
            <p:spPr bwMode="auto">
              <a:xfrm>
                <a:off x="32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5" name="Rectangle 2545"/>
              <p:cNvSpPr>
                <a:spLocks noChangeArrowheads="1"/>
              </p:cNvSpPr>
              <p:nvPr/>
            </p:nvSpPr>
            <p:spPr bwMode="auto">
              <a:xfrm>
                <a:off x="320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6" name="Rectangle 2546"/>
              <p:cNvSpPr>
                <a:spLocks noChangeArrowheads="1"/>
              </p:cNvSpPr>
              <p:nvPr/>
            </p:nvSpPr>
            <p:spPr bwMode="auto">
              <a:xfrm>
                <a:off x="32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7" name="Rectangle 2547"/>
              <p:cNvSpPr>
                <a:spLocks noChangeArrowheads="1"/>
              </p:cNvSpPr>
              <p:nvPr/>
            </p:nvSpPr>
            <p:spPr bwMode="auto">
              <a:xfrm>
                <a:off x="320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8" name="Rectangle 2548"/>
              <p:cNvSpPr>
                <a:spLocks noChangeArrowheads="1"/>
              </p:cNvSpPr>
              <p:nvPr/>
            </p:nvSpPr>
            <p:spPr bwMode="auto">
              <a:xfrm>
                <a:off x="321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79" name="Rectangle 2549"/>
              <p:cNvSpPr>
                <a:spLocks noChangeArrowheads="1"/>
              </p:cNvSpPr>
              <p:nvPr/>
            </p:nvSpPr>
            <p:spPr bwMode="auto">
              <a:xfrm>
                <a:off x="321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0" name="Rectangle 2550"/>
              <p:cNvSpPr>
                <a:spLocks noChangeArrowheads="1"/>
              </p:cNvSpPr>
              <p:nvPr/>
            </p:nvSpPr>
            <p:spPr bwMode="auto">
              <a:xfrm>
                <a:off x="321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1" name="Rectangle 2551"/>
              <p:cNvSpPr>
                <a:spLocks noChangeArrowheads="1"/>
              </p:cNvSpPr>
              <p:nvPr/>
            </p:nvSpPr>
            <p:spPr bwMode="auto">
              <a:xfrm>
                <a:off x="321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2" name="Rectangle 2552"/>
              <p:cNvSpPr>
                <a:spLocks noChangeArrowheads="1"/>
              </p:cNvSpPr>
              <p:nvPr/>
            </p:nvSpPr>
            <p:spPr bwMode="auto">
              <a:xfrm>
                <a:off x="322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3" name="Rectangle 2553"/>
              <p:cNvSpPr>
                <a:spLocks noChangeArrowheads="1"/>
              </p:cNvSpPr>
              <p:nvPr/>
            </p:nvSpPr>
            <p:spPr bwMode="auto">
              <a:xfrm>
                <a:off x="322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4" name="Rectangle 2554"/>
              <p:cNvSpPr>
                <a:spLocks noChangeArrowheads="1"/>
              </p:cNvSpPr>
              <p:nvPr/>
            </p:nvSpPr>
            <p:spPr bwMode="auto">
              <a:xfrm>
                <a:off x="32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5" name="Rectangle 2555"/>
              <p:cNvSpPr>
                <a:spLocks noChangeArrowheads="1"/>
              </p:cNvSpPr>
              <p:nvPr/>
            </p:nvSpPr>
            <p:spPr bwMode="auto">
              <a:xfrm>
                <a:off x="322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6" name="Rectangle 2556"/>
              <p:cNvSpPr>
                <a:spLocks noChangeArrowheads="1"/>
              </p:cNvSpPr>
              <p:nvPr/>
            </p:nvSpPr>
            <p:spPr bwMode="auto">
              <a:xfrm>
                <a:off x="322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7" name="Rectangle 2557"/>
              <p:cNvSpPr>
                <a:spLocks noChangeArrowheads="1"/>
              </p:cNvSpPr>
              <p:nvPr/>
            </p:nvSpPr>
            <p:spPr bwMode="auto">
              <a:xfrm>
                <a:off x="322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8" name="Rectangle 2558"/>
              <p:cNvSpPr>
                <a:spLocks noChangeArrowheads="1"/>
              </p:cNvSpPr>
              <p:nvPr/>
            </p:nvSpPr>
            <p:spPr bwMode="auto">
              <a:xfrm>
                <a:off x="323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89" name="Rectangle 2559"/>
              <p:cNvSpPr>
                <a:spLocks noChangeArrowheads="1"/>
              </p:cNvSpPr>
              <p:nvPr/>
            </p:nvSpPr>
            <p:spPr bwMode="auto">
              <a:xfrm>
                <a:off x="323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0" name="Rectangle 2560"/>
              <p:cNvSpPr>
                <a:spLocks noChangeArrowheads="1"/>
              </p:cNvSpPr>
              <p:nvPr/>
            </p:nvSpPr>
            <p:spPr bwMode="auto">
              <a:xfrm>
                <a:off x="323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1" name="Rectangle 2561"/>
              <p:cNvSpPr>
                <a:spLocks noChangeArrowheads="1"/>
              </p:cNvSpPr>
              <p:nvPr/>
            </p:nvSpPr>
            <p:spPr bwMode="auto">
              <a:xfrm>
                <a:off x="323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2" name="Rectangle 2562"/>
              <p:cNvSpPr>
                <a:spLocks noChangeArrowheads="1"/>
              </p:cNvSpPr>
              <p:nvPr/>
            </p:nvSpPr>
            <p:spPr bwMode="auto">
              <a:xfrm>
                <a:off x="32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3" name="Rectangle 2563"/>
              <p:cNvSpPr>
                <a:spLocks noChangeArrowheads="1"/>
              </p:cNvSpPr>
              <p:nvPr/>
            </p:nvSpPr>
            <p:spPr bwMode="auto">
              <a:xfrm>
                <a:off x="32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4" name="Rectangle 2564"/>
              <p:cNvSpPr>
                <a:spLocks noChangeArrowheads="1"/>
              </p:cNvSpPr>
              <p:nvPr/>
            </p:nvSpPr>
            <p:spPr bwMode="auto">
              <a:xfrm>
                <a:off x="32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5" name="Rectangle 2565"/>
              <p:cNvSpPr>
                <a:spLocks noChangeArrowheads="1"/>
              </p:cNvSpPr>
              <p:nvPr/>
            </p:nvSpPr>
            <p:spPr bwMode="auto">
              <a:xfrm>
                <a:off x="323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6" name="Rectangle 2566"/>
              <p:cNvSpPr>
                <a:spLocks noChangeArrowheads="1"/>
              </p:cNvSpPr>
              <p:nvPr/>
            </p:nvSpPr>
            <p:spPr bwMode="auto">
              <a:xfrm>
                <a:off x="323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7" name="Rectangle 2567"/>
              <p:cNvSpPr>
                <a:spLocks noChangeArrowheads="1"/>
              </p:cNvSpPr>
              <p:nvPr/>
            </p:nvSpPr>
            <p:spPr bwMode="auto">
              <a:xfrm>
                <a:off x="324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8" name="Rectangle 2568"/>
              <p:cNvSpPr>
                <a:spLocks noChangeArrowheads="1"/>
              </p:cNvSpPr>
              <p:nvPr/>
            </p:nvSpPr>
            <p:spPr bwMode="auto">
              <a:xfrm>
                <a:off x="324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699" name="Rectangle 2569"/>
              <p:cNvSpPr>
                <a:spLocks noChangeArrowheads="1"/>
              </p:cNvSpPr>
              <p:nvPr/>
            </p:nvSpPr>
            <p:spPr bwMode="auto">
              <a:xfrm>
                <a:off x="32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0" name="Rectangle 2570"/>
              <p:cNvSpPr>
                <a:spLocks noChangeArrowheads="1"/>
              </p:cNvSpPr>
              <p:nvPr/>
            </p:nvSpPr>
            <p:spPr bwMode="auto">
              <a:xfrm>
                <a:off x="32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1" name="Rectangle 2571"/>
              <p:cNvSpPr>
                <a:spLocks noChangeArrowheads="1"/>
              </p:cNvSpPr>
              <p:nvPr/>
            </p:nvSpPr>
            <p:spPr bwMode="auto">
              <a:xfrm>
                <a:off x="32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2" name="Rectangle 2572"/>
              <p:cNvSpPr>
                <a:spLocks noChangeArrowheads="1"/>
              </p:cNvSpPr>
              <p:nvPr/>
            </p:nvSpPr>
            <p:spPr bwMode="auto">
              <a:xfrm>
                <a:off x="324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3" name="Rectangle 2573"/>
              <p:cNvSpPr>
                <a:spLocks noChangeArrowheads="1"/>
              </p:cNvSpPr>
              <p:nvPr/>
            </p:nvSpPr>
            <p:spPr bwMode="auto">
              <a:xfrm>
                <a:off x="325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4" name="Rectangle 2574"/>
              <p:cNvSpPr>
                <a:spLocks noChangeArrowheads="1"/>
              </p:cNvSpPr>
              <p:nvPr/>
            </p:nvSpPr>
            <p:spPr bwMode="auto">
              <a:xfrm>
                <a:off x="325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5" name="Rectangle 2575"/>
              <p:cNvSpPr>
                <a:spLocks noChangeArrowheads="1"/>
              </p:cNvSpPr>
              <p:nvPr/>
            </p:nvSpPr>
            <p:spPr bwMode="auto">
              <a:xfrm>
                <a:off x="325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6" name="Rectangle 2576"/>
              <p:cNvSpPr>
                <a:spLocks noChangeArrowheads="1"/>
              </p:cNvSpPr>
              <p:nvPr/>
            </p:nvSpPr>
            <p:spPr bwMode="auto">
              <a:xfrm>
                <a:off x="325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7" name="Rectangle 2577"/>
              <p:cNvSpPr>
                <a:spLocks noChangeArrowheads="1"/>
              </p:cNvSpPr>
              <p:nvPr/>
            </p:nvSpPr>
            <p:spPr bwMode="auto">
              <a:xfrm>
                <a:off x="3258"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8" name="Rectangle 2578"/>
              <p:cNvSpPr>
                <a:spLocks noChangeArrowheads="1"/>
              </p:cNvSpPr>
              <p:nvPr/>
            </p:nvSpPr>
            <p:spPr bwMode="auto">
              <a:xfrm>
                <a:off x="326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09" name="Rectangle 2579"/>
              <p:cNvSpPr>
                <a:spLocks noChangeArrowheads="1"/>
              </p:cNvSpPr>
              <p:nvPr/>
            </p:nvSpPr>
            <p:spPr bwMode="auto">
              <a:xfrm>
                <a:off x="326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0" name="Rectangle 2580"/>
              <p:cNvSpPr>
                <a:spLocks noChangeArrowheads="1"/>
              </p:cNvSpPr>
              <p:nvPr/>
            </p:nvSpPr>
            <p:spPr bwMode="auto">
              <a:xfrm>
                <a:off x="3266"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1" name="Rectangle 2581"/>
              <p:cNvSpPr>
                <a:spLocks noChangeArrowheads="1"/>
              </p:cNvSpPr>
              <p:nvPr/>
            </p:nvSpPr>
            <p:spPr bwMode="auto">
              <a:xfrm>
                <a:off x="326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2" name="Rectangle 2582"/>
              <p:cNvSpPr>
                <a:spLocks noChangeArrowheads="1"/>
              </p:cNvSpPr>
              <p:nvPr/>
            </p:nvSpPr>
            <p:spPr bwMode="auto">
              <a:xfrm>
                <a:off x="327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3" name="Rectangle 2583"/>
              <p:cNvSpPr>
                <a:spLocks noChangeArrowheads="1"/>
              </p:cNvSpPr>
              <p:nvPr/>
            </p:nvSpPr>
            <p:spPr bwMode="auto">
              <a:xfrm>
                <a:off x="328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4" name="Rectangle 2584"/>
              <p:cNvSpPr>
                <a:spLocks noChangeArrowheads="1"/>
              </p:cNvSpPr>
              <p:nvPr/>
            </p:nvSpPr>
            <p:spPr bwMode="auto">
              <a:xfrm>
                <a:off x="328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5" name="Rectangle 2585"/>
              <p:cNvSpPr>
                <a:spLocks noChangeArrowheads="1"/>
              </p:cNvSpPr>
              <p:nvPr/>
            </p:nvSpPr>
            <p:spPr bwMode="auto">
              <a:xfrm>
                <a:off x="3286" y="3196"/>
                <a:ext cx="1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6" name="Rectangle 2586"/>
              <p:cNvSpPr>
                <a:spLocks noChangeArrowheads="1"/>
              </p:cNvSpPr>
              <p:nvPr/>
            </p:nvSpPr>
            <p:spPr bwMode="auto">
              <a:xfrm>
                <a:off x="328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7" name="Rectangle 2587"/>
              <p:cNvSpPr>
                <a:spLocks noChangeArrowheads="1"/>
              </p:cNvSpPr>
              <p:nvPr/>
            </p:nvSpPr>
            <p:spPr bwMode="auto">
              <a:xfrm>
                <a:off x="328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8" name="Rectangle 2588"/>
              <p:cNvSpPr>
                <a:spLocks noChangeArrowheads="1"/>
              </p:cNvSpPr>
              <p:nvPr/>
            </p:nvSpPr>
            <p:spPr bwMode="auto">
              <a:xfrm>
                <a:off x="3288"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19" name="Rectangle 2589"/>
              <p:cNvSpPr>
                <a:spLocks noChangeArrowheads="1"/>
              </p:cNvSpPr>
              <p:nvPr/>
            </p:nvSpPr>
            <p:spPr bwMode="auto">
              <a:xfrm>
                <a:off x="3290"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0" name="Rectangle 2590"/>
              <p:cNvSpPr>
                <a:spLocks noChangeArrowheads="1"/>
              </p:cNvSpPr>
              <p:nvPr/>
            </p:nvSpPr>
            <p:spPr bwMode="auto">
              <a:xfrm>
                <a:off x="3293"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1" name="Rectangle 2591"/>
              <p:cNvSpPr>
                <a:spLocks noChangeArrowheads="1"/>
              </p:cNvSpPr>
              <p:nvPr/>
            </p:nvSpPr>
            <p:spPr bwMode="auto">
              <a:xfrm>
                <a:off x="33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2" name="Rectangle 2592"/>
              <p:cNvSpPr>
                <a:spLocks noChangeArrowheads="1"/>
              </p:cNvSpPr>
              <p:nvPr/>
            </p:nvSpPr>
            <p:spPr bwMode="auto">
              <a:xfrm>
                <a:off x="330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3" name="Rectangle 2593"/>
              <p:cNvSpPr>
                <a:spLocks noChangeArrowheads="1"/>
              </p:cNvSpPr>
              <p:nvPr/>
            </p:nvSpPr>
            <p:spPr bwMode="auto">
              <a:xfrm>
                <a:off x="3304"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4" name="Rectangle 2594"/>
              <p:cNvSpPr>
                <a:spLocks noChangeArrowheads="1"/>
              </p:cNvSpPr>
              <p:nvPr/>
            </p:nvSpPr>
            <p:spPr bwMode="auto">
              <a:xfrm>
                <a:off x="3305"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5" name="Rectangle 2595"/>
              <p:cNvSpPr>
                <a:spLocks noChangeArrowheads="1"/>
              </p:cNvSpPr>
              <p:nvPr/>
            </p:nvSpPr>
            <p:spPr bwMode="auto">
              <a:xfrm>
                <a:off x="330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6" name="Rectangle 2596"/>
              <p:cNvSpPr>
                <a:spLocks noChangeArrowheads="1"/>
              </p:cNvSpPr>
              <p:nvPr/>
            </p:nvSpPr>
            <p:spPr bwMode="auto">
              <a:xfrm>
                <a:off x="330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7" name="Rectangle 2597"/>
              <p:cNvSpPr>
                <a:spLocks noChangeArrowheads="1"/>
              </p:cNvSpPr>
              <p:nvPr/>
            </p:nvSpPr>
            <p:spPr bwMode="auto">
              <a:xfrm>
                <a:off x="3307"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8" name="Rectangle 2598"/>
              <p:cNvSpPr>
                <a:spLocks noChangeArrowheads="1"/>
              </p:cNvSpPr>
              <p:nvPr/>
            </p:nvSpPr>
            <p:spPr bwMode="auto">
              <a:xfrm>
                <a:off x="3309"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29" name="Rectangle 2599"/>
              <p:cNvSpPr>
                <a:spLocks noChangeArrowheads="1"/>
              </p:cNvSpPr>
              <p:nvPr/>
            </p:nvSpPr>
            <p:spPr bwMode="auto">
              <a:xfrm>
                <a:off x="3311"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730" name="Rectangle 2600"/>
              <p:cNvSpPr>
                <a:spLocks noChangeArrowheads="1"/>
              </p:cNvSpPr>
              <p:nvPr/>
            </p:nvSpPr>
            <p:spPr bwMode="auto">
              <a:xfrm>
                <a:off x="3312" y="3196"/>
                <a:ext cx="13"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grpSp>
        <p:sp>
          <p:nvSpPr>
            <p:cNvPr id="1377" name="Rectangle 2601"/>
            <p:cNvSpPr>
              <a:spLocks noChangeArrowheads="1"/>
            </p:cNvSpPr>
            <p:nvPr/>
          </p:nvSpPr>
          <p:spPr bwMode="auto">
            <a:xfrm>
              <a:off x="525561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78" name="Rectangle 2602"/>
            <p:cNvSpPr>
              <a:spLocks noChangeArrowheads="1"/>
            </p:cNvSpPr>
            <p:nvPr/>
          </p:nvSpPr>
          <p:spPr bwMode="auto">
            <a:xfrm>
              <a:off x="525923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79" name="Rectangle 2603"/>
            <p:cNvSpPr>
              <a:spLocks noChangeArrowheads="1"/>
            </p:cNvSpPr>
            <p:nvPr/>
          </p:nvSpPr>
          <p:spPr bwMode="auto">
            <a:xfrm>
              <a:off x="526104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0" name="Rectangle 2604"/>
            <p:cNvSpPr>
              <a:spLocks noChangeArrowheads="1"/>
            </p:cNvSpPr>
            <p:nvPr/>
          </p:nvSpPr>
          <p:spPr bwMode="auto">
            <a:xfrm>
              <a:off x="526104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1" name="Rectangle 2605"/>
            <p:cNvSpPr>
              <a:spLocks noChangeArrowheads="1"/>
            </p:cNvSpPr>
            <p:nvPr/>
          </p:nvSpPr>
          <p:spPr bwMode="auto">
            <a:xfrm>
              <a:off x="527010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2" name="Rectangle 2606"/>
            <p:cNvSpPr>
              <a:spLocks noChangeArrowheads="1"/>
            </p:cNvSpPr>
            <p:nvPr/>
          </p:nvSpPr>
          <p:spPr bwMode="auto">
            <a:xfrm>
              <a:off x="527010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3" name="Rectangle 2607"/>
            <p:cNvSpPr>
              <a:spLocks noChangeArrowheads="1"/>
            </p:cNvSpPr>
            <p:nvPr/>
          </p:nvSpPr>
          <p:spPr bwMode="auto">
            <a:xfrm>
              <a:off x="527553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4" name="Rectangle 2608"/>
            <p:cNvSpPr>
              <a:spLocks noChangeArrowheads="1"/>
            </p:cNvSpPr>
            <p:nvPr/>
          </p:nvSpPr>
          <p:spPr bwMode="auto">
            <a:xfrm>
              <a:off x="5280969"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5" name="Rectangle 2609"/>
            <p:cNvSpPr>
              <a:spLocks noChangeArrowheads="1"/>
            </p:cNvSpPr>
            <p:nvPr/>
          </p:nvSpPr>
          <p:spPr bwMode="auto">
            <a:xfrm>
              <a:off x="528278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6" name="Rectangle 2610"/>
            <p:cNvSpPr>
              <a:spLocks noChangeArrowheads="1"/>
            </p:cNvSpPr>
            <p:nvPr/>
          </p:nvSpPr>
          <p:spPr bwMode="auto">
            <a:xfrm>
              <a:off x="52864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7" name="Rectangle 2611"/>
            <p:cNvSpPr>
              <a:spLocks noChangeArrowheads="1"/>
            </p:cNvSpPr>
            <p:nvPr/>
          </p:nvSpPr>
          <p:spPr bwMode="auto">
            <a:xfrm>
              <a:off x="528821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8" name="Rectangle 2612"/>
            <p:cNvSpPr>
              <a:spLocks noChangeArrowheads="1"/>
            </p:cNvSpPr>
            <p:nvPr/>
          </p:nvSpPr>
          <p:spPr bwMode="auto">
            <a:xfrm>
              <a:off x="529002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89" name="Rectangle 2613"/>
            <p:cNvSpPr>
              <a:spLocks noChangeArrowheads="1"/>
            </p:cNvSpPr>
            <p:nvPr/>
          </p:nvSpPr>
          <p:spPr bwMode="auto">
            <a:xfrm>
              <a:off x="529546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0" name="Rectangle 2614"/>
            <p:cNvSpPr>
              <a:spLocks noChangeArrowheads="1"/>
            </p:cNvSpPr>
            <p:nvPr/>
          </p:nvSpPr>
          <p:spPr bwMode="auto">
            <a:xfrm>
              <a:off x="529546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1" name="Rectangle 2615"/>
            <p:cNvSpPr>
              <a:spLocks noChangeArrowheads="1"/>
            </p:cNvSpPr>
            <p:nvPr/>
          </p:nvSpPr>
          <p:spPr bwMode="auto">
            <a:xfrm>
              <a:off x="529546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2" name="Rectangle 2616"/>
            <p:cNvSpPr>
              <a:spLocks noChangeArrowheads="1"/>
            </p:cNvSpPr>
            <p:nvPr/>
          </p:nvSpPr>
          <p:spPr bwMode="auto">
            <a:xfrm>
              <a:off x="529727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3" name="Rectangle 2617"/>
            <p:cNvSpPr>
              <a:spLocks noChangeArrowheads="1"/>
            </p:cNvSpPr>
            <p:nvPr/>
          </p:nvSpPr>
          <p:spPr bwMode="auto">
            <a:xfrm>
              <a:off x="530451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4" name="Rectangle 2618"/>
            <p:cNvSpPr>
              <a:spLocks noChangeArrowheads="1"/>
            </p:cNvSpPr>
            <p:nvPr/>
          </p:nvSpPr>
          <p:spPr bwMode="auto">
            <a:xfrm>
              <a:off x="530813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5" name="Rectangle 2619"/>
            <p:cNvSpPr>
              <a:spLocks noChangeArrowheads="1"/>
            </p:cNvSpPr>
            <p:nvPr/>
          </p:nvSpPr>
          <p:spPr bwMode="auto">
            <a:xfrm>
              <a:off x="531357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6" name="Rectangle 2620"/>
            <p:cNvSpPr>
              <a:spLocks noChangeArrowheads="1"/>
            </p:cNvSpPr>
            <p:nvPr/>
          </p:nvSpPr>
          <p:spPr bwMode="auto">
            <a:xfrm>
              <a:off x="531357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7" name="Rectangle 2621"/>
            <p:cNvSpPr>
              <a:spLocks noChangeArrowheads="1"/>
            </p:cNvSpPr>
            <p:nvPr/>
          </p:nvSpPr>
          <p:spPr bwMode="auto">
            <a:xfrm>
              <a:off x="532263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8" name="Rectangle 2622"/>
            <p:cNvSpPr>
              <a:spLocks noChangeArrowheads="1"/>
            </p:cNvSpPr>
            <p:nvPr/>
          </p:nvSpPr>
          <p:spPr bwMode="auto">
            <a:xfrm>
              <a:off x="532806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399" name="Rectangle 2623"/>
            <p:cNvSpPr>
              <a:spLocks noChangeArrowheads="1"/>
            </p:cNvSpPr>
            <p:nvPr/>
          </p:nvSpPr>
          <p:spPr bwMode="auto">
            <a:xfrm>
              <a:off x="532806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0" name="Rectangle 2624"/>
            <p:cNvSpPr>
              <a:spLocks noChangeArrowheads="1"/>
            </p:cNvSpPr>
            <p:nvPr/>
          </p:nvSpPr>
          <p:spPr bwMode="auto">
            <a:xfrm>
              <a:off x="532987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1" name="Rectangle 2625"/>
            <p:cNvSpPr>
              <a:spLocks noChangeArrowheads="1"/>
            </p:cNvSpPr>
            <p:nvPr/>
          </p:nvSpPr>
          <p:spPr bwMode="auto">
            <a:xfrm>
              <a:off x="532987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2" name="Rectangle 2626"/>
            <p:cNvSpPr>
              <a:spLocks noChangeArrowheads="1"/>
            </p:cNvSpPr>
            <p:nvPr/>
          </p:nvSpPr>
          <p:spPr bwMode="auto">
            <a:xfrm>
              <a:off x="532987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3" name="Rectangle 2627"/>
            <p:cNvSpPr>
              <a:spLocks noChangeArrowheads="1"/>
            </p:cNvSpPr>
            <p:nvPr/>
          </p:nvSpPr>
          <p:spPr bwMode="auto">
            <a:xfrm>
              <a:off x="5331687"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4" name="Rectangle 2628"/>
            <p:cNvSpPr>
              <a:spLocks noChangeArrowheads="1"/>
            </p:cNvSpPr>
            <p:nvPr/>
          </p:nvSpPr>
          <p:spPr bwMode="auto">
            <a:xfrm>
              <a:off x="533712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5" name="Rectangle 2629"/>
            <p:cNvSpPr>
              <a:spLocks noChangeArrowheads="1"/>
            </p:cNvSpPr>
            <p:nvPr/>
          </p:nvSpPr>
          <p:spPr bwMode="auto">
            <a:xfrm>
              <a:off x="533712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6" name="Rectangle 2630"/>
            <p:cNvSpPr>
              <a:spLocks noChangeArrowheads="1"/>
            </p:cNvSpPr>
            <p:nvPr/>
          </p:nvSpPr>
          <p:spPr bwMode="auto">
            <a:xfrm>
              <a:off x="534255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7" name="Rectangle 2631"/>
            <p:cNvSpPr>
              <a:spLocks noChangeArrowheads="1"/>
            </p:cNvSpPr>
            <p:nvPr/>
          </p:nvSpPr>
          <p:spPr bwMode="auto">
            <a:xfrm>
              <a:off x="534980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8" name="Rectangle 2632"/>
            <p:cNvSpPr>
              <a:spLocks noChangeArrowheads="1"/>
            </p:cNvSpPr>
            <p:nvPr/>
          </p:nvSpPr>
          <p:spPr bwMode="auto">
            <a:xfrm>
              <a:off x="534980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09" name="Rectangle 2633"/>
            <p:cNvSpPr>
              <a:spLocks noChangeArrowheads="1"/>
            </p:cNvSpPr>
            <p:nvPr/>
          </p:nvSpPr>
          <p:spPr bwMode="auto">
            <a:xfrm>
              <a:off x="5357045"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0" name="Rectangle 2634"/>
            <p:cNvSpPr>
              <a:spLocks noChangeArrowheads="1"/>
            </p:cNvSpPr>
            <p:nvPr/>
          </p:nvSpPr>
          <p:spPr bwMode="auto">
            <a:xfrm>
              <a:off x="536247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1" name="Rectangle 2635"/>
            <p:cNvSpPr>
              <a:spLocks noChangeArrowheads="1"/>
            </p:cNvSpPr>
            <p:nvPr/>
          </p:nvSpPr>
          <p:spPr bwMode="auto">
            <a:xfrm>
              <a:off x="536247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2" name="Rectangle 2636"/>
            <p:cNvSpPr>
              <a:spLocks noChangeArrowheads="1"/>
            </p:cNvSpPr>
            <p:nvPr/>
          </p:nvSpPr>
          <p:spPr bwMode="auto">
            <a:xfrm>
              <a:off x="536429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3" name="Rectangle 2637"/>
            <p:cNvSpPr>
              <a:spLocks noChangeArrowheads="1"/>
            </p:cNvSpPr>
            <p:nvPr/>
          </p:nvSpPr>
          <p:spPr bwMode="auto">
            <a:xfrm>
              <a:off x="5369725"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4" name="Rectangle 2638"/>
            <p:cNvSpPr>
              <a:spLocks noChangeArrowheads="1"/>
            </p:cNvSpPr>
            <p:nvPr/>
          </p:nvSpPr>
          <p:spPr bwMode="auto">
            <a:xfrm>
              <a:off x="537334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5" name="Rectangle 2639"/>
            <p:cNvSpPr>
              <a:spLocks noChangeArrowheads="1"/>
            </p:cNvSpPr>
            <p:nvPr/>
          </p:nvSpPr>
          <p:spPr bwMode="auto">
            <a:xfrm>
              <a:off x="537878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6" name="Rectangle 2640"/>
            <p:cNvSpPr>
              <a:spLocks noChangeArrowheads="1"/>
            </p:cNvSpPr>
            <p:nvPr/>
          </p:nvSpPr>
          <p:spPr bwMode="auto">
            <a:xfrm>
              <a:off x="538602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7" name="Rectangle 2641"/>
            <p:cNvSpPr>
              <a:spLocks noChangeArrowheads="1"/>
            </p:cNvSpPr>
            <p:nvPr/>
          </p:nvSpPr>
          <p:spPr bwMode="auto">
            <a:xfrm>
              <a:off x="538602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8" name="Rectangle 2642"/>
            <p:cNvSpPr>
              <a:spLocks noChangeArrowheads="1"/>
            </p:cNvSpPr>
            <p:nvPr/>
          </p:nvSpPr>
          <p:spPr bwMode="auto">
            <a:xfrm>
              <a:off x="538964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19" name="Rectangle 2643"/>
            <p:cNvSpPr>
              <a:spLocks noChangeArrowheads="1"/>
            </p:cNvSpPr>
            <p:nvPr/>
          </p:nvSpPr>
          <p:spPr bwMode="auto">
            <a:xfrm>
              <a:off x="538964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0" name="Rectangle 2644"/>
            <p:cNvSpPr>
              <a:spLocks noChangeArrowheads="1"/>
            </p:cNvSpPr>
            <p:nvPr/>
          </p:nvSpPr>
          <p:spPr bwMode="auto">
            <a:xfrm>
              <a:off x="539327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1" name="Rectangle 2645"/>
            <p:cNvSpPr>
              <a:spLocks noChangeArrowheads="1"/>
            </p:cNvSpPr>
            <p:nvPr/>
          </p:nvSpPr>
          <p:spPr bwMode="auto">
            <a:xfrm>
              <a:off x="539689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2" name="Rectangle 2646"/>
            <p:cNvSpPr>
              <a:spLocks noChangeArrowheads="1"/>
            </p:cNvSpPr>
            <p:nvPr/>
          </p:nvSpPr>
          <p:spPr bwMode="auto">
            <a:xfrm>
              <a:off x="542768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3" name="Rectangle 2647"/>
            <p:cNvSpPr>
              <a:spLocks noChangeArrowheads="1"/>
            </p:cNvSpPr>
            <p:nvPr/>
          </p:nvSpPr>
          <p:spPr bwMode="auto">
            <a:xfrm>
              <a:off x="5434932"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4" name="Rectangle 2648"/>
            <p:cNvSpPr>
              <a:spLocks noChangeArrowheads="1"/>
            </p:cNvSpPr>
            <p:nvPr/>
          </p:nvSpPr>
          <p:spPr bwMode="auto">
            <a:xfrm>
              <a:off x="543855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5" name="Rectangle 2649"/>
            <p:cNvSpPr>
              <a:spLocks noChangeArrowheads="1"/>
            </p:cNvSpPr>
            <p:nvPr/>
          </p:nvSpPr>
          <p:spPr bwMode="auto">
            <a:xfrm>
              <a:off x="543855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6" name="Rectangle 2650"/>
            <p:cNvSpPr>
              <a:spLocks noChangeArrowheads="1"/>
            </p:cNvSpPr>
            <p:nvPr/>
          </p:nvSpPr>
          <p:spPr bwMode="auto">
            <a:xfrm>
              <a:off x="544036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7" name="Rectangle 2651"/>
            <p:cNvSpPr>
              <a:spLocks noChangeArrowheads="1"/>
            </p:cNvSpPr>
            <p:nvPr/>
          </p:nvSpPr>
          <p:spPr bwMode="auto">
            <a:xfrm>
              <a:off x="544398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8" name="Rectangle 2652"/>
            <p:cNvSpPr>
              <a:spLocks noChangeArrowheads="1"/>
            </p:cNvSpPr>
            <p:nvPr/>
          </p:nvSpPr>
          <p:spPr bwMode="auto">
            <a:xfrm>
              <a:off x="544398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29" name="Rectangle 2653"/>
            <p:cNvSpPr>
              <a:spLocks noChangeArrowheads="1"/>
            </p:cNvSpPr>
            <p:nvPr/>
          </p:nvSpPr>
          <p:spPr bwMode="auto">
            <a:xfrm>
              <a:off x="545123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0" name="Rectangle 2654"/>
            <p:cNvSpPr>
              <a:spLocks noChangeArrowheads="1"/>
            </p:cNvSpPr>
            <p:nvPr/>
          </p:nvSpPr>
          <p:spPr bwMode="auto">
            <a:xfrm>
              <a:off x="545848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1" name="Rectangle 2655"/>
            <p:cNvSpPr>
              <a:spLocks noChangeArrowheads="1"/>
            </p:cNvSpPr>
            <p:nvPr/>
          </p:nvSpPr>
          <p:spPr bwMode="auto">
            <a:xfrm>
              <a:off x="546934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2" name="Rectangle 2656"/>
            <p:cNvSpPr>
              <a:spLocks noChangeArrowheads="1"/>
            </p:cNvSpPr>
            <p:nvPr/>
          </p:nvSpPr>
          <p:spPr bwMode="auto">
            <a:xfrm>
              <a:off x="548021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3" name="Rectangle 2657"/>
            <p:cNvSpPr>
              <a:spLocks noChangeArrowheads="1"/>
            </p:cNvSpPr>
            <p:nvPr/>
          </p:nvSpPr>
          <p:spPr bwMode="auto">
            <a:xfrm>
              <a:off x="548021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4" name="Rectangle 2658"/>
            <p:cNvSpPr>
              <a:spLocks noChangeArrowheads="1"/>
            </p:cNvSpPr>
            <p:nvPr/>
          </p:nvSpPr>
          <p:spPr bwMode="auto">
            <a:xfrm>
              <a:off x="5485650"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5" name="Rectangle 2659"/>
            <p:cNvSpPr>
              <a:spLocks noChangeArrowheads="1"/>
            </p:cNvSpPr>
            <p:nvPr/>
          </p:nvSpPr>
          <p:spPr bwMode="auto">
            <a:xfrm>
              <a:off x="548746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6" name="Rectangle 2660"/>
            <p:cNvSpPr>
              <a:spLocks noChangeArrowheads="1"/>
            </p:cNvSpPr>
            <p:nvPr/>
          </p:nvSpPr>
          <p:spPr bwMode="auto">
            <a:xfrm>
              <a:off x="548746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7" name="Rectangle 2661"/>
            <p:cNvSpPr>
              <a:spLocks noChangeArrowheads="1"/>
            </p:cNvSpPr>
            <p:nvPr/>
          </p:nvSpPr>
          <p:spPr bwMode="auto">
            <a:xfrm>
              <a:off x="548927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8" name="Rectangle 2662"/>
            <p:cNvSpPr>
              <a:spLocks noChangeArrowheads="1"/>
            </p:cNvSpPr>
            <p:nvPr/>
          </p:nvSpPr>
          <p:spPr bwMode="auto">
            <a:xfrm>
              <a:off x="549651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39" name="Rectangle 2663"/>
            <p:cNvSpPr>
              <a:spLocks noChangeArrowheads="1"/>
            </p:cNvSpPr>
            <p:nvPr/>
          </p:nvSpPr>
          <p:spPr bwMode="auto">
            <a:xfrm>
              <a:off x="550014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0" name="Rectangle 2664"/>
            <p:cNvSpPr>
              <a:spLocks noChangeArrowheads="1"/>
            </p:cNvSpPr>
            <p:nvPr/>
          </p:nvSpPr>
          <p:spPr bwMode="auto">
            <a:xfrm>
              <a:off x="550738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1" name="Rectangle 2665"/>
            <p:cNvSpPr>
              <a:spLocks noChangeArrowheads="1"/>
            </p:cNvSpPr>
            <p:nvPr/>
          </p:nvSpPr>
          <p:spPr bwMode="auto">
            <a:xfrm>
              <a:off x="550738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2" name="Rectangle 2666"/>
            <p:cNvSpPr>
              <a:spLocks noChangeArrowheads="1"/>
            </p:cNvSpPr>
            <p:nvPr/>
          </p:nvSpPr>
          <p:spPr bwMode="auto">
            <a:xfrm>
              <a:off x="550738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3" name="Rectangle 2667"/>
            <p:cNvSpPr>
              <a:spLocks noChangeArrowheads="1"/>
            </p:cNvSpPr>
            <p:nvPr/>
          </p:nvSpPr>
          <p:spPr bwMode="auto">
            <a:xfrm>
              <a:off x="552006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4" name="Rectangle 2668"/>
            <p:cNvSpPr>
              <a:spLocks noChangeArrowheads="1"/>
            </p:cNvSpPr>
            <p:nvPr/>
          </p:nvSpPr>
          <p:spPr bwMode="auto">
            <a:xfrm>
              <a:off x="552368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5" name="Rectangle 2669"/>
            <p:cNvSpPr>
              <a:spLocks noChangeArrowheads="1"/>
            </p:cNvSpPr>
            <p:nvPr/>
          </p:nvSpPr>
          <p:spPr bwMode="auto">
            <a:xfrm>
              <a:off x="553093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6" name="Rectangle 2670"/>
            <p:cNvSpPr>
              <a:spLocks noChangeArrowheads="1"/>
            </p:cNvSpPr>
            <p:nvPr/>
          </p:nvSpPr>
          <p:spPr bwMode="auto">
            <a:xfrm>
              <a:off x="553636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7" name="Rectangle 2671"/>
            <p:cNvSpPr>
              <a:spLocks noChangeArrowheads="1"/>
            </p:cNvSpPr>
            <p:nvPr/>
          </p:nvSpPr>
          <p:spPr bwMode="auto">
            <a:xfrm>
              <a:off x="553636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8" name="Rectangle 2672"/>
            <p:cNvSpPr>
              <a:spLocks noChangeArrowheads="1"/>
            </p:cNvSpPr>
            <p:nvPr/>
          </p:nvSpPr>
          <p:spPr bwMode="auto">
            <a:xfrm>
              <a:off x="553817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49" name="Rectangle 2673"/>
            <p:cNvSpPr>
              <a:spLocks noChangeArrowheads="1"/>
            </p:cNvSpPr>
            <p:nvPr/>
          </p:nvSpPr>
          <p:spPr bwMode="auto">
            <a:xfrm>
              <a:off x="554361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0" name="Rectangle 2674"/>
            <p:cNvSpPr>
              <a:spLocks noChangeArrowheads="1"/>
            </p:cNvSpPr>
            <p:nvPr/>
          </p:nvSpPr>
          <p:spPr bwMode="auto">
            <a:xfrm>
              <a:off x="55581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1" name="Rectangle 2675"/>
            <p:cNvSpPr>
              <a:spLocks noChangeArrowheads="1"/>
            </p:cNvSpPr>
            <p:nvPr/>
          </p:nvSpPr>
          <p:spPr bwMode="auto">
            <a:xfrm>
              <a:off x="556172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2" name="Rectangle 2676"/>
            <p:cNvSpPr>
              <a:spLocks noChangeArrowheads="1"/>
            </p:cNvSpPr>
            <p:nvPr/>
          </p:nvSpPr>
          <p:spPr bwMode="auto">
            <a:xfrm>
              <a:off x="556172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3" name="Rectangle 2677"/>
            <p:cNvSpPr>
              <a:spLocks noChangeArrowheads="1"/>
            </p:cNvSpPr>
            <p:nvPr/>
          </p:nvSpPr>
          <p:spPr bwMode="auto">
            <a:xfrm>
              <a:off x="556897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4" name="Rectangle 2678"/>
            <p:cNvSpPr>
              <a:spLocks noChangeArrowheads="1"/>
            </p:cNvSpPr>
            <p:nvPr/>
          </p:nvSpPr>
          <p:spPr bwMode="auto">
            <a:xfrm>
              <a:off x="5576216"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5" name="Rectangle 2679"/>
            <p:cNvSpPr>
              <a:spLocks noChangeArrowheads="1"/>
            </p:cNvSpPr>
            <p:nvPr/>
          </p:nvSpPr>
          <p:spPr bwMode="auto">
            <a:xfrm>
              <a:off x="557802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6" name="Rectangle 2680"/>
            <p:cNvSpPr>
              <a:spLocks noChangeArrowheads="1"/>
            </p:cNvSpPr>
            <p:nvPr/>
          </p:nvSpPr>
          <p:spPr bwMode="auto">
            <a:xfrm>
              <a:off x="558165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7" name="Rectangle 2681"/>
            <p:cNvSpPr>
              <a:spLocks noChangeArrowheads="1"/>
            </p:cNvSpPr>
            <p:nvPr/>
          </p:nvSpPr>
          <p:spPr bwMode="auto">
            <a:xfrm>
              <a:off x="559614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8" name="Rectangle 2682"/>
            <p:cNvSpPr>
              <a:spLocks noChangeArrowheads="1"/>
            </p:cNvSpPr>
            <p:nvPr/>
          </p:nvSpPr>
          <p:spPr bwMode="auto">
            <a:xfrm>
              <a:off x="559795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59" name="Rectangle 2683"/>
            <p:cNvSpPr>
              <a:spLocks noChangeArrowheads="1"/>
            </p:cNvSpPr>
            <p:nvPr/>
          </p:nvSpPr>
          <p:spPr bwMode="auto">
            <a:xfrm>
              <a:off x="560700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0" name="Rectangle 2684"/>
            <p:cNvSpPr>
              <a:spLocks noChangeArrowheads="1"/>
            </p:cNvSpPr>
            <p:nvPr/>
          </p:nvSpPr>
          <p:spPr bwMode="auto">
            <a:xfrm>
              <a:off x="561606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1" name="Rectangle 2685"/>
            <p:cNvSpPr>
              <a:spLocks noChangeArrowheads="1"/>
            </p:cNvSpPr>
            <p:nvPr/>
          </p:nvSpPr>
          <p:spPr bwMode="auto">
            <a:xfrm>
              <a:off x="563236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2" name="Rectangle 2686"/>
            <p:cNvSpPr>
              <a:spLocks noChangeArrowheads="1"/>
            </p:cNvSpPr>
            <p:nvPr/>
          </p:nvSpPr>
          <p:spPr bwMode="auto">
            <a:xfrm>
              <a:off x="56541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3" name="Rectangle 2687"/>
            <p:cNvSpPr>
              <a:spLocks noChangeArrowheads="1"/>
            </p:cNvSpPr>
            <p:nvPr/>
          </p:nvSpPr>
          <p:spPr bwMode="auto">
            <a:xfrm>
              <a:off x="566134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4" name="Rectangle 2688"/>
            <p:cNvSpPr>
              <a:spLocks noChangeArrowheads="1"/>
            </p:cNvSpPr>
            <p:nvPr/>
          </p:nvSpPr>
          <p:spPr bwMode="auto">
            <a:xfrm>
              <a:off x="566497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5" name="Rectangle 2689"/>
            <p:cNvSpPr>
              <a:spLocks noChangeArrowheads="1"/>
            </p:cNvSpPr>
            <p:nvPr/>
          </p:nvSpPr>
          <p:spPr bwMode="auto">
            <a:xfrm>
              <a:off x="567402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6" name="Rectangle 2690"/>
            <p:cNvSpPr>
              <a:spLocks noChangeArrowheads="1"/>
            </p:cNvSpPr>
            <p:nvPr/>
          </p:nvSpPr>
          <p:spPr bwMode="auto">
            <a:xfrm>
              <a:off x="567946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7" name="Rectangle 2691"/>
            <p:cNvSpPr>
              <a:spLocks noChangeArrowheads="1"/>
            </p:cNvSpPr>
            <p:nvPr/>
          </p:nvSpPr>
          <p:spPr bwMode="auto">
            <a:xfrm>
              <a:off x="568127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8" name="Rectangle 2692"/>
            <p:cNvSpPr>
              <a:spLocks noChangeArrowheads="1"/>
            </p:cNvSpPr>
            <p:nvPr/>
          </p:nvSpPr>
          <p:spPr bwMode="auto">
            <a:xfrm>
              <a:off x="568851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69" name="Rectangle 2693"/>
            <p:cNvSpPr>
              <a:spLocks noChangeArrowheads="1"/>
            </p:cNvSpPr>
            <p:nvPr/>
          </p:nvSpPr>
          <p:spPr bwMode="auto">
            <a:xfrm>
              <a:off x="569938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0" name="Rectangle 2694"/>
            <p:cNvSpPr>
              <a:spLocks noChangeArrowheads="1"/>
            </p:cNvSpPr>
            <p:nvPr/>
          </p:nvSpPr>
          <p:spPr bwMode="auto">
            <a:xfrm>
              <a:off x="570119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1" name="Rectangle 2695"/>
            <p:cNvSpPr>
              <a:spLocks noChangeArrowheads="1"/>
            </p:cNvSpPr>
            <p:nvPr/>
          </p:nvSpPr>
          <p:spPr bwMode="auto">
            <a:xfrm>
              <a:off x="571931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2" name="Rectangle 2696"/>
            <p:cNvSpPr>
              <a:spLocks noChangeArrowheads="1"/>
            </p:cNvSpPr>
            <p:nvPr/>
          </p:nvSpPr>
          <p:spPr bwMode="auto">
            <a:xfrm>
              <a:off x="572112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3" name="Rectangle 2697"/>
            <p:cNvSpPr>
              <a:spLocks noChangeArrowheads="1"/>
            </p:cNvSpPr>
            <p:nvPr/>
          </p:nvSpPr>
          <p:spPr bwMode="auto">
            <a:xfrm>
              <a:off x="572112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4" name="Rectangle 2698"/>
            <p:cNvSpPr>
              <a:spLocks noChangeArrowheads="1"/>
            </p:cNvSpPr>
            <p:nvPr/>
          </p:nvSpPr>
          <p:spPr bwMode="auto">
            <a:xfrm>
              <a:off x="573380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5" name="Rectangle 2699"/>
            <p:cNvSpPr>
              <a:spLocks noChangeArrowheads="1"/>
            </p:cNvSpPr>
            <p:nvPr/>
          </p:nvSpPr>
          <p:spPr bwMode="auto">
            <a:xfrm>
              <a:off x="573380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6" name="Rectangle 2700"/>
            <p:cNvSpPr>
              <a:spLocks noChangeArrowheads="1"/>
            </p:cNvSpPr>
            <p:nvPr/>
          </p:nvSpPr>
          <p:spPr bwMode="auto">
            <a:xfrm>
              <a:off x="573380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7" name="Rectangle 2701"/>
            <p:cNvSpPr>
              <a:spLocks noChangeArrowheads="1"/>
            </p:cNvSpPr>
            <p:nvPr/>
          </p:nvSpPr>
          <p:spPr bwMode="auto">
            <a:xfrm>
              <a:off x="574104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8" name="Rectangle 2702"/>
            <p:cNvSpPr>
              <a:spLocks noChangeArrowheads="1"/>
            </p:cNvSpPr>
            <p:nvPr/>
          </p:nvSpPr>
          <p:spPr bwMode="auto">
            <a:xfrm>
              <a:off x="5742858"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79" name="Rectangle 2703"/>
            <p:cNvSpPr>
              <a:spLocks noChangeArrowheads="1"/>
            </p:cNvSpPr>
            <p:nvPr/>
          </p:nvSpPr>
          <p:spPr bwMode="auto">
            <a:xfrm>
              <a:off x="574829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0" name="Rectangle 2704"/>
            <p:cNvSpPr>
              <a:spLocks noChangeArrowheads="1"/>
            </p:cNvSpPr>
            <p:nvPr/>
          </p:nvSpPr>
          <p:spPr bwMode="auto">
            <a:xfrm>
              <a:off x="576097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1" name="Rectangle 2705"/>
            <p:cNvSpPr>
              <a:spLocks noChangeArrowheads="1"/>
            </p:cNvSpPr>
            <p:nvPr/>
          </p:nvSpPr>
          <p:spPr bwMode="auto">
            <a:xfrm>
              <a:off x="5768217"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2" name="Rectangle 2706"/>
            <p:cNvSpPr>
              <a:spLocks noChangeArrowheads="1"/>
            </p:cNvSpPr>
            <p:nvPr/>
          </p:nvSpPr>
          <p:spPr bwMode="auto">
            <a:xfrm>
              <a:off x="5775462"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3" name="Rectangle 2707"/>
            <p:cNvSpPr>
              <a:spLocks noChangeArrowheads="1"/>
            </p:cNvSpPr>
            <p:nvPr/>
          </p:nvSpPr>
          <p:spPr bwMode="auto">
            <a:xfrm>
              <a:off x="578270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4" name="Rectangle 2708"/>
            <p:cNvSpPr>
              <a:spLocks noChangeArrowheads="1"/>
            </p:cNvSpPr>
            <p:nvPr/>
          </p:nvSpPr>
          <p:spPr bwMode="auto">
            <a:xfrm>
              <a:off x="578995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5" name="Rectangle 2709"/>
            <p:cNvSpPr>
              <a:spLocks noChangeArrowheads="1"/>
            </p:cNvSpPr>
            <p:nvPr/>
          </p:nvSpPr>
          <p:spPr bwMode="auto">
            <a:xfrm>
              <a:off x="579176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6" name="Rectangle 2710"/>
            <p:cNvSpPr>
              <a:spLocks noChangeArrowheads="1"/>
            </p:cNvSpPr>
            <p:nvPr/>
          </p:nvSpPr>
          <p:spPr bwMode="auto">
            <a:xfrm>
              <a:off x="581893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7" name="Rectangle 2711"/>
            <p:cNvSpPr>
              <a:spLocks noChangeArrowheads="1"/>
            </p:cNvSpPr>
            <p:nvPr/>
          </p:nvSpPr>
          <p:spPr bwMode="auto">
            <a:xfrm>
              <a:off x="5833425"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8" name="Rectangle 2712"/>
            <p:cNvSpPr>
              <a:spLocks noChangeArrowheads="1"/>
            </p:cNvSpPr>
            <p:nvPr/>
          </p:nvSpPr>
          <p:spPr bwMode="auto">
            <a:xfrm>
              <a:off x="584972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89" name="Rectangle 2713"/>
            <p:cNvSpPr>
              <a:spLocks noChangeArrowheads="1"/>
            </p:cNvSpPr>
            <p:nvPr/>
          </p:nvSpPr>
          <p:spPr bwMode="auto">
            <a:xfrm>
              <a:off x="585334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0" name="Rectangle 2714"/>
            <p:cNvSpPr>
              <a:spLocks noChangeArrowheads="1"/>
            </p:cNvSpPr>
            <p:nvPr/>
          </p:nvSpPr>
          <p:spPr bwMode="auto">
            <a:xfrm>
              <a:off x="585334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1" name="Rectangle 2715"/>
            <p:cNvSpPr>
              <a:spLocks noChangeArrowheads="1"/>
            </p:cNvSpPr>
            <p:nvPr/>
          </p:nvSpPr>
          <p:spPr bwMode="auto">
            <a:xfrm>
              <a:off x="587327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2" name="Rectangle 2716"/>
            <p:cNvSpPr>
              <a:spLocks noChangeArrowheads="1"/>
            </p:cNvSpPr>
            <p:nvPr/>
          </p:nvSpPr>
          <p:spPr bwMode="auto">
            <a:xfrm>
              <a:off x="588051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3" name="Rectangle 2717"/>
            <p:cNvSpPr>
              <a:spLocks noChangeArrowheads="1"/>
            </p:cNvSpPr>
            <p:nvPr/>
          </p:nvSpPr>
          <p:spPr bwMode="auto">
            <a:xfrm>
              <a:off x="5884142"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4" name="Rectangle 2718"/>
            <p:cNvSpPr>
              <a:spLocks noChangeArrowheads="1"/>
            </p:cNvSpPr>
            <p:nvPr/>
          </p:nvSpPr>
          <p:spPr bwMode="auto">
            <a:xfrm>
              <a:off x="589319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5" name="Rectangle 2719"/>
            <p:cNvSpPr>
              <a:spLocks noChangeArrowheads="1"/>
            </p:cNvSpPr>
            <p:nvPr/>
          </p:nvSpPr>
          <p:spPr bwMode="auto">
            <a:xfrm>
              <a:off x="591855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6" name="Rectangle 2720"/>
            <p:cNvSpPr>
              <a:spLocks noChangeArrowheads="1"/>
            </p:cNvSpPr>
            <p:nvPr/>
          </p:nvSpPr>
          <p:spPr bwMode="auto">
            <a:xfrm>
              <a:off x="592036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7" name="Rectangle 2721"/>
            <p:cNvSpPr>
              <a:spLocks noChangeArrowheads="1"/>
            </p:cNvSpPr>
            <p:nvPr/>
          </p:nvSpPr>
          <p:spPr bwMode="auto">
            <a:xfrm>
              <a:off x="594210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8" name="Rectangle 2722"/>
            <p:cNvSpPr>
              <a:spLocks noChangeArrowheads="1"/>
            </p:cNvSpPr>
            <p:nvPr/>
          </p:nvSpPr>
          <p:spPr bwMode="auto">
            <a:xfrm>
              <a:off x="596202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499" name="Rectangle 2723"/>
            <p:cNvSpPr>
              <a:spLocks noChangeArrowheads="1"/>
            </p:cNvSpPr>
            <p:nvPr/>
          </p:nvSpPr>
          <p:spPr bwMode="auto">
            <a:xfrm>
              <a:off x="596746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0" name="Rectangle 2724"/>
            <p:cNvSpPr>
              <a:spLocks noChangeArrowheads="1"/>
            </p:cNvSpPr>
            <p:nvPr/>
          </p:nvSpPr>
          <p:spPr bwMode="auto">
            <a:xfrm>
              <a:off x="600550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1" name="Rectangle 2725"/>
            <p:cNvSpPr>
              <a:spLocks noChangeArrowheads="1"/>
            </p:cNvSpPr>
            <p:nvPr/>
          </p:nvSpPr>
          <p:spPr bwMode="auto">
            <a:xfrm>
              <a:off x="603085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2" name="Rectangle 2726"/>
            <p:cNvSpPr>
              <a:spLocks noChangeArrowheads="1"/>
            </p:cNvSpPr>
            <p:nvPr/>
          </p:nvSpPr>
          <p:spPr bwMode="auto">
            <a:xfrm>
              <a:off x="6070709"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3" name="Rectangle 2727"/>
            <p:cNvSpPr>
              <a:spLocks noChangeArrowheads="1"/>
            </p:cNvSpPr>
            <p:nvPr/>
          </p:nvSpPr>
          <p:spPr bwMode="auto">
            <a:xfrm>
              <a:off x="607252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4" name="Rectangle 2728"/>
            <p:cNvSpPr>
              <a:spLocks noChangeArrowheads="1"/>
            </p:cNvSpPr>
            <p:nvPr/>
          </p:nvSpPr>
          <p:spPr bwMode="auto">
            <a:xfrm>
              <a:off x="607433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5" name="Rectangle 2729"/>
            <p:cNvSpPr>
              <a:spLocks noChangeArrowheads="1"/>
            </p:cNvSpPr>
            <p:nvPr/>
          </p:nvSpPr>
          <p:spPr bwMode="auto">
            <a:xfrm>
              <a:off x="61178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6" name="Rectangle 2730"/>
            <p:cNvSpPr>
              <a:spLocks noChangeArrowheads="1"/>
            </p:cNvSpPr>
            <p:nvPr/>
          </p:nvSpPr>
          <p:spPr bwMode="auto">
            <a:xfrm>
              <a:off x="61178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7" name="Rectangle 2731"/>
            <p:cNvSpPr>
              <a:spLocks noChangeArrowheads="1"/>
            </p:cNvSpPr>
            <p:nvPr/>
          </p:nvSpPr>
          <p:spPr bwMode="auto">
            <a:xfrm>
              <a:off x="612686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8" name="Rectangle 2732"/>
            <p:cNvSpPr>
              <a:spLocks noChangeArrowheads="1"/>
            </p:cNvSpPr>
            <p:nvPr/>
          </p:nvSpPr>
          <p:spPr bwMode="auto">
            <a:xfrm>
              <a:off x="613229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09" name="Rectangle 2733"/>
            <p:cNvSpPr>
              <a:spLocks noChangeArrowheads="1"/>
            </p:cNvSpPr>
            <p:nvPr/>
          </p:nvSpPr>
          <p:spPr bwMode="auto">
            <a:xfrm>
              <a:off x="6154030"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0" name="Rectangle 2734"/>
            <p:cNvSpPr>
              <a:spLocks noChangeArrowheads="1"/>
            </p:cNvSpPr>
            <p:nvPr/>
          </p:nvSpPr>
          <p:spPr bwMode="auto">
            <a:xfrm>
              <a:off x="6166709"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1" name="Rectangle 2735"/>
            <p:cNvSpPr>
              <a:spLocks noChangeArrowheads="1"/>
            </p:cNvSpPr>
            <p:nvPr/>
          </p:nvSpPr>
          <p:spPr bwMode="auto">
            <a:xfrm>
              <a:off x="6166709"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2" name="Rectangle 2736"/>
            <p:cNvSpPr>
              <a:spLocks noChangeArrowheads="1"/>
            </p:cNvSpPr>
            <p:nvPr/>
          </p:nvSpPr>
          <p:spPr bwMode="auto">
            <a:xfrm>
              <a:off x="619025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3" name="Rectangle 2737"/>
            <p:cNvSpPr>
              <a:spLocks noChangeArrowheads="1"/>
            </p:cNvSpPr>
            <p:nvPr/>
          </p:nvSpPr>
          <p:spPr bwMode="auto">
            <a:xfrm>
              <a:off x="620293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4" name="Rectangle 2738"/>
            <p:cNvSpPr>
              <a:spLocks noChangeArrowheads="1"/>
            </p:cNvSpPr>
            <p:nvPr/>
          </p:nvSpPr>
          <p:spPr bwMode="auto">
            <a:xfrm>
              <a:off x="620293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5" name="Rectangle 2739"/>
            <p:cNvSpPr>
              <a:spLocks noChangeArrowheads="1"/>
            </p:cNvSpPr>
            <p:nvPr/>
          </p:nvSpPr>
          <p:spPr bwMode="auto">
            <a:xfrm>
              <a:off x="621380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6" name="Rectangle 2740"/>
            <p:cNvSpPr>
              <a:spLocks noChangeArrowheads="1"/>
            </p:cNvSpPr>
            <p:nvPr/>
          </p:nvSpPr>
          <p:spPr bwMode="auto">
            <a:xfrm>
              <a:off x="627720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7" name="Rectangle 2741"/>
            <p:cNvSpPr>
              <a:spLocks noChangeArrowheads="1"/>
            </p:cNvSpPr>
            <p:nvPr/>
          </p:nvSpPr>
          <p:spPr bwMode="auto">
            <a:xfrm>
              <a:off x="6318861"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8" name="Rectangle 2742"/>
            <p:cNvSpPr>
              <a:spLocks noChangeArrowheads="1"/>
            </p:cNvSpPr>
            <p:nvPr/>
          </p:nvSpPr>
          <p:spPr bwMode="auto">
            <a:xfrm>
              <a:off x="632610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19" name="Rectangle 2743"/>
            <p:cNvSpPr>
              <a:spLocks noChangeArrowheads="1"/>
            </p:cNvSpPr>
            <p:nvPr/>
          </p:nvSpPr>
          <p:spPr bwMode="auto">
            <a:xfrm>
              <a:off x="6358710"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0" name="Rectangle 2744"/>
            <p:cNvSpPr>
              <a:spLocks noChangeArrowheads="1"/>
            </p:cNvSpPr>
            <p:nvPr/>
          </p:nvSpPr>
          <p:spPr bwMode="auto">
            <a:xfrm>
              <a:off x="6449276"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1" name="Rectangle 2745"/>
            <p:cNvSpPr>
              <a:spLocks noChangeArrowheads="1"/>
            </p:cNvSpPr>
            <p:nvPr/>
          </p:nvSpPr>
          <p:spPr bwMode="auto">
            <a:xfrm>
              <a:off x="6461956" y="5824783"/>
              <a:ext cx="25359"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2" name="Rectangle 2746"/>
            <p:cNvSpPr>
              <a:spLocks noChangeArrowheads="1"/>
            </p:cNvSpPr>
            <p:nvPr/>
          </p:nvSpPr>
          <p:spPr bwMode="auto">
            <a:xfrm>
              <a:off x="6465578"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3" name="Rectangle 2747"/>
            <p:cNvSpPr>
              <a:spLocks noChangeArrowheads="1"/>
            </p:cNvSpPr>
            <p:nvPr/>
          </p:nvSpPr>
          <p:spPr bwMode="auto">
            <a:xfrm>
              <a:off x="6476446"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4" name="Rectangle 2748"/>
            <p:cNvSpPr>
              <a:spLocks noChangeArrowheads="1"/>
            </p:cNvSpPr>
            <p:nvPr/>
          </p:nvSpPr>
          <p:spPr bwMode="auto">
            <a:xfrm>
              <a:off x="6485503"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5" name="Rectangle 2749"/>
            <p:cNvSpPr>
              <a:spLocks noChangeArrowheads="1"/>
            </p:cNvSpPr>
            <p:nvPr/>
          </p:nvSpPr>
          <p:spPr bwMode="auto">
            <a:xfrm>
              <a:off x="6499994"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6" name="Rectangle 2750"/>
            <p:cNvSpPr>
              <a:spLocks noChangeArrowheads="1"/>
            </p:cNvSpPr>
            <p:nvPr/>
          </p:nvSpPr>
          <p:spPr bwMode="auto">
            <a:xfrm>
              <a:off x="6641277" y="5824783"/>
              <a:ext cx="23547" cy="1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FFFFFF"/>
                  </a:solidFill>
                  <a:ea typeface="MS PGothic" pitchFamily="34" charset="-128"/>
                </a:rPr>
                <a:t>|</a:t>
              </a:r>
              <a:endParaRPr lang="en-US" sz="1800">
                <a:ea typeface="MS PGothic" pitchFamily="34" charset="-128"/>
              </a:endParaRPr>
            </a:p>
          </p:txBody>
        </p:sp>
        <p:sp>
          <p:nvSpPr>
            <p:cNvPr id="1527" name="Rectangle 2751"/>
            <p:cNvSpPr>
              <a:spLocks noChangeArrowheads="1"/>
            </p:cNvSpPr>
            <p:nvPr/>
          </p:nvSpPr>
          <p:spPr bwMode="auto">
            <a:xfrm>
              <a:off x="2828431" y="2332503"/>
              <a:ext cx="19925" cy="36940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8" name="Rectangle 2752"/>
            <p:cNvSpPr>
              <a:spLocks noChangeArrowheads="1"/>
            </p:cNvSpPr>
            <p:nvPr/>
          </p:nvSpPr>
          <p:spPr bwMode="auto">
            <a:xfrm>
              <a:off x="2828431" y="2332503"/>
              <a:ext cx="4019338" cy="20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9" name="Rectangle 2753"/>
            <p:cNvSpPr>
              <a:spLocks noChangeArrowheads="1"/>
            </p:cNvSpPr>
            <p:nvPr/>
          </p:nvSpPr>
          <p:spPr bwMode="auto">
            <a:xfrm>
              <a:off x="6827844" y="2332503"/>
              <a:ext cx="19925" cy="36940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0" name="Rectangle 2754"/>
            <p:cNvSpPr>
              <a:spLocks noChangeArrowheads="1"/>
            </p:cNvSpPr>
            <p:nvPr/>
          </p:nvSpPr>
          <p:spPr bwMode="auto">
            <a:xfrm>
              <a:off x="2828431" y="6006031"/>
              <a:ext cx="4019338" cy="20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365" name="Rectangle 1364"/>
          <p:cNvSpPr/>
          <p:nvPr/>
        </p:nvSpPr>
        <p:spPr>
          <a:xfrm>
            <a:off x="77119" y="6347018"/>
            <a:ext cx="4572000" cy="646331"/>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a:p>
            <a:pPr lvl="0"/>
            <a:r>
              <a:rPr lang="fr-FR" sz="1200" dirty="0" smtClean="0">
                <a:solidFill>
                  <a:srgbClr val="FFFFFF"/>
                </a:solidFill>
                <a:latin typeface="Calibri" pitchFamily="34"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7"/>
          <p:cNvSpPr txBox="1">
            <a:spLocks noChangeArrowheads="1"/>
          </p:cNvSpPr>
          <p:nvPr/>
        </p:nvSpPr>
        <p:spPr bwMode="auto">
          <a:xfrm>
            <a:off x="313943" y="4906963"/>
            <a:ext cx="349194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50000"/>
              </a:spcBef>
            </a:pPr>
            <a:r>
              <a:rPr lang="en-US" sz="1800" dirty="0" smtClean="0">
                <a:solidFill>
                  <a:prstClr val="white"/>
                </a:solidFill>
                <a:latin typeface="Calibri" pitchFamily="34" charset="0"/>
                <a:ea typeface="MS PGothic" pitchFamily="34" charset="-128"/>
              </a:rPr>
              <a:t>Comparison of high vs. low recurrence risk groups using </a:t>
            </a:r>
            <a:br>
              <a:rPr lang="en-US" sz="1800" dirty="0" smtClean="0">
                <a:solidFill>
                  <a:prstClr val="white"/>
                </a:solidFill>
                <a:latin typeface="Calibri" pitchFamily="34" charset="0"/>
                <a:ea typeface="MS PGothic" pitchFamily="34" charset="-128"/>
              </a:rPr>
            </a:br>
            <a:r>
              <a:rPr lang="en-US" sz="1800" dirty="0" smtClean="0">
                <a:solidFill>
                  <a:prstClr val="white"/>
                </a:solidFill>
                <a:latin typeface="Calibri" pitchFamily="34" charset="0"/>
                <a:ea typeface="MS PGothic" pitchFamily="34" charset="-128"/>
              </a:rPr>
              <a:t>Cox model:  HR = 1.47 (p=0.046)</a:t>
            </a:r>
          </a:p>
        </p:txBody>
      </p:sp>
      <p:graphicFrame>
        <p:nvGraphicFramePr>
          <p:cNvPr id="342623" name="Group 607"/>
          <p:cNvGraphicFramePr>
            <a:graphicFrameLocks noGrp="1"/>
          </p:cNvGraphicFramePr>
          <p:nvPr>
            <p:extLst>
              <p:ext uri="{D42A27DB-BD31-4B8C-83A1-F6EECF244321}">
                <p14:modId xmlns:p14="http://schemas.microsoft.com/office/powerpoint/2010/main" val="3271044138"/>
              </p:ext>
            </p:extLst>
          </p:nvPr>
        </p:nvGraphicFramePr>
        <p:xfrm>
          <a:off x="313943" y="1939327"/>
          <a:ext cx="3277556" cy="2155508"/>
        </p:xfrm>
        <a:graphic>
          <a:graphicData uri="http://schemas.openxmlformats.org/drawingml/2006/table">
            <a:tbl>
              <a:tblPr firstRow="1" bandRow="1">
                <a:tableStyleId>{5C22544A-7EE6-4342-B048-85BDC9FD1C3A}</a:tableStyleId>
              </a:tblPr>
              <a:tblGrid>
                <a:gridCol w="1261469"/>
                <a:gridCol w="716096"/>
                <a:gridCol w="1299991"/>
              </a:tblGrid>
              <a:tr h="528638">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Recurrence Risk Group</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Range of RS</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smtClean="0">
                          <a:ln>
                            <a:noFill/>
                          </a:ln>
                          <a:effectLst/>
                        </a:rPr>
                        <a:t>Proportion of patients</a:t>
                      </a:r>
                      <a:endParaRPr kumimoji="0" lang="en-US" sz="1600" b="0" i="0" u="none" strike="noStrike" cap="none" normalizeH="0" baseline="0" smtClean="0">
                        <a:ln>
                          <a:noFill/>
                        </a:ln>
                        <a:solidFill>
                          <a:schemeClr val="bg1"/>
                        </a:solidFill>
                        <a:effectLst/>
                        <a:latin typeface="Calibri" pitchFamily="34" charset="0"/>
                      </a:endParaRPr>
                    </a:p>
                  </a:txBody>
                  <a:tcPr horzOverflow="overflow"/>
                </a:tc>
              </a:tr>
              <a:tr h="528638">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Low</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&lt;30</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smtClean="0">
                          <a:ln>
                            <a:noFill/>
                          </a:ln>
                          <a:effectLst/>
                        </a:rPr>
                        <a:t>43.7%</a:t>
                      </a:r>
                      <a:endParaRPr kumimoji="0" lang="en-US" sz="1600" b="1" i="0" u="none" strike="noStrike" cap="none" normalizeH="0" baseline="0" smtClean="0">
                        <a:ln>
                          <a:noFill/>
                        </a:ln>
                        <a:solidFill>
                          <a:schemeClr val="tx1"/>
                        </a:solidFill>
                        <a:effectLst/>
                        <a:latin typeface="Calibri" pitchFamily="34" charset="0"/>
                      </a:endParaRPr>
                    </a:p>
                  </a:txBody>
                  <a:tcPr anchor="ctr" horzOverflow="overflow"/>
                </a:tc>
              </a:tr>
              <a:tr h="527050">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Intermediate</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30-40</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30.7%</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r>
              <a:tr h="520700">
                <a:tc>
                  <a:txBody>
                    <a:bodyPr/>
                    <a:lstStyle/>
                    <a:p>
                      <a:pPr marL="0" marR="0" lvl="0" indent="0" algn="l"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smtClean="0">
                          <a:ln>
                            <a:noFill/>
                          </a:ln>
                          <a:effectLst/>
                        </a:rPr>
                        <a:t>High</a:t>
                      </a:r>
                      <a:endParaRPr kumimoji="0" lang="en-US" sz="16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≥41</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457200" rtl="0" eaLnBrk="0" fontAlgn="base" latinLnBrk="0" hangingPunct="0">
                        <a:lnSpc>
                          <a:spcPct val="100000"/>
                        </a:lnSpc>
                        <a:spcBef>
                          <a:spcPct val="20000"/>
                        </a:spcBef>
                        <a:spcAft>
                          <a:spcPct val="0"/>
                        </a:spcAft>
                        <a:buClr>
                          <a:srgbClr val="FFFF00"/>
                        </a:buClr>
                        <a:buSzTx/>
                        <a:buFont typeface="Arial" charset="0"/>
                        <a:buNone/>
                        <a:tabLst/>
                      </a:pPr>
                      <a:r>
                        <a:rPr kumimoji="0" lang="en-US" sz="1600" u="none" strike="noStrike" cap="none" normalizeH="0" baseline="0" dirty="0" smtClean="0">
                          <a:ln>
                            <a:noFill/>
                          </a:ln>
                          <a:effectLst/>
                        </a:rPr>
                        <a:t>25.6%</a:t>
                      </a:r>
                      <a:endParaRPr kumimoji="0" lang="en-US" sz="1600" b="1" i="0" u="none" strike="noStrike" cap="none" normalizeH="0" baseline="0" dirty="0" smtClean="0">
                        <a:ln>
                          <a:noFill/>
                        </a:ln>
                        <a:solidFill>
                          <a:schemeClr val="tx1"/>
                        </a:solidFill>
                        <a:effectLst/>
                        <a:latin typeface="Calibri" pitchFamily="34" charset="0"/>
                      </a:endParaRPr>
                    </a:p>
                  </a:txBody>
                  <a:tcPr anchor="ctr" horzOverflow="overflow"/>
                </a:tc>
              </a:tr>
            </a:tbl>
          </a:graphicData>
        </a:graphic>
      </p:graphicFrame>
      <p:pic>
        <p:nvPicPr>
          <p:cNvPr id="72730" name="Picture 6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4117" y="1803400"/>
            <a:ext cx="5240338" cy="4856163"/>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731" name="Text Box 608"/>
          <p:cNvSpPr txBox="1">
            <a:spLocks noChangeArrowheads="1"/>
          </p:cNvSpPr>
          <p:nvPr/>
        </p:nvSpPr>
        <p:spPr bwMode="auto">
          <a:xfrm>
            <a:off x="8246125" y="6519446"/>
            <a:ext cx="897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1600" b="1" dirty="0" smtClean="0">
                <a:solidFill>
                  <a:prstClr val="white"/>
                </a:solidFill>
              </a:rPr>
              <a:t>n = 711</a:t>
            </a:r>
          </a:p>
        </p:txBody>
      </p:sp>
      <p:sp>
        <p:nvSpPr>
          <p:cNvPr id="8" name="Title 7"/>
          <p:cNvSpPr>
            <a:spLocks noGrp="1"/>
          </p:cNvSpPr>
          <p:nvPr>
            <p:ph type="title"/>
          </p:nvPr>
        </p:nvSpPr>
        <p:spPr/>
        <p:txBody>
          <a:bodyPr>
            <a:normAutofit/>
          </a:bodyPr>
          <a:lstStyle/>
          <a:p>
            <a:r>
              <a:rPr lang="en-US" dirty="0" smtClean="0"/>
              <a:t>QUASAR Results: Recurrence Risk in </a:t>
            </a:r>
            <a:br>
              <a:rPr lang="en-US" dirty="0" smtClean="0"/>
            </a:br>
            <a:r>
              <a:rPr lang="en-US" dirty="0" smtClean="0"/>
              <a:t>Pre-specified Recurrence Risk Groups</a:t>
            </a:r>
            <a:endParaRPr lang="en-US" dirty="0"/>
          </a:p>
        </p:txBody>
      </p:sp>
      <p:sp>
        <p:nvSpPr>
          <p:cNvPr id="10" name="Rectangle 9"/>
          <p:cNvSpPr/>
          <p:nvPr/>
        </p:nvSpPr>
        <p:spPr>
          <a:xfrm>
            <a:off x="110170" y="6319982"/>
            <a:ext cx="4572000" cy="646331"/>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a:p>
            <a:pPr lvl="0"/>
            <a:r>
              <a:rPr lang="fr-FR" sz="1200" dirty="0" smtClean="0">
                <a:solidFill>
                  <a:srgbClr val="FFFFFF"/>
                </a:solidFill>
                <a:latin typeface="Calibri" pitchFamily="34" charset="0"/>
              </a:rPr>
              <a:t>.</a:t>
            </a:r>
          </a:p>
        </p:txBody>
      </p:sp>
    </p:spTree>
    <p:extLst>
      <p:ext uri="{BB962C8B-B14F-4D97-AF65-F5344CB8AC3E}">
        <p14:creationId xmlns:p14="http://schemas.microsoft.com/office/powerpoint/2010/main" val="35023714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itle 407"/>
          <p:cNvSpPr>
            <a:spLocks noGrp="1"/>
          </p:cNvSpPr>
          <p:nvPr>
            <p:ph type="title"/>
          </p:nvPr>
        </p:nvSpPr>
        <p:spPr/>
        <p:txBody>
          <a:bodyPr>
            <a:normAutofit/>
          </a:bodyPr>
          <a:lstStyle/>
          <a:p>
            <a:r>
              <a:rPr lang="en-US" dirty="0" smtClean="0"/>
              <a:t>QUASAR Results: Clinical/Pathological Covariates and Recurrence</a:t>
            </a:r>
            <a:endParaRPr lang="en-US" dirty="0"/>
          </a:p>
        </p:txBody>
      </p:sp>
      <p:sp>
        <p:nvSpPr>
          <p:cNvPr id="73731" name="Text Box 3"/>
          <p:cNvSpPr txBox="1">
            <a:spLocks noChangeArrowheads="1"/>
          </p:cNvSpPr>
          <p:nvPr/>
        </p:nvSpPr>
        <p:spPr bwMode="auto">
          <a:xfrm>
            <a:off x="478632" y="1536828"/>
            <a:ext cx="8186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r>
              <a:rPr lang="en-US" sz="2000" dirty="0">
                <a:solidFill>
                  <a:srgbClr val="FFFFFF"/>
                </a:solidFill>
                <a:latin typeface="+mn-lt"/>
                <a:ea typeface="MS PGothic" pitchFamily="34" charset="-128"/>
              </a:rPr>
              <a:t>Pre-specified Multivariate Analysis, Surgery Alone Patients (</a:t>
            </a:r>
            <a:r>
              <a:rPr lang="en-US" sz="2000" dirty="0" smtClean="0">
                <a:solidFill>
                  <a:srgbClr val="FFFFFF"/>
                </a:solidFill>
                <a:latin typeface="+mn-lt"/>
                <a:ea typeface="MS PGothic" pitchFamily="34" charset="-128"/>
              </a:rPr>
              <a:t>n = 605</a:t>
            </a:r>
            <a:r>
              <a:rPr lang="en-US" sz="2000" dirty="0">
                <a:solidFill>
                  <a:srgbClr val="FFFFFF"/>
                </a:solidFill>
                <a:latin typeface="+mn-lt"/>
                <a:ea typeface="MS PGothic" pitchFamily="34" charset="-128"/>
              </a:rPr>
              <a:t>)</a:t>
            </a:r>
          </a:p>
        </p:txBody>
      </p:sp>
      <p:graphicFrame>
        <p:nvGraphicFramePr>
          <p:cNvPr id="410" name="Content Placeholder 409"/>
          <p:cNvGraphicFramePr>
            <a:graphicFrameLocks noGrp="1"/>
          </p:cNvGraphicFramePr>
          <p:nvPr>
            <p:ph idx="1"/>
            <p:extLst>
              <p:ext uri="{D42A27DB-BD31-4B8C-83A1-F6EECF244321}">
                <p14:modId xmlns:p14="http://schemas.microsoft.com/office/powerpoint/2010/main" val="3799293694"/>
              </p:ext>
            </p:extLst>
          </p:nvPr>
        </p:nvGraphicFramePr>
        <p:xfrm>
          <a:off x="457200" y="2069766"/>
          <a:ext cx="8229600" cy="2595880"/>
        </p:xfrm>
        <a:graphic>
          <a:graphicData uri="http://schemas.openxmlformats.org/drawingml/2006/table">
            <a:tbl>
              <a:tblPr firstRow="1" bandRow="1">
                <a:tableStyleId>{5C22544A-7EE6-4342-B048-85BDC9FD1C3A}</a:tableStyleId>
              </a:tblPr>
              <a:tblGrid>
                <a:gridCol w="2187146"/>
                <a:gridCol w="3200400"/>
                <a:gridCol w="630195"/>
                <a:gridCol w="1272745"/>
                <a:gridCol w="939114"/>
              </a:tblGrid>
              <a:tr h="370840">
                <a:tc>
                  <a:txBody>
                    <a:bodyPr/>
                    <a:lstStyle/>
                    <a:p>
                      <a:r>
                        <a:rPr lang="en-US" dirty="0" smtClean="0"/>
                        <a:t>Variable</a:t>
                      </a:r>
                      <a:endParaRPr lang="en-US" dirty="0"/>
                    </a:p>
                  </a:txBody>
                  <a:tcPr/>
                </a:tc>
                <a:tc>
                  <a:txBody>
                    <a:bodyPr/>
                    <a:lstStyle/>
                    <a:p>
                      <a:pPr algn="ctr"/>
                      <a:r>
                        <a:rPr lang="en-US" dirty="0" smtClean="0"/>
                        <a:t>Categories</a:t>
                      </a:r>
                      <a:endParaRPr lang="en-US" dirty="0"/>
                    </a:p>
                  </a:txBody>
                  <a:tcPr/>
                </a:tc>
                <a:tc>
                  <a:txBody>
                    <a:bodyPr/>
                    <a:lstStyle/>
                    <a:p>
                      <a:pPr algn="ctr"/>
                      <a:r>
                        <a:rPr lang="en-US" dirty="0" smtClean="0"/>
                        <a:t>HR</a:t>
                      </a:r>
                      <a:endParaRPr lang="en-US" dirty="0"/>
                    </a:p>
                  </a:txBody>
                  <a:tcPr/>
                </a:tc>
                <a:tc>
                  <a:txBody>
                    <a:bodyPr/>
                    <a:lstStyle/>
                    <a:p>
                      <a:pPr algn="ctr"/>
                      <a:r>
                        <a:rPr lang="en-US" dirty="0" smtClean="0"/>
                        <a:t>95% CI</a:t>
                      </a:r>
                      <a:endParaRPr lang="en-US" dirty="0"/>
                    </a:p>
                  </a:txBody>
                  <a:tcPr/>
                </a:tc>
                <a:tc>
                  <a:txBody>
                    <a:bodyPr/>
                    <a:lstStyle/>
                    <a:p>
                      <a:pPr algn="ctr"/>
                      <a:r>
                        <a:rPr lang="en-US" dirty="0" smtClean="0"/>
                        <a:t>P value</a:t>
                      </a:r>
                      <a:endParaRPr lang="en-US" dirty="0"/>
                    </a:p>
                  </a:txBody>
                  <a:tcPr/>
                </a:tc>
              </a:tr>
              <a:tr h="370840">
                <a:tc>
                  <a:txBody>
                    <a:bodyPr/>
                    <a:lstStyle/>
                    <a:p>
                      <a:r>
                        <a:rPr lang="en-US" dirty="0" smtClean="0"/>
                        <a:t>Recurrence Score®</a:t>
                      </a:r>
                      <a:endParaRPr lang="en-US" dirty="0"/>
                    </a:p>
                  </a:txBody>
                  <a:tcPr/>
                </a:tc>
                <a:tc>
                  <a:txBody>
                    <a:bodyPr/>
                    <a:lstStyle/>
                    <a:p>
                      <a:pPr algn="ctr"/>
                      <a:r>
                        <a:rPr lang="en-US" dirty="0" smtClean="0"/>
                        <a:t>Continuous</a:t>
                      </a:r>
                      <a:r>
                        <a:rPr lang="en-US" baseline="0" dirty="0" smtClean="0"/>
                        <a:t> per 25 units</a:t>
                      </a:r>
                      <a:endParaRPr lang="en-US" dirty="0"/>
                    </a:p>
                  </a:txBody>
                  <a:tcPr/>
                </a:tc>
                <a:tc>
                  <a:txBody>
                    <a:bodyPr/>
                    <a:lstStyle/>
                    <a:p>
                      <a:pPr algn="ctr"/>
                      <a:r>
                        <a:rPr lang="en-US" dirty="0" smtClean="0"/>
                        <a:t>1.61</a:t>
                      </a:r>
                      <a:endParaRPr lang="en-US" dirty="0"/>
                    </a:p>
                  </a:txBody>
                  <a:tcPr/>
                </a:tc>
                <a:tc>
                  <a:txBody>
                    <a:bodyPr/>
                    <a:lstStyle/>
                    <a:p>
                      <a:pPr algn="ctr"/>
                      <a:r>
                        <a:rPr lang="en-US" dirty="0" smtClean="0"/>
                        <a:t>(1.13, 2.29)</a:t>
                      </a:r>
                      <a:endParaRPr lang="en-US" dirty="0"/>
                    </a:p>
                  </a:txBody>
                  <a:tcPr/>
                </a:tc>
                <a:tc>
                  <a:txBody>
                    <a:bodyPr/>
                    <a:lstStyle/>
                    <a:p>
                      <a:pPr algn="ctr"/>
                      <a:r>
                        <a:rPr lang="en-US" dirty="0" smtClean="0"/>
                        <a:t>0.008</a:t>
                      </a:r>
                      <a:endParaRPr lang="en-US" dirty="0"/>
                    </a:p>
                  </a:txBody>
                  <a:tcPr/>
                </a:tc>
              </a:tr>
              <a:tr h="370840">
                <a:tc>
                  <a:txBody>
                    <a:bodyPr/>
                    <a:lstStyle/>
                    <a:p>
                      <a:r>
                        <a:rPr lang="en-US" dirty="0" smtClean="0"/>
                        <a:t>Mismatch Repair</a:t>
                      </a:r>
                      <a:endParaRPr lang="en-US" dirty="0"/>
                    </a:p>
                  </a:txBody>
                  <a:tcPr/>
                </a:tc>
                <a:tc>
                  <a:txBody>
                    <a:bodyPr/>
                    <a:lstStyle/>
                    <a:p>
                      <a:pPr algn="ctr"/>
                      <a:r>
                        <a:rPr lang="en-US" dirty="0" smtClean="0"/>
                        <a:t>13% deficient vs. 87% proficient</a:t>
                      </a:r>
                      <a:endParaRPr lang="en-US" dirty="0"/>
                    </a:p>
                  </a:txBody>
                  <a:tcPr/>
                </a:tc>
                <a:tc>
                  <a:txBody>
                    <a:bodyPr/>
                    <a:lstStyle/>
                    <a:p>
                      <a:pPr algn="ctr"/>
                      <a:r>
                        <a:rPr lang="en-US" dirty="0" smtClean="0"/>
                        <a:t>0.32</a:t>
                      </a:r>
                      <a:endParaRPr lang="en-US" dirty="0"/>
                    </a:p>
                  </a:txBody>
                  <a:tcPr/>
                </a:tc>
                <a:tc>
                  <a:txBody>
                    <a:bodyPr/>
                    <a:lstStyle/>
                    <a:p>
                      <a:pPr algn="ctr"/>
                      <a:r>
                        <a:rPr lang="en-US" dirty="0" smtClean="0"/>
                        <a:t>(0.15, 0.69)</a:t>
                      </a:r>
                      <a:endParaRPr lang="en-US" dirty="0"/>
                    </a:p>
                  </a:txBody>
                  <a:tcPr/>
                </a:tc>
                <a:tc>
                  <a:txBody>
                    <a:bodyPr/>
                    <a:lstStyle/>
                    <a:p>
                      <a:pPr algn="ctr"/>
                      <a:r>
                        <a:rPr lang="en-US" dirty="0" smtClean="0"/>
                        <a:t>&lt;0.001</a:t>
                      </a:r>
                      <a:endParaRPr lang="en-US" dirty="0"/>
                    </a:p>
                  </a:txBody>
                  <a:tcPr/>
                </a:tc>
              </a:tr>
              <a:tr h="370840">
                <a:tc>
                  <a:txBody>
                    <a:bodyPr/>
                    <a:lstStyle/>
                    <a:p>
                      <a:r>
                        <a:rPr lang="en-US" dirty="0" smtClean="0"/>
                        <a:t>T stage</a:t>
                      </a:r>
                      <a:endParaRPr lang="en-US" dirty="0"/>
                    </a:p>
                  </a:txBody>
                  <a:tcPr/>
                </a:tc>
                <a:tc>
                  <a:txBody>
                    <a:bodyPr/>
                    <a:lstStyle/>
                    <a:p>
                      <a:pPr algn="ctr"/>
                      <a:r>
                        <a:rPr lang="en-US" dirty="0" smtClean="0"/>
                        <a:t>15% T4 vs. 85% T3</a:t>
                      </a:r>
                      <a:endParaRPr lang="en-US" dirty="0"/>
                    </a:p>
                  </a:txBody>
                  <a:tcPr/>
                </a:tc>
                <a:tc>
                  <a:txBody>
                    <a:bodyPr/>
                    <a:lstStyle/>
                    <a:p>
                      <a:pPr algn="ctr"/>
                      <a:r>
                        <a:rPr lang="en-US" dirty="0" smtClean="0"/>
                        <a:t>1.83</a:t>
                      </a:r>
                      <a:endParaRPr lang="en-US" dirty="0"/>
                    </a:p>
                  </a:txBody>
                  <a:tcPr/>
                </a:tc>
                <a:tc>
                  <a:txBody>
                    <a:bodyPr/>
                    <a:lstStyle/>
                    <a:p>
                      <a:pPr algn="ctr"/>
                      <a:r>
                        <a:rPr lang="en-US" dirty="0" smtClean="0"/>
                        <a:t>(1.23,</a:t>
                      </a:r>
                      <a:r>
                        <a:rPr lang="en-US" baseline="0" dirty="0" smtClean="0"/>
                        <a:t> 2.75)</a:t>
                      </a:r>
                      <a:endParaRPr lang="en-US" dirty="0"/>
                    </a:p>
                  </a:txBody>
                  <a:tcPr/>
                </a:tc>
                <a:tc>
                  <a:txBody>
                    <a:bodyPr/>
                    <a:lstStyle/>
                    <a:p>
                      <a:pPr algn="ctr"/>
                      <a:r>
                        <a:rPr lang="en-US" dirty="0" smtClean="0"/>
                        <a:t>0.005</a:t>
                      </a:r>
                      <a:endParaRPr lang="en-US" dirty="0"/>
                    </a:p>
                  </a:txBody>
                  <a:tcPr/>
                </a:tc>
              </a:tr>
              <a:tr h="370840">
                <a:tc>
                  <a:txBody>
                    <a:bodyPr/>
                    <a:lstStyle/>
                    <a:p>
                      <a:r>
                        <a:rPr lang="en-US" dirty="0" smtClean="0"/>
                        <a:t>Tumor grade</a:t>
                      </a:r>
                      <a:endParaRPr lang="en-US" dirty="0"/>
                    </a:p>
                  </a:txBody>
                  <a:tcPr/>
                </a:tc>
                <a:tc>
                  <a:txBody>
                    <a:bodyPr/>
                    <a:lstStyle/>
                    <a:p>
                      <a:pPr algn="ctr"/>
                      <a:r>
                        <a:rPr lang="en-US" dirty="0" smtClean="0"/>
                        <a:t>29% high vs. 71% low</a:t>
                      </a:r>
                      <a:endParaRPr lang="en-US" dirty="0"/>
                    </a:p>
                  </a:txBody>
                  <a:tcPr/>
                </a:tc>
                <a:tc>
                  <a:txBody>
                    <a:bodyPr/>
                    <a:lstStyle/>
                    <a:p>
                      <a:pPr algn="ctr"/>
                      <a:r>
                        <a:rPr lang="en-US" dirty="0" smtClean="0"/>
                        <a:t>0.62</a:t>
                      </a:r>
                      <a:endParaRPr lang="en-US" dirty="0"/>
                    </a:p>
                  </a:txBody>
                  <a:tcPr/>
                </a:tc>
                <a:tc>
                  <a:txBody>
                    <a:bodyPr/>
                    <a:lstStyle/>
                    <a:p>
                      <a:pPr algn="ctr"/>
                      <a:r>
                        <a:rPr lang="en-US" dirty="0" smtClean="0"/>
                        <a:t>(0.40, 0.96)</a:t>
                      </a:r>
                      <a:endParaRPr lang="en-US" dirty="0"/>
                    </a:p>
                  </a:txBody>
                  <a:tcPr/>
                </a:tc>
                <a:tc>
                  <a:txBody>
                    <a:bodyPr/>
                    <a:lstStyle/>
                    <a:p>
                      <a:pPr algn="ctr"/>
                      <a:r>
                        <a:rPr lang="en-US" dirty="0" smtClean="0"/>
                        <a:t>0.026</a:t>
                      </a:r>
                      <a:endParaRPr lang="en-US" dirty="0"/>
                    </a:p>
                  </a:txBody>
                  <a:tcPr/>
                </a:tc>
              </a:tr>
              <a:tr h="370840">
                <a:tc>
                  <a:txBody>
                    <a:bodyPr/>
                    <a:lstStyle/>
                    <a:p>
                      <a:r>
                        <a:rPr lang="en-US" dirty="0" smtClean="0"/>
                        <a:t># of nodes examined</a:t>
                      </a:r>
                      <a:endParaRPr lang="en-US" dirty="0"/>
                    </a:p>
                  </a:txBody>
                  <a:tcPr/>
                </a:tc>
                <a:tc>
                  <a:txBody>
                    <a:bodyPr/>
                    <a:lstStyle/>
                    <a:p>
                      <a:pPr algn="ctr"/>
                      <a:r>
                        <a:rPr lang="en-US" dirty="0" smtClean="0"/>
                        <a:t>62% &lt;12 vs. 38% ≥ 12</a:t>
                      </a:r>
                      <a:endParaRPr lang="en-US" dirty="0"/>
                    </a:p>
                  </a:txBody>
                  <a:tcPr/>
                </a:tc>
                <a:tc>
                  <a:txBody>
                    <a:bodyPr/>
                    <a:lstStyle/>
                    <a:p>
                      <a:pPr algn="ctr"/>
                      <a:r>
                        <a:rPr lang="en-US" dirty="0" smtClean="0"/>
                        <a:t>1.47</a:t>
                      </a:r>
                      <a:endParaRPr lang="en-US" dirty="0"/>
                    </a:p>
                  </a:txBody>
                  <a:tcPr/>
                </a:tc>
                <a:tc>
                  <a:txBody>
                    <a:bodyPr/>
                    <a:lstStyle/>
                    <a:p>
                      <a:pPr algn="ctr"/>
                      <a:r>
                        <a:rPr lang="en-US" dirty="0" smtClean="0"/>
                        <a:t>(1.01, 2.14)</a:t>
                      </a:r>
                      <a:endParaRPr lang="en-US" dirty="0"/>
                    </a:p>
                  </a:txBody>
                  <a:tcPr/>
                </a:tc>
                <a:tc>
                  <a:txBody>
                    <a:bodyPr/>
                    <a:lstStyle/>
                    <a:p>
                      <a:pPr algn="ctr"/>
                      <a:r>
                        <a:rPr lang="en-US" dirty="0" smtClean="0"/>
                        <a:t>0.040</a:t>
                      </a:r>
                      <a:endParaRPr lang="en-US" dirty="0"/>
                    </a:p>
                  </a:txBody>
                  <a:tcPr/>
                </a:tc>
              </a:tr>
              <a:tr h="370840">
                <a:tc>
                  <a:txBody>
                    <a:bodyPr/>
                    <a:lstStyle/>
                    <a:p>
                      <a:r>
                        <a:rPr lang="en-US" dirty="0" smtClean="0"/>
                        <a:t>LVI</a:t>
                      </a:r>
                      <a:endParaRPr lang="en-US" dirty="0"/>
                    </a:p>
                  </a:txBody>
                  <a:tcPr/>
                </a:tc>
                <a:tc>
                  <a:txBody>
                    <a:bodyPr/>
                    <a:lstStyle/>
                    <a:p>
                      <a:pPr algn="ctr"/>
                      <a:r>
                        <a:rPr lang="en-US" dirty="0" smtClean="0"/>
                        <a:t>13% present vs.</a:t>
                      </a:r>
                      <a:r>
                        <a:rPr lang="en-US" baseline="0" dirty="0" smtClean="0"/>
                        <a:t> 87% absent</a:t>
                      </a:r>
                      <a:endParaRPr lang="en-US" dirty="0"/>
                    </a:p>
                  </a:txBody>
                  <a:tcPr/>
                </a:tc>
                <a:tc>
                  <a:txBody>
                    <a:bodyPr/>
                    <a:lstStyle/>
                    <a:p>
                      <a:pPr algn="ctr"/>
                      <a:r>
                        <a:rPr lang="en-US" dirty="0" smtClean="0"/>
                        <a:t>1.40</a:t>
                      </a:r>
                      <a:endParaRPr lang="en-US" dirty="0"/>
                    </a:p>
                  </a:txBody>
                  <a:tcPr/>
                </a:tc>
                <a:tc>
                  <a:txBody>
                    <a:bodyPr/>
                    <a:lstStyle/>
                    <a:p>
                      <a:pPr algn="ctr"/>
                      <a:r>
                        <a:rPr lang="en-US" dirty="0" smtClean="0"/>
                        <a:t>(0.88, 2.23)</a:t>
                      </a:r>
                      <a:endParaRPr lang="en-US" dirty="0"/>
                    </a:p>
                  </a:txBody>
                  <a:tcPr/>
                </a:tc>
                <a:tc>
                  <a:txBody>
                    <a:bodyPr/>
                    <a:lstStyle/>
                    <a:p>
                      <a:pPr algn="ctr"/>
                      <a:r>
                        <a:rPr lang="en-US" dirty="0" smtClean="0"/>
                        <a:t>0.175</a:t>
                      </a:r>
                      <a:endParaRPr lang="en-US" dirty="0"/>
                    </a:p>
                  </a:txBody>
                  <a:tcPr/>
                </a:tc>
              </a:tr>
            </a:tbl>
          </a:graphicData>
        </a:graphic>
      </p:graphicFrame>
      <p:sp>
        <p:nvSpPr>
          <p:cNvPr id="411" name="Rounded Rectangle 410"/>
          <p:cNvSpPr/>
          <p:nvPr/>
        </p:nvSpPr>
        <p:spPr>
          <a:xfrm>
            <a:off x="457200" y="5210241"/>
            <a:ext cx="8229600" cy="1062356"/>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lgn="ctr" eaLnBrk="1" hangingPunct="1"/>
            <a:r>
              <a:rPr lang="en-US" sz="2000" b="1" dirty="0" smtClean="0">
                <a:solidFill>
                  <a:schemeClr val="bg2"/>
                </a:solidFill>
                <a:latin typeface="Calibri" pitchFamily="34" charset="0"/>
                <a:cs typeface="Arial" charset="0"/>
              </a:rPr>
              <a:t>In these multivariate analyses, Recurrence Score, MMR status, and T stage were found to be the most significant independent predictors of recurrence risk.</a:t>
            </a:r>
          </a:p>
        </p:txBody>
      </p:sp>
      <p:sp>
        <p:nvSpPr>
          <p:cNvPr id="413" name="Rectangle 412"/>
          <p:cNvSpPr/>
          <p:nvPr/>
        </p:nvSpPr>
        <p:spPr>
          <a:xfrm>
            <a:off x="478632" y="2438450"/>
            <a:ext cx="2174789" cy="729048"/>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457197" y="3167498"/>
            <a:ext cx="2174789" cy="38988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7759206" y="2450437"/>
            <a:ext cx="906163" cy="729048"/>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7758603" y="3175155"/>
            <a:ext cx="906163" cy="367848"/>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110" y="6380569"/>
            <a:ext cx="4572000" cy="461665"/>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3"/>
          <p:cNvSpPr>
            <a:spLocks noChangeAspect="1" noChangeArrowheads="1" noTextEdit="1"/>
          </p:cNvSpPr>
          <p:nvPr/>
        </p:nvSpPr>
        <p:spPr bwMode="auto">
          <a:xfrm>
            <a:off x="285750" y="833438"/>
            <a:ext cx="584358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5" name="Rectangle 5"/>
          <p:cNvSpPr>
            <a:spLocks noChangeArrowheads="1"/>
          </p:cNvSpPr>
          <p:nvPr/>
        </p:nvSpPr>
        <p:spPr bwMode="auto">
          <a:xfrm>
            <a:off x="1635125" y="4748213"/>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76" name="Rectangle 6"/>
          <p:cNvSpPr>
            <a:spLocks noChangeArrowheads="1"/>
          </p:cNvSpPr>
          <p:nvPr/>
        </p:nvSpPr>
        <p:spPr bwMode="auto">
          <a:xfrm>
            <a:off x="1665288" y="46783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77" name="Rectangle 7"/>
          <p:cNvSpPr>
            <a:spLocks noChangeArrowheads="1"/>
          </p:cNvSpPr>
          <p:nvPr/>
        </p:nvSpPr>
        <p:spPr bwMode="auto">
          <a:xfrm>
            <a:off x="1665288" y="46116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78" name="Rectangle 8"/>
          <p:cNvSpPr>
            <a:spLocks noChangeArrowheads="1"/>
          </p:cNvSpPr>
          <p:nvPr/>
        </p:nvSpPr>
        <p:spPr bwMode="auto">
          <a:xfrm>
            <a:off x="1665288" y="4543425"/>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79" name="Rectangle 9"/>
          <p:cNvSpPr>
            <a:spLocks noChangeArrowheads="1"/>
          </p:cNvSpPr>
          <p:nvPr/>
        </p:nvSpPr>
        <p:spPr bwMode="auto">
          <a:xfrm>
            <a:off x="1665288" y="44735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0" name="Rectangle 10"/>
          <p:cNvSpPr>
            <a:spLocks noChangeArrowheads="1"/>
          </p:cNvSpPr>
          <p:nvPr/>
        </p:nvSpPr>
        <p:spPr bwMode="auto">
          <a:xfrm>
            <a:off x="1635125" y="440690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1" name="Rectangle 11"/>
          <p:cNvSpPr>
            <a:spLocks noChangeArrowheads="1"/>
          </p:cNvSpPr>
          <p:nvPr/>
        </p:nvSpPr>
        <p:spPr bwMode="auto">
          <a:xfrm>
            <a:off x="1665288" y="4338638"/>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2" name="Rectangle 12"/>
          <p:cNvSpPr>
            <a:spLocks noChangeArrowheads="1"/>
          </p:cNvSpPr>
          <p:nvPr/>
        </p:nvSpPr>
        <p:spPr bwMode="auto">
          <a:xfrm>
            <a:off x="1665288" y="42687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3" name="Rectangle 13"/>
          <p:cNvSpPr>
            <a:spLocks noChangeArrowheads="1"/>
          </p:cNvSpPr>
          <p:nvPr/>
        </p:nvSpPr>
        <p:spPr bwMode="auto">
          <a:xfrm>
            <a:off x="1665288" y="42021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4" name="Rectangle 14"/>
          <p:cNvSpPr>
            <a:spLocks noChangeArrowheads="1"/>
          </p:cNvSpPr>
          <p:nvPr/>
        </p:nvSpPr>
        <p:spPr bwMode="auto">
          <a:xfrm>
            <a:off x="1665288" y="4133850"/>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5" name="Rectangle 15"/>
          <p:cNvSpPr>
            <a:spLocks noChangeArrowheads="1"/>
          </p:cNvSpPr>
          <p:nvPr/>
        </p:nvSpPr>
        <p:spPr bwMode="auto">
          <a:xfrm>
            <a:off x="1635125" y="406400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6" name="Rectangle 16"/>
          <p:cNvSpPr>
            <a:spLocks noChangeArrowheads="1"/>
          </p:cNvSpPr>
          <p:nvPr/>
        </p:nvSpPr>
        <p:spPr bwMode="auto">
          <a:xfrm>
            <a:off x="1665288" y="39957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7" name="Rectangle 17"/>
          <p:cNvSpPr>
            <a:spLocks noChangeArrowheads="1"/>
          </p:cNvSpPr>
          <p:nvPr/>
        </p:nvSpPr>
        <p:spPr bwMode="auto">
          <a:xfrm>
            <a:off x="1665288" y="3929063"/>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8" name="Rectangle 18"/>
          <p:cNvSpPr>
            <a:spLocks noChangeArrowheads="1"/>
          </p:cNvSpPr>
          <p:nvPr/>
        </p:nvSpPr>
        <p:spPr bwMode="auto">
          <a:xfrm>
            <a:off x="1665288" y="38592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89" name="Rectangle 19"/>
          <p:cNvSpPr>
            <a:spLocks noChangeArrowheads="1"/>
          </p:cNvSpPr>
          <p:nvPr/>
        </p:nvSpPr>
        <p:spPr bwMode="auto">
          <a:xfrm>
            <a:off x="1665288" y="37909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0" name="Rectangle 20"/>
          <p:cNvSpPr>
            <a:spLocks noChangeArrowheads="1"/>
          </p:cNvSpPr>
          <p:nvPr/>
        </p:nvSpPr>
        <p:spPr bwMode="auto">
          <a:xfrm>
            <a:off x="1635125" y="3724275"/>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1" name="Rectangle 21"/>
          <p:cNvSpPr>
            <a:spLocks noChangeArrowheads="1"/>
          </p:cNvSpPr>
          <p:nvPr/>
        </p:nvSpPr>
        <p:spPr bwMode="auto">
          <a:xfrm>
            <a:off x="1665288" y="36544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2" name="Rectangle 22"/>
          <p:cNvSpPr>
            <a:spLocks noChangeArrowheads="1"/>
          </p:cNvSpPr>
          <p:nvPr/>
        </p:nvSpPr>
        <p:spPr bwMode="auto">
          <a:xfrm>
            <a:off x="1665288" y="35861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3" name="Rectangle 23"/>
          <p:cNvSpPr>
            <a:spLocks noChangeArrowheads="1"/>
          </p:cNvSpPr>
          <p:nvPr/>
        </p:nvSpPr>
        <p:spPr bwMode="auto">
          <a:xfrm>
            <a:off x="1665288" y="3519488"/>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4" name="Rectangle 24"/>
          <p:cNvSpPr>
            <a:spLocks noChangeArrowheads="1"/>
          </p:cNvSpPr>
          <p:nvPr/>
        </p:nvSpPr>
        <p:spPr bwMode="auto">
          <a:xfrm>
            <a:off x="1665288" y="34496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5" name="Rectangle 25"/>
          <p:cNvSpPr>
            <a:spLocks noChangeArrowheads="1"/>
          </p:cNvSpPr>
          <p:nvPr/>
        </p:nvSpPr>
        <p:spPr bwMode="auto">
          <a:xfrm>
            <a:off x="1635125" y="338137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6" name="Rectangle 26"/>
          <p:cNvSpPr>
            <a:spLocks noChangeArrowheads="1"/>
          </p:cNvSpPr>
          <p:nvPr/>
        </p:nvSpPr>
        <p:spPr bwMode="auto">
          <a:xfrm>
            <a:off x="1665288" y="33115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7" name="Rectangle 27"/>
          <p:cNvSpPr>
            <a:spLocks noChangeArrowheads="1"/>
          </p:cNvSpPr>
          <p:nvPr/>
        </p:nvSpPr>
        <p:spPr bwMode="auto">
          <a:xfrm>
            <a:off x="1665288" y="32448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8" name="Rectangle 28"/>
          <p:cNvSpPr>
            <a:spLocks noChangeArrowheads="1"/>
          </p:cNvSpPr>
          <p:nvPr/>
        </p:nvSpPr>
        <p:spPr bwMode="auto">
          <a:xfrm>
            <a:off x="1665288" y="31765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899" name="Rectangle 29"/>
          <p:cNvSpPr>
            <a:spLocks noChangeArrowheads="1"/>
          </p:cNvSpPr>
          <p:nvPr/>
        </p:nvSpPr>
        <p:spPr bwMode="auto">
          <a:xfrm>
            <a:off x="1665288" y="31067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0" name="Rectangle 30"/>
          <p:cNvSpPr>
            <a:spLocks noChangeArrowheads="1"/>
          </p:cNvSpPr>
          <p:nvPr/>
        </p:nvSpPr>
        <p:spPr bwMode="auto">
          <a:xfrm>
            <a:off x="1635125" y="304006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1" name="Rectangle 31"/>
          <p:cNvSpPr>
            <a:spLocks noChangeArrowheads="1"/>
          </p:cNvSpPr>
          <p:nvPr/>
        </p:nvSpPr>
        <p:spPr bwMode="auto">
          <a:xfrm>
            <a:off x="1665288" y="29718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2" name="Rectangle 32"/>
          <p:cNvSpPr>
            <a:spLocks noChangeArrowheads="1"/>
          </p:cNvSpPr>
          <p:nvPr/>
        </p:nvSpPr>
        <p:spPr bwMode="auto">
          <a:xfrm>
            <a:off x="1665288" y="29019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3" name="Rectangle 33"/>
          <p:cNvSpPr>
            <a:spLocks noChangeArrowheads="1"/>
          </p:cNvSpPr>
          <p:nvPr/>
        </p:nvSpPr>
        <p:spPr bwMode="auto">
          <a:xfrm>
            <a:off x="1665288" y="28352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4" name="Rectangle 34"/>
          <p:cNvSpPr>
            <a:spLocks noChangeArrowheads="1"/>
          </p:cNvSpPr>
          <p:nvPr/>
        </p:nvSpPr>
        <p:spPr bwMode="auto">
          <a:xfrm>
            <a:off x="1665288" y="27670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5" name="Rectangle 35"/>
          <p:cNvSpPr>
            <a:spLocks noChangeArrowheads="1"/>
          </p:cNvSpPr>
          <p:nvPr/>
        </p:nvSpPr>
        <p:spPr bwMode="auto">
          <a:xfrm>
            <a:off x="1635125" y="269716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6" name="Rectangle 36"/>
          <p:cNvSpPr>
            <a:spLocks noChangeArrowheads="1"/>
          </p:cNvSpPr>
          <p:nvPr/>
        </p:nvSpPr>
        <p:spPr bwMode="auto">
          <a:xfrm>
            <a:off x="1665288" y="26304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7" name="Rectangle 37"/>
          <p:cNvSpPr>
            <a:spLocks noChangeArrowheads="1"/>
          </p:cNvSpPr>
          <p:nvPr/>
        </p:nvSpPr>
        <p:spPr bwMode="auto">
          <a:xfrm>
            <a:off x="1665288" y="25622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8" name="Rectangle 38"/>
          <p:cNvSpPr>
            <a:spLocks noChangeArrowheads="1"/>
          </p:cNvSpPr>
          <p:nvPr/>
        </p:nvSpPr>
        <p:spPr bwMode="auto">
          <a:xfrm>
            <a:off x="1665288" y="24923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09" name="Rectangle 39"/>
          <p:cNvSpPr>
            <a:spLocks noChangeArrowheads="1"/>
          </p:cNvSpPr>
          <p:nvPr/>
        </p:nvSpPr>
        <p:spPr bwMode="auto">
          <a:xfrm>
            <a:off x="1665288" y="24241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0" name="Rectangle 40"/>
          <p:cNvSpPr>
            <a:spLocks noChangeArrowheads="1"/>
          </p:cNvSpPr>
          <p:nvPr/>
        </p:nvSpPr>
        <p:spPr bwMode="auto">
          <a:xfrm>
            <a:off x="1635125" y="235743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1" name="Rectangle 41"/>
          <p:cNvSpPr>
            <a:spLocks noChangeArrowheads="1"/>
          </p:cNvSpPr>
          <p:nvPr/>
        </p:nvSpPr>
        <p:spPr bwMode="auto">
          <a:xfrm>
            <a:off x="1665288" y="22875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2" name="Rectangle 42"/>
          <p:cNvSpPr>
            <a:spLocks noChangeArrowheads="1"/>
          </p:cNvSpPr>
          <p:nvPr/>
        </p:nvSpPr>
        <p:spPr bwMode="auto">
          <a:xfrm>
            <a:off x="1665288" y="22193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3" name="Rectangle 43"/>
          <p:cNvSpPr>
            <a:spLocks noChangeArrowheads="1"/>
          </p:cNvSpPr>
          <p:nvPr/>
        </p:nvSpPr>
        <p:spPr bwMode="auto">
          <a:xfrm>
            <a:off x="1665288" y="21526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4" name="Rectangle 44"/>
          <p:cNvSpPr>
            <a:spLocks noChangeArrowheads="1"/>
          </p:cNvSpPr>
          <p:nvPr/>
        </p:nvSpPr>
        <p:spPr bwMode="auto">
          <a:xfrm>
            <a:off x="1665288" y="20828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5" name="Rectangle 45"/>
          <p:cNvSpPr>
            <a:spLocks noChangeArrowheads="1"/>
          </p:cNvSpPr>
          <p:nvPr/>
        </p:nvSpPr>
        <p:spPr bwMode="auto">
          <a:xfrm>
            <a:off x="1635125" y="201453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6" name="Rectangle 46"/>
          <p:cNvSpPr>
            <a:spLocks noChangeArrowheads="1"/>
          </p:cNvSpPr>
          <p:nvPr/>
        </p:nvSpPr>
        <p:spPr bwMode="auto">
          <a:xfrm>
            <a:off x="1665288" y="19478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7" name="Rectangle 47"/>
          <p:cNvSpPr>
            <a:spLocks noChangeArrowheads="1"/>
          </p:cNvSpPr>
          <p:nvPr/>
        </p:nvSpPr>
        <p:spPr bwMode="auto">
          <a:xfrm>
            <a:off x="1665288" y="18780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8" name="Rectangle 48"/>
          <p:cNvSpPr>
            <a:spLocks noChangeArrowheads="1"/>
          </p:cNvSpPr>
          <p:nvPr/>
        </p:nvSpPr>
        <p:spPr bwMode="auto">
          <a:xfrm>
            <a:off x="1665288" y="18097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19" name="Rectangle 49"/>
          <p:cNvSpPr>
            <a:spLocks noChangeArrowheads="1"/>
          </p:cNvSpPr>
          <p:nvPr/>
        </p:nvSpPr>
        <p:spPr bwMode="auto">
          <a:xfrm>
            <a:off x="1665288" y="17399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20" name="Rectangle 50"/>
          <p:cNvSpPr>
            <a:spLocks noChangeArrowheads="1"/>
          </p:cNvSpPr>
          <p:nvPr/>
        </p:nvSpPr>
        <p:spPr bwMode="auto">
          <a:xfrm>
            <a:off x="1635125" y="167322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21" name="Rectangle 51"/>
          <p:cNvSpPr>
            <a:spLocks noChangeArrowheads="1"/>
          </p:cNvSpPr>
          <p:nvPr/>
        </p:nvSpPr>
        <p:spPr bwMode="auto">
          <a:xfrm rot="-5400000">
            <a:off x="-29368" y="3113881"/>
            <a:ext cx="2427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Calibri" pitchFamily="34" charset="0"/>
                <a:cs typeface="Calibri" pitchFamily="34" charset="0"/>
              </a:rPr>
              <a:t>Risk of Recurrence at 3 years</a:t>
            </a:r>
            <a:endParaRPr lang="en-US" sz="2800" b="1">
              <a:solidFill>
                <a:srgbClr val="FFFFFF"/>
              </a:solidFill>
              <a:latin typeface="Calibri" pitchFamily="34" charset="0"/>
              <a:cs typeface="Calibri" pitchFamily="34" charset="0"/>
            </a:endParaRPr>
          </a:p>
        </p:txBody>
      </p:sp>
      <p:sp>
        <p:nvSpPr>
          <p:cNvPr id="79922" name="Rectangle 52"/>
          <p:cNvSpPr>
            <a:spLocks noChangeArrowheads="1"/>
          </p:cNvSpPr>
          <p:nvPr/>
        </p:nvSpPr>
        <p:spPr bwMode="auto">
          <a:xfrm>
            <a:off x="1362075" y="4689475"/>
            <a:ext cx="2159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0%</a:t>
            </a:r>
            <a:endParaRPr lang="en-US" sz="1800">
              <a:solidFill>
                <a:srgbClr val="FFFFFF"/>
              </a:solidFill>
              <a:latin typeface="Calibri" pitchFamily="34" charset="0"/>
              <a:cs typeface="Calibri" pitchFamily="34" charset="0"/>
            </a:endParaRPr>
          </a:p>
        </p:txBody>
      </p:sp>
      <p:sp>
        <p:nvSpPr>
          <p:cNvPr id="79923" name="Rectangle 53"/>
          <p:cNvSpPr>
            <a:spLocks noChangeArrowheads="1"/>
          </p:cNvSpPr>
          <p:nvPr/>
        </p:nvSpPr>
        <p:spPr bwMode="auto">
          <a:xfrm>
            <a:off x="1362075" y="4346575"/>
            <a:ext cx="2159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5%</a:t>
            </a:r>
            <a:endParaRPr lang="en-US" sz="1800">
              <a:solidFill>
                <a:srgbClr val="FFFFFF"/>
              </a:solidFill>
              <a:latin typeface="Calibri" pitchFamily="34" charset="0"/>
              <a:cs typeface="Calibri" pitchFamily="34" charset="0"/>
            </a:endParaRPr>
          </a:p>
        </p:txBody>
      </p:sp>
      <p:sp>
        <p:nvSpPr>
          <p:cNvPr id="79924" name="Rectangle 54"/>
          <p:cNvSpPr>
            <a:spLocks noChangeArrowheads="1"/>
          </p:cNvSpPr>
          <p:nvPr/>
        </p:nvSpPr>
        <p:spPr bwMode="auto">
          <a:xfrm>
            <a:off x="1331913" y="4006850"/>
            <a:ext cx="2492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10%</a:t>
            </a:r>
            <a:endParaRPr lang="en-US" sz="1800">
              <a:solidFill>
                <a:srgbClr val="FFFFFF"/>
              </a:solidFill>
              <a:latin typeface="Calibri" pitchFamily="34" charset="0"/>
              <a:cs typeface="Calibri" pitchFamily="34" charset="0"/>
            </a:endParaRPr>
          </a:p>
        </p:txBody>
      </p:sp>
      <p:sp>
        <p:nvSpPr>
          <p:cNvPr id="79925" name="Rectangle 55"/>
          <p:cNvSpPr>
            <a:spLocks noChangeArrowheads="1"/>
          </p:cNvSpPr>
          <p:nvPr/>
        </p:nvSpPr>
        <p:spPr bwMode="auto">
          <a:xfrm>
            <a:off x="1331913" y="3663950"/>
            <a:ext cx="2492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15%</a:t>
            </a:r>
            <a:endParaRPr lang="en-US" sz="1800">
              <a:solidFill>
                <a:srgbClr val="FFFFFF"/>
              </a:solidFill>
              <a:latin typeface="Calibri" pitchFamily="34" charset="0"/>
              <a:cs typeface="Calibri" pitchFamily="34" charset="0"/>
            </a:endParaRPr>
          </a:p>
        </p:txBody>
      </p:sp>
      <p:sp>
        <p:nvSpPr>
          <p:cNvPr id="79926" name="Rectangle 56"/>
          <p:cNvSpPr>
            <a:spLocks noChangeArrowheads="1"/>
          </p:cNvSpPr>
          <p:nvPr/>
        </p:nvSpPr>
        <p:spPr bwMode="auto">
          <a:xfrm>
            <a:off x="1331913" y="3322638"/>
            <a:ext cx="2492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20%</a:t>
            </a:r>
            <a:endParaRPr lang="en-US" sz="1800">
              <a:solidFill>
                <a:srgbClr val="FFFFFF"/>
              </a:solidFill>
              <a:latin typeface="Calibri" pitchFamily="34" charset="0"/>
              <a:cs typeface="Calibri" pitchFamily="34" charset="0"/>
            </a:endParaRPr>
          </a:p>
        </p:txBody>
      </p:sp>
      <p:sp>
        <p:nvSpPr>
          <p:cNvPr id="79927" name="Rectangle 57"/>
          <p:cNvSpPr>
            <a:spLocks noChangeArrowheads="1"/>
          </p:cNvSpPr>
          <p:nvPr/>
        </p:nvSpPr>
        <p:spPr bwMode="auto">
          <a:xfrm>
            <a:off x="1331913" y="2979738"/>
            <a:ext cx="2492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25%</a:t>
            </a:r>
            <a:endParaRPr lang="en-US" sz="1800">
              <a:solidFill>
                <a:srgbClr val="FFFFFF"/>
              </a:solidFill>
              <a:latin typeface="Calibri" pitchFamily="34" charset="0"/>
              <a:cs typeface="Calibri" pitchFamily="34" charset="0"/>
            </a:endParaRPr>
          </a:p>
        </p:txBody>
      </p:sp>
      <p:sp>
        <p:nvSpPr>
          <p:cNvPr id="79928" name="Rectangle 58"/>
          <p:cNvSpPr>
            <a:spLocks noChangeArrowheads="1"/>
          </p:cNvSpPr>
          <p:nvPr/>
        </p:nvSpPr>
        <p:spPr bwMode="auto">
          <a:xfrm>
            <a:off x="1331913" y="2640013"/>
            <a:ext cx="2492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30%</a:t>
            </a:r>
            <a:endParaRPr lang="en-US" sz="1800">
              <a:solidFill>
                <a:srgbClr val="FFFFFF"/>
              </a:solidFill>
              <a:latin typeface="Calibri" pitchFamily="34" charset="0"/>
              <a:cs typeface="Calibri" pitchFamily="34" charset="0"/>
            </a:endParaRPr>
          </a:p>
        </p:txBody>
      </p:sp>
      <p:sp>
        <p:nvSpPr>
          <p:cNvPr id="79929" name="Rectangle 59"/>
          <p:cNvSpPr>
            <a:spLocks noChangeArrowheads="1"/>
          </p:cNvSpPr>
          <p:nvPr/>
        </p:nvSpPr>
        <p:spPr bwMode="auto">
          <a:xfrm>
            <a:off x="1331913" y="2297113"/>
            <a:ext cx="2492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35%</a:t>
            </a:r>
            <a:endParaRPr lang="en-US" sz="1800">
              <a:solidFill>
                <a:srgbClr val="FFFFFF"/>
              </a:solidFill>
              <a:latin typeface="Calibri" pitchFamily="34" charset="0"/>
              <a:cs typeface="Calibri" pitchFamily="34" charset="0"/>
            </a:endParaRPr>
          </a:p>
        </p:txBody>
      </p:sp>
      <p:sp>
        <p:nvSpPr>
          <p:cNvPr id="79930" name="Rectangle 60"/>
          <p:cNvSpPr>
            <a:spLocks noChangeArrowheads="1"/>
          </p:cNvSpPr>
          <p:nvPr/>
        </p:nvSpPr>
        <p:spPr bwMode="auto">
          <a:xfrm>
            <a:off x="1331913" y="1955800"/>
            <a:ext cx="2492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40%</a:t>
            </a:r>
            <a:endParaRPr lang="en-US" sz="1800">
              <a:solidFill>
                <a:srgbClr val="FFFFFF"/>
              </a:solidFill>
              <a:latin typeface="Calibri" pitchFamily="34" charset="0"/>
              <a:cs typeface="Calibri" pitchFamily="34" charset="0"/>
            </a:endParaRPr>
          </a:p>
        </p:txBody>
      </p:sp>
      <p:sp>
        <p:nvSpPr>
          <p:cNvPr id="79931" name="Rectangle 61"/>
          <p:cNvSpPr>
            <a:spLocks noChangeArrowheads="1"/>
          </p:cNvSpPr>
          <p:nvPr/>
        </p:nvSpPr>
        <p:spPr bwMode="auto">
          <a:xfrm>
            <a:off x="1331913" y="1614488"/>
            <a:ext cx="2492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  45%</a:t>
            </a:r>
            <a:endParaRPr lang="en-US" sz="1800">
              <a:solidFill>
                <a:srgbClr val="FFFFFF"/>
              </a:solidFill>
              <a:latin typeface="Calibri" pitchFamily="34" charset="0"/>
              <a:cs typeface="Calibri" pitchFamily="34" charset="0"/>
            </a:endParaRPr>
          </a:p>
        </p:txBody>
      </p:sp>
      <p:sp>
        <p:nvSpPr>
          <p:cNvPr id="79932" name="Rectangle 62"/>
          <p:cNvSpPr>
            <a:spLocks noChangeArrowheads="1"/>
          </p:cNvSpPr>
          <p:nvPr/>
        </p:nvSpPr>
        <p:spPr bwMode="auto">
          <a:xfrm>
            <a:off x="1731963" y="4772025"/>
            <a:ext cx="11112"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3" name="Rectangle 63"/>
          <p:cNvSpPr>
            <a:spLocks noChangeArrowheads="1"/>
          </p:cNvSpPr>
          <p:nvPr/>
        </p:nvSpPr>
        <p:spPr bwMode="auto">
          <a:xfrm>
            <a:off x="1831975" y="4772025"/>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4" name="Rectangle 64"/>
          <p:cNvSpPr>
            <a:spLocks noChangeArrowheads="1"/>
          </p:cNvSpPr>
          <p:nvPr/>
        </p:nvSpPr>
        <p:spPr bwMode="auto">
          <a:xfrm>
            <a:off x="193040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5" name="Rectangle 65"/>
          <p:cNvSpPr>
            <a:spLocks noChangeArrowheads="1"/>
          </p:cNvSpPr>
          <p:nvPr/>
        </p:nvSpPr>
        <p:spPr bwMode="auto">
          <a:xfrm>
            <a:off x="2028825"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6" name="Rectangle 66"/>
          <p:cNvSpPr>
            <a:spLocks noChangeArrowheads="1"/>
          </p:cNvSpPr>
          <p:nvPr/>
        </p:nvSpPr>
        <p:spPr bwMode="auto">
          <a:xfrm>
            <a:off x="2128838"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7" name="Rectangle 67"/>
          <p:cNvSpPr>
            <a:spLocks noChangeArrowheads="1"/>
          </p:cNvSpPr>
          <p:nvPr/>
        </p:nvSpPr>
        <p:spPr bwMode="auto">
          <a:xfrm>
            <a:off x="2227263" y="4772025"/>
            <a:ext cx="11112"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8" name="Rectangle 68"/>
          <p:cNvSpPr>
            <a:spLocks noChangeArrowheads="1"/>
          </p:cNvSpPr>
          <p:nvPr/>
        </p:nvSpPr>
        <p:spPr bwMode="auto">
          <a:xfrm>
            <a:off x="2327275"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39" name="Rectangle 69"/>
          <p:cNvSpPr>
            <a:spLocks noChangeArrowheads="1"/>
          </p:cNvSpPr>
          <p:nvPr/>
        </p:nvSpPr>
        <p:spPr bwMode="auto">
          <a:xfrm>
            <a:off x="242570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0" name="Rectangle 70"/>
          <p:cNvSpPr>
            <a:spLocks noChangeArrowheads="1"/>
          </p:cNvSpPr>
          <p:nvPr/>
        </p:nvSpPr>
        <p:spPr bwMode="auto">
          <a:xfrm>
            <a:off x="252571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1" name="Rectangle 71"/>
          <p:cNvSpPr>
            <a:spLocks noChangeArrowheads="1"/>
          </p:cNvSpPr>
          <p:nvPr/>
        </p:nvSpPr>
        <p:spPr bwMode="auto">
          <a:xfrm>
            <a:off x="2624138"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2" name="Rectangle 72"/>
          <p:cNvSpPr>
            <a:spLocks noChangeArrowheads="1"/>
          </p:cNvSpPr>
          <p:nvPr/>
        </p:nvSpPr>
        <p:spPr bwMode="auto">
          <a:xfrm>
            <a:off x="2724150" y="4772025"/>
            <a:ext cx="9525"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3" name="Rectangle 73"/>
          <p:cNvSpPr>
            <a:spLocks noChangeArrowheads="1"/>
          </p:cNvSpPr>
          <p:nvPr/>
        </p:nvSpPr>
        <p:spPr bwMode="auto">
          <a:xfrm>
            <a:off x="2822575"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4" name="Rectangle 74"/>
          <p:cNvSpPr>
            <a:spLocks noChangeArrowheads="1"/>
          </p:cNvSpPr>
          <p:nvPr/>
        </p:nvSpPr>
        <p:spPr bwMode="auto">
          <a:xfrm>
            <a:off x="2924175"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5" name="Rectangle 75"/>
          <p:cNvSpPr>
            <a:spLocks noChangeArrowheads="1"/>
          </p:cNvSpPr>
          <p:nvPr/>
        </p:nvSpPr>
        <p:spPr bwMode="auto">
          <a:xfrm>
            <a:off x="302260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6" name="Rectangle 76"/>
          <p:cNvSpPr>
            <a:spLocks noChangeArrowheads="1"/>
          </p:cNvSpPr>
          <p:nvPr/>
        </p:nvSpPr>
        <p:spPr bwMode="auto">
          <a:xfrm>
            <a:off x="312261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7" name="Rectangle 77"/>
          <p:cNvSpPr>
            <a:spLocks noChangeArrowheads="1"/>
          </p:cNvSpPr>
          <p:nvPr/>
        </p:nvSpPr>
        <p:spPr bwMode="auto">
          <a:xfrm>
            <a:off x="3221038" y="4772025"/>
            <a:ext cx="11112"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8" name="Rectangle 78"/>
          <p:cNvSpPr>
            <a:spLocks noChangeArrowheads="1"/>
          </p:cNvSpPr>
          <p:nvPr/>
        </p:nvSpPr>
        <p:spPr bwMode="auto">
          <a:xfrm>
            <a:off x="332105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49" name="Rectangle 79"/>
          <p:cNvSpPr>
            <a:spLocks noChangeArrowheads="1"/>
          </p:cNvSpPr>
          <p:nvPr/>
        </p:nvSpPr>
        <p:spPr bwMode="auto">
          <a:xfrm>
            <a:off x="3419475"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0" name="Rectangle 80"/>
          <p:cNvSpPr>
            <a:spLocks noChangeArrowheads="1"/>
          </p:cNvSpPr>
          <p:nvPr/>
        </p:nvSpPr>
        <p:spPr bwMode="auto">
          <a:xfrm>
            <a:off x="3519488" y="4772025"/>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1" name="Rectangle 81"/>
          <p:cNvSpPr>
            <a:spLocks noChangeArrowheads="1"/>
          </p:cNvSpPr>
          <p:nvPr/>
        </p:nvSpPr>
        <p:spPr bwMode="auto">
          <a:xfrm>
            <a:off x="361791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2" name="Rectangle 82"/>
          <p:cNvSpPr>
            <a:spLocks noChangeArrowheads="1"/>
          </p:cNvSpPr>
          <p:nvPr/>
        </p:nvSpPr>
        <p:spPr bwMode="auto">
          <a:xfrm>
            <a:off x="3717925" y="4772025"/>
            <a:ext cx="9525"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3" name="Rectangle 83"/>
          <p:cNvSpPr>
            <a:spLocks noChangeArrowheads="1"/>
          </p:cNvSpPr>
          <p:nvPr/>
        </p:nvSpPr>
        <p:spPr bwMode="auto">
          <a:xfrm>
            <a:off x="381635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4" name="Rectangle 84"/>
          <p:cNvSpPr>
            <a:spLocks noChangeArrowheads="1"/>
          </p:cNvSpPr>
          <p:nvPr/>
        </p:nvSpPr>
        <p:spPr bwMode="auto">
          <a:xfrm>
            <a:off x="3916363" y="4772025"/>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5" name="Rectangle 85"/>
          <p:cNvSpPr>
            <a:spLocks noChangeArrowheads="1"/>
          </p:cNvSpPr>
          <p:nvPr/>
        </p:nvSpPr>
        <p:spPr bwMode="auto">
          <a:xfrm>
            <a:off x="4014788"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6" name="Rectangle 86"/>
          <p:cNvSpPr>
            <a:spLocks noChangeArrowheads="1"/>
          </p:cNvSpPr>
          <p:nvPr/>
        </p:nvSpPr>
        <p:spPr bwMode="auto">
          <a:xfrm>
            <a:off x="411321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7" name="Rectangle 87"/>
          <p:cNvSpPr>
            <a:spLocks noChangeArrowheads="1"/>
          </p:cNvSpPr>
          <p:nvPr/>
        </p:nvSpPr>
        <p:spPr bwMode="auto">
          <a:xfrm>
            <a:off x="4213225" y="4772025"/>
            <a:ext cx="1111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8" name="Rectangle 88"/>
          <p:cNvSpPr>
            <a:spLocks noChangeArrowheads="1"/>
          </p:cNvSpPr>
          <p:nvPr/>
        </p:nvSpPr>
        <p:spPr bwMode="auto">
          <a:xfrm>
            <a:off x="431165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59" name="Rectangle 89"/>
          <p:cNvSpPr>
            <a:spLocks noChangeArrowheads="1"/>
          </p:cNvSpPr>
          <p:nvPr/>
        </p:nvSpPr>
        <p:spPr bwMode="auto">
          <a:xfrm>
            <a:off x="441166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0" name="Rectangle 90"/>
          <p:cNvSpPr>
            <a:spLocks noChangeArrowheads="1"/>
          </p:cNvSpPr>
          <p:nvPr/>
        </p:nvSpPr>
        <p:spPr bwMode="auto">
          <a:xfrm>
            <a:off x="4510088"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1" name="Rectangle 91"/>
          <p:cNvSpPr>
            <a:spLocks noChangeArrowheads="1"/>
          </p:cNvSpPr>
          <p:nvPr/>
        </p:nvSpPr>
        <p:spPr bwMode="auto">
          <a:xfrm>
            <a:off x="461010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2" name="Rectangle 92"/>
          <p:cNvSpPr>
            <a:spLocks noChangeArrowheads="1"/>
          </p:cNvSpPr>
          <p:nvPr/>
        </p:nvSpPr>
        <p:spPr bwMode="auto">
          <a:xfrm>
            <a:off x="4708525" y="4772025"/>
            <a:ext cx="1111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3" name="Rectangle 93"/>
          <p:cNvSpPr>
            <a:spLocks noChangeArrowheads="1"/>
          </p:cNvSpPr>
          <p:nvPr/>
        </p:nvSpPr>
        <p:spPr bwMode="auto">
          <a:xfrm>
            <a:off x="4808538" y="4772025"/>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4" name="Rectangle 94"/>
          <p:cNvSpPr>
            <a:spLocks noChangeArrowheads="1"/>
          </p:cNvSpPr>
          <p:nvPr/>
        </p:nvSpPr>
        <p:spPr bwMode="auto">
          <a:xfrm>
            <a:off x="4906963" y="4772025"/>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5" name="Rectangle 95"/>
          <p:cNvSpPr>
            <a:spLocks noChangeArrowheads="1"/>
          </p:cNvSpPr>
          <p:nvPr/>
        </p:nvSpPr>
        <p:spPr bwMode="auto">
          <a:xfrm>
            <a:off x="5006975" y="4772025"/>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6" name="Rectangle 96"/>
          <p:cNvSpPr>
            <a:spLocks noChangeArrowheads="1"/>
          </p:cNvSpPr>
          <p:nvPr/>
        </p:nvSpPr>
        <p:spPr bwMode="auto">
          <a:xfrm>
            <a:off x="5105400" y="4772025"/>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7" name="Rectangle 97"/>
          <p:cNvSpPr>
            <a:spLocks noChangeArrowheads="1"/>
          </p:cNvSpPr>
          <p:nvPr/>
        </p:nvSpPr>
        <p:spPr bwMode="auto">
          <a:xfrm>
            <a:off x="5205413" y="4772025"/>
            <a:ext cx="9525"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79968" name="Rectangle 98"/>
          <p:cNvSpPr>
            <a:spLocks noChangeArrowheads="1"/>
          </p:cNvSpPr>
          <p:nvPr/>
        </p:nvSpPr>
        <p:spPr bwMode="auto">
          <a:xfrm>
            <a:off x="2740025" y="5073650"/>
            <a:ext cx="1558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FFFFFF"/>
                </a:solidFill>
                <a:latin typeface="Calibri" pitchFamily="34" charset="0"/>
                <a:cs typeface="Calibri" pitchFamily="34" charset="0"/>
              </a:rPr>
              <a:t>Recurrence Score</a:t>
            </a:r>
            <a:endParaRPr lang="en-US" sz="2800" b="1">
              <a:solidFill>
                <a:srgbClr val="FFFFFF"/>
              </a:solidFill>
              <a:latin typeface="Calibri" pitchFamily="34" charset="0"/>
              <a:cs typeface="Calibri" pitchFamily="34" charset="0"/>
            </a:endParaRPr>
          </a:p>
        </p:txBody>
      </p:sp>
      <p:sp>
        <p:nvSpPr>
          <p:cNvPr id="79969" name="Rectangle 99"/>
          <p:cNvSpPr>
            <a:spLocks noChangeArrowheads="1"/>
          </p:cNvSpPr>
          <p:nvPr/>
        </p:nvSpPr>
        <p:spPr bwMode="auto">
          <a:xfrm>
            <a:off x="1706563" y="4868863"/>
            <a:ext cx="57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0</a:t>
            </a:r>
            <a:endParaRPr lang="en-US" sz="1800">
              <a:solidFill>
                <a:srgbClr val="FFFFFF"/>
              </a:solidFill>
              <a:latin typeface="Calibri" pitchFamily="34" charset="0"/>
              <a:cs typeface="Calibri" pitchFamily="34" charset="0"/>
            </a:endParaRPr>
          </a:p>
        </p:txBody>
      </p:sp>
      <p:sp>
        <p:nvSpPr>
          <p:cNvPr id="79970" name="Rectangle 100"/>
          <p:cNvSpPr>
            <a:spLocks noChangeArrowheads="1"/>
          </p:cNvSpPr>
          <p:nvPr/>
        </p:nvSpPr>
        <p:spPr bwMode="auto">
          <a:xfrm>
            <a:off x="2170113" y="4868863"/>
            <a:ext cx="1158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10</a:t>
            </a:r>
            <a:endParaRPr lang="en-US" sz="1800">
              <a:solidFill>
                <a:srgbClr val="FFFFFF"/>
              </a:solidFill>
              <a:latin typeface="Calibri" pitchFamily="34" charset="0"/>
              <a:cs typeface="Calibri" pitchFamily="34" charset="0"/>
            </a:endParaRPr>
          </a:p>
        </p:txBody>
      </p:sp>
      <p:sp>
        <p:nvSpPr>
          <p:cNvPr id="79971" name="Rectangle 101"/>
          <p:cNvSpPr>
            <a:spLocks noChangeArrowheads="1"/>
          </p:cNvSpPr>
          <p:nvPr/>
        </p:nvSpPr>
        <p:spPr bwMode="auto">
          <a:xfrm>
            <a:off x="2665413" y="4868863"/>
            <a:ext cx="1158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20</a:t>
            </a:r>
            <a:endParaRPr lang="en-US" sz="1800">
              <a:solidFill>
                <a:srgbClr val="FFFFFF"/>
              </a:solidFill>
              <a:latin typeface="Calibri" pitchFamily="34" charset="0"/>
              <a:cs typeface="Calibri" pitchFamily="34" charset="0"/>
            </a:endParaRPr>
          </a:p>
        </p:txBody>
      </p:sp>
      <p:sp>
        <p:nvSpPr>
          <p:cNvPr id="79972" name="Rectangle 102"/>
          <p:cNvSpPr>
            <a:spLocks noChangeArrowheads="1"/>
          </p:cNvSpPr>
          <p:nvPr/>
        </p:nvSpPr>
        <p:spPr bwMode="auto">
          <a:xfrm>
            <a:off x="3160713" y="4868863"/>
            <a:ext cx="1158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30</a:t>
            </a:r>
            <a:endParaRPr lang="en-US" sz="1800">
              <a:solidFill>
                <a:srgbClr val="FFFFFF"/>
              </a:solidFill>
              <a:latin typeface="Calibri" pitchFamily="34" charset="0"/>
              <a:cs typeface="Calibri" pitchFamily="34" charset="0"/>
            </a:endParaRPr>
          </a:p>
        </p:txBody>
      </p:sp>
      <p:sp>
        <p:nvSpPr>
          <p:cNvPr id="79973" name="Rectangle 103"/>
          <p:cNvSpPr>
            <a:spLocks noChangeArrowheads="1"/>
          </p:cNvSpPr>
          <p:nvPr/>
        </p:nvSpPr>
        <p:spPr bwMode="auto">
          <a:xfrm>
            <a:off x="3657600" y="4868863"/>
            <a:ext cx="115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40</a:t>
            </a:r>
            <a:endParaRPr lang="en-US" sz="1800">
              <a:solidFill>
                <a:srgbClr val="FFFFFF"/>
              </a:solidFill>
              <a:latin typeface="Calibri" pitchFamily="34" charset="0"/>
              <a:cs typeface="Calibri" pitchFamily="34" charset="0"/>
            </a:endParaRPr>
          </a:p>
        </p:txBody>
      </p:sp>
      <p:sp>
        <p:nvSpPr>
          <p:cNvPr id="79974" name="Rectangle 104"/>
          <p:cNvSpPr>
            <a:spLocks noChangeArrowheads="1"/>
          </p:cNvSpPr>
          <p:nvPr/>
        </p:nvSpPr>
        <p:spPr bwMode="auto">
          <a:xfrm>
            <a:off x="4154488" y="4868863"/>
            <a:ext cx="1158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50</a:t>
            </a:r>
            <a:endParaRPr lang="en-US" sz="1800">
              <a:solidFill>
                <a:srgbClr val="FFFFFF"/>
              </a:solidFill>
              <a:latin typeface="Calibri" pitchFamily="34" charset="0"/>
              <a:cs typeface="Calibri" pitchFamily="34" charset="0"/>
            </a:endParaRPr>
          </a:p>
        </p:txBody>
      </p:sp>
      <p:sp>
        <p:nvSpPr>
          <p:cNvPr id="79975" name="Rectangle 105"/>
          <p:cNvSpPr>
            <a:spLocks noChangeArrowheads="1"/>
          </p:cNvSpPr>
          <p:nvPr/>
        </p:nvSpPr>
        <p:spPr bwMode="auto">
          <a:xfrm>
            <a:off x="4651375" y="4868863"/>
            <a:ext cx="115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60</a:t>
            </a:r>
            <a:endParaRPr lang="en-US" sz="1800">
              <a:solidFill>
                <a:srgbClr val="FFFFFF"/>
              </a:solidFill>
              <a:latin typeface="Calibri" pitchFamily="34" charset="0"/>
              <a:cs typeface="Calibri" pitchFamily="34" charset="0"/>
            </a:endParaRPr>
          </a:p>
        </p:txBody>
      </p:sp>
      <p:sp>
        <p:nvSpPr>
          <p:cNvPr id="79976" name="Rectangle 106"/>
          <p:cNvSpPr>
            <a:spLocks noChangeArrowheads="1"/>
          </p:cNvSpPr>
          <p:nvPr/>
        </p:nvSpPr>
        <p:spPr bwMode="auto">
          <a:xfrm>
            <a:off x="5146675" y="4868863"/>
            <a:ext cx="115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latin typeface="Calibri" pitchFamily="34" charset="0"/>
                <a:cs typeface="Calibri" pitchFamily="34" charset="0"/>
              </a:rPr>
              <a:t>70</a:t>
            </a:r>
            <a:endParaRPr lang="en-US" sz="1800">
              <a:solidFill>
                <a:srgbClr val="FFFFFF"/>
              </a:solidFill>
              <a:latin typeface="Calibri" pitchFamily="34" charset="0"/>
              <a:cs typeface="Calibri" pitchFamily="34" charset="0"/>
            </a:endParaRPr>
          </a:p>
        </p:txBody>
      </p:sp>
      <p:sp>
        <p:nvSpPr>
          <p:cNvPr id="79977" name="Freeform 107"/>
          <p:cNvSpPr>
            <a:spLocks/>
          </p:cNvSpPr>
          <p:nvPr/>
        </p:nvSpPr>
        <p:spPr bwMode="auto">
          <a:xfrm>
            <a:off x="5037138" y="2809875"/>
            <a:ext cx="30162" cy="14288"/>
          </a:xfrm>
          <a:custGeom>
            <a:avLst/>
            <a:gdLst>
              <a:gd name="T0" fmla="*/ 47882969 w 19"/>
              <a:gd name="T1" fmla="*/ 10080978 h 9"/>
              <a:gd name="T2" fmla="*/ 0 w 19"/>
              <a:gd name="T3" fmla="*/ 22682994 h 9"/>
              <a:gd name="T4" fmla="*/ 0 w 19"/>
              <a:gd name="T5" fmla="*/ 12602016 h 9"/>
              <a:gd name="T6" fmla="*/ 47882969 w 19"/>
              <a:gd name="T7" fmla="*/ 0 h 9"/>
              <a:gd name="T8" fmla="*/ 47882969 w 19"/>
              <a:gd name="T9" fmla="*/ 10080978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4"/>
                </a:moveTo>
                <a:lnTo>
                  <a:pt x="0" y="9"/>
                </a:lnTo>
                <a:lnTo>
                  <a:pt x="0" y="5"/>
                </a:lnTo>
                <a:lnTo>
                  <a:pt x="19"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78" name="Freeform 108"/>
          <p:cNvSpPr>
            <a:spLocks/>
          </p:cNvSpPr>
          <p:nvPr/>
        </p:nvSpPr>
        <p:spPr bwMode="auto">
          <a:xfrm>
            <a:off x="4976813" y="2824163"/>
            <a:ext cx="31750" cy="15875"/>
          </a:xfrm>
          <a:custGeom>
            <a:avLst/>
            <a:gdLst>
              <a:gd name="T0" fmla="*/ 50403125 w 20"/>
              <a:gd name="T1" fmla="*/ 12601575 h 10"/>
              <a:gd name="T2" fmla="*/ 2520950 w 20"/>
              <a:gd name="T3" fmla="*/ 25201563 h 10"/>
              <a:gd name="T4" fmla="*/ 0 w 20"/>
              <a:gd name="T5" fmla="*/ 15120938 h 10"/>
              <a:gd name="T6" fmla="*/ 47883763 w 20"/>
              <a:gd name="T7" fmla="*/ 0 h 10"/>
              <a:gd name="T8" fmla="*/ 50403125 w 20"/>
              <a:gd name="T9" fmla="*/ 12601575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20" y="5"/>
                </a:moveTo>
                <a:lnTo>
                  <a:pt x="1" y="10"/>
                </a:lnTo>
                <a:lnTo>
                  <a:pt x="0" y="6"/>
                </a:lnTo>
                <a:lnTo>
                  <a:pt x="19" y="0"/>
                </a:lnTo>
                <a:lnTo>
                  <a:pt x="2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79" name="Freeform 109"/>
          <p:cNvSpPr>
            <a:spLocks/>
          </p:cNvSpPr>
          <p:nvPr/>
        </p:nvSpPr>
        <p:spPr bwMode="auto">
          <a:xfrm>
            <a:off x="4916488" y="2840038"/>
            <a:ext cx="31750" cy="12700"/>
          </a:xfrm>
          <a:custGeom>
            <a:avLst/>
            <a:gdLst>
              <a:gd name="T0" fmla="*/ 50403125 w 20"/>
              <a:gd name="T1" fmla="*/ 10080625 h 8"/>
              <a:gd name="T2" fmla="*/ 2520950 w 20"/>
              <a:gd name="T3" fmla="*/ 20161250 h 8"/>
              <a:gd name="T4" fmla="*/ 0 w 20"/>
              <a:gd name="T5" fmla="*/ 12599988 h 8"/>
              <a:gd name="T6" fmla="*/ 47883763 w 20"/>
              <a:gd name="T7" fmla="*/ 0 h 8"/>
              <a:gd name="T8" fmla="*/ 50403125 w 20"/>
              <a:gd name="T9" fmla="*/ 10080625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20" y="4"/>
                </a:moveTo>
                <a:lnTo>
                  <a:pt x="1" y="8"/>
                </a:lnTo>
                <a:lnTo>
                  <a:pt x="0" y="5"/>
                </a:lnTo>
                <a:lnTo>
                  <a:pt x="19" y="0"/>
                </a:lnTo>
                <a:lnTo>
                  <a:pt x="2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0" name="Freeform 110"/>
          <p:cNvSpPr>
            <a:spLocks/>
          </p:cNvSpPr>
          <p:nvPr/>
        </p:nvSpPr>
        <p:spPr bwMode="auto">
          <a:xfrm>
            <a:off x="4857750" y="2854325"/>
            <a:ext cx="30163" cy="15875"/>
          </a:xfrm>
          <a:custGeom>
            <a:avLst/>
            <a:gdLst>
              <a:gd name="T0" fmla="*/ 47884556 w 19"/>
              <a:gd name="T1" fmla="*/ 12601575 h 10"/>
              <a:gd name="T2" fmla="*/ 0 w 19"/>
              <a:gd name="T3" fmla="*/ 25201563 h 10"/>
              <a:gd name="T4" fmla="*/ 0 w 19"/>
              <a:gd name="T5" fmla="*/ 15120938 h 10"/>
              <a:gd name="T6" fmla="*/ 47884556 w 19"/>
              <a:gd name="T7" fmla="*/ 0 h 10"/>
              <a:gd name="T8" fmla="*/ 47884556 w 19"/>
              <a:gd name="T9" fmla="*/ 126015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5"/>
                </a:moveTo>
                <a:lnTo>
                  <a:pt x="0" y="10"/>
                </a:lnTo>
                <a:lnTo>
                  <a:pt x="0" y="6"/>
                </a:lnTo>
                <a:lnTo>
                  <a:pt x="19" y="0"/>
                </a:lnTo>
                <a:lnTo>
                  <a:pt x="19"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1" name="Freeform 111"/>
          <p:cNvSpPr>
            <a:spLocks/>
          </p:cNvSpPr>
          <p:nvPr/>
        </p:nvSpPr>
        <p:spPr bwMode="auto">
          <a:xfrm>
            <a:off x="4797425" y="2870200"/>
            <a:ext cx="31750" cy="14288"/>
          </a:xfrm>
          <a:custGeom>
            <a:avLst/>
            <a:gdLst>
              <a:gd name="T0" fmla="*/ 50403125 w 20"/>
              <a:gd name="T1" fmla="*/ 10080978 h 9"/>
              <a:gd name="T2" fmla="*/ 2520950 w 20"/>
              <a:gd name="T3" fmla="*/ 22682994 h 9"/>
              <a:gd name="T4" fmla="*/ 0 w 20"/>
              <a:gd name="T5" fmla="*/ 12602016 h 9"/>
              <a:gd name="T6" fmla="*/ 47883763 w 20"/>
              <a:gd name="T7" fmla="*/ 0 h 9"/>
              <a:gd name="T8" fmla="*/ 50403125 w 20"/>
              <a:gd name="T9" fmla="*/ 10080978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20" y="4"/>
                </a:moveTo>
                <a:lnTo>
                  <a:pt x="1" y="9"/>
                </a:lnTo>
                <a:lnTo>
                  <a:pt x="0" y="5"/>
                </a:lnTo>
                <a:lnTo>
                  <a:pt x="19" y="0"/>
                </a:lnTo>
                <a:lnTo>
                  <a:pt x="2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2" name="Freeform 112"/>
          <p:cNvSpPr>
            <a:spLocks/>
          </p:cNvSpPr>
          <p:nvPr/>
        </p:nvSpPr>
        <p:spPr bwMode="auto">
          <a:xfrm>
            <a:off x="4738688" y="2884488"/>
            <a:ext cx="30162" cy="15875"/>
          </a:xfrm>
          <a:custGeom>
            <a:avLst/>
            <a:gdLst>
              <a:gd name="T0" fmla="*/ 47882969 w 19"/>
              <a:gd name="T1" fmla="*/ 12601575 h 10"/>
              <a:gd name="T2" fmla="*/ 0 w 19"/>
              <a:gd name="T3" fmla="*/ 25201563 h 10"/>
              <a:gd name="T4" fmla="*/ 0 w 19"/>
              <a:gd name="T5" fmla="*/ 15120938 h 10"/>
              <a:gd name="T6" fmla="*/ 45362061 w 19"/>
              <a:gd name="T7" fmla="*/ 0 h 10"/>
              <a:gd name="T8" fmla="*/ 47882969 w 19"/>
              <a:gd name="T9" fmla="*/ 126015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5"/>
                </a:moveTo>
                <a:lnTo>
                  <a:pt x="0" y="10"/>
                </a:lnTo>
                <a:lnTo>
                  <a:pt x="0" y="6"/>
                </a:lnTo>
                <a:lnTo>
                  <a:pt x="18" y="0"/>
                </a:lnTo>
                <a:lnTo>
                  <a:pt x="19"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3" name="Freeform 113"/>
          <p:cNvSpPr>
            <a:spLocks/>
          </p:cNvSpPr>
          <p:nvPr/>
        </p:nvSpPr>
        <p:spPr bwMode="auto">
          <a:xfrm>
            <a:off x="4678363" y="2901950"/>
            <a:ext cx="33337" cy="15875"/>
          </a:xfrm>
          <a:custGeom>
            <a:avLst/>
            <a:gdLst>
              <a:gd name="T0" fmla="*/ 52923281 w 21"/>
              <a:gd name="T1" fmla="*/ 10080625 h 10"/>
              <a:gd name="T2" fmla="*/ 5040237 w 21"/>
              <a:gd name="T3" fmla="*/ 25201563 h 10"/>
              <a:gd name="T4" fmla="*/ 0 w 21"/>
              <a:gd name="T5" fmla="*/ 15120938 h 10"/>
              <a:gd name="T6" fmla="*/ 47883044 w 21"/>
              <a:gd name="T7" fmla="*/ 0 h 10"/>
              <a:gd name="T8" fmla="*/ 52923281 w 21"/>
              <a:gd name="T9" fmla="*/ 10080625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21" y="4"/>
                </a:moveTo>
                <a:lnTo>
                  <a:pt x="2" y="10"/>
                </a:lnTo>
                <a:lnTo>
                  <a:pt x="0" y="6"/>
                </a:lnTo>
                <a:lnTo>
                  <a:pt x="19" y="0"/>
                </a:lnTo>
                <a:lnTo>
                  <a:pt x="2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4" name="Freeform 114"/>
          <p:cNvSpPr>
            <a:spLocks/>
          </p:cNvSpPr>
          <p:nvPr/>
        </p:nvSpPr>
        <p:spPr bwMode="auto">
          <a:xfrm>
            <a:off x="4648200" y="2917825"/>
            <a:ext cx="3175" cy="6350"/>
          </a:xfrm>
          <a:custGeom>
            <a:avLst/>
            <a:gdLst>
              <a:gd name="T0" fmla="*/ 5040313 w 2"/>
              <a:gd name="T1" fmla="*/ 10080625 h 4"/>
              <a:gd name="T2" fmla="*/ 5040313 w 2"/>
              <a:gd name="T3" fmla="*/ 10080625 h 4"/>
              <a:gd name="T4" fmla="*/ 0 w 2"/>
              <a:gd name="T5" fmla="*/ 2520950 h 4"/>
              <a:gd name="T6" fmla="*/ 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2" y="4"/>
                </a:lnTo>
                <a:lnTo>
                  <a:pt x="0" y="1"/>
                </a:lnTo>
                <a:lnTo>
                  <a:pt x="0" y="0"/>
                </a:lnTo>
                <a:lnTo>
                  <a:pt x="2"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5" name="Freeform 115"/>
          <p:cNvSpPr>
            <a:spLocks/>
          </p:cNvSpPr>
          <p:nvPr/>
        </p:nvSpPr>
        <p:spPr bwMode="auto">
          <a:xfrm>
            <a:off x="4621213" y="2919413"/>
            <a:ext cx="30162" cy="12700"/>
          </a:xfrm>
          <a:custGeom>
            <a:avLst/>
            <a:gdLst>
              <a:gd name="T0" fmla="*/ 47882969 w 19"/>
              <a:gd name="T1" fmla="*/ 7559675 h 8"/>
              <a:gd name="T2" fmla="*/ 2520908 w 19"/>
              <a:gd name="T3" fmla="*/ 20161250 h 8"/>
              <a:gd name="T4" fmla="*/ 0 w 19"/>
              <a:gd name="T5" fmla="*/ 10080625 h 8"/>
              <a:gd name="T6" fmla="*/ 42842740 w 19"/>
              <a:gd name="T7" fmla="*/ 0 h 8"/>
              <a:gd name="T8" fmla="*/ 47882969 w 19"/>
              <a:gd name="T9" fmla="*/ 7559675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19" y="3"/>
                </a:moveTo>
                <a:lnTo>
                  <a:pt x="1" y="8"/>
                </a:lnTo>
                <a:lnTo>
                  <a:pt x="0" y="4"/>
                </a:lnTo>
                <a:lnTo>
                  <a:pt x="17" y="0"/>
                </a:lnTo>
                <a:lnTo>
                  <a:pt x="19"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6" name="Freeform 116"/>
          <p:cNvSpPr>
            <a:spLocks/>
          </p:cNvSpPr>
          <p:nvPr/>
        </p:nvSpPr>
        <p:spPr bwMode="auto">
          <a:xfrm>
            <a:off x="4560888" y="2935288"/>
            <a:ext cx="31750" cy="14287"/>
          </a:xfrm>
          <a:custGeom>
            <a:avLst/>
            <a:gdLst>
              <a:gd name="T0" fmla="*/ 50403125 w 20"/>
              <a:gd name="T1" fmla="*/ 10080272 h 9"/>
              <a:gd name="T2" fmla="*/ 2520950 w 20"/>
              <a:gd name="T3" fmla="*/ 22681406 h 9"/>
              <a:gd name="T4" fmla="*/ 0 w 20"/>
              <a:gd name="T5" fmla="*/ 12601134 h 9"/>
              <a:gd name="T6" fmla="*/ 47883763 w 20"/>
              <a:gd name="T7" fmla="*/ 0 h 9"/>
              <a:gd name="T8" fmla="*/ 50403125 w 20"/>
              <a:gd name="T9" fmla="*/ 10080272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20" y="4"/>
                </a:moveTo>
                <a:lnTo>
                  <a:pt x="1" y="9"/>
                </a:lnTo>
                <a:lnTo>
                  <a:pt x="0" y="5"/>
                </a:lnTo>
                <a:lnTo>
                  <a:pt x="19" y="0"/>
                </a:lnTo>
                <a:lnTo>
                  <a:pt x="2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7" name="Freeform 117"/>
          <p:cNvSpPr>
            <a:spLocks/>
          </p:cNvSpPr>
          <p:nvPr/>
        </p:nvSpPr>
        <p:spPr bwMode="auto">
          <a:xfrm>
            <a:off x="4508500" y="2952750"/>
            <a:ext cx="25400" cy="12700"/>
          </a:xfrm>
          <a:custGeom>
            <a:avLst/>
            <a:gdLst>
              <a:gd name="T0" fmla="*/ 40322500 w 16"/>
              <a:gd name="T1" fmla="*/ 10080625 h 8"/>
              <a:gd name="T2" fmla="*/ 2520950 w 16"/>
              <a:gd name="T3" fmla="*/ 20161250 h 8"/>
              <a:gd name="T4" fmla="*/ 0 w 16"/>
              <a:gd name="T5" fmla="*/ 10080625 h 8"/>
              <a:gd name="T6" fmla="*/ 37801550 w 16"/>
              <a:gd name="T7" fmla="*/ 0 h 8"/>
              <a:gd name="T8" fmla="*/ 40322500 w 16"/>
              <a:gd name="T9" fmla="*/ 1008062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16" y="4"/>
                </a:moveTo>
                <a:lnTo>
                  <a:pt x="1" y="8"/>
                </a:lnTo>
                <a:lnTo>
                  <a:pt x="0" y="4"/>
                </a:lnTo>
                <a:lnTo>
                  <a:pt x="15" y="0"/>
                </a:lnTo>
                <a:lnTo>
                  <a:pt x="16"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8" name="Freeform 118"/>
          <p:cNvSpPr>
            <a:spLocks/>
          </p:cNvSpPr>
          <p:nvPr/>
        </p:nvSpPr>
        <p:spPr bwMode="auto">
          <a:xfrm>
            <a:off x="4502150" y="2959100"/>
            <a:ext cx="7938" cy="7938"/>
          </a:xfrm>
          <a:custGeom>
            <a:avLst/>
            <a:gdLst>
              <a:gd name="T0" fmla="*/ 12602369 w 5"/>
              <a:gd name="T1" fmla="*/ 10081260 h 5"/>
              <a:gd name="T2" fmla="*/ 2521109 w 5"/>
              <a:gd name="T3" fmla="*/ 12602369 h 5"/>
              <a:gd name="T4" fmla="*/ 0 w 5"/>
              <a:gd name="T5" fmla="*/ 2521109 h 5"/>
              <a:gd name="T6" fmla="*/ 10081260 w 5"/>
              <a:gd name="T7" fmla="*/ 0 h 5"/>
              <a:gd name="T8" fmla="*/ 12602369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89" name="Freeform 119"/>
          <p:cNvSpPr>
            <a:spLocks/>
          </p:cNvSpPr>
          <p:nvPr/>
        </p:nvSpPr>
        <p:spPr bwMode="auto">
          <a:xfrm>
            <a:off x="4443413" y="2968625"/>
            <a:ext cx="30162" cy="15875"/>
          </a:xfrm>
          <a:custGeom>
            <a:avLst/>
            <a:gdLst>
              <a:gd name="T0" fmla="*/ 47882969 w 19"/>
              <a:gd name="T1" fmla="*/ 12601575 h 10"/>
              <a:gd name="T2" fmla="*/ 5040229 w 19"/>
              <a:gd name="T3" fmla="*/ 25201563 h 10"/>
              <a:gd name="T4" fmla="*/ 0 w 19"/>
              <a:gd name="T5" fmla="*/ 15120938 h 10"/>
              <a:gd name="T6" fmla="*/ 45362061 w 19"/>
              <a:gd name="T7" fmla="*/ 0 h 10"/>
              <a:gd name="T8" fmla="*/ 47882969 w 19"/>
              <a:gd name="T9" fmla="*/ 126015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5"/>
                </a:moveTo>
                <a:lnTo>
                  <a:pt x="2" y="10"/>
                </a:lnTo>
                <a:lnTo>
                  <a:pt x="0" y="6"/>
                </a:lnTo>
                <a:lnTo>
                  <a:pt x="18" y="0"/>
                </a:lnTo>
                <a:lnTo>
                  <a:pt x="19"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0" name="Freeform 120"/>
          <p:cNvSpPr>
            <a:spLocks/>
          </p:cNvSpPr>
          <p:nvPr/>
        </p:nvSpPr>
        <p:spPr bwMode="auto">
          <a:xfrm>
            <a:off x="4400550" y="2986088"/>
            <a:ext cx="15875" cy="11112"/>
          </a:xfrm>
          <a:custGeom>
            <a:avLst/>
            <a:gdLst>
              <a:gd name="T0" fmla="*/ 25201563 w 10"/>
              <a:gd name="T1" fmla="*/ 10080171 h 7"/>
              <a:gd name="T2" fmla="*/ 2520950 w 10"/>
              <a:gd name="T3" fmla="*/ 17641094 h 7"/>
              <a:gd name="T4" fmla="*/ 0 w 10"/>
              <a:gd name="T5" fmla="*/ 7560922 h 7"/>
              <a:gd name="T6" fmla="*/ 20161250 w 10"/>
              <a:gd name="T7" fmla="*/ 0 h 7"/>
              <a:gd name="T8" fmla="*/ 25201563 w 10"/>
              <a:gd name="T9" fmla="*/ 10080171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4"/>
                </a:moveTo>
                <a:lnTo>
                  <a:pt x="1" y="7"/>
                </a:lnTo>
                <a:lnTo>
                  <a:pt x="0" y="3"/>
                </a:lnTo>
                <a:lnTo>
                  <a:pt x="8"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1" name="Freeform 121"/>
          <p:cNvSpPr>
            <a:spLocks/>
          </p:cNvSpPr>
          <p:nvPr/>
        </p:nvSpPr>
        <p:spPr bwMode="auto">
          <a:xfrm>
            <a:off x="4386263" y="2990850"/>
            <a:ext cx="15875" cy="11113"/>
          </a:xfrm>
          <a:custGeom>
            <a:avLst/>
            <a:gdLst>
              <a:gd name="T0" fmla="*/ 25201563 w 10"/>
              <a:gd name="T1" fmla="*/ 10081079 h 7"/>
              <a:gd name="T2" fmla="*/ 2520950 w 10"/>
              <a:gd name="T3" fmla="*/ 17642681 h 7"/>
              <a:gd name="T4" fmla="*/ 0 w 10"/>
              <a:gd name="T5" fmla="*/ 10081079 h 7"/>
              <a:gd name="T6" fmla="*/ 22682200 w 10"/>
              <a:gd name="T7" fmla="*/ 0 h 7"/>
              <a:gd name="T8" fmla="*/ 25201563 w 10"/>
              <a:gd name="T9" fmla="*/ 10081079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4"/>
                </a:moveTo>
                <a:lnTo>
                  <a:pt x="1" y="7"/>
                </a:lnTo>
                <a:lnTo>
                  <a:pt x="0" y="4"/>
                </a:lnTo>
                <a:lnTo>
                  <a:pt x="9"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2" name="Freeform 122"/>
          <p:cNvSpPr>
            <a:spLocks/>
          </p:cNvSpPr>
          <p:nvPr/>
        </p:nvSpPr>
        <p:spPr bwMode="auto">
          <a:xfrm>
            <a:off x="4327525" y="3006725"/>
            <a:ext cx="30163" cy="14288"/>
          </a:xfrm>
          <a:custGeom>
            <a:avLst/>
            <a:gdLst>
              <a:gd name="T0" fmla="*/ 47884556 w 19"/>
              <a:gd name="T1" fmla="*/ 10080978 h 9"/>
              <a:gd name="T2" fmla="*/ 0 w 19"/>
              <a:gd name="T3" fmla="*/ 22682994 h 9"/>
              <a:gd name="T4" fmla="*/ 0 w 19"/>
              <a:gd name="T5" fmla="*/ 12602016 h 9"/>
              <a:gd name="T6" fmla="*/ 45363564 w 19"/>
              <a:gd name="T7" fmla="*/ 0 h 9"/>
              <a:gd name="T8" fmla="*/ 47884556 w 19"/>
              <a:gd name="T9" fmla="*/ 10080978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4"/>
                </a:moveTo>
                <a:lnTo>
                  <a:pt x="0" y="9"/>
                </a:lnTo>
                <a:lnTo>
                  <a:pt x="0" y="5"/>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3" name="Freeform 123"/>
          <p:cNvSpPr>
            <a:spLocks/>
          </p:cNvSpPr>
          <p:nvPr/>
        </p:nvSpPr>
        <p:spPr bwMode="auto">
          <a:xfrm>
            <a:off x="4281488" y="3022600"/>
            <a:ext cx="17462" cy="11113"/>
          </a:xfrm>
          <a:custGeom>
            <a:avLst/>
            <a:gdLst>
              <a:gd name="T0" fmla="*/ 27721719 w 11"/>
              <a:gd name="T1" fmla="*/ 10081079 h 7"/>
              <a:gd name="T2" fmla="*/ 5040168 w 11"/>
              <a:gd name="T3" fmla="*/ 17642681 h 7"/>
              <a:gd name="T4" fmla="*/ 0 w 11"/>
              <a:gd name="T5" fmla="*/ 10081079 h 7"/>
              <a:gd name="T6" fmla="*/ 25200841 w 11"/>
              <a:gd name="T7" fmla="*/ 0 h 7"/>
              <a:gd name="T8" fmla="*/ 27721719 w 11"/>
              <a:gd name="T9" fmla="*/ 10081079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2" y="7"/>
                </a:lnTo>
                <a:lnTo>
                  <a:pt x="0" y="4"/>
                </a:lnTo>
                <a:lnTo>
                  <a:pt x="10" y="0"/>
                </a:lnTo>
                <a:lnTo>
                  <a:pt x="1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4" name="Freeform 124"/>
          <p:cNvSpPr>
            <a:spLocks/>
          </p:cNvSpPr>
          <p:nvPr/>
        </p:nvSpPr>
        <p:spPr bwMode="auto">
          <a:xfrm>
            <a:off x="4278313" y="3028950"/>
            <a:ext cx="6350" cy="7938"/>
          </a:xfrm>
          <a:custGeom>
            <a:avLst/>
            <a:gdLst>
              <a:gd name="T0" fmla="*/ 10080625 w 4"/>
              <a:gd name="T1" fmla="*/ 7561739 h 5"/>
              <a:gd name="T2" fmla="*/ 2520950 w 4"/>
              <a:gd name="T3" fmla="*/ 12602369 h 5"/>
              <a:gd name="T4" fmla="*/ 0 w 4"/>
              <a:gd name="T5" fmla="*/ 0 h 5"/>
              <a:gd name="T6" fmla="*/ 5040313 w 4"/>
              <a:gd name="T7" fmla="*/ 0 h 5"/>
              <a:gd name="T8" fmla="*/ 10080625 w 4"/>
              <a:gd name="T9" fmla="*/ 756173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1" y="5"/>
                </a:lnTo>
                <a:lnTo>
                  <a:pt x="0" y="0"/>
                </a:lnTo>
                <a:lnTo>
                  <a:pt x="2" y="0"/>
                </a:lnTo>
                <a:lnTo>
                  <a:pt x="4"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5" name="Freeform 125"/>
          <p:cNvSpPr>
            <a:spLocks/>
          </p:cNvSpPr>
          <p:nvPr/>
        </p:nvSpPr>
        <p:spPr bwMode="auto">
          <a:xfrm>
            <a:off x="4268788" y="3028950"/>
            <a:ext cx="11112" cy="11113"/>
          </a:xfrm>
          <a:custGeom>
            <a:avLst/>
            <a:gdLst>
              <a:gd name="T0" fmla="*/ 17641094 w 7"/>
              <a:gd name="T1" fmla="*/ 12602142 h 7"/>
              <a:gd name="T2" fmla="*/ 5040086 w 7"/>
              <a:gd name="T3" fmla="*/ 17642681 h 7"/>
              <a:gd name="T4" fmla="*/ 0 w 7"/>
              <a:gd name="T5" fmla="*/ 7561603 h 7"/>
              <a:gd name="T6" fmla="*/ 15120257 w 7"/>
              <a:gd name="T7" fmla="*/ 0 h 7"/>
              <a:gd name="T8" fmla="*/ 17641094 w 7"/>
              <a:gd name="T9" fmla="*/ 1260214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lnTo>
                  <a:pt x="2" y="7"/>
                </a:lnTo>
                <a:lnTo>
                  <a:pt x="0" y="3"/>
                </a:lnTo>
                <a:lnTo>
                  <a:pt x="6" y="0"/>
                </a:lnTo>
                <a:lnTo>
                  <a:pt x="7"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6" name="Freeform 126"/>
          <p:cNvSpPr>
            <a:spLocks/>
          </p:cNvSpPr>
          <p:nvPr/>
        </p:nvSpPr>
        <p:spPr bwMode="auto">
          <a:xfrm>
            <a:off x="4268788" y="3033713"/>
            <a:ext cx="3175" cy="6350"/>
          </a:xfrm>
          <a:custGeom>
            <a:avLst/>
            <a:gdLst>
              <a:gd name="T0" fmla="*/ 5040313 w 2"/>
              <a:gd name="T1" fmla="*/ 10080625 h 4"/>
              <a:gd name="T2" fmla="*/ 0 w 2"/>
              <a:gd name="T3" fmla="*/ 10080625 h 4"/>
              <a:gd name="T4" fmla="*/ 0 w 2"/>
              <a:gd name="T5" fmla="*/ 0 h 4"/>
              <a:gd name="T6" fmla="*/ 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0" y="4"/>
                </a:lnTo>
                <a:lnTo>
                  <a:pt x="0" y="0"/>
                </a:lnTo>
                <a:lnTo>
                  <a:pt x="2"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7" name="Freeform 127"/>
          <p:cNvSpPr>
            <a:spLocks/>
          </p:cNvSpPr>
          <p:nvPr/>
        </p:nvSpPr>
        <p:spPr bwMode="auto">
          <a:xfrm>
            <a:off x="4211638" y="3043238"/>
            <a:ext cx="30162" cy="15875"/>
          </a:xfrm>
          <a:custGeom>
            <a:avLst/>
            <a:gdLst>
              <a:gd name="T0" fmla="*/ 47882969 w 19"/>
              <a:gd name="T1" fmla="*/ 10080625 h 10"/>
              <a:gd name="T2" fmla="*/ 2520908 w 19"/>
              <a:gd name="T3" fmla="*/ 25201563 h 10"/>
              <a:gd name="T4" fmla="*/ 0 w 19"/>
              <a:gd name="T5" fmla="*/ 15120938 h 10"/>
              <a:gd name="T6" fmla="*/ 42842740 w 19"/>
              <a:gd name="T7" fmla="*/ 0 h 10"/>
              <a:gd name="T8" fmla="*/ 47882969 w 19"/>
              <a:gd name="T9" fmla="*/ 1008062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4"/>
                </a:moveTo>
                <a:lnTo>
                  <a:pt x="1" y="10"/>
                </a:lnTo>
                <a:lnTo>
                  <a:pt x="0" y="6"/>
                </a:lnTo>
                <a:lnTo>
                  <a:pt x="17"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8" name="Freeform 128"/>
          <p:cNvSpPr>
            <a:spLocks/>
          </p:cNvSpPr>
          <p:nvPr/>
        </p:nvSpPr>
        <p:spPr bwMode="auto">
          <a:xfrm>
            <a:off x="4152900" y="3062288"/>
            <a:ext cx="30163" cy="17462"/>
          </a:xfrm>
          <a:custGeom>
            <a:avLst/>
            <a:gdLst>
              <a:gd name="T0" fmla="*/ 47884556 w 19"/>
              <a:gd name="T1" fmla="*/ 10080336 h 11"/>
              <a:gd name="T2" fmla="*/ 2520992 w 19"/>
              <a:gd name="T3" fmla="*/ 27721719 h 11"/>
              <a:gd name="T4" fmla="*/ 0 w 19"/>
              <a:gd name="T5" fmla="*/ 17641382 h 11"/>
              <a:gd name="T6" fmla="*/ 45363564 w 19"/>
              <a:gd name="T7" fmla="*/ 0 h 11"/>
              <a:gd name="T8" fmla="*/ 47884556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1" y="11"/>
                </a:lnTo>
                <a:lnTo>
                  <a:pt x="0" y="7"/>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79999" name="Freeform 129"/>
          <p:cNvSpPr>
            <a:spLocks/>
          </p:cNvSpPr>
          <p:nvPr/>
        </p:nvSpPr>
        <p:spPr bwMode="auto">
          <a:xfrm>
            <a:off x="4116388" y="3081338"/>
            <a:ext cx="7937" cy="7937"/>
          </a:xfrm>
          <a:custGeom>
            <a:avLst/>
            <a:gdLst>
              <a:gd name="T0" fmla="*/ 12600781 w 5"/>
              <a:gd name="T1" fmla="*/ 10079990 h 5"/>
              <a:gd name="T2" fmla="*/ 2520791 w 5"/>
              <a:gd name="T3" fmla="*/ 12600781 h 5"/>
              <a:gd name="T4" fmla="*/ 0 w 5"/>
              <a:gd name="T5" fmla="*/ 7560786 h 5"/>
              <a:gd name="T6" fmla="*/ 10079990 w 5"/>
              <a:gd name="T7" fmla="*/ 0 h 5"/>
              <a:gd name="T8" fmla="*/ 12600781 w 5"/>
              <a:gd name="T9" fmla="*/ 1007999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3"/>
                </a:lnTo>
                <a:lnTo>
                  <a:pt x="4" y="0"/>
                </a:lnTo>
                <a:lnTo>
                  <a:pt x="5"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0" name="Freeform 130"/>
          <p:cNvSpPr>
            <a:spLocks/>
          </p:cNvSpPr>
          <p:nvPr/>
        </p:nvSpPr>
        <p:spPr bwMode="auto">
          <a:xfrm>
            <a:off x="4097338" y="3086100"/>
            <a:ext cx="20637" cy="12700"/>
          </a:xfrm>
          <a:custGeom>
            <a:avLst/>
            <a:gdLst>
              <a:gd name="T0" fmla="*/ 32762031 w 13"/>
              <a:gd name="T1" fmla="*/ 5040313 h 8"/>
              <a:gd name="T2" fmla="*/ 2520889 w 13"/>
              <a:gd name="T3" fmla="*/ 20161250 h 8"/>
              <a:gd name="T4" fmla="*/ 0 w 13"/>
              <a:gd name="T5" fmla="*/ 10080625 h 8"/>
              <a:gd name="T6" fmla="*/ 30241142 w 13"/>
              <a:gd name="T7" fmla="*/ 0 h 8"/>
              <a:gd name="T8" fmla="*/ 32762031 w 13"/>
              <a:gd name="T9" fmla="*/ 5040313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3" y="2"/>
                </a:moveTo>
                <a:lnTo>
                  <a:pt x="1" y="8"/>
                </a:lnTo>
                <a:lnTo>
                  <a:pt x="0" y="4"/>
                </a:lnTo>
                <a:lnTo>
                  <a:pt x="12" y="0"/>
                </a:lnTo>
                <a:lnTo>
                  <a:pt x="13"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1" name="Freeform 131"/>
          <p:cNvSpPr>
            <a:spLocks/>
          </p:cNvSpPr>
          <p:nvPr/>
        </p:nvSpPr>
        <p:spPr bwMode="auto">
          <a:xfrm>
            <a:off x="4094163" y="3092450"/>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2" name="Freeform 132"/>
          <p:cNvSpPr>
            <a:spLocks/>
          </p:cNvSpPr>
          <p:nvPr/>
        </p:nvSpPr>
        <p:spPr bwMode="auto">
          <a:xfrm>
            <a:off x="4038600" y="3103563"/>
            <a:ext cx="30163" cy="14287"/>
          </a:xfrm>
          <a:custGeom>
            <a:avLst/>
            <a:gdLst>
              <a:gd name="T0" fmla="*/ 47884556 w 19"/>
              <a:gd name="T1" fmla="*/ 10080272 h 9"/>
              <a:gd name="T2" fmla="*/ 2520992 w 19"/>
              <a:gd name="T3" fmla="*/ 22681406 h 9"/>
              <a:gd name="T4" fmla="*/ 0 w 19"/>
              <a:gd name="T5" fmla="*/ 12601134 h 9"/>
              <a:gd name="T6" fmla="*/ 45363564 w 19"/>
              <a:gd name="T7" fmla="*/ 0 h 9"/>
              <a:gd name="T8" fmla="*/ 47884556 w 19"/>
              <a:gd name="T9" fmla="*/ 10080272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4"/>
                </a:moveTo>
                <a:lnTo>
                  <a:pt x="1" y="9"/>
                </a:lnTo>
                <a:lnTo>
                  <a:pt x="0" y="5"/>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3" name="Freeform 133"/>
          <p:cNvSpPr>
            <a:spLocks/>
          </p:cNvSpPr>
          <p:nvPr/>
        </p:nvSpPr>
        <p:spPr bwMode="auto">
          <a:xfrm>
            <a:off x="4037013" y="3111500"/>
            <a:ext cx="3175" cy="6350"/>
          </a:xfrm>
          <a:custGeom>
            <a:avLst/>
            <a:gdLst>
              <a:gd name="T0" fmla="*/ 5040313 w 2"/>
              <a:gd name="T1" fmla="*/ 10080625 h 4"/>
              <a:gd name="T2" fmla="*/ 2520950 w 2"/>
              <a:gd name="T3" fmla="*/ 10080625 h 4"/>
              <a:gd name="T4" fmla="*/ 0 w 2"/>
              <a:gd name="T5" fmla="*/ 252095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1"/>
                </a:lnTo>
                <a:lnTo>
                  <a:pt x="1" y="0"/>
                </a:lnTo>
                <a:lnTo>
                  <a:pt x="2"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4" name="Freeform 134"/>
          <p:cNvSpPr>
            <a:spLocks/>
          </p:cNvSpPr>
          <p:nvPr/>
        </p:nvSpPr>
        <p:spPr bwMode="auto">
          <a:xfrm>
            <a:off x="3979863" y="3122613"/>
            <a:ext cx="30162" cy="17462"/>
          </a:xfrm>
          <a:custGeom>
            <a:avLst/>
            <a:gdLst>
              <a:gd name="T0" fmla="*/ 47882969 w 19"/>
              <a:gd name="T1" fmla="*/ 10080336 h 11"/>
              <a:gd name="T2" fmla="*/ 5040229 w 19"/>
              <a:gd name="T3" fmla="*/ 27721719 h 11"/>
              <a:gd name="T4" fmla="*/ 0 w 19"/>
              <a:gd name="T5" fmla="*/ 17641382 h 11"/>
              <a:gd name="T6" fmla="*/ 45362061 w 19"/>
              <a:gd name="T7" fmla="*/ 0 h 11"/>
              <a:gd name="T8" fmla="*/ 47882969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2" y="11"/>
                </a:lnTo>
                <a:lnTo>
                  <a:pt x="0" y="7"/>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5" name="Freeform 135"/>
          <p:cNvSpPr>
            <a:spLocks/>
          </p:cNvSpPr>
          <p:nvPr/>
        </p:nvSpPr>
        <p:spPr bwMode="auto">
          <a:xfrm>
            <a:off x="3943350" y="3143250"/>
            <a:ext cx="11113" cy="9525"/>
          </a:xfrm>
          <a:custGeom>
            <a:avLst/>
            <a:gdLst>
              <a:gd name="T0" fmla="*/ 17642681 w 7"/>
              <a:gd name="T1" fmla="*/ 12601575 h 6"/>
              <a:gd name="T2" fmla="*/ 5040539 w 7"/>
              <a:gd name="T3" fmla="*/ 15120938 h 6"/>
              <a:gd name="T4" fmla="*/ 0 w 7"/>
              <a:gd name="T5" fmla="*/ 7561263 h 6"/>
              <a:gd name="T6" fmla="*/ 10081079 w 7"/>
              <a:gd name="T7" fmla="*/ 0 h 6"/>
              <a:gd name="T8" fmla="*/ 17642681 w 7"/>
              <a:gd name="T9" fmla="*/ 1260157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lnTo>
                  <a:pt x="2" y="6"/>
                </a:lnTo>
                <a:lnTo>
                  <a:pt x="0" y="3"/>
                </a:lnTo>
                <a:lnTo>
                  <a:pt x="4" y="0"/>
                </a:lnTo>
                <a:lnTo>
                  <a:pt x="7"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6" name="Freeform 136"/>
          <p:cNvSpPr>
            <a:spLocks/>
          </p:cNvSpPr>
          <p:nvPr/>
        </p:nvSpPr>
        <p:spPr bwMode="auto">
          <a:xfrm>
            <a:off x="3922713" y="3148013"/>
            <a:ext cx="23812" cy="12700"/>
          </a:xfrm>
          <a:custGeom>
            <a:avLst/>
            <a:gdLst>
              <a:gd name="T0" fmla="*/ 37802344 w 15"/>
              <a:gd name="T1" fmla="*/ 7559675 h 8"/>
              <a:gd name="T2" fmla="*/ 2520897 w 15"/>
              <a:gd name="T3" fmla="*/ 20161250 h 8"/>
              <a:gd name="T4" fmla="*/ 0 w 15"/>
              <a:gd name="T5" fmla="*/ 10080625 h 8"/>
              <a:gd name="T6" fmla="*/ 32762137 w 15"/>
              <a:gd name="T7" fmla="*/ 0 h 8"/>
              <a:gd name="T8" fmla="*/ 37802344 w 15"/>
              <a:gd name="T9" fmla="*/ 7559675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3"/>
                </a:moveTo>
                <a:lnTo>
                  <a:pt x="1" y="8"/>
                </a:lnTo>
                <a:lnTo>
                  <a:pt x="0" y="4"/>
                </a:lnTo>
                <a:lnTo>
                  <a:pt x="13" y="0"/>
                </a:lnTo>
                <a:lnTo>
                  <a:pt x="15"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7" name="Freeform 137"/>
          <p:cNvSpPr>
            <a:spLocks/>
          </p:cNvSpPr>
          <p:nvPr/>
        </p:nvSpPr>
        <p:spPr bwMode="auto">
          <a:xfrm>
            <a:off x="3865563" y="3165475"/>
            <a:ext cx="30162" cy="17463"/>
          </a:xfrm>
          <a:custGeom>
            <a:avLst/>
            <a:gdLst>
              <a:gd name="T0" fmla="*/ 47882969 w 19"/>
              <a:gd name="T1" fmla="*/ 10080914 h 11"/>
              <a:gd name="T2" fmla="*/ 5040229 w 19"/>
              <a:gd name="T3" fmla="*/ 27723306 h 11"/>
              <a:gd name="T4" fmla="*/ 0 w 19"/>
              <a:gd name="T5" fmla="*/ 17642393 h 11"/>
              <a:gd name="T6" fmla="*/ 45362061 w 19"/>
              <a:gd name="T7" fmla="*/ 0 h 11"/>
              <a:gd name="T8" fmla="*/ 47882969 w 19"/>
              <a:gd name="T9" fmla="*/ 10080914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2" y="11"/>
                </a:lnTo>
                <a:lnTo>
                  <a:pt x="0" y="7"/>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8" name="Freeform 138"/>
          <p:cNvSpPr>
            <a:spLocks/>
          </p:cNvSpPr>
          <p:nvPr/>
        </p:nvSpPr>
        <p:spPr bwMode="auto">
          <a:xfrm>
            <a:off x="3814763" y="3189288"/>
            <a:ext cx="25400" cy="12700"/>
          </a:xfrm>
          <a:custGeom>
            <a:avLst/>
            <a:gdLst>
              <a:gd name="T0" fmla="*/ 40322500 w 16"/>
              <a:gd name="T1" fmla="*/ 7559675 h 8"/>
              <a:gd name="T2" fmla="*/ 2520950 w 16"/>
              <a:gd name="T3" fmla="*/ 20161250 h 8"/>
              <a:gd name="T4" fmla="*/ 0 w 16"/>
              <a:gd name="T5" fmla="*/ 12599988 h 8"/>
              <a:gd name="T6" fmla="*/ 37801550 w 16"/>
              <a:gd name="T7" fmla="*/ 0 h 8"/>
              <a:gd name="T8" fmla="*/ 40322500 w 16"/>
              <a:gd name="T9" fmla="*/ 755967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16" y="3"/>
                </a:moveTo>
                <a:lnTo>
                  <a:pt x="1" y="8"/>
                </a:lnTo>
                <a:lnTo>
                  <a:pt x="0" y="5"/>
                </a:lnTo>
                <a:lnTo>
                  <a:pt x="15" y="0"/>
                </a:lnTo>
                <a:lnTo>
                  <a:pt x="16"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09" name="Freeform 139"/>
          <p:cNvSpPr>
            <a:spLocks/>
          </p:cNvSpPr>
          <p:nvPr/>
        </p:nvSpPr>
        <p:spPr bwMode="auto">
          <a:xfrm>
            <a:off x="3810000" y="3197225"/>
            <a:ext cx="6350" cy="6350"/>
          </a:xfrm>
          <a:custGeom>
            <a:avLst/>
            <a:gdLst>
              <a:gd name="T0" fmla="*/ 10080625 w 4"/>
              <a:gd name="T1" fmla="*/ 7559675 h 4"/>
              <a:gd name="T2" fmla="*/ 2520950 w 4"/>
              <a:gd name="T3" fmla="*/ 10080625 h 4"/>
              <a:gd name="T4" fmla="*/ 0 w 4"/>
              <a:gd name="T5" fmla="*/ 5040313 h 4"/>
              <a:gd name="T6" fmla="*/ 7559675 w 4"/>
              <a:gd name="T7" fmla="*/ 0 h 4"/>
              <a:gd name="T8" fmla="*/ 10080625 w 4"/>
              <a:gd name="T9" fmla="*/ 755967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lnTo>
                  <a:pt x="1" y="4"/>
                </a:lnTo>
                <a:lnTo>
                  <a:pt x="0" y="2"/>
                </a:lnTo>
                <a:lnTo>
                  <a:pt x="3" y="0"/>
                </a:lnTo>
                <a:lnTo>
                  <a:pt x="4"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0" name="Freeform 140"/>
          <p:cNvSpPr>
            <a:spLocks/>
          </p:cNvSpPr>
          <p:nvPr/>
        </p:nvSpPr>
        <p:spPr bwMode="auto">
          <a:xfrm>
            <a:off x="3773488" y="3211513"/>
            <a:ext cx="11112" cy="7937"/>
          </a:xfrm>
          <a:custGeom>
            <a:avLst/>
            <a:gdLst>
              <a:gd name="T0" fmla="*/ 17641094 w 7"/>
              <a:gd name="T1" fmla="*/ 10079990 h 5"/>
              <a:gd name="T2" fmla="*/ 2520837 w 7"/>
              <a:gd name="T3" fmla="*/ 12600781 h 5"/>
              <a:gd name="T4" fmla="*/ 0 w 7"/>
              <a:gd name="T5" fmla="*/ 2520791 h 5"/>
              <a:gd name="T6" fmla="*/ 10080171 w 7"/>
              <a:gd name="T7" fmla="*/ 0 h 5"/>
              <a:gd name="T8" fmla="*/ 17641094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1" y="5"/>
                </a:lnTo>
                <a:lnTo>
                  <a:pt x="0" y="1"/>
                </a:lnTo>
                <a:lnTo>
                  <a:pt x="4" y="0"/>
                </a:lnTo>
                <a:lnTo>
                  <a:pt x="7"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1" name="Freeform 141"/>
          <p:cNvSpPr>
            <a:spLocks/>
          </p:cNvSpPr>
          <p:nvPr/>
        </p:nvSpPr>
        <p:spPr bwMode="auto">
          <a:xfrm>
            <a:off x="3751263" y="3213100"/>
            <a:ext cx="23812" cy="14288"/>
          </a:xfrm>
          <a:custGeom>
            <a:avLst/>
            <a:gdLst>
              <a:gd name="T0" fmla="*/ 37802344 w 15"/>
              <a:gd name="T1" fmla="*/ 10080978 h 9"/>
              <a:gd name="T2" fmla="*/ 5040207 w 15"/>
              <a:gd name="T3" fmla="*/ 22682994 h 9"/>
              <a:gd name="T4" fmla="*/ 0 w 15"/>
              <a:gd name="T5" fmla="*/ 12602016 h 9"/>
              <a:gd name="T6" fmla="*/ 35281447 w 15"/>
              <a:gd name="T7" fmla="*/ 0 h 9"/>
              <a:gd name="T8" fmla="*/ 37802344 w 15"/>
              <a:gd name="T9" fmla="*/ 10080978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15" y="4"/>
                </a:moveTo>
                <a:lnTo>
                  <a:pt x="2" y="9"/>
                </a:lnTo>
                <a:lnTo>
                  <a:pt x="0" y="5"/>
                </a:lnTo>
                <a:lnTo>
                  <a:pt x="14" y="0"/>
                </a:lnTo>
                <a:lnTo>
                  <a:pt x="15"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2" name="Freeform 142"/>
          <p:cNvSpPr>
            <a:spLocks/>
          </p:cNvSpPr>
          <p:nvPr/>
        </p:nvSpPr>
        <p:spPr bwMode="auto">
          <a:xfrm>
            <a:off x="3717925" y="3232150"/>
            <a:ext cx="7938" cy="11113"/>
          </a:xfrm>
          <a:custGeom>
            <a:avLst/>
            <a:gdLst>
              <a:gd name="T0" fmla="*/ 12602369 w 5"/>
              <a:gd name="T1" fmla="*/ 10081079 h 7"/>
              <a:gd name="T2" fmla="*/ 2521109 w 5"/>
              <a:gd name="T3" fmla="*/ 17642681 h 7"/>
              <a:gd name="T4" fmla="*/ 0 w 5"/>
              <a:gd name="T5" fmla="*/ 7561603 h 7"/>
              <a:gd name="T6" fmla="*/ 10081260 w 5"/>
              <a:gd name="T7" fmla="*/ 0 h 7"/>
              <a:gd name="T8" fmla="*/ 12602369 w 5"/>
              <a:gd name="T9" fmla="*/ 10081079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4"/>
                </a:moveTo>
                <a:lnTo>
                  <a:pt x="1" y="7"/>
                </a:lnTo>
                <a:lnTo>
                  <a:pt x="0" y="3"/>
                </a:lnTo>
                <a:lnTo>
                  <a:pt x="4" y="0"/>
                </a:lnTo>
                <a:lnTo>
                  <a:pt x="5"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3" name="Freeform 143"/>
          <p:cNvSpPr>
            <a:spLocks/>
          </p:cNvSpPr>
          <p:nvPr/>
        </p:nvSpPr>
        <p:spPr bwMode="auto">
          <a:xfrm>
            <a:off x="3700463" y="3236913"/>
            <a:ext cx="19050" cy="12700"/>
          </a:xfrm>
          <a:custGeom>
            <a:avLst/>
            <a:gdLst>
              <a:gd name="T0" fmla="*/ 30241875 w 12"/>
              <a:gd name="T1" fmla="*/ 10080625 h 8"/>
              <a:gd name="T2" fmla="*/ 2520950 w 12"/>
              <a:gd name="T3" fmla="*/ 20161250 h 8"/>
              <a:gd name="T4" fmla="*/ 0 w 12"/>
              <a:gd name="T5" fmla="*/ 10080625 h 8"/>
              <a:gd name="T6" fmla="*/ 27722513 w 12"/>
              <a:gd name="T7" fmla="*/ 0 h 8"/>
              <a:gd name="T8" fmla="*/ 30241875 w 12"/>
              <a:gd name="T9" fmla="*/ 10080625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4"/>
                </a:moveTo>
                <a:lnTo>
                  <a:pt x="1" y="8"/>
                </a:lnTo>
                <a:lnTo>
                  <a:pt x="0" y="4"/>
                </a:lnTo>
                <a:lnTo>
                  <a:pt x="11" y="0"/>
                </a:lnTo>
                <a:lnTo>
                  <a:pt x="12"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4" name="Freeform 144"/>
          <p:cNvSpPr>
            <a:spLocks/>
          </p:cNvSpPr>
          <p:nvPr/>
        </p:nvSpPr>
        <p:spPr bwMode="auto">
          <a:xfrm>
            <a:off x="3695700" y="3243263"/>
            <a:ext cx="6350" cy="7937"/>
          </a:xfrm>
          <a:custGeom>
            <a:avLst/>
            <a:gdLst>
              <a:gd name="T0" fmla="*/ 10080625 w 4"/>
              <a:gd name="T1" fmla="*/ 10079990 h 5"/>
              <a:gd name="T2" fmla="*/ 2520950 w 4"/>
              <a:gd name="T3" fmla="*/ 12600781 h 5"/>
              <a:gd name="T4" fmla="*/ 0 w 4"/>
              <a:gd name="T5" fmla="*/ 2520791 h 5"/>
              <a:gd name="T6" fmla="*/ 7559675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3"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5" name="Freeform 145"/>
          <p:cNvSpPr>
            <a:spLocks/>
          </p:cNvSpPr>
          <p:nvPr/>
        </p:nvSpPr>
        <p:spPr bwMode="auto">
          <a:xfrm>
            <a:off x="3663950" y="3255963"/>
            <a:ext cx="6350" cy="7937"/>
          </a:xfrm>
          <a:custGeom>
            <a:avLst/>
            <a:gdLst>
              <a:gd name="T0" fmla="*/ 10080625 w 4"/>
              <a:gd name="T1" fmla="*/ 10079990 h 5"/>
              <a:gd name="T2" fmla="*/ 2520950 w 4"/>
              <a:gd name="T3" fmla="*/ 12600781 h 5"/>
              <a:gd name="T4" fmla="*/ 0 w 4"/>
              <a:gd name="T5" fmla="*/ 2520791 h 5"/>
              <a:gd name="T6" fmla="*/ 5040313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2"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6" name="Freeform 146"/>
          <p:cNvSpPr>
            <a:spLocks/>
          </p:cNvSpPr>
          <p:nvPr/>
        </p:nvSpPr>
        <p:spPr bwMode="auto">
          <a:xfrm>
            <a:off x="3659188" y="3257550"/>
            <a:ext cx="6350" cy="9525"/>
          </a:xfrm>
          <a:custGeom>
            <a:avLst/>
            <a:gdLst>
              <a:gd name="T0" fmla="*/ 10080625 w 4"/>
              <a:gd name="T1" fmla="*/ 10080625 h 6"/>
              <a:gd name="T2" fmla="*/ 2520950 w 4"/>
              <a:gd name="T3" fmla="*/ 15120938 h 6"/>
              <a:gd name="T4" fmla="*/ 0 w 4"/>
              <a:gd name="T5" fmla="*/ 5040313 h 6"/>
              <a:gd name="T6" fmla="*/ 755967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3"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7" name="Freeform 147"/>
          <p:cNvSpPr>
            <a:spLocks/>
          </p:cNvSpPr>
          <p:nvPr/>
        </p:nvSpPr>
        <p:spPr bwMode="auto">
          <a:xfrm>
            <a:off x="3654425" y="3260725"/>
            <a:ext cx="6350" cy="7938"/>
          </a:xfrm>
          <a:custGeom>
            <a:avLst/>
            <a:gdLst>
              <a:gd name="T0" fmla="*/ 10080625 w 4"/>
              <a:gd name="T1" fmla="*/ 10081260 h 5"/>
              <a:gd name="T2" fmla="*/ 5040313 w 4"/>
              <a:gd name="T3" fmla="*/ 12602369 h 5"/>
              <a:gd name="T4" fmla="*/ 0 w 4"/>
              <a:gd name="T5" fmla="*/ 2521109 h 5"/>
              <a:gd name="T6" fmla="*/ 7559675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2" y="5"/>
                </a:lnTo>
                <a:lnTo>
                  <a:pt x="0" y="1"/>
                </a:lnTo>
                <a:lnTo>
                  <a:pt x="3"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8" name="Freeform 148"/>
          <p:cNvSpPr>
            <a:spLocks/>
          </p:cNvSpPr>
          <p:nvPr/>
        </p:nvSpPr>
        <p:spPr bwMode="auto">
          <a:xfrm>
            <a:off x="3640138" y="3262313"/>
            <a:ext cx="17462" cy="11112"/>
          </a:xfrm>
          <a:custGeom>
            <a:avLst/>
            <a:gdLst>
              <a:gd name="T0" fmla="*/ 27721719 w 11"/>
              <a:gd name="T1" fmla="*/ 10080171 h 7"/>
              <a:gd name="T2" fmla="*/ 2520878 w 11"/>
              <a:gd name="T3" fmla="*/ 17641094 h 7"/>
              <a:gd name="T4" fmla="*/ 0 w 11"/>
              <a:gd name="T5" fmla="*/ 10080171 h 7"/>
              <a:gd name="T6" fmla="*/ 22681551 w 11"/>
              <a:gd name="T7" fmla="*/ 0 h 7"/>
              <a:gd name="T8" fmla="*/ 27721719 w 11"/>
              <a:gd name="T9" fmla="*/ 1008017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1" y="7"/>
                </a:lnTo>
                <a:lnTo>
                  <a:pt x="0" y="4"/>
                </a:lnTo>
                <a:lnTo>
                  <a:pt x="9" y="0"/>
                </a:lnTo>
                <a:lnTo>
                  <a:pt x="1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19" name="Freeform 149"/>
          <p:cNvSpPr>
            <a:spLocks/>
          </p:cNvSpPr>
          <p:nvPr/>
        </p:nvSpPr>
        <p:spPr bwMode="auto">
          <a:xfrm>
            <a:off x="3597275" y="3279775"/>
            <a:ext cx="15875" cy="12700"/>
          </a:xfrm>
          <a:custGeom>
            <a:avLst/>
            <a:gdLst>
              <a:gd name="T0" fmla="*/ 25201563 w 10"/>
              <a:gd name="T1" fmla="*/ 10080625 h 8"/>
              <a:gd name="T2" fmla="*/ 2520950 w 10"/>
              <a:gd name="T3" fmla="*/ 20161250 h 8"/>
              <a:gd name="T4" fmla="*/ 0 w 10"/>
              <a:gd name="T5" fmla="*/ 10080625 h 8"/>
              <a:gd name="T6" fmla="*/ 22682200 w 10"/>
              <a:gd name="T7" fmla="*/ 0 h 8"/>
              <a:gd name="T8" fmla="*/ 25201563 w 10"/>
              <a:gd name="T9" fmla="*/ 10080625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4"/>
                </a:moveTo>
                <a:lnTo>
                  <a:pt x="1" y="8"/>
                </a:lnTo>
                <a:lnTo>
                  <a:pt x="0" y="4"/>
                </a:lnTo>
                <a:lnTo>
                  <a:pt x="9"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0" name="Freeform 150"/>
          <p:cNvSpPr>
            <a:spLocks/>
          </p:cNvSpPr>
          <p:nvPr/>
        </p:nvSpPr>
        <p:spPr bwMode="auto">
          <a:xfrm>
            <a:off x="3582988" y="3286125"/>
            <a:ext cx="15875" cy="11113"/>
          </a:xfrm>
          <a:custGeom>
            <a:avLst/>
            <a:gdLst>
              <a:gd name="T0" fmla="*/ 25201563 w 10"/>
              <a:gd name="T1" fmla="*/ 10081079 h 7"/>
              <a:gd name="T2" fmla="*/ 5040313 w 10"/>
              <a:gd name="T3" fmla="*/ 17642681 h 7"/>
              <a:gd name="T4" fmla="*/ 0 w 10"/>
              <a:gd name="T5" fmla="*/ 10081079 h 7"/>
              <a:gd name="T6" fmla="*/ 22682200 w 10"/>
              <a:gd name="T7" fmla="*/ 0 h 7"/>
              <a:gd name="T8" fmla="*/ 25201563 w 10"/>
              <a:gd name="T9" fmla="*/ 10081079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4"/>
                </a:moveTo>
                <a:lnTo>
                  <a:pt x="2" y="7"/>
                </a:lnTo>
                <a:lnTo>
                  <a:pt x="0" y="4"/>
                </a:lnTo>
                <a:lnTo>
                  <a:pt x="9"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1" name="Freeform 151"/>
          <p:cNvSpPr>
            <a:spLocks/>
          </p:cNvSpPr>
          <p:nvPr/>
        </p:nvSpPr>
        <p:spPr bwMode="auto">
          <a:xfrm>
            <a:off x="3529013" y="3303588"/>
            <a:ext cx="28575" cy="17462"/>
          </a:xfrm>
          <a:custGeom>
            <a:avLst/>
            <a:gdLst>
              <a:gd name="T0" fmla="*/ 45362813 w 18"/>
              <a:gd name="T1" fmla="*/ 10080336 h 11"/>
              <a:gd name="T2" fmla="*/ 7559675 w 18"/>
              <a:gd name="T3" fmla="*/ 27721719 h 11"/>
              <a:gd name="T4" fmla="*/ 0 w 18"/>
              <a:gd name="T5" fmla="*/ 17641382 h 11"/>
              <a:gd name="T6" fmla="*/ 42843450 w 18"/>
              <a:gd name="T7" fmla="*/ 0 h 11"/>
              <a:gd name="T8" fmla="*/ 45362813 w 18"/>
              <a:gd name="T9" fmla="*/ 10080336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8" y="4"/>
                </a:moveTo>
                <a:lnTo>
                  <a:pt x="3" y="11"/>
                </a:lnTo>
                <a:lnTo>
                  <a:pt x="0" y="7"/>
                </a:lnTo>
                <a:lnTo>
                  <a:pt x="17" y="0"/>
                </a:lnTo>
                <a:lnTo>
                  <a:pt x="1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2" name="Freeform 152"/>
          <p:cNvSpPr>
            <a:spLocks/>
          </p:cNvSpPr>
          <p:nvPr/>
        </p:nvSpPr>
        <p:spPr bwMode="auto">
          <a:xfrm>
            <a:off x="3527425" y="3314700"/>
            <a:ext cx="6350" cy="7938"/>
          </a:xfrm>
          <a:custGeom>
            <a:avLst/>
            <a:gdLst>
              <a:gd name="T0" fmla="*/ 10080625 w 4"/>
              <a:gd name="T1" fmla="*/ 10081260 h 5"/>
              <a:gd name="T2" fmla="*/ 7559675 w 4"/>
              <a:gd name="T3" fmla="*/ 12602369 h 5"/>
              <a:gd name="T4" fmla="*/ 0 w 4"/>
              <a:gd name="T5" fmla="*/ 2521109 h 5"/>
              <a:gd name="T6" fmla="*/ 2520950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3" y="5"/>
                </a:lnTo>
                <a:lnTo>
                  <a:pt x="0" y="1"/>
                </a:lnTo>
                <a:lnTo>
                  <a:pt x="1"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3" name="Freeform 153"/>
          <p:cNvSpPr>
            <a:spLocks/>
          </p:cNvSpPr>
          <p:nvPr/>
        </p:nvSpPr>
        <p:spPr bwMode="auto">
          <a:xfrm>
            <a:off x="3476625" y="3327400"/>
            <a:ext cx="26988" cy="17463"/>
          </a:xfrm>
          <a:custGeom>
            <a:avLst/>
            <a:gdLst>
              <a:gd name="T0" fmla="*/ 42844244 w 17"/>
              <a:gd name="T1" fmla="*/ 10080914 h 11"/>
              <a:gd name="T2" fmla="*/ 2520997 w 17"/>
              <a:gd name="T3" fmla="*/ 27723306 h 11"/>
              <a:gd name="T4" fmla="*/ 0 w 17"/>
              <a:gd name="T5" fmla="*/ 20161827 h 11"/>
              <a:gd name="T6" fmla="*/ 35282841 w 17"/>
              <a:gd name="T7" fmla="*/ 0 h 11"/>
              <a:gd name="T8" fmla="*/ 42844244 w 17"/>
              <a:gd name="T9" fmla="*/ 10080914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7" y="4"/>
                </a:moveTo>
                <a:lnTo>
                  <a:pt x="1" y="11"/>
                </a:lnTo>
                <a:lnTo>
                  <a:pt x="0" y="8"/>
                </a:lnTo>
                <a:lnTo>
                  <a:pt x="14" y="0"/>
                </a:lnTo>
                <a:lnTo>
                  <a:pt x="17" y="4"/>
                </a:lnTo>
                <a:close/>
              </a:path>
            </a:pathLst>
          </a:custGeom>
          <a:solidFill>
            <a:srgbClr val="FF0000"/>
          </a:solidFill>
          <a:ln w="1588">
            <a:solidFill>
              <a:srgbClr val="FF0000"/>
            </a:solidFill>
            <a:round/>
            <a:headEnd/>
            <a:tailEnd/>
          </a:ln>
        </p:spPr>
        <p:txBody>
          <a:bodyPr/>
          <a:lstStyle/>
          <a:p>
            <a:endParaRPr lang="en-US"/>
          </a:p>
        </p:txBody>
      </p:sp>
      <p:sp>
        <p:nvSpPr>
          <p:cNvPr id="80024" name="Freeform 154"/>
          <p:cNvSpPr>
            <a:spLocks/>
          </p:cNvSpPr>
          <p:nvPr/>
        </p:nvSpPr>
        <p:spPr bwMode="auto">
          <a:xfrm>
            <a:off x="3473450" y="3340100"/>
            <a:ext cx="4763" cy="6350"/>
          </a:xfrm>
          <a:custGeom>
            <a:avLst/>
            <a:gdLst>
              <a:gd name="T0" fmla="*/ 7562056 w 3"/>
              <a:gd name="T1" fmla="*/ 7559675 h 4"/>
              <a:gd name="T2" fmla="*/ 5040842 w 3"/>
              <a:gd name="T3" fmla="*/ 10080625 h 4"/>
              <a:gd name="T4" fmla="*/ 0 w 3"/>
              <a:gd name="T5" fmla="*/ 0 h 4"/>
              <a:gd name="T6" fmla="*/ 5040842 w 3"/>
              <a:gd name="T7" fmla="*/ 0 h 4"/>
              <a:gd name="T8" fmla="*/ 7562056 w 3"/>
              <a:gd name="T9" fmla="*/ 755967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2" y="4"/>
                </a:lnTo>
                <a:lnTo>
                  <a:pt x="0" y="0"/>
                </a:lnTo>
                <a:lnTo>
                  <a:pt x="2" y="0"/>
                </a:lnTo>
                <a:lnTo>
                  <a:pt x="3"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5" name="Freeform 155"/>
          <p:cNvSpPr>
            <a:spLocks/>
          </p:cNvSpPr>
          <p:nvPr/>
        </p:nvSpPr>
        <p:spPr bwMode="auto">
          <a:xfrm>
            <a:off x="3432175" y="3352800"/>
            <a:ext cx="15875" cy="11113"/>
          </a:xfrm>
          <a:custGeom>
            <a:avLst/>
            <a:gdLst>
              <a:gd name="T0" fmla="*/ 25201563 w 10"/>
              <a:gd name="T1" fmla="*/ 10081079 h 7"/>
              <a:gd name="T2" fmla="*/ 5040313 w 10"/>
              <a:gd name="T3" fmla="*/ 17642681 h 7"/>
              <a:gd name="T4" fmla="*/ 0 w 10"/>
              <a:gd name="T5" fmla="*/ 7561603 h 7"/>
              <a:gd name="T6" fmla="*/ 22682200 w 10"/>
              <a:gd name="T7" fmla="*/ 0 h 7"/>
              <a:gd name="T8" fmla="*/ 25201563 w 10"/>
              <a:gd name="T9" fmla="*/ 10081079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4"/>
                </a:moveTo>
                <a:lnTo>
                  <a:pt x="2" y="7"/>
                </a:lnTo>
                <a:lnTo>
                  <a:pt x="0" y="3"/>
                </a:lnTo>
                <a:lnTo>
                  <a:pt x="9"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6" name="Freeform 156"/>
          <p:cNvSpPr>
            <a:spLocks/>
          </p:cNvSpPr>
          <p:nvPr/>
        </p:nvSpPr>
        <p:spPr bwMode="auto">
          <a:xfrm>
            <a:off x="3429000" y="3357563"/>
            <a:ext cx="6350" cy="7937"/>
          </a:xfrm>
          <a:custGeom>
            <a:avLst/>
            <a:gdLst>
              <a:gd name="T0" fmla="*/ 10080625 w 4"/>
              <a:gd name="T1" fmla="*/ 10079990 h 5"/>
              <a:gd name="T2" fmla="*/ 2520950 w 4"/>
              <a:gd name="T3" fmla="*/ 12600781 h 5"/>
              <a:gd name="T4" fmla="*/ 0 w 4"/>
              <a:gd name="T5" fmla="*/ 2520791 h 5"/>
              <a:gd name="T6" fmla="*/ 5040313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2"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7" name="Freeform 157"/>
          <p:cNvSpPr>
            <a:spLocks/>
          </p:cNvSpPr>
          <p:nvPr/>
        </p:nvSpPr>
        <p:spPr bwMode="auto">
          <a:xfrm>
            <a:off x="3417888" y="3359150"/>
            <a:ext cx="12700" cy="11113"/>
          </a:xfrm>
          <a:custGeom>
            <a:avLst/>
            <a:gdLst>
              <a:gd name="T0" fmla="*/ 20161250 w 8"/>
              <a:gd name="T1" fmla="*/ 10081079 h 7"/>
              <a:gd name="T2" fmla="*/ 2520950 w 8"/>
              <a:gd name="T3" fmla="*/ 17642681 h 7"/>
              <a:gd name="T4" fmla="*/ 0 w 8"/>
              <a:gd name="T5" fmla="*/ 10081079 h 7"/>
              <a:gd name="T6" fmla="*/ 17640300 w 8"/>
              <a:gd name="T7" fmla="*/ 0 h 7"/>
              <a:gd name="T8" fmla="*/ 20161250 w 8"/>
              <a:gd name="T9" fmla="*/ 10081079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4"/>
                </a:moveTo>
                <a:lnTo>
                  <a:pt x="1" y="7"/>
                </a:lnTo>
                <a:lnTo>
                  <a:pt x="0" y="4"/>
                </a:lnTo>
                <a:lnTo>
                  <a:pt x="7" y="0"/>
                </a:lnTo>
                <a:lnTo>
                  <a:pt x="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8" name="Freeform 158"/>
          <p:cNvSpPr>
            <a:spLocks/>
          </p:cNvSpPr>
          <p:nvPr/>
        </p:nvSpPr>
        <p:spPr bwMode="auto">
          <a:xfrm>
            <a:off x="3362325" y="3376613"/>
            <a:ext cx="30163" cy="19050"/>
          </a:xfrm>
          <a:custGeom>
            <a:avLst/>
            <a:gdLst>
              <a:gd name="T0" fmla="*/ 47884556 w 19"/>
              <a:gd name="T1" fmla="*/ 10080625 h 12"/>
              <a:gd name="T2" fmla="*/ 2520992 w 19"/>
              <a:gd name="T3" fmla="*/ 30241875 h 12"/>
              <a:gd name="T4" fmla="*/ 0 w 19"/>
              <a:gd name="T5" fmla="*/ 20161250 h 12"/>
              <a:gd name="T6" fmla="*/ 42844160 w 19"/>
              <a:gd name="T7" fmla="*/ 0 h 12"/>
              <a:gd name="T8" fmla="*/ 47884556 w 19"/>
              <a:gd name="T9" fmla="*/ 1008062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4"/>
                </a:moveTo>
                <a:lnTo>
                  <a:pt x="1" y="12"/>
                </a:lnTo>
                <a:lnTo>
                  <a:pt x="0" y="8"/>
                </a:lnTo>
                <a:lnTo>
                  <a:pt x="17"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29" name="Freeform 159"/>
          <p:cNvSpPr>
            <a:spLocks/>
          </p:cNvSpPr>
          <p:nvPr/>
        </p:nvSpPr>
        <p:spPr bwMode="auto">
          <a:xfrm>
            <a:off x="3308350" y="3402013"/>
            <a:ext cx="30163" cy="17462"/>
          </a:xfrm>
          <a:custGeom>
            <a:avLst/>
            <a:gdLst>
              <a:gd name="T0" fmla="*/ 47884556 w 19"/>
              <a:gd name="T1" fmla="*/ 10080336 h 11"/>
              <a:gd name="T2" fmla="*/ 2520992 w 19"/>
              <a:gd name="T3" fmla="*/ 27721719 h 11"/>
              <a:gd name="T4" fmla="*/ 0 w 19"/>
              <a:gd name="T5" fmla="*/ 22681551 h 11"/>
              <a:gd name="T6" fmla="*/ 40323168 w 19"/>
              <a:gd name="T7" fmla="*/ 0 h 11"/>
              <a:gd name="T8" fmla="*/ 47884556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1" y="11"/>
                </a:lnTo>
                <a:lnTo>
                  <a:pt x="0" y="9"/>
                </a:lnTo>
                <a:lnTo>
                  <a:pt x="16"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0" name="Freeform 160"/>
          <p:cNvSpPr>
            <a:spLocks/>
          </p:cNvSpPr>
          <p:nvPr/>
        </p:nvSpPr>
        <p:spPr bwMode="auto">
          <a:xfrm>
            <a:off x="3251200" y="3429000"/>
            <a:ext cx="30163" cy="17463"/>
          </a:xfrm>
          <a:custGeom>
            <a:avLst/>
            <a:gdLst>
              <a:gd name="T0" fmla="*/ 47884556 w 19"/>
              <a:gd name="T1" fmla="*/ 5040457 h 11"/>
              <a:gd name="T2" fmla="*/ 5040396 w 19"/>
              <a:gd name="T3" fmla="*/ 27723306 h 11"/>
              <a:gd name="T4" fmla="*/ 0 w 19"/>
              <a:gd name="T5" fmla="*/ 15121370 h 11"/>
              <a:gd name="T6" fmla="*/ 45363564 w 19"/>
              <a:gd name="T7" fmla="*/ 0 h 11"/>
              <a:gd name="T8" fmla="*/ 47884556 w 19"/>
              <a:gd name="T9" fmla="*/ 5040457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2"/>
                </a:moveTo>
                <a:lnTo>
                  <a:pt x="2" y="11"/>
                </a:lnTo>
                <a:lnTo>
                  <a:pt x="0" y="6"/>
                </a:lnTo>
                <a:lnTo>
                  <a:pt x="18" y="0"/>
                </a:lnTo>
                <a:lnTo>
                  <a:pt x="19"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1" name="Freeform 161"/>
          <p:cNvSpPr>
            <a:spLocks/>
          </p:cNvSpPr>
          <p:nvPr/>
        </p:nvSpPr>
        <p:spPr bwMode="auto">
          <a:xfrm>
            <a:off x="3197225" y="3452813"/>
            <a:ext cx="30163" cy="19050"/>
          </a:xfrm>
          <a:custGeom>
            <a:avLst/>
            <a:gdLst>
              <a:gd name="T0" fmla="*/ 47884556 w 19"/>
              <a:gd name="T1" fmla="*/ 10080625 h 12"/>
              <a:gd name="T2" fmla="*/ 5040396 w 19"/>
              <a:gd name="T3" fmla="*/ 30241875 h 12"/>
              <a:gd name="T4" fmla="*/ 0 w 19"/>
              <a:gd name="T5" fmla="*/ 20161250 h 12"/>
              <a:gd name="T6" fmla="*/ 42844160 w 19"/>
              <a:gd name="T7" fmla="*/ 0 h 12"/>
              <a:gd name="T8" fmla="*/ 47884556 w 19"/>
              <a:gd name="T9" fmla="*/ 1008062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4"/>
                </a:moveTo>
                <a:lnTo>
                  <a:pt x="2" y="12"/>
                </a:lnTo>
                <a:lnTo>
                  <a:pt x="0" y="8"/>
                </a:lnTo>
                <a:lnTo>
                  <a:pt x="17"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2" name="Freeform 162"/>
          <p:cNvSpPr>
            <a:spLocks/>
          </p:cNvSpPr>
          <p:nvPr/>
        </p:nvSpPr>
        <p:spPr bwMode="auto">
          <a:xfrm>
            <a:off x="3159125" y="3478213"/>
            <a:ext cx="12700" cy="11112"/>
          </a:xfrm>
          <a:custGeom>
            <a:avLst/>
            <a:gdLst>
              <a:gd name="T0" fmla="*/ 20161250 w 8"/>
              <a:gd name="T1" fmla="*/ 10080171 h 7"/>
              <a:gd name="T2" fmla="*/ 2520950 w 8"/>
              <a:gd name="T3" fmla="*/ 17641094 h 7"/>
              <a:gd name="T4" fmla="*/ 0 w 8"/>
              <a:gd name="T5" fmla="*/ 7560922 h 7"/>
              <a:gd name="T6" fmla="*/ 17640300 w 8"/>
              <a:gd name="T7" fmla="*/ 0 h 7"/>
              <a:gd name="T8" fmla="*/ 20161250 w 8"/>
              <a:gd name="T9" fmla="*/ 1008017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4"/>
                </a:moveTo>
                <a:lnTo>
                  <a:pt x="1" y="7"/>
                </a:lnTo>
                <a:lnTo>
                  <a:pt x="0" y="3"/>
                </a:lnTo>
                <a:lnTo>
                  <a:pt x="7" y="0"/>
                </a:lnTo>
                <a:lnTo>
                  <a:pt x="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3" name="Freeform 163"/>
          <p:cNvSpPr>
            <a:spLocks/>
          </p:cNvSpPr>
          <p:nvPr/>
        </p:nvSpPr>
        <p:spPr bwMode="auto">
          <a:xfrm>
            <a:off x="3151188" y="3482975"/>
            <a:ext cx="9525" cy="9525"/>
          </a:xfrm>
          <a:custGeom>
            <a:avLst/>
            <a:gdLst>
              <a:gd name="T0" fmla="*/ 15120938 w 6"/>
              <a:gd name="T1" fmla="*/ 10080625 h 6"/>
              <a:gd name="T2" fmla="*/ 2520950 w 6"/>
              <a:gd name="T3" fmla="*/ 15120938 h 6"/>
              <a:gd name="T4" fmla="*/ 0 w 6"/>
              <a:gd name="T5" fmla="*/ 5040313 h 6"/>
              <a:gd name="T6" fmla="*/ 12601575 w 6"/>
              <a:gd name="T7" fmla="*/ 0 h 6"/>
              <a:gd name="T8" fmla="*/ 15120938 w 6"/>
              <a:gd name="T9" fmla="*/ 1008062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1" y="6"/>
                </a:lnTo>
                <a:lnTo>
                  <a:pt x="0" y="2"/>
                </a:lnTo>
                <a:lnTo>
                  <a:pt x="5" y="0"/>
                </a:lnTo>
                <a:lnTo>
                  <a:pt x="6"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4" name="Freeform 164"/>
          <p:cNvSpPr>
            <a:spLocks/>
          </p:cNvSpPr>
          <p:nvPr/>
        </p:nvSpPr>
        <p:spPr bwMode="auto">
          <a:xfrm>
            <a:off x="3146425" y="3486150"/>
            <a:ext cx="6350" cy="9525"/>
          </a:xfrm>
          <a:custGeom>
            <a:avLst/>
            <a:gdLst>
              <a:gd name="T0" fmla="*/ 10080625 w 4"/>
              <a:gd name="T1" fmla="*/ 10080625 h 6"/>
              <a:gd name="T2" fmla="*/ 7559675 w 4"/>
              <a:gd name="T3" fmla="*/ 15120938 h 6"/>
              <a:gd name="T4" fmla="*/ 0 w 4"/>
              <a:gd name="T5" fmla="*/ 5040313 h 6"/>
              <a:gd name="T6" fmla="*/ 755967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3" y="6"/>
                </a:lnTo>
                <a:lnTo>
                  <a:pt x="0" y="2"/>
                </a:lnTo>
                <a:lnTo>
                  <a:pt x="3" y="0"/>
                </a:lnTo>
                <a:lnTo>
                  <a:pt x="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5" name="Freeform 165"/>
          <p:cNvSpPr>
            <a:spLocks/>
          </p:cNvSpPr>
          <p:nvPr/>
        </p:nvSpPr>
        <p:spPr bwMode="auto">
          <a:xfrm>
            <a:off x="3141663" y="3489325"/>
            <a:ext cx="9525" cy="7938"/>
          </a:xfrm>
          <a:custGeom>
            <a:avLst/>
            <a:gdLst>
              <a:gd name="T0" fmla="*/ 15120938 w 6"/>
              <a:gd name="T1" fmla="*/ 10081260 h 5"/>
              <a:gd name="T2" fmla="*/ 2520950 w 6"/>
              <a:gd name="T3" fmla="*/ 12602369 h 5"/>
              <a:gd name="T4" fmla="*/ 0 w 6"/>
              <a:gd name="T5" fmla="*/ 2521109 h 5"/>
              <a:gd name="T6" fmla="*/ 7561263 w 6"/>
              <a:gd name="T7" fmla="*/ 0 h 5"/>
              <a:gd name="T8" fmla="*/ 15120938 w 6"/>
              <a:gd name="T9" fmla="*/ 1008126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4"/>
                </a:moveTo>
                <a:lnTo>
                  <a:pt x="1" y="5"/>
                </a:lnTo>
                <a:lnTo>
                  <a:pt x="0" y="1"/>
                </a:lnTo>
                <a:lnTo>
                  <a:pt x="3" y="0"/>
                </a:lnTo>
                <a:lnTo>
                  <a:pt x="6"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6" name="Freeform 166"/>
          <p:cNvSpPr>
            <a:spLocks/>
          </p:cNvSpPr>
          <p:nvPr/>
        </p:nvSpPr>
        <p:spPr bwMode="auto">
          <a:xfrm>
            <a:off x="3141663" y="3490913"/>
            <a:ext cx="1587" cy="6350"/>
          </a:xfrm>
          <a:custGeom>
            <a:avLst/>
            <a:gdLst>
              <a:gd name="T0" fmla="*/ 2520156 w 1"/>
              <a:gd name="T1" fmla="*/ 10080625 h 4"/>
              <a:gd name="T2" fmla="*/ 2520156 w 1"/>
              <a:gd name="T3" fmla="*/ 10080625 h 4"/>
              <a:gd name="T4" fmla="*/ 0 w 1"/>
              <a:gd name="T5" fmla="*/ 0 h 4"/>
              <a:gd name="T6" fmla="*/ 0 w 1"/>
              <a:gd name="T7" fmla="*/ 0 h 4"/>
              <a:gd name="T8" fmla="*/ 2520156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1" y="4"/>
                </a:lnTo>
                <a:lnTo>
                  <a:pt x="0" y="0"/>
                </a:lnTo>
                <a:lnTo>
                  <a:pt x="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7" name="Freeform 167"/>
          <p:cNvSpPr>
            <a:spLocks/>
          </p:cNvSpPr>
          <p:nvPr/>
        </p:nvSpPr>
        <p:spPr bwMode="auto">
          <a:xfrm>
            <a:off x="3103563" y="3503613"/>
            <a:ext cx="14287" cy="11112"/>
          </a:xfrm>
          <a:custGeom>
            <a:avLst/>
            <a:gdLst>
              <a:gd name="T0" fmla="*/ 22681406 w 9"/>
              <a:gd name="T1" fmla="*/ 10080171 h 7"/>
              <a:gd name="T2" fmla="*/ 2520862 w 9"/>
              <a:gd name="T3" fmla="*/ 17641094 h 7"/>
              <a:gd name="T4" fmla="*/ 0 w 9"/>
              <a:gd name="T5" fmla="*/ 7560922 h 7"/>
              <a:gd name="T6" fmla="*/ 15120408 w 9"/>
              <a:gd name="T7" fmla="*/ 0 h 7"/>
              <a:gd name="T8" fmla="*/ 22681406 w 9"/>
              <a:gd name="T9" fmla="*/ 10080171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4"/>
                </a:moveTo>
                <a:lnTo>
                  <a:pt x="1" y="7"/>
                </a:lnTo>
                <a:lnTo>
                  <a:pt x="0" y="3"/>
                </a:lnTo>
                <a:lnTo>
                  <a:pt x="6" y="0"/>
                </a:lnTo>
                <a:lnTo>
                  <a:pt x="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8" name="Freeform 168"/>
          <p:cNvSpPr>
            <a:spLocks/>
          </p:cNvSpPr>
          <p:nvPr/>
        </p:nvSpPr>
        <p:spPr bwMode="auto">
          <a:xfrm>
            <a:off x="3087688" y="3508375"/>
            <a:ext cx="17462" cy="12700"/>
          </a:xfrm>
          <a:custGeom>
            <a:avLst/>
            <a:gdLst>
              <a:gd name="T0" fmla="*/ 27721719 w 11"/>
              <a:gd name="T1" fmla="*/ 10080625 h 8"/>
              <a:gd name="T2" fmla="*/ 2520878 w 11"/>
              <a:gd name="T3" fmla="*/ 20161250 h 8"/>
              <a:gd name="T4" fmla="*/ 0 w 11"/>
              <a:gd name="T5" fmla="*/ 12599988 h 8"/>
              <a:gd name="T6" fmla="*/ 25200841 w 11"/>
              <a:gd name="T7" fmla="*/ 0 h 8"/>
              <a:gd name="T8" fmla="*/ 27721719 w 11"/>
              <a:gd name="T9" fmla="*/ 10080625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1" y="4"/>
                </a:moveTo>
                <a:lnTo>
                  <a:pt x="1" y="8"/>
                </a:lnTo>
                <a:lnTo>
                  <a:pt x="0" y="5"/>
                </a:lnTo>
                <a:lnTo>
                  <a:pt x="10" y="0"/>
                </a:lnTo>
                <a:lnTo>
                  <a:pt x="1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39" name="Freeform 169"/>
          <p:cNvSpPr>
            <a:spLocks/>
          </p:cNvSpPr>
          <p:nvPr/>
        </p:nvSpPr>
        <p:spPr bwMode="auto">
          <a:xfrm>
            <a:off x="3057525" y="3529013"/>
            <a:ext cx="4763" cy="7937"/>
          </a:xfrm>
          <a:custGeom>
            <a:avLst/>
            <a:gdLst>
              <a:gd name="T0" fmla="*/ 7562056 w 3"/>
              <a:gd name="T1" fmla="*/ 7560786 h 5"/>
              <a:gd name="T2" fmla="*/ 2521215 w 3"/>
              <a:gd name="T3" fmla="*/ 12600781 h 5"/>
              <a:gd name="T4" fmla="*/ 0 w 3"/>
              <a:gd name="T5" fmla="*/ 0 h 5"/>
              <a:gd name="T6" fmla="*/ 2521215 w 3"/>
              <a:gd name="T7" fmla="*/ 0 h 5"/>
              <a:gd name="T8" fmla="*/ 7562056 w 3"/>
              <a:gd name="T9" fmla="*/ 756078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lnTo>
                  <a:pt x="1" y="5"/>
                </a:lnTo>
                <a:lnTo>
                  <a:pt x="0" y="0"/>
                </a:lnTo>
                <a:lnTo>
                  <a:pt x="1" y="0"/>
                </a:lnTo>
                <a:lnTo>
                  <a:pt x="3"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0" name="Freeform 170"/>
          <p:cNvSpPr>
            <a:spLocks/>
          </p:cNvSpPr>
          <p:nvPr/>
        </p:nvSpPr>
        <p:spPr bwMode="auto">
          <a:xfrm>
            <a:off x="3032125" y="3529013"/>
            <a:ext cx="26988" cy="17462"/>
          </a:xfrm>
          <a:custGeom>
            <a:avLst/>
            <a:gdLst>
              <a:gd name="T0" fmla="*/ 42844244 w 17"/>
              <a:gd name="T1" fmla="*/ 12601214 h 11"/>
              <a:gd name="T2" fmla="*/ 2520997 w 17"/>
              <a:gd name="T3" fmla="*/ 27721719 h 11"/>
              <a:gd name="T4" fmla="*/ 0 w 17"/>
              <a:gd name="T5" fmla="*/ 22681551 h 11"/>
              <a:gd name="T6" fmla="*/ 40323247 w 17"/>
              <a:gd name="T7" fmla="*/ 0 h 11"/>
              <a:gd name="T8" fmla="*/ 42844244 w 17"/>
              <a:gd name="T9" fmla="*/ 12601214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7" y="5"/>
                </a:moveTo>
                <a:lnTo>
                  <a:pt x="1" y="11"/>
                </a:lnTo>
                <a:lnTo>
                  <a:pt x="0" y="9"/>
                </a:lnTo>
                <a:lnTo>
                  <a:pt x="16" y="0"/>
                </a:lnTo>
                <a:lnTo>
                  <a:pt x="17"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1" name="Freeform 171"/>
          <p:cNvSpPr>
            <a:spLocks/>
          </p:cNvSpPr>
          <p:nvPr/>
        </p:nvSpPr>
        <p:spPr bwMode="auto">
          <a:xfrm>
            <a:off x="2986088" y="3552825"/>
            <a:ext cx="22225" cy="15875"/>
          </a:xfrm>
          <a:custGeom>
            <a:avLst/>
            <a:gdLst>
              <a:gd name="T0" fmla="*/ 35282188 w 14"/>
              <a:gd name="T1" fmla="*/ 12601575 h 10"/>
              <a:gd name="T2" fmla="*/ 7561263 w 14"/>
              <a:gd name="T3" fmla="*/ 25201563 h 10"/>
              <a:gd name="T4" fmla="*/ 0 w 14"/>
              <a:gd name="T5" fmla="*/ 15120938 h 10"/>
              <a:gd name="T6" fmla="*/ 27722513 w 14"/>
              <a:gd name="T7" fmla="*/ 0 h 10"/>
              <a:gd name="T8" fmla="*/ 35282188 w 14"/>
              <a:gd name="T9" fmla="*/ 12601575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4" y="5"/>
                </a:moveTo>
                <a:lnTo>
                  <a:pt x="3" y="10"/>
                </a:lnTo>
                <a:lnTo>
                  <a:pt x="0" y="6"/>
                </a:lnTo>
                <a:lnTo>
                  <a:pt x="11" y="0"/>
                </a:lnTo>
                <a:lnTo>
                  <a:pt x="14"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2" name="Freeform 172"/>
          <p:cNvSpPr>
            <a:spLocks/>
          </p:cNvSpPr>
          <p:nvPr/>
        </p:nvSpPr>
        <p:spPr bwMode="auto">
          <a:xfrm>
            <a:off x="2978150" y="3562350"/>
            <a:ext cx="12700" cy="11113"/>
          </a:xfrm>
          <a:custGeom>
            <a:avLst/>
            <a:gdLst>
              <a:gd name="T0" fmla="*/ 20161250 w 8"/>
              <a:gd name="T1" fmla="*/ 10081079 h 7"/>
              <a:gd name="T2" fmla="*/ 2520950 w 8"/>
              <a:gd name="T3" fmla="*/ 17642681 h 7"/>
              <a:gd name="T4" fmla="*/ 0 w 8"/>
              <a:gd name="T5" fmla="*/ 7561603 h 7"/>
              <a:gd name="T6" fmla="*/ 12599988 w 8"/>
              <a:gd name="T7" fmla="*/ 0 h 7"/>
              <a:gd name="T8" fmla="*/ 20161250 w 8"/>
              <a:gd name="T9" fmla="*/ 10081079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4"/>
                </a:moveTo>
                <a:lnTo>
                  <a:pt x="1" y="7"/>
                </a:lnTo>
                <a:lnTo>
                  <a:pt x="0" y="3"/>
                </a:lnTo>
                <a:lnTo>
                  <a:pt x="5" y="0"/>
                </a:lnTo>
                <a:lnTo>
                  <a:pt x="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3" name="Freeform 173"/>
          <p:cNvSpPr>
            <a:spLocks/>
          </p:cNvSpPr>
          <p:nvPr/>
        </p:nvSpPr>
        <p:spPr bwMode="auto">
          <a:xfrm>
            <a:off x="2922588" y="3579813"/>
            <a:ext cx="30162" cy="19050"/>
          </a:xfrm>
          <a:custGeom>
            <a:avLst/>
            <a:gdLst>
              <a:gd name="T0" fmla="*/ 47882969 w 19"/>
              <a:gd name="T1" fmla="*/ 10080625 h 12"/>
              <a:gd name="T2" fmla="*/ 5040229 w 19"/>
              <a:gd name="T3" fmla="*/ 30241875 h 12"/>
              <a:gd name="T4" fmla="*/ 0 w 19"/>
              <a:gd name="T5" fmla="*/ 20161250 h 12"/>
              <a:gd name="T6" fmla="*/ 42842740 w 19"/>
              <a:gd name="T7" fmla="*/ 0 h 12"/>
              <a:gd name="T8" fmla="*/ 47882969 w 19"/>
              <a:gd name="T9" fmla="*/ 1008062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4"/>
                </a:moveTo>
                <a:lnTo>
                  <a:pt x="2" y="12"/>
                </a:lnTo>
                <a:lnTo>
                  <a:pt x="0" y="8"/>
                </a:lnTo>
                <a:lnTo>
                  <a:pt x="17"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4" name="Freeform 174"/>
          <p:cNvSpPr>
            <a:spLocks/>
          </p:cNvSpPr>
          <p:nvPr/>
        </p:nvSpPr>
        <p:spPr bwMode="auto">
          <a:xfrm>
            <a:off x="2868613" y="3605213"/>
            <a:ext cx="30162" cy="19050"/>
          </a:xfrm>
          <a:custGeom>
            <a:avLst/>
            <a:gdLst>
              <a:gd name="T0" fmla="*/ 47882969 w 19"/>
              <a:gd name="T1" fmla="*/ 10080625 h 12"/>
              <a:gd name="T2" fmla="*/ 2520908 w 19"/>
              <a:gd name="T3" fmla="*/ 30241875 h 12"/>
              <a:gd name="T4" fmla="*/ 0 w 19"/>
              <a:gd name="T5" fmla="*/ 20161250 h 12"/>
              <a:gd name="T6" fmla="*/ 42842740 w 19"/>
              <a:gd name="T7" fmla="*/ 0 h 12"/>
              <a:gd name="T8" fmla="*/ 47882969 w 19"/>
              <a:gd name="T9" fmla="*/ 1008062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4"/>
                </a:moveTo>
                <a:lnTo>
                  <a:pt x="1" y="12"/>
                </a:lnTo>
                <a:lnTo>
                  <a:pt x="0" y="8"/>
                </a:lnTo>
                <a:lnTo>
                  <a:pt x="17"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5" name="Freeform 175"/>
          <p:cNvSpPr>
            <a:spLocks/>
          </p:cNvSpPr>
          <p:nvPr/>
        </p:nvSpPr>
        <p:spPr bwMode="auto">
          <a:xfrm>
            <a:off x="2828925" y="3630613"/>
            <a:ext cx="12700" cy="11112"/>
          </a:xfrm>
          <a:custGeom>
            <a:avLst/>
            <a:gdLst>
              <a:gd name="T0" fmla="*/ 20161250 w 8"/>
              <a:gd name="T1" fmla="*/ 10080171 h 7"/>
              <a:gd name="T2" fmla="*/ 7559675 w 8"/>
              <a:gd name="T3" fmla="*/ 17641094 h 7"/>
              <a:gd name="T4" fmla="*/ 0 w 8"/>
              <a:gd name="T5" fmla="*/ 7560922 h 7"/>
              <a:gd name="T6" fmla="*/ 17640300 w 8"/>
              <a:gd name="T7" fmla="*/ 0 h 7"/>
              <a:gd name="T8" fmla="*/ 20161250 w 8"/>
              <a:gd name="T9" fmla="*/ 1008017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4"/>
                </a:moveTo>
                <a:lnTo>
                  <a:pt x="3" y="7"/>
                </a:lnTo>
                <a:lnTo>
                  <a:pt x="0" y="3"/>
                </a:lnTo>
                <a:lnTo>
                  <a:pt x="7" y="0"/>
                </a:lnTo>
                <a:lnTo>
                  <a:pt x="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6" name="Freeform 176"/>
          <p:cNvSpPr>
            <a:spLocks/>
          </p:cNvSpPr>
          <p:nvPr/>
        </p:nvSpPr>
        <p:spPr bwMode="auto">
          <a:xfrm>
            <a:off x="2811463" y="3635375"/>
            <a:ext cx="22225" cy="15875"/>
          </a:xfrm>
          <a:custGeom>
            <a:avLst/>
            <a:gdLst>
              <a:gd name="T0" fmla="*/ 35282188 w 14"/>
              <a:gd name="T1" fmla="*/ 10080625 h 10"/>
              <a:gd name="T2" fmla="*/ 7561263 w 14"/>
              <a:gd name="T3" fmla="*/ 25201563 h 10"/>
              <a:gd name="T4" fmla="*/ 0 w 14"/>
              <a:gd name="T5" fmla="*/ 12601575 h 10"/>
              <a:gd name="T6" fmla="*/ 27722513 w 14"/>
              <a:gd name="T7" fmla="*/ 0 h 10"/>
              <a:gd name="T8" fmla="*/ 35282188 w 14"/>
              <a:gd name="T9" fmla="*/ 10080625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4" y="4"/>
                </a:moveTo>
                <a:lnTo>
                  <a:pt x="3" y="10"/>
                </a:lnTo>
                <a:lnTo>
                  <a:pt x="0" y="5"/>
                </a:lnTo>
                <a:lnTo>
                  <a:pt x="11" y="0"/>
                </a:lnTo>
                <a:lnTo>
                  <a:pt x="14"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7" name="Freeform 177"/>
          <p:cNvSpPr>
            <a:spLocks/>
          </p:cNvSpPr>
          <p:nvPr/>
        </p:nvSpPr>
        <p:spPr bwMode="auto">
          <a:xfrm>
            <a:off x="2781300" y="3657600"/>
            <a:ext cx="6350" cy="6350"/>
          </a:xfrm>
          <a:custGeom>
            <a:avLst/>
            <a:gdLst>
              <a:gd name="T0" fmla="*/ 10080625 w 4"/>
              <a:gd name="T1" fmla="*/ 5040313 h 4"/>
              <a:gd name="T2" fmla="*/ 7559675 w 4"/>
              <a:gd name="T3" fmla="*/ 10080625 h 4"/>
              <a:gd name="T4" fmla="*/ 0 w 4"/>
              <a:gd name="T5" fmla="*/ 0 h 4"/>
              <a:gd name="T6" fmla="*/ 7559675 w 4"/>
              <a:gd name="T7" fmla="*/ 0 h 4"/>
              <a:gd name="T8" fmla="*/ 10080625 w 4"/>
              <a:gd name="T9" fmla="*/ 504031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3" y="4"/>
                </a:lnTo>
                <a:lnTo>
                  <a:pt x="0" y="0"/>
                </a:lnTo>
                <a:lnTo>
                  <a:pt x="3" y="0"/>
                </a:lnTo>
                <a:lnTo>
                  <a:pt x="4"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8" name="Freeform 178"/>
          <p:cNvSpPr>
            <a:spLocks/>
          </p:cNvSpPr>
          <p:nvPr/>
        </p:nvSpPr>
        <p:spPr bwMode="auto">
          <a:xfrm>
            <a:off x="2757488" y="3657600"/>
            <a:ext cx="28575" cy="15875"/>
          </a:xfrm>
          <a:custGeom>
            <a:avLst/>
            <a:gdLst>
              <a:gd name="T0" fmla="*/ 45362813 w 18"/>
              <a:gd name="T1" fmla="*/ 10080625 h 10"/>
              <a:gd name="T2" fmla="*/ 5040313 w 18"/>
              <a:gd name="T3" fmla="*/ 25201563 h 10"/>
              <a:gd name="T4" fmla="*/ 0 w 18"/>
              <a:gd name="T5" fmla="*/ 20161250 h 10"/>
              <a:gd name="T6" fmla="*/ 37801550 w 18"/>
              <a:gd name="T7" fmla="*/ 0 h 10"/>
              <a:gd name="T8" fmla="*/ 45362813 w 18"/>
              <a:gd name="T9" fmla="*/ 10080625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8" y="4"/>
                </a:moveTo>
                <a:lnTo>
                  <a:pt x="2" y="10"/>
                </a:lnTo>
                <a:lnTo>
                  <a:pt x="0" y="8"/>
                </a:lnTo>
                <a:lnTo>
                  <a:pt x="15" y="0"/>
                </a:lnTo>
                <a:lnTo>
                  <a:pt x="1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49" name="Freeform 179"/>
          <p:cNvSpPr>
            <a:spLocks/>
          </p:cNvSpPr>
          <p:nvPr/>
        </p:nvSpPr>
        <p:spPr bwMode="auto">
          <a:xfrm>
            <a:off x="2703513" y="3681413"/>
            <a:ext cx="28575" cy="19050"/>
          </a:xfrm>
          <a:custGeom>
            <a:avLst/>
            <a:gdLst>
              <a:gd name="T0" fmla="*/ 45362813 w 18"/>
              <a:gd name="T1" fmla="*/ 10080625 h 12"/>
              <a:gd name="T2" fmla="*/ 5040313 w 18"/>
              <a:gd name="T3" fmla="*/ 30241875 h 12"/>
              <a:gd name="T4" fmla="*/ 0 w 18"/>
              <a:gd name="T5" fmla="*/ 20161250 h 12"/>
              <a:gd name="T6" fmla="*/ 42843450 w 18"/>
              <a:gd name="T7" fmla="*/ 0 h 12"/>
              <a:gd name="T8" fmla="*/ 45362813 w 18"/>
              <a:gd name="T9" fmla="*/ 10080625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4"/>
                </a:moveTo>
                <a:lnTo>
                  <a:pt x="2" y="12"/>
                </a:lnTo>
                <a:lnTo>
                  <a:pt x="0" y="8"/>
                </a:lnTo>
                <a:lnTo>
                  <a:pt x="17" y="0"/>
                </a:lnTo>
                <a:lnTo>
                  <a:pt x="18"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0" name="Freeform 180"/>
          <p:cNvSpPr>
            <a:spLocks/>
          </p:cNvSpPr>
          <p:nvPr/>
        </p:nvSpPr>
        <p:spPr bwMode="auto">
          <a:xfrm>
            <a:off x="2701925" y="3694113"/>
            <a:ext cx="4763" cy="6350"/>
          </a:xfrm>
          <a:custGeom>
            <a:avLst/>
            <a:gdLst>
              <a:gd name="T0" fmla="*/ 7562056 w 3"/>
              <a:gd name="T1" fmla="*/ 10080625 h 4"/>
              <a:gd name="T2" fmla="*/ 2521215 w 3"/>
              <a:gd name="T3" fmla="*/ 10080625 h 4"/>
              <a:gd name="T4" fmla="*/ 0 w 3"/>
              <a:gd name="T5" fmla="*/ 0 h 4"/>
              <a:gd name="T6" fmla="*/ 2521215 w 3"/>
              <a:gd name="T7" fmla="*/ 0 h 4"/>
              <a:gd name="T8" fmla="*/ 7562056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1" name="Freeform 181"/>
          <p:cNvSpPr>
            <a:spLocks/>
          </p:cNvSpPr>
          <p:nvPr/>
        </p:nvSpPr>
        <p:spPr bwMode="auto">
          <a:xfrm>
            <a:off x="2667000" y="3706813"/>
            <a:ext cx="11113" cy="7937"/>
          </a:xfrm>
          <a:custGeom>
            <a:avLst/>
            <a:gdLst>
              <a:gd name="T0" fmla="*/ 17642681 w 7"/>
              <a:gd name="T1" fmla="*/ 10079990 h 5"/>
              <a:gd name="T2" fmla="*/ 7561603 w 7"/>
              <a:gd name="T3" fmla="*/ 12600781 h 5"/>
              <a:gd name="T4" fmla="*/ 0 w 7"/>
              <a:gd name="T5" fmla="*/ 2520791 h 5"/>
              <a:gd name="T6" fmla="*/ 10081079 w 7"/>
              <a:gd name="T7" fmla="*/ 0 h 5"/>
              <a:gd name="T8" fmla="*/ 17642681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3" y="5"/>
                </a:lnTo>
                <a:lnTo>
                  <a:pt x="0" y="1"/>
                </a:lnTo>
                <a:lnTo>
                  <a:pt x="4" y="0"/>
                </a:lnTo>
                <a:lnTo>
                  <a:pt x="7"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2" name="Freeform 182"/>
          <p:cNvSpPr>
            <a:spLocks/>
          </p:cNvSpPr>
          <p:nvPr/>
        </p:nvSpPr>
        <p:spPr bwMode="auto">
          <a:xfrm>
            <a:off x="2647950" y="3708400"/>
            <a:ext cx="23813" cy="15875"/>
          </a:xfrm>
          <a:custGeom>
            <a:avLst/>
            <a:gdLst>
              <a:gd name="T0" fmla="*/ 37803931 w 15"/>
              <a:gd name="T1" fmla="*/ 10080625 h 10"/>
              <a:gd name="T2" fmla="*/ 5040418 w 15"/>
              <a:gd name="T3" fmla="*/ 25201563 h 10"/>
              <a:gd name="T4" fmla="*/ 0 w 15"/>
              <a:gd name="T5" fmla="*/ 17640300 h 10"/>
              <a:gd name="T6" fmla="*/ 30242510 w 15"/>
              <a:gd name="T7" fmla="*/ 0 h 10"/>
              <a:gd name="T8" fmla="*/ 37803931 w 15"/>
              <a:gd name="T9" fmla="*/ 1008062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15" y="4"/>
                </a:moveTo>
                <a:lnTo>
                  <a:pt x="2" y="10"/>
                </a:lnTo>
                <a:lnTo>
                  <a:pt x="0" y="7"/>
                </a:lnTo>
                <a:lnTo>
                  <a:pt x="12" y="0"/>
                </a:lnTo>
                <a:lnTo>
                  <a:pt x="15"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3" name="Freeform 183"/>
          <p:cNvSpPr>
            <a:spLocks/>
          </p:cNvSpPr>
          <p:nvPr/>
        </p:nvSpPr>
        <p:spPr bwMode="auto">
          <a:xfrm>
            <a:off x="2647950" y="3719513"/>
            <a:ext cx="3175" cy="6350"/>
          </a:xfrm>
          <a:custGeom>
            <a:avLst/>
            <a:gdLst>
              <a:gd name="T0" fmla="*/ 5040313 w 2"/>
              <a:gd name="T1" fmla="*/ 7559675 h 4"/>
              <a:gd name="T2" fmla="*/ 5040313 w 2"/>
              <a:gd name="T3" fmla="*/ 10080625 h 4"/>
              <a:gd name="T4" fmla="*/ 0 w 2"/>
              <a:gd name="T5" fmla="*/ 0 h 4"/>
              <a:gd name="T6" fmla="*/ 0 w 2"/>
              <a:gd name="T7" fmla="*/ 0 h 4"/>
              <a:gd name="T8" fmla="*/ 5040313 w 2"/>
              <a:gd name="T9" fmla="*/ 755967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lnTo>
                  <a:pt x="2" y="4"/>
                </a:lnTo>
                <a:lnTo>
                  <a:pt x="0" y="0"/>
                </a:lnTo>
                <a:lnTo>
                  <a:pt x="2"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4" name="Freeform 184"/>
          <p:cNvSpPr>
            <a:spLocks/>
          </p:cNvSpPr>
          <p:nvPr/>
        </p:nvSpPr>
        <p:spPr bwMode="auto">
          <a:xfrm>
            <a:off x="2592388" y="3732213"/>
            <a:ext cx="30162" cy="17462"/>
          </a:xfrm>
          <a:custGeom>
            <a:avLst/>
            <a:gdLst>
              <a:gd name="T0" fmla="*/ 47882969 w 19"/>
              <a:gd name="T1" fmla="*/ 7561046 h 11"/>
              <a:gd name="T2" fmla="*/ 2520908 w 19"/>
              <a:gd name="T3" fmla="*/ 27721719 h 11"/>
              <a:gd name="T4" fmla="*/ 0 w 19"/>
              <a:gd name="T5" fmla="*/ 17641382 h 11"/>
              <a:gd name="T6" fmla="*/ 42842740 w 19"/>
              <a:gd name="T7" fmla="*/ 0 h 11"/>
              <a:gd name="T8" fmla="*/ 47882969 w 19"/>
              <a:gd name="T9" fmla="*/ 756104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3"/>
                </a:moveTo>
                <a:lnTo>
                  <a:pt x="1" y="11"/>
                </a:lnTo>
                <a:lnTo>
                  <a:pt x="0" y="7"/>
                </a:lnTo>
                <a:lnTo>
                  <a:pt x="17" y="0"/>
                </a:lnTo>
                <a:lnTo>
                  <a:pt x="19"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5" name="Freeform 185"/>
          <p:cNvSpPr>
            <a:spLocks/>
          </p:cNvSpPr>
          <p:nvPr/>
        </p:nvSpPr>
        <p:spPr bwMode="auto">
          <a:xfrm>
            <a:off x="2551113" y="3756025"/>
            <a:ext cx="15875" cy="12700"/>
          </a:xfrm>
          <a:custGeom>
            <a:avLst/>
            <a:gdLst>
              <a:gd name="T0" fmla="*/ 25201563 w 10"/>
              <a:gd name="T1" fmla="*/ 10080625 h 8"/>
              <a:gd name="T2" fmla="*/ 2520950 w 10"/>
              <a:gd name="T3" fmla="*/ 20161250 h 8"/>
              <a:gd name="T4" fmla="*/ 0 w 10"/>
              <a:gd name="T5" fmla="*/ 10080625 h 8"/>
              <a:gd name="T6" fmla="*/ 20161250 w 10"/>
              <a:gd name="T7" fmla="*/ 0 h 8"/>
              <a:gd name="T8" fmla="*/ 25201563 w 10"/>
              <a:gd name="T9" fmla="*/ 10080625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4"/>
                </a:moveTo>
                <a:lnTo>
                  <a:pt x="1" y="8"/>
                </a:lnTo>
                <a:lnTo>
                  <a:pt x="0" y="4"/>
                </a:lnTo>
                <a:lnTo>
                  <a:pt x="8"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6" name="Freeform 186"/>
          <p:cNvSpPr>
            <a:spLocks/>
          </p:cNvSpPr>
          <p:nvPr/>
        </p:nvSpPr>
        <p:spPr bwMode="auto">
          <a:xfrm>
            <a:off x="2536825" y="3762375"/>
            <a:ext cx="15875" cy="11113"/>
          </a:xfrm>
          <a:custGeom>
            <a:avLst/>
            <a:gdLst>
              <a:gd name="T0" fmla="*/ 25201563 w 10"/>
              <a:gd name="T1" fmla="*/ 10081079 h 7"/>
              <a:gd name="T2" fmla="*/ 2520950 w 10"/>
              <a:gd name="T3" fmla="*/ 17642681 h 7"/>
              <a:gd name="T4" fmla="*/ 0 w 10"/>
              <a:gd name="T5" fmla="*/ 10081079 h 7"/>
              <a:gd name="T6" fmla="*/ 22682200 w 10"/>
              <a:gd name="T7" fmla="*/ 0 h 7"/>
              <a:gd name="T8" fmla="*/ 25201563 w 10"/>
              <a:gd name="T9" fmla="*/ 10081079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4"/>
                </a:moveTo>
                <a:lnTo>
                  <a:pt x="1" y="7"/>
                </a:lnTo>
                <a:lnTo>
                  <a:pt x="0" y="4"/>
                </a:lnTo>
                <a:lnTo>
                  <a:pt x="9" y="0"/>
                </a:lnTo>
                <a:lnTo>
                  <a:pt x="1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7" name="Freeform 187"/>
          <p:cNvSpPr>
            <a:spLocks/>
          </p:cNvSpPr>
          <p:nvPr/>
        </p:nvSpPr>
        <p:spPr bwMode="auto">
          <a:xfrm>
            <a:off x="2479675" y="3779838"/>
            <a:ext cx="33338" cy="19050"/>
          </a:xfrm>
          <a:custGeom>
            <a:avLst/>
            <a:gdLst>
              <a:gd name="T0" fmla="*/ 52924869 w 21"/>
              <a:gd name="T1" fmla="*/ 10080625 h 12"/>
              <a:gd name="T2" fmla="*/ 7561376 w 21"/>
              <a:gd name="T3" fmla="*/ 30241875 h 12"/>
              <a:gd name="T4" fmla="*/ 0 w 21"/>
              <a:gd name="T5" fmla="*/ 20161250 h 12"/>
              <a:gd name="T6" fmla="*/ 45363493 w 21"/>
              <a:gd name="T7" fmla="*/ 0 h 12"/>
              <a:gd name="T8" fmla="*/ 52924869 w 21"/>
              <a:gd name="T9" fmla="*/ 10080625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4"/>
                </a:moveTo>
                <a:lnTo>
                  <a:pt x="3" y="12"/>
                </a:lnTo>
                <a:lnTo>
                  <a:pt x="0" y="8"/>
                </a:lnTo>
                <a:lnTo>
                  <a:pt x="18" y="0"/>
                </a:lnTo>
                <a:lnTo>
                  <a:pt x="2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8" name="Freeform 188"/>
          <p:cNvSpPr>
            <a:spLocks/>
          </p:cNvSpPr>
          <p:nvPr/>
        </p:nvSpPr>
        <p:spPr bwMode="auto">
          <a:xfrm>
            <a:off x="2425700" y="3803650"/>
            <a:ext cx="30163" cy="19050"/>
          </a:xfrm>
          <a:custGeom>
            <a:avLst/>
            <a:gdLst>
              <a:gd name="T0" fmla="*/ 47884556 w 19"/>
              <a:gd name="T1" fmla="*/ 10080625 h 12"/>
              <a:gd name="T2" fmla="*/ 5040396 w 19"/>
              <a:gd name="T3" fmla="*/ 30241875 h 12"/>
              <a:gd name="T4" fmla="*/ 0 w 19"/>
              <a:gd name="T5" fmla="*/ 20161250 h 12"/>
              <a:gd name="T6" fmla="*/ 45363564 w 19"/>
              <a:gd name="T7" fmla="*/ 0 h 12"/>
              <a:gd name="T8" fmla="*/ 47884556 w 19"/>
              <a:gd name="T9" fmla="*/ 1008062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4"/>
                </a:moveTo>
                <a:lnTo>
                  <a:pt x="2" y="12"/>
                </a:lnTo>
                <a:lnTo>
                  <a:pt x="0" y="8"/>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59" name="Freeform 189"/>
          <p:cNvSpPr>
            <a:spLocks/>
          </p:cNvSpPr>
          <p:nvPr/>
        </p:nvSpPr>
        <p:spPr bwMode="auto">
          <a:xfrm>
            <a:off x="2384425" y="3829050"/>
            <a:ext cx="15875" cy="11113"/>
          </a:xfrm>
          <a:custGeom>
            <a:avLst/>
            <a:gdLst>
              <a:gd name="T0" fmla="*/ 25201563 w 10"/>
              <a:gd name="T1" fmla="*/ 7561603 h 7"/>
              <a:gd name="T2" fmla="*/ 7559675 w 10"/>
              <a:gd name="T3" fmla="*/ 17642681 h 7"/>
              <a:gd name="T4" fmla="*/ 0 w 10"/>
              <a:gd name="T5" fmla="*/ 7561603 h 7"/>
              <a:gd name="T6" fmla="*/ 22682200 w 10"/>
              <a:gd name="T7" fmla="*/ 0 h 7"/>
              <a:gd name="T8" fmla="*/ 25201563 w 10"/>
              <a:gd name="T9" fmla="*/ 7561603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3"/>
                </a:moveTo>
                <a:lnTo>
                  <a:pt x="3" y="7"/>
                </a:lnTo>
                <a:lnTo>
                  <a:pt x="0" y="3"/>
                </a:lnTo>
                <a:lnTo>
                  <a:pt x="9" y="0"/>
                </a:lnTo>
                <a:lnTo>
                  <a:pt x="10" y="3"/>
                </a:lnTo>
                <a:close/>
              </a:path>
            </a:pathLst>
          </a:custGeom>
          <a:solidFill>
            <a:srgbClr val="FF0000"/>
          </a:solidFill>
          <a:ln w="1588">
            <a:solidFill>
              <a:srgbClr val="FF0000"/>
            </a:solidFill>
            <a:round/>
            <a:headEnd/>
            <a:tailEnd/>
          </a:ln>
        </p:spPr>
        <p:txBody>
          <a:bodyPr/>
          <a:lstStyle/>
          <a:p>
            <a:endParaRPr lang="en-US"/>
          </a:p>
        </p:txBody>
      </p:sp>
      <p:sp>
        <p:nvSpPr>
          <p:cNvPr id="80060" name="Freeform 190"/>
          <p:cNvSpPr>
            <a:spLocks/>
          </p:cNvSpPr>
          <p:nvPr/>
        </p:nvSpPr>
        <p:spPr bwMode="auto">
          <a:xfrm>
            <a:off x="2370138" y="3833813"/>
            <a:ext cx="19050" cy="12700"/>
          </a:xfrm>
          <a:custGeom>
            <a:avLst/>
            <a:gdLst>
              <a:gd name="T0" fmla="*/ 30241875 w 12"/>
              <a:gd name="T1" fmla="*/ 10080625 h 8"/>
              <a:gd name="T2" fmla="*/ 2520950 w 12"/>
              <a:gd name="T3" fmla="*/ 20161250 h 8"/>
              <a:gd name="T4" fmla="*/ 0 w 12"/>
              <a:gd name="T5" fmla="*/ 10080625 h 8"/>
              <a:gd name="T6" fmla="*/ 22682200 w 12"/>
              <a:gd name="T7" fmla="*/ 0 h 8"/>
              <a:gd name="T8" fmla="*/ 30241875 w 12"/>
              <a:gd name="T9" fmla="*/ 10080625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4"/>
                </a:moveTo>
                <a:lnTo>
                  <a:pt x="1" y="8"/>
                </a:lnTo>
                <a:lnTo>
                  <a:pt x="0" y="4"/>
                </a:lnTo>
                <a:lnTo>
                  <a:pt x="9" y="0"/>
                </a:lnTo>
                <a:lnTo>
                  <a:pt x="12"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1" name="Freeform 191"/>
          <p:cNvSpPr>
            <a:spLocks/>
          </p:cNvSpPr>
          <p:nvPr/>
        </p:nvSpPr>
        <p:spPr bwMode="auto">
          <a:xfrm>
            <a:off x="2314575" y="3852863"/>
            <a:ext cx="30163" cy="17462"/>
          </a:xfrm>
          <a:custGeom>
            <a:avLst/>
            <a:gdLst>
              <a:gd name="T0" fmla="*/ 47884556 w 19"/>
              <a:gd name="T1" fmla="*/ 7561046 h 11"/>
              <a:gd name="T2" fmla="*/ 2520992 w 19"/>
              <a:gd name="T3" fmla="*/ 27721719 h 11"/>
              <a:gd name="T4" fmla="*/ 0 w 19"/>
              <a:gd name="T5" fmla="*/ 17641382 h 11"/>
              <a:gd name="T6" fmla="*/ 42844160 w 19"/>
              <a:gd name="T7" fmla="*/ 0 h 11"/>
              <a:gd name="T8" fmla="*/ 47884556 w 19"/>
              <a:gd name="T9" fmla="*/ 756104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3"/>
                </a:moveTo>
                <a:lnTo>
                  <a:pt x="1" y="11"/>
                </a:lnTo>
                <a:lnTo>
                  <a:pt x="0" y="7"/>
                </a:lnTo>
                <a:lnTo>
                  <a:pt x="17" y="0"/>
                </a:lnTo>
                <a:lnTo>
                  <a:pt x="19"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2" name="Freeform 192"/>
          <p:cNvSpPr>
            <a:spLocks/>
          </p:cNvSpPr>
          <p:nvPr/>
        </p:nvSpPr>
        <p:spPr bwMode="auto">
          <a:xfrm>
            <a:off x="2286000" y="3875088"/>
            <a:ext cx="1588" cy="6350"/>
          </a:xfrm>
          <a:custGeom>
            <a:avLst/>
            <a:gdLst>
              <a:gd name="T0" fmla="*/ 2521744 w 1"/>
              <a:gd name="T1" fmla="*/ 10080625 h 4"/>
              <a:gd name="T2" fmla="*/ 2521744 w 1"/>
              <a:gd name="T3" fmla="*/ 10080625 h 4"/>
              <a:gd name="T4" fmla="*/ 0 w 1"/>
              <a:gd name="T5" fmla="*/ 0 h 4"/>
              <a:gd name="T6" fmla="*/ 0 w 1"/>
              <a:gd name="T7" fmla="*/ 0 h 4"/>
              <a:gd name="T8" fmla="*/ 2521744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1" y="4"/>
                </a:lnTo>
                <a:lnTo>
                  <a:pt x="0" y="0"/>
                </a:lnTo>
                <a:lnTo>
                  <a:pt x="1" y="4"/>
                </a:lnTo>
                <a:close/>
              </a:path>
            </a:pathLst>
          </a:custGeom>
          <a:solidFill>
            <a:srgbClr val="FF0000"/>
          </a:solidFill>
          <a:ln w="1588">
            <a:solidFill>
              <a:srgbClr val="FF0000"/>
            </a:solidFill>
            <a:round/>
            <a:headEnd/>
            <a:tailEnd/>
          </a:ln>
        </p:spPr>
        <p:txBody>
          <a:bodyPr/>
          <a:lstStyle/>
          <a:p>
            <a:endParaRPr lang="en-US"/>
          </a:p>
        </p:txBody>
      </p:sp>
      <p:sp>
        <p:nvSpPr>
          <p:cNvPr id="80063" name="Freeform 193"/>
          <p:cNvSpPr>
            <a:spLocks/>
          </p:cNvSpPr>
          <p:nvPr/>
        </p:nvSpPr>
        <p:spPr bwMode="auto">
          <a:xfrm>
            <a:off x="2257425" y="3875088"/>
            <a:ext cx="30163" cy="17462"/>
          </a:xfrm>
          <a:custGeom>
            <a:avLst/>
            <a:gdLst>
              <a:gd name="T0" fmla="*/ 47884556 w 19"/>
              <a:gd name="T1" fmla="*/ 10080336 h 11"/>
              <a:gd name="T2" fmla="*/ 5040396 w 19"/>
              <a:gd name="T3" fmla="*/ 27721719 h 11"/>
              <a:gd name="T4" fmla="*/ 0 w 19"/>
              <a:gd name="T5" fmla="*/ 20160673 h 11"/>
              <a:gd name="T6" fmla="*/ 45363564 w 19"/>
              <a:gd name="T7" fmla="*/ 0 h 11"/>
              <a:gd name="T8" fmla="*/ 47884556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2" y="11"/>
                </a:lnTo>
                <a:lnTo>
                  <a:pt x="0" y="8"/>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4" name="Freeform 194"/>
          <p:cNvSpPr>
            <a:spLocks/>
          </p:cNvSpPr>
          <p:nvPr/>
        </p:nvSpPr>
        <p:spPr bwMode="auto">
          <a:xfrm>
            <a:off x="2200275" y="3898900"/>
            <a:ext cx="31750" cy="17463"/>
          </a:xfrm>
          <a:custGeom>
            <a:avLst/>
            <a:gdLst>
              <a:gd name="T0" fmla="*/ 50403125 w 20"/>
              <a:gd name="T1" fmla="*/ 10080914 h 11"/>
              <a:gd name="T2" fmla="*/ 5040313 w 20"/>
              <a:gd name="T3" fmla="*/ 27723306 h 11"/>
              <a:gd name="T4" fmla="*/ 0 w 20"/>
              <a:gd name="T5" fmla="*/ 15121370 h 11"/>
              <a:gd name="T6" fmla="*/ 47883763 w 20"/>
              <a:gd name="T7" fmla="*/ 0 h 11"/>
              <a:gd name="T8" fmla="*/ 50403125 w 20"/>
              <a:gd name="T9" fmla="*/ 10080914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20" y="4"/>
                </a:moveTo>
                <a:lnTo>
                  <a:pt x="2" y="11"/>
                </a:lnTo>
                <a:lnTo>
                  <a:pt x="0" y="6"/>
                </a:lnTo>
                <a:lnTo>
                  <a:pt x="19" y="0"/>
                </a:lnTo>
                <a:lnTo>
                  <a:pt x="2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5" name="Freeform 195"/>
          <p:cNvSpPr>
            <a:spLocks/>
          </p:cNvSpPr>
          <p:nvPr/>
        </p:nvSpPr>
        <p:spPr bwMode="auto">
          <a:xfrm>
            <a:off x="2143125" y="3919538"/>
            <a:ext cx="30163" cy="17462"/>
          </a:xfrm>
          <a:custGeom>
            <a:avLst/>
            <a:gdLst>
              <a:gd name="T0" fmla="*/ 47884556 w 19"/>
              <a:gd name="T1" fmla="*/ 10080336 h 11"/>
              <a:gd name="T2" fmla="*/ 5040396 w 19"/>
              <a:gd name="T3" fmla="*/ 27721719 h 11"/>
              <a:gd name="T4" fmla="*/ 0 w 19"/>
              <a:gd name="T5" fmla="*/ 20160673 h 11"/>
              <a:gd name="T6" fmla="*/ 45363564 w 19"/>
              <a:gd name="T7" fmla="*/ 0 h 11"/>
              <a:gd name="T8" fmla="*/ 47884556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2" y="11"/>
                </a:lnTo>
                <a:lnTo>
                  <a:pt x="0" y="8"/>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6" name="Freeform 196"/>
          <p:cNvSpPr>
            <a:spLocks/>
          </p:cNvSpPr>
          <p:nvPr/>
        </p:nvSpPr>
        <p:spPr bwMode="auto">
          <a:xfrm>
            <a:off x="2087563" y="3943350"/>
            <a:ext cx="30162" cy="17463"/>
          </a:xfrm>
          <a:custGeom>
            <a:avLst/>
            <a:gdLst>
              <a:gd name="T0" fmla="*/ 47882969 w 19"/>
              <a:gd name="T1" fmla="*/ 10080914 h 11"/>
              <a:gd name="T2" fmla="*/ 2520908 w 19"/>
              <a:gd name="T3" fmla="*/ 27723306 h 11"/>
              <a:gd name="T4" fmla="*/ 0 w 19"/>
              <a:gd name="T5" fmla="*/ 17642393 h 11"/>
              <a:gd name="T6" fmla="*/ 45362061 w 19"/>
              <a:gd name="T7" fmla="*/ 0 h 11"/>
              <a:gd name="T8" fmla="*/ 47882969 w 19"/>
              <a:gd name="T9" fmla="*/ 10080914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1" y="11"/>
                </a:lnTo>
                <a:lnTo>
                  <a:pt x="0" y="7"/>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7" name="Freeform 197"/>
          <p:cNvSpPr>
            <a:spLocks/>
          </p:cNvSpPr>
          <p:nvPr/>
        </p:nvSpPr>
        <p:spPr bwMode="auto">
          <a:xfrm>
            <a:off x="2055813" y="3965575"/>
            <a:ext cx="6350" cy="7938"/>
          </a:xfrm>
          <a:custGeom>
            <a:avLst/>
            <a:gdLst>
              <a:gd name="T0" fmla="*/ 10080625 w 4"/>
              <a:gd name="T1" fmla="*/ 10081260 h 5"/>
              <a:gd name="T2" fmla="*/ 2520950 w 4"/>
              <a:gd name="T3" fmla="*/ 12602369 h 5"/>
              <a:gd name="T4" fmla="*/ 0 w 4"/>
              <a:gd name="T5" fmla="*/ 2521109 h 5"/>
              <a:gd name="T6" fmla="*/ 5040313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2" y="0"/>
                </a:lnTo>
                <a:lnTo>
                  <a:pt x="4" y="4"/>
                </a:lnTo>
                <a:close/>
              </a:path>
            </a:pathLst>
          </a:custGeom>
          <a:solidFill>
            <a:srgbClr val="FF0000"/>
          </a:solidFill>
          <a:ln w="1588">
            <a:solidFill>
              <a:srgbClr val="FF0000"/>
            </a:solidFill>
            <a:round/>
            <a:headEnd/>
            <a:tailEnd/>
          </a:ln>
        </p:spPr>
        <p:txBody>
          <a:bodyPr/>
          <a:lstStyle/>
          <a:p>
            <a:endParaRPr lang="en-US"/>
          </a:p>
        </p:txBody>
      </p:sp>
      <p:sp>
        <p:nvSpPr>
          <p:cNvPr id="80068" name="Freeform 198"/>
          <p:cNvSpPr>
            <a:spLocks/>
          </p:cNvSpPr>
          <p:nvPr/>
        </p:nvSpPr>
        <p:spPr bwMode="auto">
          <a:xfrm>
            <a:off x="2032000" y="3967163"/>
            <a:ext cx="25400" cy="15875"/>
          </a:xfrm>
          <a:custGeom>
            <a:avLst/>
            <a:gdLst>
              <a:gd name="T0" fmla="*/ 40322500 w 16"/>
              <a:gd name="T1" fmla="*/ 10080625 h 10"/>
              <a:gd name="T2" fmla="*/ 2520950 w 16"/>
              <a:gd name="T3" fmla="*/ 25201563 h 10"/>
              <a:gd name="T4" fmla="*/ 0 w 16"/>
              <a:gd name="T5" fmla="*/ 15120938 h 10"/>
              <a:gd name="T6" fmla="*/ 37801550 w 16"/>
              <a:gd name="T7" fmla="*/ 0 h 10"/>
              <a:gd name="T8" fmla="*/ 40322500 w 16"/>
              <a:gd name="T9" fmla="*/ 1008062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16" y="4"/>
                </a:moveTo>
                <a:lnTo>
                  <a:pt x="1" y="10"/>
                </a:lnTo>
                <a:lnTo>
                  <a:pt x="0" y="6"/>
                </a:lnTo>
                <a:lnTo>
                  <a:pt x="15" y="0"/>
                </a:lnTo>
                <a:lnTo>
                  <a:pt x="16"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69" name="Freeform 199"/>
          <p:cNvSpPr>
            <a:spLocks/>
          </p:cNvSpPr>
          <p:nvPr/>
        </p:nvSpPr>
        <p:spPr bwMode="auto">
          <a:xfrm>
            <a:off x="1973263" y="3986213"/>
            <a:ext cx="33337" cy="17462"/>
          </a:xfrm>
          <a:custGeom>
            <a:avLst/>
            <a:gdLst>
              <a:gd name="T0" fmla="*/ 52923281 w 21"/>
              <a:gd name="T1" fmla="*/ 10080336 h 11"/>
              <a:gd name="T2" fmla="*/ 5040237 w 21"/>
              <a:gd name="T3" fmla="*/ 27721719 h 11"/>
              <a:gd name="T4" fmla="*/ 0 w 21"/>
              <a:gd name="T5" fmla="*/ 17641382 h 11"/>
              <a:gd name="T6" fmla="*/ 47883044 w 21"/>
              <a:gd name="T7" fmla="*/ 0 h 11"/>
              <a:gd name="T8" fmla="*/ 52923281 w 21"/>
              <a:gd name="T9" fmla="*/ 10080336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21" y="4"/>
                </a:moveTo>
                <a:lnTo>
                  <a:pt x="2" y="11"/>
                </a:lnTo>
                <a:lnTo>
                  <a:pt x="0" y="7"/>
                </a:lnTo>
                <a:lnTo>
                  <a:pt x="19" y="0"/>
                </a:lnTo>
                <a:lnTo>
                  <a:pt x="21"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0" name="Freeform 200"/>
          <p:cNvSpPr>
            <a:spLocks/>
          </p:cNvSpPr>
          <p:nvPr/>
        </p:nvSpPr>
        <p:spPr bwMode="auto">
          <a:xfrm>
            <a:off x="1917700" y="4008438"/>
            <a:ext cx="30163" cy="17462"/>
          </a:xfrm>
          <a:custGeom>
            <a:avLst/>
            <a:gdLst>
              <a:gd name="T0" fmla="*/ 47884556 w 19"/>
              <a:gd name="T1" fmla="*/ 10080336 h 11"/>
              <a:gd name="T2" fmla="*/ 2520992 w 19"/>
              <a:gd name="T3" fmla="*/ 27721719 h 11"/>
              <a:gd name="T4" fmla="*/ 0 w 19"/>
              <a:gd name="T5" fmla="*/ 17641382 h 11"/>
              <a:gd name="T6" fmla="*/ 45363564 w 19"/>
              <a:gd name="T7" fmla="*/ 0 h 11"/>
              <a:gd name="T8" fmla="*/ 47884556 w 19"/>
              <a:gd name="T9" fmla="*/ 10080336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9" y="4"/>
                </a:moveTo>
                <a:lnTo>
                  <a:pt x="1" y="11"/>
                </a:lnTo>
                <a:lnTo>
                  <a:pt x="0" y="7"/>
                </a:lnTo>
                <a:lnTo>
                  <a:pt x="18" y="0"/>
                </a:lnTo>
                <a:lnTo>
                  <a:pt x="19"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1" name="Freeform 201"/>
          <p:cNvSpPr>
            <a:spLocks/>
          </p:cNvSpPr>
          <p:nvPr/>
        </p:nvSpPr>
        <p:spPr bwMode="auto">
          <a:xfrm>
            <a:off x="1912938" y="2736850"/>
            <a:ext cx="33337" cy="12700"/>
          </a:xfrm>
          <a:custGeom>
            <a:avLst/>
            <a:gdLst>
              <a:gd name="T0" fmla="*/ 0 w 21"/>
              <a:gd name="T1" fmla="*/ 10080625 h 8"/>
              <a:gd name="T2" fmla="*/ 47883044 w 21"/>
              <a:gd name="T3" fmla="*/ 0 h 8"/>
              <a:gd name="T4" fmla="*/ 52923281 w 21"/>
              <a:gd name="T5" fmla="*/ 10080625 h 8"/>
              <a:gd name="T6" fmla="*/ 2520912 w 21"/>
              <a:gd name="T7" fmla="*/ 20161250 h 8"/>
              <a:gd name="T8" fmla="*/ 0 w 21"/>
              <a:gd name="T9" fmla="*/ 10080625 h 8"/>
              <a:gd name="T10" fmla="*/ 0 60000 65536"/>
              <a:gd name="T11" fmla="*/ 0 60000 65536"/>
              <a:gd name="T12" fmla="*/ 0 60000 65536"/>
              <a:gd name="T13" fmla="*/ 0 60000 65536"/>
              <a:gd name="T14" fmla="*/ 0 60000 65536"/>
              <a:gd name="T15" fmla="*/ 0 w 21"/>
              <a:gd name="T16" fmla="*/ 0 h 8"/>
              <a:gd name="T17" fmla="*/ 21 w 21"/>
              <a:gd name="T18" fmla="*/ 8 h 8"/>
            </a:gdLst>
            <a:ahLst/>
            <a:cxnLst>
              <a:cxn ang="T10">
                <a:pos x="T0" y="T1"/>
              </a:cxn>
              <a:cxn ang="T11">
                <a:pos x="T2" y="T3"/>
              </a:cxn>
              <a:cxn ang="T12">
                <a:pos x="T4" y="T5"/>
              </a:cxn>
              <a:cxn ang="T13">
                <a:pos x="T6" y="T7"/>
              </a:cxn>
              <a:cxn ang="T14">
                <a:pos x="T8" y="T9"/>
              </a:cxn>
            </a:cxnLst>
            <a:rect l="T15" t="T16" r="T17" b="T18"/>
            <a:pathLst>
              <a:path w="21" h="8">
                <a:moveTo>
                  <a:pt x="0" y="4"/>
                </a:moveTo>
                <a:lnTo>
                  <a:pt x="19" y="0"/>
                </a:lnTo>
                <a:lnTo>
                  <a:pt x="21" y="4"/>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2" name="Freeform 404"/>
          <p:cNvSpPr>
            <a:spLocks/>
          </p:cNvSpPr>
          <p:nvPr/>
        </p:nvSpPr>
        <p:spPr bwMode="auto">
          <a:xfrm>
            <a:off x="3762375" y="3748088"/>
            <a:ext cx="12700" cy="7937"/>
          </a:xfrm>
          <a:custGeom>
            <a:avLst/>
            <a:gdLst>
              <a:gd name="T0" fmla="*/ 20161250 w 8"/>
              <a:gd name="T1" fmla="*/ 10079990 h 5"/>
              <a:gd name="T2" fmla="*/ 2520950 w 8"/>
              <a:gd name="T3" fmla="*/ 12600781 h 5"/>
              <a:gd name="T4" fmla="*/ 0 w 8"/>
              <a:gd name="T5" fmla="*/ 2520791 h 5"/>
              <a:gd name="T6" fmla="*/ 17640300 w 8"/>
              <a:gd name="T7" fmla="*/ 0 h 5"/>
              <a:gd name="T8" fmla="*/ 20161250 w 8"/>
              <a:gd name="T9" fmla="*/ 1007999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8" y="4"/>
                </a:moveTo>
                <a:lnTo>
                  <a:pt x="1" y="5"/>
                </a:lnTo>
                <a:lnTo>
                  <a:pt x="0" y="1"/>
                </a:lnTo>
                <a:lnTo>
                  <a:pt x="7" y="0"/>
                </a:lnTo>
                <a:lnTo>
                  <a:pt x="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3" name="Freeform 405"/>
          <p:cNvSpPr>
            <a:spLocks/>
          </p:cNvSpPr>
          <p:nvPr/>
        </p:nvSpPr>
        <p:spPr bwMode="auto">
          <a:xfrm>
            <a:off x="3754438" y="3749675"/>
            <a:ext cx="9525" cy="7938"/>
          </a:xfrm>
          <a:custGeom>
            <a:avLst/>
            <a:gdLst>
              <a:gd name="T0" fmla="*/ 15120938 w 6"/>
              <a:gd name="T1" fmla="*/ 10081260 h 5"/>
              <a:gd name="T2" fmla="*/ 2520950 w 6"/>
              <a:gd name="T3" fmla="*/ 12602369 h 5"/>
              <a:gd name="T4" fmla="*/ 0 w 6"/>
              <a:gd name="T5" fmla="*/ 2521109 h 5"/>
              <a:gd name="T6" fmla="*/ 12601575 w 6"/>
              <a:gd name="T7" fmla="*/ 0 h 5"/>
              <a:gd name="T8" fmla="*/ 15120938 w 6"/>
              <a:gd name="T9" fmla="*/ 1008126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4"/>
                </a:moveTo>
                <a:lnTo>
                  <a:pt x="1" y="5"/>
                </a:lnTo>
                <a:lnTo>
                  <a:pt x="0" y="1"/>
                </a:lnTo>
                <a:lnTo>
                  <a:pt x="5"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4" name="Freeform 406"/>
          <p:cNvSpPr>
            <a:spLocks/>
          </p:cNvSpPr>
          <p:nvPr/>
        </p:nvSpPr>
        <p:spPr bwMode="auto">
          <a:xfrm>
            <a:off x="3751263" y="3751263"/>
            <a:ext cx="4762" cy="6350"/>
          </a:xfrm>
          <a:custGeom>
            <a:avLst/>
            <a:gdLst>
              <a:gd name="T0" fmla="*/ 7560469 w 3"/>
              <a:gd name="T1" fmla="*/ 10080625 h 4"/>
              <a:gd name="T2" fmla="*/ 0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0"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5" name="Freeform 407"/>
          <p:cNvSpPr>
            <a:spLocks/>
          </p:cNvSpPr>
          <p:nvPr/>
        </p:nvSpPr>
        <p:spPr bwMode="auto">
          <a:xfrm>
            <a:off x="3719513" y="3757613"/>
            <a:ext cx="1587" cy="7937"/>
          </a:xfrm>
          <a:custGeom>
            <a:avLst/>
            <a:gdLst>
              <a:gd name="T0" fmla="*/ 2520156 w 1"/>
              <a:gd name="T1" fmla="*/ 12600781 h 5"/>
              <a:gd name="T2" fmla="*/ 2520156 w 1"/>
              <a:gd name="T3" fmla="*/ 12600781 h 5"/>
              <a:gd name="T4" fmla="*/ 0 w 1"/>
              <a:gd name="T5" fmla="*/ 0 h 5"/>
              <a:gd name="T6" fmla="*/ 2520156 w 1"/>
              <a:gd name="T7" fmla="*/ 0 h 5"/>
              <a:gd name="T8" fmla="*/ 2520156 w 1"/>
              <a:gd name="T9" fmla="*/ 12600781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5"/>
                </a:moveTo>
                <a:lnTo>
                  <a:pt x="1" y="5"/>
                </a:lnTo>
                <a:lnTo>
                  <a:pt x="0" y="0"/>
                </a:lnTo>
                <a:lnTo>
                  <a:pt x="1" y="0"/>
                </a:lnTo>
                <a:lnTo>
                  <a:pt x="1"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6" name="Freeform 408"/>
          <p:cNvSpPr>
            <a:spLocks/>
          </p:cNvSpPr>
          <p:nvPr/>
        </p:nvSpPr>
        <p:spPr bwMode="auto">
          <a:xfrm>
            <a:off x="3714750" y="3757613"/>
            <a:ext cx="6350" cy="9525"/>
          </a:xfrm>
          <a:custGeom>
            <a:avLst/>
            <a:gdLst>
              <a:gd name="T0" fmla="*/ 10080625 w 4"/>
              <a:gd name="T1" fmla="*/ 12601575 h 6"/>
              <a:gd name="T2" fmla="*/ 5040313 w 4"/>
              <a:gd name="T3" fmla="*/ 15120938 h 6"/>
              <a:gd name="T4" fmla="*/ 0 w 4"/>
              <a:gd name="T5" fmla="*/ 5040313 h 6"/>
              <a:gd name="T6" fmla="*/ 7559675 w 4"/>
              <a:gd name="T7" fmla="*/ 0 h 6"/>
              <a:gd name="T8" fmla="*/ 10080625 w 4"/>
              <a:gd name="T9" fmla="*/ 1260157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2" y="6"/>
                </a:lnTo>
                <a:lnTo>
                  <a:pt x="0" y="2"/>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7" name="Freeform 409"/>
          <p:cNvSpPr>
            <a:spLocks/>
          </p:cNvSpPr>
          <p:nvPr/>
        </p:nvSpPr>
        <p:spPr bwMode="auto">
          <a:xfrm>
            <a:off x="3708400" y="3760788"/>
            <a:ext cx="9525" cy="7937"/>
          </a:xfrm>
          <a:custGeom>
            <a:avLst/>
            <a:gdLst>
              <a:gd name="T0" fmla="*/ 15120938 w 6"/>
              <a:gd name="T1" fmla="*/ 10079990 h 5"/>
              <a:gd name="T2" fmla="*/ 0 w 6"/>
              <a:gd name="T3" fmla="*/ 12600781 h 5"/>
              <a:gd name="T4" fmla="*/ 0 w 6"/>
              <a:gd name="T5" fmla="*/ 2520791 h 5"/>
              <a:gd name="T6" fmla="*/ 10080625 w 6"/>
              <a:gd name="T7" fmla="*/ 0 h 5"/>
              <a:gd name="T8" fmla="*/ 15120938 w 6"/>
              <a:gd name="T9" fmla="*/ 1007999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4"/>
                </a:moveTo>
                <a:lnTo>
                  <a:pt x="0" y="5"/>
                </a:lnTo>
                <a:lnTo>
                  <a:pt x="0" y="1"/>
                </a:lnTo>
                <a:lnTo>
                  <a:pt x="4"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78" name="Rectangle 410"/>
          <p:cNvSpPr>
            <a:spLocks noChangeArrowheads="1"/>
          </p:cNvSpPr>
          <p:nvPr/>
        </p:nvSpPr>
        <p:spPr bwMode="auto">
          <a:xfrm>
            <a:off x="3702050" y="3762375"/>
            <a:ext cx="6350"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079" name="Freeform 411"/>
          <p:cNvSpPr>
            <a:spLocks/>
          </p:cNvSpPr>
          <p:nvPr/>
        </p:nvSpPr>
        <p:spPr bwMode="auto">
          <a:xfrm>
            <a:off x="3690938" y="3762375"/>
            <a:ext cx="11112" cy="9525"/>
          </a:xfrm>
          <a:custGeom>
            <a:avLst/>
            <a:gdLst>
              <a:gd name="T0" fmla="*/ 17641094 w 7"/>
              <a:gd name="T1" fmla="*/ 10080625 h 6"/>
              <a:gd name="T2" fmla="*/ 5040086 w 7"/>
              <a:gd name="T3" fmla="*/ 15120938 h 6"/>
              <a:gd name="T4" fmla="*/ 0 w 7"/>
              <a:gd name="T5" fmla="*/ 5040313 h 6"/>
              <a:gd name="T6" fmla="*/ 17641094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2" y="6"/>
                </a:lnTo>
                <a:lnTo>
                  <a:pt x="0" y="2"/>
                </a:lnTo>
                <a:lnTo>
                  <a:pt x="7"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0" name="Freeform 412"/>
          <p:cNvSpPr>
            <a:spLocks/>
          </p:cNvSpPr>
          <p:nvPr/>
        </p:nvSpPr>
        <p:spPr bwMode="auto">
          <a:xfrm>
            <a:off x="3657600" y="3773488"/>
            <a:ext cx="6350" cy="6350"/>
          </a:xfrm>
          <a:custGeom>
            <a:avLst/>
            <a:gdLst>
              <a:gd name="T0" fmla="*/ 10080625 w 4"/>
              <a:gd name="T1" fmla="*/ 7559675 h 4"/>
              <a:gd name="T2" fmla="*/ 2520950 w 4"/>
              <a:gd name="T3" fmla="*/ 10080625 h 4"/>
              <a:gd name="T4" fmla="*/ 0 w 4"/>
              <a:gd name="T5" fmla="*/ 0 h 4"/>
              <a:gd name="T6" fmla="*/ 5040313 w 4"/>
              <a:gd name="T7" fmla="*/ 0 h 4"/>
              <a:gd name="T8" fmla="*/ 10080625 w 4"/>
              <a:gd name="T9" fmla="*/ 755967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lnTo>
                  <a:pt x="1" y="4"/>
                </a:lnTo>
                <a:lnTo>
                  <a:pt x="0" y="0"/>
                </a:lnTo>
                <a:lnTo>
                  <a:pt x="2" y="0"/>
                </a:lnTo>
                <a:lnTo>
                  <a:pt x="4"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1" name="Freeform 413"/>
          <p:cNvSpPr>
            <a:spLocks/>
          </p:cNvSpPr>
          <p:nvPr/>
        </p:nvSpPr>
        <p:spPr bwMode="auto">
          <a:xfrm>
            <a:off x="3651250" y="3773488"/>
            <a:ext cx="7938" cy="7937"/>
          </a:xfrm>
          <a:custGeom>
            <a:avLst/>
            <a:gdLst>
              <a:gd name="T0" fmla="*/ 12602369 w 5"/>
              <a:gd name="T1" fmla="*/ 10079990 h 5"/>
              <a:gd name="T2" fmla="*/ 2521109 w 5"/>
              <a:gd name="T3" fmla="*/ 12600781 h 5"/>
              <a:gd name="T4" fmla="*/ 0 w 5"/>
              <a:gd name="T5" fmla="*/ 2520791 h 5"/>
              <a:gd name="T6" fmla="*/ 10081260 w 5"/>
              <a:gd name="T7" fmla="*/ 0 h 5"/>
              <a:gd name="T8" fmla="*/ 12602369 w 5"/>
              <a:gd name="T9" fmla="*/ 1007999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2" name="Freeform 414"/>
          <p:cNvSpPr>
            <a:spLocks/>
          </p:cNvSpPr>
          <p:nvPr/>
        </p:nvSpPr>
        <p:spPr bwMode="auto">
          <a:xfrm>
            <a:off x="3646488" y="3775075"/>
            <a:ext cx="6350" cy="6350"/>
          </a:xfrm>
          <a:custGeom>
            <a:avLst/>
            <a:gdLst>
              <a:gd name="T0" fmla="*/ 10080625 w 4"/>
              <a:gd name="T1" fmla="*/ 10080625 h 4"/>
              <a:gd name="T2" fmla="*/ 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0"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3" name="Freeform 415"/>
          <p:cNvSpPr>
            <a:spLocks/>
          </p:cNvSpPr>
          <p:nvPr/>
        </p:nvSpPr>
        <p:spPr bwMode="auto">
          <a:xfrm>
            <a:off x="3640138" y="3775075"/>
            <a:ext cx="6350" cy="9525"/>
          </a:xfrm>
          <a:custGeom>
            <a:avLst/>
            <a:gdLst>
              <a:gd name="T0" fmla="*/ 10080625 w 4"/>
              <a:gd name="T1" fmla="*/ 10080625 h 6"/>
              <a:gd name="T2" fmla="*/ 2520950 w 4"/>
              <a:gd name="T3" fmla="*/ 15120938 h 6"/>
              <a:gd name="T4" fmla="*/ 0 w 4"/>
              <a:gd name="T5" fmla="*/ 5040313 h 6"/>
              <a:gd name="T6" fmla="*/ 1008062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4" name="Freeform 416"/>
          <p:cNvSpPr>
            <a:spLocks/>
          </p:cNvSpPr>
          <p:nvPr/>
        </p:nvSpPr>
        <p:spPr bwMode="auto">
          <a:xfrm>
            <a:off x="3633788" y="3778250"/>
            <a:ext cx="7937" cy="7938"/>
          </a:xfrm>
          <a:custGeom>
            <a:avLst/>
            <a:gdLst>
              <a:gd name="T0" fmla="*/ 12600781 w 5"/>
              <a:gd name="T1" fmla="*/ 10081260 h 5"/>
              <a:gd name="T2" fmla="*/ 0 w 5"/>
              <a:gd name="T3" fmla="*/ 12602369 h 5"/>
              <a:gd name="T4" fmla="*/ 0 w 5"/>
              <a:gd name="T5" fmla="*/ 2521109 h 5"/>
              <a:gd name="T6" fmla="*/ 10079990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0"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5" name="Freeform 417"/>
          <p:cNvSpPr>
            <a:spLocks/>
          </p:cNvSpPr>
          <p:nvPr/>
        </p:nvSpPr>
        <p:spPr bwMode="auto">
          <a:xfrm>
            <a:off x="3630613" y="3779838"/>
            <a:ext cx="3175" cy="6350"/>
          </a:xfrm>
          <a:custGeom>
            <a:avLst/>
            <a:gdLst>
              <a:gd name="T0" fmla="*/ 5040313 w 2"/>
              <a:gd name="T1" fmla="*/ 10080625 h 4"/>
              <a:gd name="T2" fmla="*/ 5040313 w 2"/>
              <a:gd name="T3" fmla="*/ 10080625 h 4"/>
              <a:gd name="T4" fmla="*/ 0 w 2"/>
              <a:gd name="T5" fmla="*/ 0 h 4"/>
              <a:gd name="T6" fmla="*/ 5040313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2" y="4"/>
                </a:lnTo>
                <a:lnTo>
                  <a:pt x="0" y="0"/>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6" name="Freeform 418"/>
          <p:cNvSpPr>
            <a:spLocks/>
          </p:cNvSpPr>
          <p:nvPr/>
        </p:nvSpPr>
        <p:spPr bwMode="auto">
          <a:xfrm>
            <a:off x="3597275" y="3786188"/>
            <a:ext cx="6350" cy="9525"/>
          </a:xfrm>
          <a:custGeom>
            <a:avLst/>
            <a:gdLst>
              <a:gd name="T0" fmla="*/ 10080625 w 4"/>
              <a:gd name="T1" fmla="*/ 10080625 h 6"/>
              <a:gd name="T2" fmla="*/ 2520950 w 4"/>
              <a:gd name="T3" fmla="*/ 15120938 h 6"/>
              <a:gd name="T4" fmla="*/ 0 w 4"/>
              <a:gd name="T5" fmla="*/ 2520950 h 6"/>
              <a:gd name="T6" fmla="*/ 5040313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1"/>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7" name="Freeform 419"/>
          <p:cNvSpPr>
            <a:spLocks/>
          </p:cNvSpPr>
          <p:nvPr/>
        </p:nvSpPr>
        <p:spPr bwMode="auto">
          <a:xfrm>
            <a:off x="3592513" y="3787775"/>
            <a:ext cx="6350" cy="7938"/>
          </a:xfrm>
          <a:custGeom>
            <a:avLst/>
            <a:gdLst>
              <a:gd name="T0" fmla="*/ 10080625 w 4"/>
              <a:gd name="T1" fmla="*/ 12602369 h 5"/>
              <a:gd name="T2" fmla="*/ 2520950 w 4"/>
              <a:gd name="T3" fmla="*/ 12602369 h 5"/>
              <a:gd name="T4" fmla="*/ 0 w 4"/>
              <a:gd name="T5" fmla="*/ 0 h 5"/>
              <a:gd name="T6" fmla="*/ 7559675 w 4"/>
              <a:gd name="T7" fmla="*/ 0 h 5"/>
              <a:gd name="T8" fmla="*/ 10080625 w 4"/>
              <a:gd name="T9" fmla="*/ 1260236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1" y="5"/>
                </a:lnTo>
                <a:lnTo>
                  <a:pt x="0" y="0"/>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8" name="Freeform 420"/>
          <p:cNvSpPr>
            <a:spLocks/>
          </p:cNvSpPr>
          <p:nvPr/>
        </p:nvSpPr>
        <p:spPr bwMode="auto">
          <a:xfrm>
            <a:off x="3575050" y="3787775"/>
            <a:ext cx="19050" cy="11113"/>
          </a:xfrm>
          <a:custGeom>
            <a:avLst/>
            <a:gdLst>
              <a:gd name="T0" fmla="*/ 30241875 w 12"/>
              <a:gd name="T1" fmla="*/ 12602142 h 7"/>
              <a:gd name="T2" fmla="*/ 2520950 w 12"/>
              <a:gd name="T3" fmla="*/ 17642681 h 7"/>
              <a:gd name="T4" fmla="*/ 0 w 12"/>
              <a:gd name="T5" fmla="*/ 7561603 h 7"/>
              <a:gd name="T6" fmla="*/ 27722513 w 12"/>
              <a:gd name="T7" fmla="*/ 0 h 7"/>
              <a:gd name="T8" fmla="*/ 30241875 w 12"/>
              <a:gd name="T9" fmla="*/ 12602142 h 7"/>
              <a:gd name="T10" fmla="*/ 0 60000 65536"/>
              <a:gd name="T11" fmla="*/ 0 60000 65536"/>
              <a:gd name="T12" fmla="*/ 0 60000 65536"/>
              <a:gd name="T13" fmla="*/ 0 60000 65536"/>
              <a:gd name="T14" fmla="*/ 0 60000 65536"/>
              <a:gd name="T15" fmla="*/ 0 w 12"/>
              <a:gd name="T16" fmla="*/ 0 h 7"/>
              <a:gd name="T17" fmla="*/ 12 w 12"/>
              <a:gd name="T18" fmla="*/ 7 h 7"/>
            </a:gdLst>
            <a:ahLst/>
            <a:cxnLst>
              <a:cxn ang="T10">
                <a:pos x="T0" y="T1"/>
              </a:cxn>
              <a:cxn ang="T11">
                <a:pos x="T2" y="T3"/>
              </a:cxn>
              <a:cxn ang="T12">
                <a:pos x="T4" y="T5"/>
              </a:cxn>
              <a:cxn ang="T13">
                <a:pos x="T6" y="T7"/>
              </a:cxn>
              <a:cxn ang="T14">
                <a:pos x="T8" y="T9"/>
              </a:cxn>
            </a:cxnLst>
            <a:rect l="T15" t="T16" r="T17" b="T18"/>
            <a:pathLst>
              <a:path w="12" h="7">
                <a:moveTo>
                  <a:pt x="12" y="5"/>
                </a:moveTo>
                <a:lnTo>
                  <a:pt x="1" y="7"/>
                </a:lnTo>
                <a:lnTo>
                  <a:pt x="0" y="3"/>
                </a:lnTo>
                <a:lnTo>
                  <a:pt x="11" y="0"/>
                </a:lnTo>
                <a:lnTo>
                  <a:pt x="12"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89" name="Freeform 421"/>
          <p:cNvSpPr>
            <a:spLocks/>
          </p:cNvSpPr>
          <p:nvPr/>
        </p:nvSpPr>
        <p:spPr bwMode="auto">
          <a:xfrm>
            <a:off x="3570288" y="3792538"/>
            <a:ext cx="6350" cy="6350"/>
          </a:xfrm>
          <a:custGeom>
            <a:avLst/>
            <a:gdLst>
              <a:gd name="T0" fmla="*/ 10080625 w 4"/>
              <a:gd name="T1" fmla="*/ 10080625 h 4"/>
              <a:gd name="T2" fmla="*/ 5040313 w 4"/>
              <a:gd name="T3" fmla="*/ 10080625 h 4"/>
              <a:gd name="T4" fmla="*/ 0 w 4"/>
              <a:gd name="T5" fmla="*/ 5040313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4"/>
                </a:lnTo>
                <a:lnTo>
                  <a:pt x="0" y="2"/>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0" name="Freeform 422"/>
          <p:cNvSpPr>
            <a:spLocks/>
          </p:cNvSpPr>
          <p:nvPr/>
        </p:nvSpPr>
        <p:spPr bwMode="auto">
          <a:xfrm>
            <a:off x="3516313" y="3802063"/>
            <a:ext cx="26987" cy="12700"/>
          </a:xfrm>
          <a:custGeom>
            <a:avLst/>
            <a:gdLst>
              <a:gd name="T0" fmla="*/ 42842656 w 17"/>
              <a:gd name="T1" fmla="*/ 10080625 h 8"/>
              <a:gd name="T2" fmla="*/ 0 w 17"/>
              <a:gd name="T3" fmla="*/ 20161250 h 8"/>
              <a:gd name="T4" fmla="*/ 0 w 17"/>
              <a:gd name="T5" fmla="*/ 10080625 h 8"/>
              <a:gd name="T6" fmla="*/ 37802437 w 17"/>
              <a:gd name="T7" fmla="*/ 0 h 8"/>
              <a:gd name="T8" fmla="*/ 42842656 w 17"/>
              <a:gd name="T9" fmla="*/ 10080625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17" y="4"/>
                </a:moveTo>
                <a:lnTo>
                  <a:pt x="0" y="8"/>
                </a:lnTo>
                <a:lnTo>
                  <a:pt x="0" y="4"/>
                </a:lnTo>
                <a:lnTo>
                  <a:pt x="15" y="0"/>
                </a:lnTo>
                <a:lnTo>
                  <a:pt x="1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1" name="Freeform 423"/>
          <p:cNvSpPr>
            <a:spLocks/>
          </p:cNvSpPr>
          <p:nvPr/>
        </p:nvSpPr>
        <p:spPr bwMode="auto">
          <a:xfrm>
            <a:off x="3513138" y="3808413"/>
            <a:ext cx="3175" cy="6350"/>
          </a:xfrm>
          <a:custGeom>
            <a:avLst/>
            <a:gdLst>
              <a:gd name="T0" fmla="*/ 5040313 w 2"/>
              <a:gd name="T1" fmla="*/ 10080625 h 4"/>
              <a:gd name="T2" fmla="*/ 0 w 2"/>
              <a:gd name="T3" fmla="*/ 10080625 h 4"/>
              <a:gd name="T4" fmla="*/ 0 w 2"/>
              <a:gd name="T5" fmla="*/ 2520950 h 4"/>
              <a:gd name="T6" fmla="*/ 5040313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0" y="4"/>
                </a:lnTo>
                <a:lnTo>
                  <a:pt x="0" y="1"/>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2" name="Freeform 424"/>
          <p:cNvSpPr>
            <a:spLocks/>
          </p:cNvSpPr>
          <p:nvPr/>
        </p:nvSpPr>
        <p:spPr bwMode="auto">
          <a:xfrm>
            <a:off x="3476625" y="3816350"/>
            <a:ext cx="7938" cy="9525"/>
          </a:xfrm>
          <a:custGeom>
            <a:avLst/>
            <a:gdLst>
              <a:gd name="T0" fmla="*/ 12602369 w 5"/>
              <a:gd name="T1" fmla="*/ 10080625 h 6"/>
              <a:gd name="T2" fmla="*/ 2521109 w 5"/>
              <a:gd name="T3" fmla="*/ 15120938 h 6"/>
              <a:gd name="T4" fmla="*/ 0 w 5"/>
              <a:gd name="T5" fmla="*/ 2520950 h 6"/>
              <a:gd name="T6" fmla="*/ 10081260 w 5"/>
              <a:gd name="T7" fmla="*/ 0 h 6"/>
              <a:gd name="T8" fmla="*/ 12602369 w 5"/>
              <a:gd name="T9" fmla="*/ 1008062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4"/>
                </a:moveTo>
                <a:lnTo>
                  <a:pt x="1" y="6"/>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3" name="Freeform 425"/>
          <p:cNvSpPr>
            <a:spLocks/>
          </p:cNvSpPr>
          <p:nvPr/>
        </p:nvSpPr>
        <p:spPr bwMode="auto">
          <a:xfrm>
            <a:off x="3471863" y="3817938"/>
            <a:ext cx="6350" cy="7937"/>
          </a:xfrm>
          <a:custGeom>
            <a:avLst/>
            <a:gdLst>
              <a:gd name="T0" fmla="*/ 10080625 w 4"/>
              <a:gd name="T1" fmla="*/ 12600781 h 5"/>
              <a:gd name="T2" fmla="*/ 2520950 w 4"/>
              <a:gd name="T3" fmla="*/ 12600781 h 5"/>
              <a:gd name="T4" fmla="*/ 0 w 4"/>
              <a:gd name="T5" fmla="*/ 0 h 5"/>
              <a:gd name="T6" fmla="*/ 7559675 w 4"/>
              <a:gd name="T7" fmla="*/ 0 h 5"/>
              <a:gd name="T8" fmla="*/ 10080625 w 4"/>
              <a:gd name="T9" fmla="*/ 1260078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1" y="5"/>
                </a:lnTo>
                <a:lnTo>
                  <a:pt x="0" y="0"/>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4" name="Freeform 426"/>
          <p:cNvSpPr>
            <a:spLocks/>
          </p:cNvSpPr>
          <p:nvPr/>
        </p:nvSpPr>
        <p:spPr bwMode="auto">
          <a:xfrm>
            <a:off x="3468688" y="3817938"/>
            <a:ext cx="4762" cy="9525"/>
          </a:xfrm>
          <a:custGeom>
            <a:avLst/>
            <a:gdLst>
              <a:gd name="T0" fmla="*/ 7560469 w 3"/>
              <a:gd name="T1" fmla="*/ 12601575 h 6"/>
              <a:gd name="T2" fmla="*/ 0 w 3"/>
              <a:gd name="T3" fmla="*/ 15120938 h 6"/>
              <a:gd name="T4" fmla="*/ 0 w 3"/>
              <a:gd name="T5" fmla="*/ 5040313 h 6"/>
              <a:gd name="T6" fmla="*/ 5039783 w 3"/>
              <a:gd name="T7" fmla="*/ 0 h 6"/>
              <a:gd name="T8" fmla="*/ 7560469 w 3"/>
              <a:gd name="T9" fmla="*/ 1260157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5"/>
                </a:moveTo>
                <a:lnTo>
                  <a:pt x="0" y="6"/>
                </a:lnTo>
                <a:lnTo>
                  <a:pt x="0" y="2"/>
                </a:lnTo>
                <a:lnTo>
                  <a:pt x="2" y="0"/>
                </a:lnTo>
                <a:lnTo>
                  <a:pt x="3"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5" name="Freeform 427"/>
          <p:cNvSpPr>
            <a:spLocks/>
          </p:cNvSpPr>
          <p:nvPr/>
        </p:nvSpPr>
        <p:spPr bwMode="auto">
          <a:xfrm>
            <a:off x="3465513" y="3821113"/>
            <a:ext cx="3175" cy="6350"/>
          </a:xfrm>
          <a:custGeom>
            <a:avLst/>
            <a:gdLst>
              <a:gd name="T0" fmla="*/ 5040313 w 2"/>
              <a:gd name="T1" fmla="*/ 10080625 h 4"/>
              <a:gd name="T2" fmla="*/ 2520950 w 2"/>
              <a:gd name="T3" fmla="*/ 10080625 h 4"/>
              <a:gd name="T4" fmla="*/ 0 w 2"/>
              <a:gd name="T5" fmla="*/ 0 h 4"/>
              <a:gd name="T6" fmla="*/ 5040313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0"/>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6" name="Freeform 428"/>
          <p:cNvSpPr>
            <a:spLocks/>
          </p:cNvSpPr>
          <p:nvPr/>
        </p:nvSpPr>
        <p:spPr bwMode="auto">
          <a:xfrm>
            <a:off x="3455988" y="3821113"/>
            <a:ext cx="11112" cy="7937"/>
          </a:xfrm>
          <a:custGeom>
            <a:avLst/>
            <a:gdLst>
              <a:gd name="T0" fmla="*/ 17641094 w 7"/>
              <a:gd name="T1" fmla="*/ 10079990 h 5"/>
              <a:gd name="T2" fmla="*/ 5040086 w 7"/>
              <a:gd name="T3" fmla="*/ 12600781 h 5"/>
              <a:gd name="T4" fmla="*/ 0 w 7"/>
              <a:gd name="T5" fmla="*/ 2520791 h 5"/>
              <a:gd name="T6" fmla="*/ 15120257 w 7"/>
              <a:gd name="T7" fmla="*/ 0 h 5"/>
              <a:gd name="T8" fmla="*/ 17641094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2" y="5"/>
                </a:lnTo>
                <a:lnTo>
                  <a:pt x="0" y="1"/>
                </a:lnTo>
                <a:lnTo>
                  <a:pt x="6"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7" name="Freeform 429"/>
          <p:cNvSpPr>
            <a:spLocks/>
          </p:cNvSpPr>
          <p:nvPr/>
        </p:nvSpPr>
        <p:spPr bwMode="auto">
          <a:xfrm>
            <a:off x="3452813" y="3822700"/>
            <a:ext cx="6350" cy="9525"/>
          </a:xfrm>
          <a:custGeom>
            <a:avLst/>
            <a:gdLst>
              <a:gd name="T0" fmla="*/ 10080625 w 4"/>
              <a:gd name="T1" fmla="*/ 10080625 h 6"/>
              <a:gd name="T2" fmla="*/ 2520950 w 4"/>
              <a:gd name="T3" fmla="*/ 15120938 h 6"/>
              <a:gd name="T4" fmla="*/ 0 w 4"/>
              <a:gd name="T5" fmla="*/ 5040313 h 6"/>
              <a:gd name="T6" fmla="*/ 5040313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8" name="Freeform 430"/>
          <p:cNvSpPr>
            <a:spLocks/>
          </p:cNvSpPr>
          <p:nvPr/>
        </p:nvSpPr>
        <p:spPr bwMode="auto">
          <a:xfrm>
            <a:off x="3419475" y="3833813"/>
            <a:ext cx="4763" cy="6350"/>
          </a:xfrm>
          <a:custGeom>
            <a:avLst/>
            <a:gdLst>
              <a:gd name="T0" fmla="*/ 7562056 w 3"/>
              <a:gd name="T1" fmla="*/ 10080625 h 4"/>
              <a:gd name="T2" fmla="*/ 5040842 w 3"/>
              <a:gd name="T3" fmla="*/ 10080625 h 4"/>
              <a:gd name="T4" fmla="*/ 0 w 3"/>
              <a:gd name="T5" fmla="*/ 0 h 4"/>
              <a:gd name="T6" fmla="*/ 5040842 w 3"/>
              <a:gd name="T7" fmla="*/ 0 h 4"/>
              <a:gd name="T8" fmla="*/ 7562056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099" name="Freeform 431"/>
          <p:cNvSpPr>
            <a:spLocks/>
          </p:cNvSpPr>
          <p:nvPr/>
        </p:nvSpPr>
        <p:spPr bwMode="auto">
          <a:xfrm>
            <a:off x="3416300" y="3833813"/>
            <a:ext cx="6350" cy="7937"/>
          </a:xfrm>
          <a:custGeom>
            <a:avLst/>
            <a:gdLst>
              <a:gd name="T0" fmla="*/ 10080625 w 4"/>
              <a:gd name="T1" fmla="*/ 10079990 h 5"/>
              <a:gd name="T2" fmla="*/ 0 w 4"/>
              <a:gd name="T3" fmla="*/ 12600781 h 5"/>
              <a:gd name="T4" fmla="*/ 0 w 4"/>
              <a:gd name="T5" fmla="*/ 2520791 h 5"/>
              <a:gd name="T6" fmla="*/ 5040313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0" y="5"/>
                </a:lnTo>
                <a:lnTo>
                  <a:pt x="0" y="1"/>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0" name="Freeform 432"/>
          <p:cNvSpPr>
            <a:spLocks/>
          </p:cNvSpPr>
          <p:nvPr/>
        </p:nvSpPr>
        <p:spPr bwMode="auto">
          <a:xfrm>
            <a:off x="3405188" y="3835400"/>
            <a:ext cx="11112" cy="9525"/>
          </a:xfrm>
          <a:custGeom>
            <a:avLst/>
            <a:gdLst>
              <a:gd name="T0" fmla="*/ 17641094 w 7"/>
              <a:gd name="T1" fmla="*/ 10080625 h 6"/>
              <a:gd name="T2" fmla="*/ 2520837 w 7"/>
              <a:gd name="T3" fmla="*/ 15120938 h 6"/>
              <a:gd name="T4" fmla="*/ 0 w 7"/>
              <a:gd name="T5" fmla="*/ 5040313 h 6"/>
              <a:gd name="T6" fmla="*/ 17641094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1" y="6"/>
                </a:lnTo>
                <a:lnTo>
                  <a:pt x="0" y="2"/>
                </a:lnTo>
                <a:lnTo>
                  <a:pt x="7"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1" name="Freeform 433"/>
          <p:cNvSpPr>
            <a:spLocks/>
          </p:cNvSpPr>
          <p:nvPr/>
        </p:nvSpPr>
        <p:spPr bwMode="auto">
          <a:xfrm>
            <a:off x="3402013" y="3838575"/>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2" name="Freeform 434"/>
          <p:cNvSpPr>
            <a:spLocks/>
          </p:cNvSpPr>
          <p:nvPr/>
        </p:nvSpPr>
        <p:spPr bwMode="auto">
          <a:xfrm>
            <a:off x="3398838" y="3838575"/>
            <a:ext cx="6350" cy="7938"/>
          </a:xfrm>
          <a:custGeom>
            <a:avLst/>
            <a:gdLst>
              <a:gd name="T0" fmla="*/ 10080625 w 4"/>
              <a:gd name="T1" fmla="*/ 10081260 h 5"/>
              <a:gd name="T2" fmla="*/ 2520950 w 4"/>
              <a:gd name="T3" fmla="*/ 12602369 h 5"/>
              <a:gd name="T4" fmla="*/ 0 w 4"/>
              <a:gd name="T5" fmla="*/ 2521109 h 5"/>
              <a:gd name="T6" fmla="*/ 5040313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3" name="Freeform 435"/>
          <p:cNvSpPr>
            <a:spLocks/>
          </p:cNvSpPr>
          <p:nvPr/>
        </p:nvSpPr>
        <p:spPr bwMode="auto">
          <a:xfrm>
            <a:off x="3394075" y="3840163"/>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4" name="Freeform 436"/>
          <p:cNvSpPr>
            <a:spLocks/>
          </p:cNvSpPr>
          <p:nvPr/>
        </p:nvSpPr>
        <p:spPr bwMode="auto">
          <a:xfrm>
            <a:off x="3394075" y="3840163"/>
            <a:ext cx="1588" cy="6350"/>
          </a:xfrm>
          <a:custGeom>
            <a:avLst/>
            <a:gdLst>
              <a:gd name="T0" fmla="*/ 2521744 w 1"/>
              <a:gd name="T1" fmla="*/ 10080625 h 4"/>
              <a:gd name="T2" fmla="*/ 0 w 1"/>
              <a:gd name="T3" fmla="*/ 10080625 h 4"/>
              <a:gd name="T4" fmla="*/ 0 w 1"/>
              <a:gd name="T5" fmla="*/ 0 h 4"/>
              <a:gd name="T6" fmla="*/ 0 w 1"/>
              <a:gd name="T7" fmla="*/ 0 h 4"/>
              <a:gd name="T8" fmla="*/ 2521744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0" y="4"/>
                </a:lnTo>
                <a:lnTo>
                  <a:pt x="0" y="0"/>
                </a:lnTo>
                <a:lnTo>
                  <a:pt x="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5" name="Freeform 437"/>
          <p:cNvSpPr>
            <a:spLocks/>
          </p:cNvSpPr>
          <p:nvPr/>
        </p:nvSpPr>
        <p:spPr bwMode="auto">
          <a:xfrm>
            <a:off x="3357563" y="3848100"/>
            <a:ext cx="7937" cy="9525"/>
          </a:xfrm>
          <a:custGeom>
            <a:avLst/>
            <a:gdLst>
              <a:gd name="T0" fmla="*/ 12600781 w 5"/>
              <a:gd name="T1" fmla="*/ 12601575 h 6"/>
              <a:gd name="T2" fmla="*/ 2520791 w 5"/>
              <a:gd name="T3" fmla="*/ 15120938 h 6"/>
              <a:gd name="T4" fmla="*/ 0 w 5"/>
              <a:gd name="T5" fmla="*/ 5040313 h 6"/>
              <a:gd name="T6" fmla="*/ 10079990 w 5"/>
              <a:gd name="T7" fmla="*/ 0 h 6"/>
              <a:gd name="T8" fmla="*/ 12600781 w 5"/>
              <a:gd name="T9" fmla="*/ 1260157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1" y="6"/>
                </a:lnTo>
                <a:lnTo>
                  <a:pt x="0" y="2"/>
                </a:lnTo>
                <a:lnTo>
                  <a:pt x="4" y="0"/>
                </a:lnTo>
                <a:lnTo>
                  <a:pt x="5"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6" name="Freeform 438"/>
          <p:cNvSpPr>
            <a:spLocks/>
          </p:cNvSpPr>
          <p:nvPr/>
        </p:nvSpPr>
        <p:spPr bwMode="auto">
          <a:xfrm>
            <a:off x="3352800" y="3851275"/>
            <a:ext cx="6350" cy="7938"/>
          </a:xfrm>
          <a:custGeom>
            <a:avLst/>
            <a:gdLst>
              <a:gd name="T0" fmla="*/ 10080625 w 4"/>
              <a:gd name="T1" fmla="*/ 10081260 h 5"/>
              <a:gd name="T2" fmla="*/ 5040313 w 4"/>
              <a:gd name="T3" fmla="*/ 12602369 h 5"/>
              <a:gd name="T4" fmla="*/ 0 w 4"/>
              <a:gd name="T5" fmla="*/ 2521109 h 5"/>
              <a:gd name="T6" fmla="*/ 7559675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2" y="5"/>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7" name="Freeform 439"/>
          <p:cNvSpPr>
            <a:spLocks/>
          </p:cNvSpPr>
          <p:nvPr/>
        </p:nvSpPr>
        <p:spPr bwMode="auto">
          <a:xfrm>
            <a:off x="3346450" y="3852863"/>
            <a:ext cx="9525" cy="9525"/>
          </a:xfrm>
          <a:custGeom>
            <a:avLst/>
            <a:gdLst>
              <a:gd name="T0" fmla="*/ 15120938 w 6"/>
              <a:gd name="T1" fmla="*/ 10080625 h 6"/>
              <a:gd name="T2" fmla="*/ 2520950 w 6"/>
              <a:gd name="T3" fmla="*/ 15120938 h 6"/>
              <a:gd name="T4" fmla="*/ 0 w 6"/>
              <a:gd name="T5" fmla="*/ 5040313 h 6"/>
              <a:gd name="T6" fmla="*/ 10080625 w 6"/>
              <a:gd name="T7" fmla="*/ 0 h 6"/>
              <a:gd name="T8" fmla="*/ 15120938 w 6"/>
              <a:gd name="T9" fmla="*/ 1008062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1" y="6"/>
                </a:lnTo>
                <a:lnTo>
                  <a:pt x="0" y="2"/>
                </a:lnTo>
                <a:lnTo>
                  <a:pt x="4"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8" name="Freeform 440"/>
          <p:cNvSpPr>
            <a:spLocks/>
          </p:cNvSpPr>
          <p:nvPr/>
        </p:nvSpPr>
        <p:spPr bwMode="auto">
          <a:xfrm>
            <a:off x="3341688" y="3856038"/>
            <a:ext cx="6350" cy="6350"/>
          </a:xfrm>
          <a:custGeom>
            <a:avLst/>
            <a:gdLst>
              <a:gd name="T0" fmla="*/ 10080625 w 4"/>
              <a:gd name="T1" fmla="*/ 10080625 h 4"/>
              <a:gd name="T2" fmla="*/ 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0"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09" name="Freeform 441"/>
          <p:cNvSpPr>
            <a:spLocks/>
          </p:cNvSpPr>
          <p:nvPr/>
        </p:nvSpPr>
        <p:spPr bwMode="auto">
          <a:xfrm>
            <a:off x="3338513" y="3856038"/>
            <a:ext cx="3175" cy="7937"/>
          </a:xfrm>
          <a:custGeom>
            <a:avLst/>
            <a:gdLst>
              <a:gd name="T0" fmla="*/ 5040313 w 2"/>
              <a:gd name="T1" fmla="*/ 10079990 h 5"/>
              <a:gd name="T2" fmla="*/ 2520950 w 2"/>
              <a:gd name="T3" fmla="*/ 12600781 h 5"/>
              <a:gd name="T4" fmla="*/ 0 w 2"/>
              <a:gd name="T5" fmla="*/ 2520791 h 5"/>
              <a:gd name="T6" fmla="*/ 5040313 w 2"/>
              <a:gd name="T7" fmla="*/ 0 h 5"/>
              <a:gd name="T8" fmla="*/ 5040313 w 2"/>
              <a:gd name="T9" fmla="*/ 1007999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lnTo>
                  <a:pt x="1" y="5"/>
                </a:lnTo>
                <a:lnTo>
                  <a:pt x="0" y="1"/>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0" name="Freeform 442"/>
          <p:cNvSpPr>
            <a:spLocks/>
          </p:cNvSpPr>
          <p:nvPr/>
        </p:nvSpPr>
        <p:spPr bwMode="auto">
          <a:xfrm>
            <a:off x="3333750" y="3857625"/>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1" name="Freeform 443"/>
          <p:cNvSpPr>
            <a:spLocks/>
          </p:cNvSpPr>
          <p:nvPr/>
        </p:nvSpPr>
        <p:spPr bwMode="auto">
          <a:xfrm>
            <a:off x="3302000" y="3865563"/>
            <a:ext cx="6350" cy="9525"/>
          </a:xfrm>
          <a:custGeom>
            <a:avLst/>
            <a:gdLst>
              <a:gd name="T0" fmla="*/ 10080625 w 4"/>
              <a:gd name="T1" fmla="*/ 10080625 h 6"/>
              <a:gd name="T2" fmla="*/ 2520950 w 4"/>
              <a:gd name="T3" fmla="*/ 15120938 h 6"/>
              <a:gd name="T4" fmla="*/ 0 w 4"/>
              <a:gd name="T5" fmla="*/ 5040313 h 6"/>
              <a:gd name="T6" fmla="*/ 5040313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2" name="Freeform 444"/>
          <p:cNvSpPr>
            <a:spLocks/>
          </p:cNvSpPr>
          <p:nvPr/>
        </p:nvSpPr>
        <p:spPr bwMode="auto">
          <a:xfrm>
            <a:off x="3297238" y="3868738"/>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3" name="Freeform 445"/>
          <p:cNvSpPr>
            <a:spLocks/>
          </p:cNvSpPr>
          <p:nvPr/>
        </p:nvSpPr>
        <p:spPr bwMode="auto">
          <a:xfrm>
            <a:off x="3292475" y="3868738"/>
            <a:ext cx="6350" cy="7937"/>
          </a:xfrm>
          <a:custGeom>
            <a:avLst/>
            <a:gdLst>
              <a:gd name="T0" fmla="*/ 10080625 w 4"/>
              <a:gd name="T1" fmla="*/ 10079990 h 5"/>
              <a:gd name="T2" fmla="*/ 2520950 w 4"/>
              <a:gd name="T3" fmla="*/ 12600781 h 5"/>
              <a:gd name="T4" fmla="*/ 0 w 4"/>
              <a:gd name="T5" fmla="*/ 2520791 h 5"/>
              <a:gd name="T6" fmla="*/ 7559675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4" name="Freeform 446"/>
          <p:cNvSpPr>
            <a:spLocks/>
          </p:cNvSpPr>
          <p:nvPr/>
        </p:nvSpPr>
        <p:spPr bwMode="auto">
          <a:xfrm>
            <a:off x="3287713" y="3870325"/>
            <a:ext cx="6350" cy="6350"/>
          </a:xfrm>
          <a:custGeom>
            <a:avLst/>
            <a:gdLst>
              <a:gd name="T0" fmla="*/ 10080625 w 4"/>
              <a:gd name="T1" fmla="*/ 10080625 h 4"/>
              <a:gd name="T2" fmla="*/ 5040313 w 4"/>
              <a:gd name="T3" fmla="*/ 10080625 h 4"/>
              <a:gd name="T4" fmla="*/ 0 w 4"/>
              <a:gd name="T5" fmla="*/ 252095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4"/>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5" name="Freeform 447"/>
          <p:cNvSpPr>
            <a:spLocks/>
          </p:cNvSpPr>
          <p:nvPr/>
        </p:nvSpPr>
        <p:spPr bwMode="auto">
          <a:xfrm>
            <a:off x="3286125" y="3871913"/>
            <a:ext cx="4763" cy="6350"/>
          </a:xfrm>
          <a:custGeom>
            <a:avLst/>
            <a:gdLst>
              <a:gd name="T0" fmla="*/ 7562056 w 3"/>
              <a:gd name="T1" fmla="*/ 7559675 h 4"/>
              <a:gd name="T2" fmla="*/ 0 w 3"/>
              <a:gd name="T3" fmla="*/ 10080625 h 4"/>
              <a:gd name="T4" fmla="*/ 0 w 3"/>
              <a:gd name="T5" fmla="*/ 0 h 4"/>
              <a:gd name="T6" fmla="*/ 2521215 w 3"/>
              <a:gd name="T7" fmla="*/ 0 h 4"/>
              <a:gd name="T8" fmla="*/ 7562056 w 3"/>
              <a:gd name="T9" fmla="*/ 755967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0" y="4"/>
                </a:lnTo>
                <a:lnTo>
                  <a:pt x="0" y="0"/>
                </a:lnTo>
                <a:lnTo>
                  <a:pt x="1" y="0"/>
                </a:lnTo>
                <a:lnTo>
                  <a:pt x="3"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6" name="Freeform 448"/>
          <p:cNvSpPr>
            <a:spLocks/>
          </p:cNvSpPr>
          <p:nvPr/>
        </p:nvSpPr>
        <p:spPr bwMode="auto">
          <a:xfrm>
            <a:off x="3275013" y="3871913"/>
            <a:ext cx="11112" cy="9525"/>
          </a:xfrm>
          <a:custGeom>
            <a:avLst/>
            <a:gdLst>
              <a:gd name="T0" fmla="*/ 17641094 w 7"/>
              <a:gd name="T1" fmla="*/ 10080625 h 6"/>
              <a:gd name="T2" fmla="*/ 5040086 w 7"/>
              <a:gd name="T3" fmla="*/ 15120938 h 6"/>
              <a:gd name="T4" fmla="*/ 0 w 7"/>
              <a:gd name="T5" fmla="*/ 5040313 h 6"/>
              <a:gd name="T6" fmla="*/ 17641094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2" y="6"/>
                </a:lnTo>
                <a:lnTo>
                  <a:pt x="0" y="2"/>
                </a:lnTo>
                <a:lnTo>
                  <a:pt x="7"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7" name="Freeform 449"/>
          <p:cNvSpPr>
            <a:spLocks/>
          </p:cNvSpPr>
          <p:nvPr/>
        </p:nvSpPr>
        <p:spPr bwMode="auto">
          <a:xfrm>
            <a:off x="3236913" y="3883025"/>
            <a:ext cx="11112" cy="11113"/>
          </a:xfrm>
          <a:custGeom>
            <a:avLst/>
            <a:gdLst>
              <a:gd name="T0" fmla="*/ 17641094 w 7"/>
              <a:gd name="T1" fmla="*/ 10081079 h 7"/>
              <a:gd name="T2" fmla="*/ 2520837 w 7"/>
              <a:gd name="T3" fmla="*/ 17642681 h 7"/>
              <a:gd name="T4" fmla="*/ 0 w 7"/>
              <a:gd name="T5" fmla="*/ 7561603 h 7"/>
              <a:gd name="T6" fmla="*/ 12601008 w 7"/>
              <a:gd name="T7" fmla="*/ 0 h 7"/>
              <a:gd name="T8" fmla="*/ 17641094 w 7"/>
              <a:gd name="T9" fmla="*/ 1008107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1" y="7"/>
                </a:lnTo>
                <a:lnTo>
                  <a:pt x="0" y="3"/>
                </a:lnTo>
                <a:lnTo>
                  <a:pt x="5"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8" name="Freeform 450"/>
          <p:cNvSpPr>
            <a:spLocks/>
          </p:cNvSpPr>
          <p:nvPr/>
        </p:nvSpPr>
        <p:spPr bwMode="auto">
          <a:xfrm>
            <a:off x="3233738" y="3887788"/>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19" name="Freeform 451"/>
          <p:cNvSpPr>
            <a:spLocks/>
          </p:cNvSpPr>
          <p:nvPr/>
        </p:nvSpPr>
        <p:spPr bwMode="auto">
          <a:xfrm>
            <a:off x="3230563" y="3887788"/>
            <a:ext cx="6350" cy="7937"/>
          </a:xfrm>
          <a:custGeom>
            <a:avLst/>
            <a:gdLst>
              <a:gd name="T0" fmla="*/ 10080625 w 4"/>
              <a:gd name="T1" fmla="*/ 10079990 h 5"/>
              <a:gd name="T2" fmla="*/ 2520950 w 4"/>
              <a:gd name="T3" fmla="*/ 12600781 h 5"/>
              <a:gd name="T4" fmla="*/ 0 w 4"/>
              <a:gd name="T5" fmla="*/ 2520791 h 5"/>
              <a:gd name="T6" fmla="*/ 5040313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1" y="5"/>
                </a:lnTo>
                <a:lnTo>
                  <a:pt x="0" y="1"/>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0" name="Freeform 452"/>
          <p:cNvSpPr>
            <a:spLocks/>
          </p:cNvSpPr>
          <p:nvPr/>
        </p:nvSpPr>
        <p:spPr bwMode="auto">
          <a:xfrm>
            <a:off x="3225800" y="3889375"/>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1" name="Freeform 453"/>
          <p:cNvSpPr>
            <a:spLocks/>
          </p:cNvSpPr>
          <p:nvPr/>
        </p:nvSpPr>
        <p:spPr bwMode="auto">
          <a:xfrm>
            <a:off x="3224213" y="3889375"/>
            <a:ext cx="3175" cy="9525"/>
          </a:xfrm>
          <a:custGeom>
            <a:avLst/>
            <a:gdLst>
              <a:gd name="T0" fmla="*/ 5040313 w 2"/>
              <a:gd name="T1" fmla="*/ 10080625 h 6"/>
              <a:gd name="T2" fmla="*/ 2520950 w 2"/>
              <a:gd name="T3" fmla="*/ 15120938 h 6"/>
              <a:gd name="T4" fmla="*/ 0 w 2"/>
              <a:gd name="T5" fmla="*/ 5040313 h 6"/>
              <a:gd name="T6" fmla="*/ 2520950 w 2"/>
              <a:gd name="T7" fmla="*/ 0 h 6"/>
              <a:gd name="T8" fmla="*/ 5040313 w 2"/>
              <a:gd name="T9" fmla="*/ 1008062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lnTo>
                  <a:pt x="1" y="6"/>
                </a:lnTo>
                <a:lnTo>
                  <a:pt x="0" y="2"/>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2" name="Freeform 454"/>
          <p:cNvSpPr>
            <a:spLocks/>
          </p:cNvSpPr>
          <p:nvPr/>
        </p:nvSpPr>
        <p:spPr bwMode="auto">
          <a:xfrm>
            <a:off x="3219450" y="3892550"/>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3" name="Freeform 455"/>
          <p:cNvSpPr>
            <a:spLocks/>
          </p:cNvSpPr>
          <p:nvPr/>
        </p:nvSpPr>
        <p:spPr bwMode="auto">
          <a:xfrm>
            <a:off x="3217863" y="3892550"/>
            <a:ext cx="3175" cy="6350"/>
          </a:xfrm>
          <a:custGeom>
            <a:avLst/>
            <a:gdLst>
              <a:gd name="T0" fmla="*/ 5040313 w 2"/>
              <a:gd name="T1" fmla="*/ 10080625 h 4"/>
              <a:gd name="T2" fmla="*/ 2520950 w 2"/>
              <a:gd name="T3" fmla="*/ 10080625 h 4"/>
              <a:gd name="T4" fmla="*/ 0 w 2"/>
              <a:gd name="T5" fmla="*/ 252095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1"/>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4" name="Freeform 456"/>
          <p:cNvSpPr>
            <a:spLocks/>
          </p:cNvSpPr>
          <p:nvPr/>
        </p:nvSpPr>
        <p:spPr bwMode="auto">
          <a:xfrm>
            <a:off x="3184525" y="3902075"/>
            <a:ext cx="4763" cy="6350"/>
          </a:xfrm>
          <a:custGeom>
            <a:avLst/>
            <a:gdLst>
              <a:gd name="T0" fmla="*/ 7562056 w 3"/>
              <a:gd name="T1" fmla="*/ 10080625 h 4"/>
              <a:gd name="T2" fmla="*/ 5040842 w 3"/>
              <a:gd name="T3" fmla="*/ 10080625 h 4"/>
              <a:gd name="T4" fmla="*/ 0 w 3"/>
              <a:gd name="T5" fmla="*/ 0 h 4"/>
              <a:gd name="T6" fmla="*/ 5040842 w 3"/>
              <a:gd name="T7" fmla="*/ 0 h 4"/>
              <a:gd name="T8" fmla="*/ 7562056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5" name="Freeform 457"/>
          <p:cNvSpPr>
            <a:spLocks/>
          </p:cNvSpPr>
          <p:nvPr/>
        </p:nvSpPr>
        <p:spPr bwMode="auto">
          <a:xfrm>
            <a:off x="3181350" y="3902075"/>
            <a:ext cx="6350" cy="9525"/>
          </a:xfrm>
          <a:custGeom>
            <a:avLst/>
            <a:gdLst>
              <a:gd name="T0" fmla="*/ 10080625 w 4"/>
              <a:gd name="T1" fmla="*/ 10080625 h 6"/>
              <a:gd name="T2" fmla="*/ 2520950 w 4"/>
              <a:gd name="T3" fmla="*/ 15120938 h 6"/>
              <a:gd name="T4" fmla="*/ 0 w 4"/>
              <a:gd name="T5" fmla="*/ 5040313 h 6"/>
              <a:gd name="T6" fmla="*/ 5040313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6" name="Freeform 458"/>
          <p:cNvSpPr>
            <a:spLocks/>
          </p:cNvSpPr>
          <p:nvPr/>
        </p:nvSpPr>
        <p:spPr bwMode="auto">
          <a:xfrm>
            <a:off x="3170238" y="3905250"/>
            <a:ext cx="12700" cy="7938"/>
          </a:xfrm>
          <a:custGeom>
            <a:avLst/>
            <a:gdLst>
              <a:gd name="T0" fmla="*/ 20161250 w 8"/>
              <a:gd name="T1" fmla="*/ 10081260 h 5"/>
              <a:gd name="T2" fmla="*/ 2520950 w 8"/>
              <a:gd name="T3" fmla="*/ 12602369 h 5"/>
              <a:gd name="T4" fmla="*/ 0 w 8"/>
              <a:gd name="T5" fmla="*/ 2521109 h 5"/>
              <a:gd name="T6" fmla="*/ 17640300 w 8"/>
              <a:gd name="T7" fmla="*/ 0 h 5"/>
              <a:gd name="T8" fmla="*/ 20161250 w 8"/>
              <a:gd name="T9" fmla="*/ 1008126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8" y="4"/>
                </a:moveTo>
                <a:lnTo>
                  <a:pt x="1" y="5"/>
                </a:lnTo>
                <a:lnTo>
                  <a:pt x="0" y="1"/>
                </a:lnTo>
                <a:lnTo>
                  <a:pt x="7" y="0"/>
                </a:lnTo>
                <a:lnTo>
                  <a:pt x="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7" name="Freeform 459"/>
          <p:cNvSpPr>
            <a:spLocks/>
          </p:cNvSpPr>
          <p:nvPr/>
        </p:nvSpPr>
        <p:spPr bwMode="auto">
          <a:xfrm>
            <a:off x="3160713" y="3906838"/>
            <a:ext cx="11112" cy="9525"/>
          </a:xfrm>
          <a:custGeom>
            <a:avLst/>
            <a:gdLst>
              <a:gd name="T0" fmla="*/ 17641094 w 7"/>
              <a:gd name="T1" fmla="*/ 10080625 h 6"/>
              <a:gd name="T2" fmla="*/ 5040086 w 7"/>
              <a:gd name="T3" fmla="*/ 15120938 h 6"/>
              <a:gd name="T4" fmla="*/ 0 w 7"/>
              <a:gd name="T5" fmla="*/ 7561263 h 6"/>
              <a:gd name="T6" fmla="*/ 15120257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2" y="6"/>
                </a:lnTo>
                <a:lnTo>
                  <a:pt x="0" y="3"/>
                </a:lnTo>
                <a:lnTo>
                  <a:pt x="6"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8" name="Freeform 460"/>
          <p:cNvSpPr>
            <a:spLocks/>
          </p:cNvSpPr>
          <p:nvPr/>
        </p:nvSpPr>
        <p:spPr bwMode="auto">
          <a:xfrm>
            <a:off x="3159125" y="3911600"/>
            <a:ext cx="4763" cy="6350"/>
          </a:xfrm>
          <a:custGeom>
            <a:avLst/>
            <a:gdLst>
              <a:gd name="T0" fmla="*/ 7562056 w 3"/>
              <a:gd name="T1" fmla="*/ 7559675 h 4"/>
              <a:gd name="T2" fmla="*/ 2521215 w 3"/>
              <a:gd name="T3" fmla="*/ 10080625 h 4"/>
              <a:gd name="T4" fmla="*/ 0 w 3"/>
              <a:gd name="T5" fmla="*/ 0 h 4"/>
              <a:gd name="T6" fmla="*/ 2521215 w 3"/>
              <a:gd name="T7" fmla="*/ 0 h 4"/>
              <a:gd name="T8" fmla="*/ 7562056 w 3"/>
              <a:gd name="T9" fmla="*/ 755967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1" y="4"/>
                </a:lnTo>
                <a:lnTo>
                  <a:pt x="0" y="0"/>
                </a:lnTo>
                <a:lnTo>
                  <a:pt x="1" y="0"/>
                </a:lnTo>
                <a:lnTo>
                  <a:pt x="3"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29" name="Freeform 461"/>
          <p:cNvSpPr>
            <a:spLocks/>
          </p:cNvSpPr>
          <p:nvPr/>
        </p:nvSpPr>
        <p:spPr bwMode="auto">
          <a:xfrm>
            <a:off x="3121025" y="3919538"/>
            <a:ext cx="9525" cy="9525"/>
          </a:xfrm>
          <a:custGeom>
            <a:avLst/>
            <a:gdLst>
              <a:gd name="T0" fmla="*/ 15120938 w 6"/>
              <a:gd name="T1" fmla="*/ 10080625 h 6"/>
              <a:gd name="T2" fmla="*/ 2520950 w 6"/>
              <a:gd name="T3" fmla="*/ 15120938 h 6"/>
              <a:gd name="T4" fmla="*/ 0 w 6"/>
              <a:gd name="T5" fmla="*/ 7561263 h 6"/>
              <a:gd name="T6" fmla="*/ 12601575 w 6"/>
              <a:gd name="T7" fmla="*/ 0 h 6"/>
              <a:gd name="T8" fmla="*/ 15120938 w 6"/>
              <a:gd name="T9" fmla="*/ 10080625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1" y="6"/>
                </a:lnTo>
                <a:lnTo>
                  <a:pt x="0" y="3"/>
                </a:lnTo>
                <a:lnTo>
                  <a:pt x="5"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0" name="Freeform 462"/>
          <p:cNvSpPr>
            <a:spLocks/>
          </p:cNvSpPr>
          <p:nvPr/>
        </p:nvSpPr>
        <p:spPr bwMode="auto">
          <a:xfrm>
            <a:off x="3113088" y="3924300"/>
            <a:ext cx="9525" cy="6350"/>
          </a:xfrm>
          <a:custGeom>
            <a:avLst/>
            <a:gdLst>
              <a:gd name="T0" fmla="*/ 15120938 w 6"/>
              <a:gd name="T1" fmla="*/ 7559675 h 4"/>
              <a:gd name="T2" fmla="*/ 5040313 w 6"/>
              <a:gd name="T3" fmla="*/ 10080625 h 4"/>
              <a:gd name="T4" fmla="*/ 0 w 6"/>
              <a:gd name="T5" fmla="*/ 2520950 h 4"/>
              <a:gd name="T6" fmla="*/ 12601575 w 6"/>
              <a:gd name="T7" fmla="*/ 0 h 4"/>
              <a:gd name="T8" fmla="*/ 15120938 w 6"/>
              <a:gd name="T9" fmla="*/ 755967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lnTo>
                  <a:pt x="2" y="4"/>
                </a:lnTo>
                <a:lnTo>
                  <a:pt x="0" y="1"/>
                </a:lnTo>
                <a:lnTo>
                  <a:pt x="5" y="0"/>
                </a:lnTo>
                <a:lnTo>
                  <a:pt x="6"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1" name="Freeform 463"/>
          <p:cNvSpPr>
            <a:spLocks/>
          </p:cNvSpPr>
          <p:nvPr/>
        </p:nvSpPr>
        <p:spPr bwMode="auto">
          <a:xfrm>
            <a:off x="3105150" y="3925888"/>
            <a:ext cx="11113" cy="9525"/>
          </a:xfrm>
          <a:custGeom>
            <a:avLst/>
            <a:gdLst>
              <a:gd name="T0" fmla="*/ 17642681 w 7"/>
              <a:gd name="T1" fmla="*/ 7561263 h 6"/>
              <a:gd name="T2" fmla="*/ 2521063 w 7"/>
              <a:gd name="T3" fmla="*/ 15120938 h 6"/>
              <a:gd name="T4" fmla="*/ 0 w 7"/>
              <a:gd name="T5" fmla="*/ 5040313 h 6"/>
              <a:gd name="T6" fmla="*/ 12602142 w 7"/>
              <a:gd name="T7" fmla="*/ 0 h 6"/>
              <a:gd name="T8" fmla="*/ 17642681 w 7"/>
              <a:gd name="T9" fmla="*/ 756126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3"/>
                </a:moveTo>
                <a:lnTo>
                  <a:pt x="1" y="6"/>
                </a:lnTo>
                <a:lnTo>
                  <a:pt x="0" y="2"/>
                </a:lnTo>
                <a:lnTo>
                  <a:pt x="5" y="0"/>
                </a:lnTo>
                <a:lnTo>
                  <a:pt x="7"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2" name="Freeform 464"/>
          <p:cNvSpPr>
            <a:spLocks/>
          </p:cNvSpPr>
          <p:nvPr/>
        </p:nvSpPr>
        <p:spPr bwMode="auto">
          <a:xfrm>
            <a:off x="3100388" y="3929063"/>
            <a:ext cx="6350" cy="6350"/>
          </a:xfrm>
          <a:custGeom>
            <a:avLst/>
            <a:gdLst>
              <a:gd name="T0" fmla="*/ 10080625 w 4"/>
              <a:gd name="T1" fmla="*/ 10080625 h 4"/>
              <a:gd name="T2" fmla="*/ 5040313 w 4"/>
              <a:gd name="T3" fmla="*/ 10080625 h 4"/>
              <a:gd name="T4" fmla="*/ 0 w 4"/>
              <a:gd name="T5" fmla="*/ 252095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4"/>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3" name="Freeform 465"/>
          <p:cNvSpPr>
            <a:spLocks/>
          </p:cNvSpPr>
          <p:nvPr/>
        </p:nvSpPr>
        <p:spPr bwMode="auto">
          <a:xfrm>
            <a:off x="3068638" y="3938588"/>
            <a:ext cx="4762" cy="7937"/>
          </a:xfrm>
          <a:custGeom>
            <a:avLst/>
            <a:gdLst>
              <a:gd name="T0" fmla="*/ 7560469 w 3"/>
              <a:gd name="T1" fmla="*/ 12600781 h 5"/>
              <a:gd name="T2" fmla="*/ 0 w 3"/>
              <a:gd name="T3" fmla="*/ 12600781 h 5"/>
              <a:gd name="T4" fmla="*/ 0 w 3"/>
              <a:gd name="T5" fmla="*/ 0 h 5"/>
              <a:gd name="T6" fmla="*/ 2520685 w 3"/>
              <a:gd name="T7" fmla="*/ 0 h 5"/>
              <a:gd name="T8" fmla="*/ 7560469 w 3"/>
              <a:gd name="T9" fmla="*/ 1260078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lnTo>
                  <a:pt x="0" y="5"/>
                </a:lnTo>
                <a:lnTo>
                  <a:pt x="0" y="0"/>
                </a:lnTo>
                <a:lnTo>
                  <a:pt x="1" y="0"/>
                </a:lnTo>
                <a:lnTo>
                  <a:pt x="3"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4" name="Freeform 466"/>
          <p:cNvSpPr>
            <a:spLocks/>
          </p:cNvSpPr>
          <p:nvPr/>
        </p:nvSpPr>
        <p:spPr bwMode="auto">
          <a:xfrm>
            <a:off x="3063875" y="3938588"/>
            <a:ext cx="4763" cy="9525"/>
          </a:xfrm>
          <a:custGeom>
            <a:avLst/>
            <a:gdLst>
              <a:gd name="T0" fmla="*/ 7562056 w 3"/>
              <a:gd name="T1" fmla="*/ 12601575 h 6"/>
              <a:gd name="T2" fmla="*/ 5040842 w 3"/>
              <a:gd name="T3" fmla="*/ 15120938 h 6"/>
              <a:gd name="T4" fmla="*/ 0 w 3"/>
              <a:gd name="T5" fmla="*/ 5040313 h 6"/>
              <a:gd name="T6" fmla="*/ 7562056 w 3"/>
              <a:gd name="T7" fmla="*/ 0 h 6"/>
              <a:gd name="T8" fmla="*/ 7562056 w 3"/>
              <a:gd name="T9" fmla="*/ 1260157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5"/>
                </a:moveTo>
                <a:lnTo>
                  <a:pt x="2" y="6"/>
                </a:lnTo>
                <a:lnTo>
                  <a:pt x="0" y="2"/>
                </a:lnTo>
                <a:lnTo>
                  <a:pt x="3" y="0"/>
                </a:lnTo>
                <a:lnTo>
                  <a:pt x="3"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5" name="Freeform 467"/>
          <p:cNvSpPr>
            <a:spLocks/>
          </p:cNvSpPr>
          <p:nvPr/>
        </p:nvSpPr>
        <p:spPr bwMode="auto">
          <a:xfrm>
            <a:off x="3059113" y="3941763"/>
            <a:ext cx="7937" cy="6350"/>
          </a:xfrm>
          <a:custGeom>
            <a:avLst/>
            <a:gdLst>
              <a:gd name="T0" fmla="*/ 12600781 w 5"/>
              <a:gd name="T1" fmla="*/ 10080625 h 4"/>
              <a:gd name="T2" fmla="*/ 5039995 w 5"/>
              <a:gd name="T3" fmla="*/ 10080625 h 4"/>
              <a:gd name="T4" fmla="*/ 0 w 5"/>
              <a:gd name="T5" fmla="*/ 2520950 h 4"/>
              <a:gd name="T6" fmla="*/ 7560786 w 5"/>
              <a:gd name="T7" fmla="*/ 0 h 4"/>
              <a:gd name="T8" fmla="*/ 12600781 w 5"/>
              <a:gd name="T9" fmla="*/ 1008062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4"/>
                </a:moveTo>
                <a:lnTo>
                  <a:pt x="2" y="4"/>
                </a:lnTo>
                <a:lnTo>
                  <a:pt x="0" y="1"/>
                </a:lnTo>
                <a:lnTo>
                  <a:pt x="3"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6" name="Freeform 468"/>
          <p:cNvSpPr>
            <a:spLocks/>
          </p:cNvSpPr>
          <p:nvPr/>
        </p:nvSpPr>
        <p:spPr bwMode="auto">
          <a:xfrm>
            <a:off x="3055938" y="3943350"/>
            <a:ext cx="6350" cy="6350"/>
          </a:xfrm>
          <a:custGeom>
            <a:avLst/>
            <a:gdLst>
              <a:gd name="T0" fmla="*/ 10080625 w 4"/>
              <a:gd name="T1" fmla="*/ 7559675 h 4"/>
              <a:gd name="T2" fmla="*/ 2520950 w 4"/>
              <a:gd name="T3" fmla="*/ 10080625 h 4"/>
              <a:gd name="T4" fmla="*/ 0 w 4"/>
              <a:gd name="T5" fmla="*/ 0 h 4"/>
              <a:gd name="T6" fmla="*/ 5040313 w 4"/>
              <a:gd name="T7" fmla="*/ 0 h 4"/>
              <a:gd name="T8" fmla="*/ 10080625 w 4"/>
              <a:gd name="T9" fmla="*/ 755967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lnTo>
                  <a:pt x="1" y="4"/>
                </a:lnTo>
                <a:lnTo>
                  <a:pt x="0" y="0"/>
                </a:lnTo>
                <a:lnTo>
                  <a:pt x="2" y="0"/>
                </a:lnTo>
                <a:lnTo>
                  <a:pt x="4"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7" name="Freeform 469"/>
          <p:cNvSpPr>
            <a:spLocks/>
          </p:cNvSpPr>
          <p:nvPr/>
        </p:nvSpPr>
        <p:spPr bwMode="auto">
          <a:xfrm>
            <a:off x="3049588" y="3943350"/>
            <a:ext cx="7937" cy="9525"/>
          </a:xfrm>
          <a:custGeom>
            <a:avLst/>
            <a:gdLst>
              <a:gd name="T0" fmla="*/ 12600781 w 5"/>
              <a:gd name="T1" fmla="*/ 10080625 h 6"/>
              <a:gd name="T2" fmla="*/ 2520791 w 5"/>
              <a:gd name="T3" fmla="*/ 15120938 h 6"/>
              <a:gd name="T4" fmla="*/ 0 w 5"/>
              <a:gd name="T5" fmla="*/ 5040313 h 6"/>
              <a:gd name="T6" fmla="*/ 10079990 w 5"/>
              <a:gd name="T7" fmla="*/ 0 h 6"/>
              <a:gd name="T8" fmla="*/ 12600781 w 5"/>
              <a:gd name="T9" fmla="*/ 1008062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4"/>
                </a:moveTo>
                <a:lnTo>
                  <a:pt x="1" y="6"/>
                </a:lnTo>
                <a:lnTo>
                  <a:pt x="0" y="2"/>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8" name="Freeform 470"/>
          <p:cNvSpPr>
            <a:spLocks/>
          </p:cNvSpPr>
          <p:nvPr/>
        </p:nvSpPr>
        <p:spPr bwMode="auto">
          <a:xfrm>
            <a:off x="3043238" y="3946525"/>
            <a:ext cx="7937" cy="7938"/>
          </a:xfrm>
          <a:custGeom>
            <a:avLst/>
            <a:gdLst>
              <a:gd name="T0" fmla="*/ 12600781 w 5"/>
              <a:gd name="T1" fmla="*/ 10081260 h 5"/>
              <a:gd name="T2" fmla="*/ 2520791 w 5"/>
              <a:gd name="T3" fmla="*/ 12602369 h 5"/>
              <a:gd name="T4" fmla="*/ 0 w 5"/>
              <a:gd name="T5" fmla="*/ 2521109 h 5"/>
              <a:gd name="T6" fmla="*/ 10079990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39" name="Freeform 471"/>
          <p:cNvSpPr>
            <a:spLocks/>
          </p:cNvSpPr>
          <p:nvPr/>
        </p:nvSpPr>
        <p:spPr bwMode="auto">
          <a:xfrm>
            <a:off x="3008313" y="3959225"/>
            <a:ext cx="6350" cy="6350"/>
          </a:xfrm>
          <a:custGeom>
            <a:avLst/>
            <a:gdLst>
              <a:gd name="T0" fmla="*/ 10080625 w 4"/>
              <a:gd name="T1" fmla="*/ 10080625 h 4"/>
              <a:gd name="T2" fmla="*/ 252095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0" name="Freeform 472"/>
          <p:cNvSpPr>
            <a:spLocks/>
          </p:cNvSpPr>
          <p:nvPr/>
        </p:nvSpPr>
        <p:spPr bwMode="auto">
          <a:xfrm>
            <a:off x="3001963" y="3959225"/>
            <a:ext cx="7937" cy="7938"/>
          </a:xfrm>
          <a:custGeom>
            <a:avLst/>
            <a:gdLst>
              <a:gd name="T0" fmla="*/ 12600781 w 5"/>
              <a:gd name="T1" fmla="*/ 10081260 h 5"/>
              <a:gd name="T2" fmla="*/ 2520791 w 5"/>
              <a:gd name="T3" fmla="*/ 12602369 h 5"/>
              <a:gd name="T4" fmla="*/ 0 w 5"/>
              <a:gd name="T5" fmla="*/ 2521109 h 5"/>
              <a:gd name="T6" fmla="*/ 10079990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1" name="Freeform 473"/>
          <p:cNvSpPr>
            <a:spLocks/>
          </p:cNvSpPr>
          <p:nvPr/>
        </p:nvSpPr>
        <p:spPr bwMode="auto">
          <a:xfrm>
            <a:off x="2995613" y="3960813"/>
            <a:ext cx="7937" cy="9525"/>
          </a:xfrm>
          <a:custGeom>
            <a:avLst/>
            <a:gdLst>
              <a:gd name="T0" fmla="*/ 12600781 w 5"/>
              <a:gd name="T1" fmla="*/ 10080625 h 6"/>
              <a:gd name="T2" fmla="*/ 2520791 w 5"/>
              <a:gd name="T3" fmla="*/ 15120938 h 6"/>
              <a:gd name="T4" fmla="*/ 0 w 5"/>
              <a:gd name="T5" fmla="*/ 2520950 h 6"/>
              <a:gd name="T6" fmla="*/ 10079990 w 5"/>
              <a:gd name="T7" fmla="*/ 0 h 6"/>
              <a:gd name="T8" fmla="*/ 12600781 w 5"/>
              <a:gd name="T9" fmla="*/ 1008062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4"/>
                </a:moveTo>
                <a:lnTo>
                  <a:pt x="1" y="6"/>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2" name="Freeform 474"/>
          <p:cNvSpPr>
            <a:spLocks/>
          </p:cNvSpPr>
          <p:nvPr/>
        </p:nvSpPr>
        <p:spPr bwMode="auto">
          <a:xfrm>
            <a:off x="2990850" y="3962400"/>
            <a:ext cx="6350" cy="9525"/>
          </a:xfrm>
          <a:custGeom>
            <a:avLst/>
            <a:gdLst>
              <a:gd name="T0" fmla="*/ 10080625 w 4"/>
              <a:gd name="T1" fmla="*/ 12601575 h 6"/>
              <a:gd name="T2" fmla="*/ 2520950 w 4"/>
              <a:gd name="T3" fmla="*/ 15120938 h 6"/>
              <a:gd name="T4" fmla="*/ 0 w 4"/>
              <a:gd name="T5" fmla="*/ 5040313 h 6"/>
              <a:gd name="T6" fmla="*/ 7559675 w 4"/>
              <a:gd name="T7" fmla="*/ 0 h 6"/>
              <a:gd name="T8" fmla="*/ 10080625 w 4"/>
              <a:gd name="T9" fmla="*/ 1260157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2"/>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3" name="Freeform 475"/>
          <p:cNvSpPr>
            <a:spLocks/>
          </p:cNvSpPr>
          <p:nvPr/>
        </p:nvSpPr>
        <p:spPr bwMode="auto">
          <a:xfrm>
            <a:off x="2986088" y="3965575"/>
            <a:ext cx="6350" cy="7938"/>
          </a:xfrm>
          <a:custGeom>
            <a:avLst/>
            <a:gdLst>
              <a:gd name="T0" fmla="*/ 10080625 w 4"/>
              <a:gd name="T1" fmla="*/ 10081260 h 5"/>
              <a:gd name="T2" fmla="*/ 5040313 w 4"/>
              <a:gd name="T3" fmla="*/ 12602369 h 5"/>
              <a:gd name="T4" fmla="*/ 0 w 4"/>
              <a:gd name="T5" fmla="*/ 2521109 h 5"/>
              <a:gd name="T6" fmla="*/ 7559675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2" y="5"/>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4" name="Freeform 476"/>
          <p:cNvSpPr>
            <a:spLocks/>
          </p:cNvSpPr>
          <p:nvPr/>
        </p:nvSpPr>
        <p:spPr bwMode="auto">
          <a:xfrm>
            <a:off x="2984500" y="3967163"/>
            <a:ext cx="4763" cy="6350"/>
          </a:xfrm>
          <a:custGeom>
            <a:avLst/>
            <a:gdLst>
              <a:gd name="T0" fmla="*/ 7562056 w 3"/>
              <a:gd name="T1" fmla="*/ 10080625 h 4"/>
              <a:gd name="T2" fmla="*/ 2521215 w 3"/>
              <a:gd name="T3" fmla="*/ 10080625 h 4"/>
              <a:gd name="T4" fmla="*/ 0 w 3"/>
              <a:gd name="T5" fmla="*/ 0 h 4"/>
              <a:gd name="T6" fmla="*/ 2521215 w 3"/>
              <a:gd name="T7" fmla="*/ 0 h 4"/>
              <a:gd name="T8" fmla="*/ 7562056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5" name="Freeform 477"/>
          <p:cNvSpPr>
            <a:spLocks/>
          </p:cNvSpPr>
          <p:nvPr/>
        </p:nvSpPr>
        <p:spPr bwMode="auto">
          <a:xfrm>
            <a:off x="2954338" y="3978275"/>
            <a:ext cx="1587" cy="6350"/>
          </a:xfrm>
          <a:custGeom>
            <a:avLst/>
            <a:gdLst>
              <a:gd name="T0" fmla="*/ 2520156 w 1"/>
              <a:gd name="T1" fmla="*/ 7559675 h 4"/>
              <a:gd name="T2" fmla="*/ 2520156 w 1"/>
              <a:gd name="T3" fmla="*/ 10080625 h 4"/>
              <a:gd name="T4" fmla="*/ 0 w 1"/>
              <a:gd name="T5" fmla="*/ 0 h 4"/>
              <a:gd name="T6" fmla="*/ 0 w 1"/>
              <a:gd name="T7" fmla="*/ 0 h 4"/>
              <a:gd name="T8" fmla="*/ 2520156 w 1"/>
              <a:gd name="T9" fmla="*/ 755967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lnTo>
                  <a:pt x="1" y="4"/>
                </a:lnTo>
                <a:lnTo>
                  <a:pt x="0" y="0"/>
                </a:lnTo>
                <a:lnTo>
                  <a:pt x="1"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6" name="Freeform 478"/>
          <p:cNvSpPr>
            <a:spLocks/>
          </p:cNvSpPr>
          <p:nvPr/>
        </p:nvSpPr>
        <p:spPr bwMode="auto">
          <a:xfrm>
            <a:off x="2947988" y="3978275"/>
            <a:ext cx="7937" cy="7938"/>
          </a:xfrm>
          <a:custGeom>
            <a:avLst/>
            <a:gdLst>
              <a:gd name="T0" fmla="*/ 12600781 w 5"/>
              <a:gd name="T1" fmla="*/ 10081260 h 5"/>
              <a:gd name="T2" fmla="*/ 2520791 w 5"/>
              <a:gd name="T3" fmla="*/ 12602369 h 5"/>
              <a:gd name="T4" fmla="*/ 0 w 5"/>
              <a:gd name="T5" fmla="*/ 2521109 h 5"/>
              <a:gd name="T6" fmla="*/ 10079990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7" name="Freeform 479"/>
          <p:cNvSpPr>
            <a:spLocks/>
          </p:cNvSpPr>
          <p:nvPr/>
        </p:nvSpPr>
        <p:spPr bwMode="auto">
          <a:xfrm>
            <a:off x="2943225" y="3979863"/>
            <a:ext cx="6350" cy="6350"/>
          </a:xfrm>
          <a:custGeom>
            <a:avLst/>
            <a:gdLst>
              <a:gd name="T0" fmla="*/ 10080625 w 4"/>
              <a:gd name="T1" fmla="*/ 10080625 h 4"/>
              <a:gd name="T2" fmla="*/ 5040313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8" name="Freeform 480"/>
          <p:cNvSpPr>
            <a:spLocks/>
          </p:cNvSpPr>
          <p:nvPr/>
        </p:nvSpPr>
        <p:spPr bwMode="auto">
          <a:xfrm>
            <a:off x="2935288" y="3979863"/>
            <a:ext cx="11112" cy="9525"/>
          </a:xfrm>
          <a:custGeom>
            <a:avLst/>
            <a:gdLst>
              <a:gd name="T0" fmla="*/ 17641094 w 7"/>
              <a:gd name="T1" fmla="*/ 10080625 h 6"/>
              <a:gd name="T2" fmla="*/ 2520837 w 7"/>
              <a:gd name="T3" fmla="*/ 15120938 h 6"/>
              <a:gd name="T4" fmla="*/ 0 w 7"/>
              <a:gd name="T5" fmla="*/ 7561263 h 6"/>
              <a:gd name="T6" fmla="*/ 12601008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1" y="6"/>
                </a:lnTo>
                <a:lnTo>
                  <a:pt x="0" y="3"/>
                </a:lnTo>
                <a:lnTo>
                  <a:pt x="5"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49" name="Freeform 481"/>
          <p:cNvSpPr>
            <a:spLocks/>
          </p:cNvSpPr>
          <p:nvPr/>
        </p:nvSpPr>
        <p:spPr bwMode="auto">
          <a:xfrm>
            <a:off x="2925763" y="3984625"/>
            <a:ext cx="11112" cy="7938"/>
          </a:xfrm>
          <a:custGeom>
            <a:avLst/>
            <a:gdLst>
              <a:gd name="T0" fmla="*/ 17641094 w 7"/>
              <a:gd name="T1" fmla="*/ 7561739 h 5"/>
              <a:gd name="T2" fmla="*/ 5040086 w 7"/>
              <a:gd name="T3" fmla="*/ 12602369 h 5"/>
              <a:gd name="T4" fmla="*/ 0 w 7"/>
              <a:gd name="T5" fmla="*/ 2521109 h 5"/>
              <a:gd name="T6" fmla="*/ 15120257 w 7"/>
              <a:gd name="T7" fmla="*/ 0 h 5"/>
              <a:gd name="T8" fmla="*/ 17641094 w 7"/>
              <a:gd name="T9" fmla="*/ 7561739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3"/>
                </a:moveTo>
                <a:lnTo>
                  <a:pt x="2" y="5"/>
                </a:lnTo>
                <a:lnTo>
                  <a:pt x="0" y="1"/>
                </a:lnTo>
                <a:lnTo>
                  <a:pt x="6" y="0"/>
                </a:lnTo>
                <a:lnTo>
                  <a:pt x="7"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0" name="Freeform 482"/>
          <p:cNvSpPr>
            <a:spLocks/>
          </p:cNvSpPr>
          <p:nvPr/>
        </p:nvSpPr>
        <p:spPr bwMode="auto">
          <a:xfrm>
            <a:off x="2925763" y="3986213"/>
            <a:ext cx="3175" cy="6350"/>
          </a:xfrm>
          <a:custGeom>
            <a:avLst/>
            <a:gdLst>
              <a:gd name="T0" fmla="*/ 5040313 w 2"/>
              <a:gd name="T1" fmla="*/ 10080625 h 4"/>
              <a:gd name="T2" fmla="*/ 5040313 w 2"/>
              <a:gd name="T3" fmla="*/ 10080625 h 4"/>
              <a:gd name="T4" fmla="*/ 0 w 2"/>
              <a:gd name="T5" fmla="*/ 0 h 4"/>
              <a:gd name="T6" fmla="*/ 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2" y="4"/>
                </a:lnTo>
                <a:lnTo>
                  <a:pt x="0"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1" name="Freeform 483"/>
          <p:cNvSpPr>
            <a:spLocks/>
          </p:cNvSpPr>
          <p:nvPr/>
        </p:nvSpPr>
        <p:spPr bwMode="auto">
          <a:xfrm>
            <a:off x="2889250" y="3995738"/>
            <a:ext cx="9525" cy="7937"/>
          </a:xfrm>
          <a:custGeom>
            <a:avLst/>
            <a:gdLst>
              <a:gd name="T0" fmla="*/ 15120938 w 6"/>
              <a:gd name="T1" fmla="*/ 10079990 h 5"/>
              <a:gd name="T2" fmla="*/ 5040313 w 6"/>
              <a:gd name="T3" fmla="*/ 12600781 h 5"/>
              <a:gd name="T4" fmla="*/ 0 w 6"/>
              <a:gd name="T5" fmla="*/ 2520791 h 5"/>
              <a:gd name="T6" fmla="*/ 10080625 w 6"/>
              <a:gd name="T7" fmla="*/ 0 h 5"/>
              <a:gd name="T8" fmla="*/ 15120938 w 6"/>
              <a:gd name="T9" fmla="*/ 1007999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4"/>
                </a:moveTo>
                <a:lnTo>
                  <a:pt x="2" y="5"/>
                </a:lnTo>
                <a:lnTo>
                  <a:pt x="0" y="1"/>
                </a:lnTo>
                <a:lnTo>
                  <a:pt x="4"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2" name="Freeform 484"/>
          <p:cNvSpPr>
            <a:spLocks/>
          </p:cNvSpPr>
          <p:nvPr/>
        </p:nvSpPr>
        <p:spPr bwMode="auto">
          <a:xfrm>
            <a:off x="2868613" y="3997325"/>
            <a:ext cx="23812" cy="15875"/>
          </a:xfrm>
          <a:custGeom>
            <a:avLst/>
            <a:gdLst>
              <a:gd name="T0" fmla="*/ 37802344 w 15"/>
              <a:gd name="T1" fmla="*/ 10080625 h 10"/>
              <a:gd name="T2" fmla="*/ 2520897 w 15"/>
              <a:gd name="T3" fmla="*/ 25201563 h 10"/>
              <a:gd name="T4" fmla="*/ 0 w 15"/>
              <a:gd name="T5" fmla="*/ 15120938 h 10"/>
              <a:gd name="T6" fmla="*/ 32762137 w 15"/>
              <a:gd name="T7" fmla="*/ 0 h 10"/>
              <a:gd name="T8" fmla="*/ 37802344 w 15"/>
              <a:gd name="T9" fmla="*/ 1008062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15" y="4"/>
                </a:moveTo>
                <a:lnTo>
                  <a:pt x="1" y="10"/>
                </a:lnTo>
                <a:lnTo>
                  <a:pt x="0" y="6"/>
                </a:lnTo>
                <a:lnTo>
                  <a:pt x="13" y="0"/>
                </a:lnTo>
                <a:lnTo>
                  <a:pt x="1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3" name="Freeform 485"/>
          <p:cNvSpPr>
            <a:spLocks/>
          </p:cNvSpPr>
          <p:nvPr/>
        </p:nvSpPr>
        <p:spPr bwMode="auto">
          <a:xfrm>
            <a:off x="2827338" y="4014788"/>
            <a:ext cx="12700" cy="11112"/>
          </a:xfrm>
          <a:custGeom>
            <a:avLst/>
            <a:gdLst>
              <a:gd name="T0" fmla="*/ 20161250 w 8"/>
              <a:gd name="T1" fmla="*/ 10080171 h 7"/>
              <a:gd name="T2" fmla="*/ 2520950 w 8"/>
              <a:gd name="T3" fmla="*/ 17641094 h 7"/>
              <a:gd name="T4" fmla="*/ 0 w 8"/>
              <a:gd name="T5" fmla="*/ 7560922 h 7"/>
              <a:gd name="T6" fmla="*/ 17640300 w 8"/>
              <a:gd name="T7" fmla="*/ 0 h 7"/>
              <a:gd name="T8" fmla="*/ 20161250 w 8"/>
              <a:gd name="T9" fmla="*/ 1008017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4"/>
                </a:moveTo>
                <a:lnTo>
                  <a:pt x="1" y="7"/>
                </a:lnTo>
                <a:lnTo>
                  <a:pt x="0" y="3"/>
                </a:lnTo>
                <a:lnTo>
                  <a:pt x="7" y="0"/>
                </a:lnTo>
                <a:lnTo>
                  <a:pt x="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4" name="Freeform 486"/>
          <p:cNvSpPr>
            <a:spLocks/>
          </p:cNvSpPr>
          <p:nvPr/>
        </p:nvSpPr>
        <p:spPr bwMode="auto">
          <a:xfrm>
            <a:off x="2822575" y="4019550"/>
            <a:ext cx="6350" cy="6350"/>
          </a:xfrm>
          <a:custGeom>
            <a:avLst/>
            <a:gdLst>
              <a:gd name="T0" fmla="*/ 10080625 w 4"/>
              <a:gd name="T1" fmla="*/ 10080625 h 4"/>
              <a:gd name="T2" fmla="*/ 2520950 w 4"/>
              <a:gd name="T3" fmla="*/ 10080625 h 4"/>
              <a:gd name="T4" fmla="*/ 0 w 4"/>
              <a:gd name="T5" fmla="*/ 252095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5" name="Freeform 487"/>
          <p:cNvSpPr>
            <a:spLocks/>
          </p:cNvSpPr>
          <p:nvPr/>
        </p:nvSpPr>
        <p:spPr bwMode="auto">
          <a:xfrm>
            <a:off x="2816225" y="4021138"/>
            <a:ext cx="7938" cy="6350"/>
          </a:xfrm>
          <a:custGeom>
            <a:avLst/>
            <a:gdLst>
              <a:gd name="T0" fmla="*/ 12602369 w 5"/>
              <a:gd name="T1" fmla="*/ 7559675 h 4"/>
              <a:gd name="T2" fmla="*/ 2521109 w 5"/>
              <a:gd name="T3" fmla="*/ 10080625 h 4"/>
              <a:gd name="T4" fmla="*/ 0 w 5"/>
              <a:gd name="T5" fmla="*/ 2520950 h 4"/>
              <a:gd name="T6" fmla="*/ 10081260 w 5"/>
              <a:gd name="T7" fmla="*/ 0 h 4"/>
              <a:gd name="T8" fmla="*/ 12602369 w 5"/>
              <a:gd name="T9" fmla="*/ 755967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3"/>
                </a:moveTo>
                <a:lnTo>
                  <a:pt x="1" y="4"/>
                </a:lnTo>
                <a:lnTo>
                  <a:pt x="0" y="1"/>
                </a:lnTo>
                <a:lnTo>
                  <a:pt x="4" y="0"/>
                </a:lnTo>
                <a:lnTo>
                  <a:pt x="5"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6" name="Freeform 488"/>
          <p:cNvSpPr>
            <a:spLocks/>
          </p:cNvSpPr>
          <p:nvPr/>
        </p:nvSpPr>
        <p:spPr bwMode="auto">
          <a:xfrm>
            <a:off x="2809875" y="4022725"/>
            <a:ext cx="7938" cy="7938"/>
          </a:xfrm>
          <a:custGeom>
            <a:avLst/>
            <a:gdLst>
              <a:gd name="T0" fmla="*/ 12602369 w 5"/>
              <a:gd name="T1" fmla="*/ 7561739 h 5"/>
              <a:gd name="T2" fmla="*/ 2521109 w 5"/>
              <a:gd name="T3" fmla="*/ 12602369 h 5"/>
              <a:gd name="T4" fmla="*/ 0 w 5"/>
              <a:gd name="T5" fmla="*/ 5040630 h 5"/>
              <a:gd name="T6" fmla="*/ 10081260 w 5"/>
              <a:gd name="T7" fmla="*/ 0 h 5"/>
              <a:gd name="T8" fmla="*/ 12602369 w 5"/>
              <a:gd name="T9" fmla="*/ 756173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3"/>
                </a:moveTo>
                <a:lnTo>
                  <a:pt x="1" y="5"/>
                </a:lnTo>
                <a:lnTo>
                  <a:pt x="0" y="2"/>
                </a:lnTo>
                <a:lnTo>
                  <a:pt x="4" y="0"/>
                </a:lnTo>
                <a:lnTo>
                  <a:pt x="5"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7" name="Freeform 489"/>
          <p:cNvSpPr>
            <a:spLocks/>
          </p:cNvSpPr>
          <p:nvPr/>
        </p:nvSpPr>
        <p:spPr bwMode="auto">
          <a:xfrm>
            <a:off x="2774950" y="4033838"/>
            <a:ext cx="6350" cy="9525"/>
          </a:xfrm>
          <a:custGeom>
            <a:avLst/>
            <a:gdLst>
              <a:gd name="T0" fmla="*/ 10080625 w 4"/>
              <a:gd name="T1" fmla="*/ 10080625 h 6"/>
              <a:gd name="T2" fmla="*/ 5040313 w 4"/>
              <a:gd name="T3" fmla="*/ 15120938 h 6"/>
              <a:gd name="T4" fmla="*/ 0 w 4"/>
              <a:gd name="T5" fmla="*/ 5040313 h 6"/>
              <a:gd name="T6" fmla="*/ 755967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2"/>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8" name="Freeform 490"/>
          <p:cNvSpPr>
            <a:spLocks/>
          </p:cNvSpPr>
          <p:nvPr/>
        </p:nvSpPr>
        <p:spPr bwMode="auto">
          <a:xfrm>
            <a:off x="2762250" y="4037013"/>
            <a:ext cx="15875" cy="9525"/>
          </a:xfrm>
          <a:custGeom>
            <a:avLst/>
            <a:gdLst>
              <a:gd name="T0" fmla="*/ 25201563 w 10"/>
              <a:gd name="T1" fmla="*/ 10080625 h 6"/>
              <a:gd name="T2" fmla="*/ 2520950 w 10"/>
              <a:gd name="T3" fmla="*/ 15120938 h 6"/>
              <a:gd name="T4" fmla="*/ 0 w 10"/>
              <a:gd name="T5" fmla="*/ 5040313 h 6"/>
              <a:gd name="T6" fmla="*/ 20161250 w 10"/>
              <a:gd name="T7" fmla="*/ 0 h 6"/>
              <a:gd name="T8" fmla="*/ 25201563 w 10"/>
              <a:gd name="T9" fmla="*/ 10080625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lnTo>
                  <a:pt x="1" y="6"/>
                </a:lnTo>
                <a:lnTo>
                  <a:pt x="0" y="2"/>
                </a:lnTo>
                <a:lnTo>
                  <a:pt x="8" y="0"/>
                </a:lnTo>
                <a:lnTo>
                  <a:pt x="1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59" name="Freeform 491"/>
          <p:cNvSpPr>
            <a:spLocks/>
          </p:cNvSpPr>
          <p:nvPr/>
        </p:nvSpPr>
        <p:spPr bwMode="auto">
          <a:xfrm>
            <a:off x="2755900" y="4040188"/>
            <a:ext cx="7938" cy="9525"/>
          </a:xfrm>
          <a:custGeom>
            <a:avLst/>
            <a:gdLst>
              <a:gd name="T0" fmla="*/ 12602369 w 5"/>
              <a:gd name="T1" fmla="*/ 10080625 h 6"/>
              <a:gd name="T2" fmla="*/ 2521109 w 5"/>
              <a:gd name="T3" fmla="*/ 15120938 h 6"/>
              <a:gd name="T4" fmla="*/ 0 w 5"/>
              <a:gd name="T5" fmla="*/ 5040313 h 6"/>
              <a:gd name="T6" fmla="*/ 10081260 w 5"/>
              <a:gd name="T7" fmla="*/ 0 h 6"/>
              <a:gd name="T8" fmla="*/ 12602369 w 5"/>
              <a:gd name="T9" fmla="*/ 1008062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4"/>
                </a:moveTo>
                <a:lnTo>
                  <a:pt x="1" y="6"/>
                </a:lnTo>
                <a:lnTo>
                  <a:pt x="0" y="2"/>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0" name="Freeform 492"/>
          <p:cNvSpPr>
            <a:spLocks/>
          </p:cNvSpPr>
          <p:nvPr/>
        </p:nvSpPr>
        <p:spPr bwMode="auto">
          <a:xfrm>
            <a:off x="2751138" y="4043363"/>
            <a:ext cx="6350" cy="6350"/>
          </a:xfrm>
          <a:custGeom>
            <a:avLst/>
            <a:gdLst>
              <a:gd name="T0" fmla="*/ 10080625 w 4"/>
              <a:gd name="T1" fmla="*/ 10080625 h 4"/>
              <a:gd name="T2" fmla="*/ 5040313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1" name="Freeform 493"/>
          <p:cNvSpPr>
            <a:spLocks/>
          </p:cNvSpPr>
          <p:nvPr/>
        </p:nvSpPr>
        <p:spPr bwMode="auto">
          <a:xfrm>
            <a:off x="2719388" y="4052888"/>
            <a:ext cx="4762" cy="7937"/>
          </a:xfrm>
          <a:custGeom>
            <a:avLst/>
            <a:gdLst>
              <a:gd name="T0" fmla="*/ 7560469 w 3"/>
              <a:gd name="T1" fmla="*/ 12600781 h 5"/>
              <a:gd name="T2" fmla="*/ 2520685 w 3"/>
              <a:gd name="T3" fmla="*/ 12600781 h 5"/>
              <a:gd name="T4" fmla="*/ 0 w 3"/>
              <a:gd name="T5" fmla="*/ 0 h 5"/>
              <a:gd name="T6" fmla="*/ 2520685 w 3"/>
              <a:gd name="T7" fmla="*/ 0 h 5"/>
              <a:gd name="T8" fmla="*/ 7560469 w 3"/>
              <a:gd name="T9" fmla="*/ 1260078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lnTo>
                  <a:pt x="1" y="5"/>
                </a:lnTo>
                <a:lnTo>
                  <a:pt x="0" y="0"/>
                </a:lnTo>
                <a:lnTo>
                  <a:pt x="1" y="0"/>
                </a:lnTo>
                <a:lnTo>
                  <a:pt x="3"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2" name="Freeform 494"/>
          <p:cNvSpPr>
            <a:spLocks/>
          </p:cNvSpPr>
          <p:nvPr/>
        </p:nvSpPr>
        <p:spPr bwMode="auto">
          <a:xfrm>
            <a:off x="2713038" y="4052888"/>
            <a:ext cx="7937" cy="9525"/>
          </a:xfrm>
          <a:custGeom>
            <a:avLst/>
            <a:gdLst>
              <a:gd name="T0" fmla="*/ 12600781 w 5"/>
              <a:gd name="T1" fmla="*/ 12601575 h 6"/>
              <a:gd name="T2" fmla="*/ 2520791 w 5"/>
              <a:gd name="T3" fmla="*/ 15120938 h 6"/>
              <a:gd name="T4" fmla="*/ 0 w 5"/>
              <a:gd name="T5" fmla="*/ 5040313 h 6"/>
              <a:gd name="T6" fmla="*/ 10079990 w 5"/>
              <a:gd name="T7" fmla="*/ 0 h 6"/>
              <a:gd name="T8" fmla="*/ 12600781 w 5"/>
              <a:gd name="T9" fmla="*/ 1260157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5"/>
                </a:moveTo>
                <a:lnTo>
                  <a:pt x="1" y="6"/>
                </a:lnTo>
                <a:lnTo>
                  <a:pt x="0" y="2"/>
                </a:lnTo>
                <a:lnTo>
                  <a:pt x="4" y="0"/>
                </a:lnTo>
                <a:lnTo>
                  <a:pt x="5"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3" name="Freeform 495"/>
          <p:cNvSpPr>
            <a:spLocks/>
          </p:cNvSpPr>
          <p:nvPr/>
        </p:nvSpPr>
        <p:spPr bwMode="auto">
          <a:xfrm>
            <a:off x="2703513" y="4056063"/>
            <a:ext cx="11112" cy="7937"/>
          </a:xfrm>
          <a:custGeom>
            <a:avLst/>
            <a:gdLst>
              <a:gd name="T0" fmla="*/ 17641094 w 7"/>
              <a:gd name="T1" fmla="*/ 10079990 h 5"/>
              <a:gd name="T2" fmla="*/ 5040086 w 7"/>
              <a:gd name="T3" fmla="*/ 12600781 h 5"/>
              <a:gd name="T4" fmla="*/ 0 w 7"/>
              <a:gd name="T5" fmla="*/ 2520791 h 5"/>
              <a:gd name="T6" fmla="*/ 15120257 w 7"/>
              <a:gd name="T7" fmla="*/ 0 h 5"/>
              <a:gd name="T8" fmla="*/ 17641094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2" y="5"/>
                </a:lnTo>
                <a:lnTo>
                  <a:pt x="0" y="1"/>
                </a:lnTo>
                <a:lnTo>
                  <a:pt x="6"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4" name="Freeform 496"/>
          <p:cNvSpPr>
            <a:spLocks/>
          </p:cNvSpPr>
          <p:nvPr/>
        </p:nvSpPr>
        <p:spPr bwMode="auto">
          <a:xfrm>
            <a:off x="2695575" y="4057650"/>
            <a:ext cx="11113" cy="11113"/>
          </a:xfrm>
          <a:custGeom>
            <a:avLst/>
            <a:gdLst>
              <a:gd name="T0" fmla="*/ 17642681 w 7"/>
              <a:gd name="T1" fmla="*/ 10081079 h 7"/>
              <a:gd name="T2" fmla="*/ 2521063 w 7"/>
              <a:gd name="T3" fmla="*/ 17642681 h 7"/>
              <a:gd name="T4" fmla="*/ 0 w 7"/>
              <a:gd name="T5" fmla="*/ 7561603 h 7"/>
              <a:gd name="T6" fmla="*/ 12602142 w 7"/>
              <a:gd name="T7" fmla="*/ 0 h 7"/>
              <a:gd name="T8" fmla="*/ 17642681 w 7"/>
              <a:gd name="T9" fmla="*/ 1008107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1" y="7"/>
                </a:lnTo>
                <a:lnTo>
                  <a:pt x="0" y="3"/>
                </a:lnTo>
                <a:lnTo>
                  <a:pt x="5"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5" name="Freeform 497"/>
          <p:cNvSpPr>
            <a:spLocks/>
          </p:cNvSpPr>
          <p:nvPr/>
        </p:nvSpPr>
        <p:spPr bwMode="auto">
          <a:xfrm>
            <a:off x="2693988" y="4062413"/>
            <a:ext cx="3175" cy="6350"/>
          </a:xfrm>
          <a:custGeom>
            <a:avLst/>
            <a:gdLst>
              <a:gd name="T0" fmla="*/ 5040313 w 2"/>
              <a:gd name="T1" fmla="*/ 10080625 h 4"/>
              <a:gd name="T2" fmla="*/ 2520950 w 2"/>
              <a:gd name="T3" fmla="*/ 10080625 h 4"/>
              <a:gd name="T4" fmla="*/ 0 w 2"/>
              <a:gd name="T5" fmla="*/ 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0"/>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6" name="Freeform 498"/>
          <p:cNvSpPr>
            <a:spLocks/>
          </p:cNvSpPr>
          <p:nvPr/>
        </p:nvSpPr>
        <p:spPr bwMode="auto">
          <a:xfrm>
            <a:off x="2660650" y="4073525"/>
            <a:ext cx="4763" cy="6350"/>
          </a:xfrm>
          <a:custGeom>
            <a:avLst/>
            <a:gdLst>
              <a:gd name="T0" fmla="*/ 7562056 w 3"/>
              <a:gd name="T1" fmla="*/ 5040313 h 4"/>
              <a:gd name="T2" fmla="*/ 5040842 w 3"/>
              <a:gd name="T3" fmla="*/ 10080625 h 4"/>
              <a:gd name="T4" fmla="*/ 0 w 3"/>
              <a:gd name="T5" fmla="*/ 0 h 4"/>
              <a:gd name="T6" fmla="*/ 5040842 w 3"/>
              <a:gd name="T7" fmla="*/ 0 h 4"/>
              <a:gd name="T8" fmla="*/ 7562056 w 3"/>
              <a:gd name="T9" fmla="*/ 504031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lnTo>
                  <a:pt x="2" y="4"/>
                </a:lnTo>
                <a:lnTo>
                  <a:pt x="0" y="0"/>
                </a:lnTo>
                <a:lnTo>
                  <a:pt x="2" y="0"/>
                </a:lnTo>
                <a:lnTo>
                  <a:pt x="3"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7" name="Freeform 499"/>
          <p:cNvSpPr>
            <a:spLocks/>
          </p:cNvSpPr>
          <p:nvPr/>
        </p:nvSpPr>
        <p:spPr bwMode="auto">
          <a:xfrm>
            <a:off x="2651125" y="4073525"/>
            <a:ext cx="12700" cy="7938"/>
          </a:xfrm>
          <a:custGeom>
            <a:avLst/>
            <a:gdLst>
              <a:gd name="T0" fmla="*/ 20161250 w 8"/>
              <a:gd name="T1" fmla="*/ 10081260 h 5"/>
              <a:gd name="T2" fmla="*/ 2520950 w 8"/>
              <a:gd name="T3" fmla="*/ 12602369 h 5"/>
              <a:gd name="T4" fmla="*/ 0 w 8"/>
              <a:gd name="T5" fmla="*/ 2521109 h 5"/>
              <a:gd name="T6" fmla="*/ 15120938 w 8"/>
              <a:gd name="T7" fmla="*/ 0 h 5"/>
              <a:gd name="T8" fmla="*/ 20161250 w 8"/>
              <a:gd name="T9" fmla="*/ 1008126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8" y="4"/>
                </a:moveTo>
                <a:lnTo>
                  <a:pt x="1" y="5"/>
                </a:lnTo>
                <a:lnTo>
                  <a:pt x="0" y="1"/>
                </a:lnTo>
                <a:lnTo>
                  <a:pt x="6" y="0"/>
                </a:lnTo>
                <a:lnTo>
                  <a:pt x="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8" name="Freeform 500"/>
          <p:cNvSpPr>
            <a:spLocks/>
          </p:cNvSpPr>
          <p:nvPr/>
        </p:nvSpPr>
        <p:spPr bwMode="auto">
          <a:xfrm>
            <a:off x="2643188" y="4075113"/>
            <a:ext cx="9525" cy="7937"/>
          </a:xfrm>
          <a:custGeom>
            <a:avLst/>
            <a:gdLst>
              <a:gd name="T0" fmla="*/ 15120938 w 6"/>
              <a:gd name="T1" fmla="*/ 10079990 h 5"/>
              <a:gd name="T2" fmla="*/ 5040313 w 6"/>
              <a:gd name="T3" fmla="*/ 12600781 h 5"/>
              <a:gd name="T4" fmla="*/ 0 w 6"/>
              <a:gd name="T5" fmla="*/ 7560786 h 5"/>
              <a:gd name="T6" fmla="*/ 12601575 w 6"/>
              <a:gd name="T7" fmla="*/ 0 h 5"/>
              <a:gd name="T8" fmla="*/ 15120938 w 6"/>
              <a:gd name="T9" fmla="*/ 1007999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4"/>
                </a:moveTo>
                <a:lnTo>
                  <a:pt x="2" y="5"/>
                </a:lnTo>
                <a:lnTo>
                  <a:pt x="0" y="3"/>
                </a:lnTo>
                <a:lnTo>
                  <a:pt x="5"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69" name="Freeform 501"/>
          <p:cNvSpPr>
            <a:spLocks/>
          </p:cNvSpPr>
          <p:nvPr/>
        </p:nvSpPr>
        <p:spPr bwMode="auto">
          <a:xfrm>
            <a:off x="2635250" y="4079875"/>
            <a:ext cx="11113" cy="7938"/>
          </a:xfrm>
          <a:custGeom>
            <a:avLst/>
            <a:gdLst>
              <a:gd name="T0" fmla="*/ 17642681 w 7"/>
              <a:gd name="T1" fmla="*/ 5040630 h 5"/>
              <a:gd name="T2" fmla="*/ 2521063 w 7"/>
              <a:gd name="T3" fmla="*/ 12602369 h 5"/>
              <a:gd name="T4" fmla="*/ 0 w 7"/>
              <a:gd name="T5" fmla="*/ 2521109 h 5"/>
              <a:gd name="T6" fmla="*/ 12602142 w 7"/>
              <a:gd name="T7" fmla="*/ 0 h 5"/>
              <a:gd name="T8" fmla="*/ 17642681 w 7"/>
              <a:gd name="T9" fmla="*/ 504063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2"/>
                </a:moveTo>
                <a:lnTo>
                  <a:pt x="1" y="5"/>
                </a:lnTo>
                <a:lnTo>
                  <a:pt x="0" y="1"/>
                </a:lnTo>
                <a:lnTo>
                  <a:pt x="5" y="0"/>
                </a:lnTo>
                <a:lnTo>
                  <a:pt x="7"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0" name="Freeform 502"/>
          <p:cNvSpPr>
            <a:spLocks/>
          </p:cNvSpPr>
          <p:nvPr/>
        </p:nvSpPr>
        <p:spPr bwMode="auto">
          <a:xfrm>
            <a:off x="2603500" y="4090988"/>
            <a:ext cx="3175" cy="6350"/>
          </a:xfrm>
          <a:custGeom>
            <a:avLst/>
            <a:gdLst>
              <a:gd name="T0" fmla="*/ 5040313 w 2"/>
              <a:gd name="T1" fmla="*/ 10080625 h 4"/>
              <a:gd name="T2" fmla="*/ 2520950 w 2"/>
              <a:gd name="T3" fmla="*/ 10080625 h 4"/>
              <a:gd name="T4" fmla="*/ 0 w 2"/>
              <a:gd name="T5" fmla="*/ 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0"/>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1" name="Freeform 503"/>
          <p:cNvSpPr>
            <a:spLocks/>
          </p:cNvSpPr>
          <p:nvPr/>
        </p:nvSpPr>
        <p:spPr bwMode="auto">
          <a:xfrm>
            <a:off x="2598738" y="4090988"/>
            <a:ext cx="6350" cy="7937"/>
          </a:xfrm>
          <a:custGeom>
            <a:avLst/>
            <a:gdLst>
              <a:gd name="T0" fmla="*/ 10080625 w 4"/>
              <a:gd name="T1" fmla="*/ 10079990 h 5"/>
              <a:gd name="T2" fmla="*/ 0 w 4"/>
              <a:gd name="T3" fmla="*/ 12600781 h 5"/>
              <a:gd name="T4" fmla="*/ 0 w 4"/>
              <a:gd name="T5" fmla="*/ 2520791 h 5"/>
              <a:gd name="T6" fmla="*/ 7559675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0" y="5"/>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2" name="Freeform 504"/>
          <p:cNvSpPr>
            <a:spLocks/>
          </p:cNvSpPr>
          <p:nvPr/>
        </p:nvSpPr>
        <p:spPr bwMode="auto">
          <a:xfrm>
            <a:off x="2593975" y="4092575"/>
            <a:ext cx="4763" cy="7938"/>
          </a:xfrm>
          <a:custGeom>
            <a:avLst/>
            <a:gdLst>
              <a:gd name="T0" fmla="*/ 7562056 w 3"/>
              <a:gd name="T1" fmla="*/ 10081260 h 5"/>
              <a:gd name="T2" fmla="*/ 5040842 w 3"/>
              <a:gd name="T3" fmla="*/ 12602369 h 5"/>
              <a:gd name="T4" fmla="*/ 0 w 3"/>
              <a:gd name="T5" fmla="*/ 2521109 h 5"/>
              <a:gd name="T6" fmla="*/ 7562056 w 3"/>
              <a:gd name="T7" fmla="*/ 0 h 5"/>
              <a:gd name="T8" fmla="*/ 7562056 w 3"/>
              <a:gd name="T9" fmla="*/ 1008126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4"/>
                </a:moveTo>
                <a:lnTo>
                  <a:pt x="2" y="5"/>
                </a:lnTo>
                <a:lnTo>
                  <a:pt x="0" y="1"/>
                </a:lnTo>
                <a:lnTo>
                  <a:pt x="3"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3" name="Freeform 505"/>
          <p:cNvSpPr>
            <a:spLocks/>
          </p:cNvSpPr>
          <p:nvPr/>
        </p:nvSpPr>
        <p:spPr bwMode="auto">
          <a:xfrm>
            <a:off x="2579688" y="4094163"/>
            <a:ext cx="17462" cy="11112"/>
          </a:xfrm>
          <a:custGeom>
            <a:avLst/>
            <a:gdLst>
              <a:gd name="T0" fmla="*/ 27721719 w 11"/>
              <a:gd name="T1" fmla="*/ 10080171 h 7"/>
              <a:gd name="T2" fmla="*/ 2520878 w 11"/>
              <a:gd name="T3" fmla="*/ 17641094 h 7"/>
              <a:gd name="T4" fmla="*/ 0 w 11"/>
              <a:gd name="T5" fmla="*/ 7560922 h 7"/>
              <a:gd name="T6" fmla="*/ 22681551 w 11"/>
              <a:gd name="T7" fmla="*/ 0 h 7"/>
              <a:gd name="T8" fmla="*/ 27721719 w 11"/>
              <a:gd name="T9" fmla="*/ 1008017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1" y="7"/>
                </a:lnTo>
                <a:lnTo>
                  <a:pt x="0" y="3"/>
                </a:lnTo>
                <a:lnTo>
                  <a:pt x="9" y="0"/>
                </a:lnTo>
                <a:lnTo>
                  <a:pt x="1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4" name="Freeform 506"/>
          <p:cNvSpPr>
            <a:spLocks/>
          </p:cNvSpPr>
          <p:nvPr/>
        </p:nvSpPr>
        <p:spPr bwMode="auto">
          <a:xfrm>
            <a:off x="2576513" y="4098925"/>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5" name="Freeform 507"/>
          <p:cNvSpPr>
            <a:spLocks/>
          </p:cNvSpPr>
          <p:nvPr/>
        </p:nvSpPr>
        <p:spPr bwMode="auto">
          <a:xfrm>
            <a:off x="2544763" y="4110038"/>
            <a:ext cx="4762" cy="6350"/>
          </a:xfrm>
          <a:custGeom>
            <a:avLst/>
            <a:gdLst>
              <a:gd name="T0" fmla="*/ 7560469 w 3"/>
              <a:gd name="T1" fmla="*/ 10080625 h 4"/>
              <a:gd name="T2" fmla="*/ 2520685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6" name="Freeform 508"/>
          <p:cNvSpPr>
            <a:spLocks/>
          </p:cNvSpPr>
          <p:nvPr/>
        </p:nvSpPr>
        <p:spPr bwMode="auto">
          <a:xfrm>
            <a:off x="2540000" y="4110038"/>
            <a:ext cx="6350" cy="7937"/>
          </a:xfrm>
          <a:custGeom>
            <a:avLst/>
            <a:gdLst>
              <a:gd name="T0" fmla="*/ 10080625 w 4"/>
              <a:gd name="T1" fmla="*/ 10079990 h 5"/>
              <a:gd name="T2" fmla="*/ 0 w 4"/>
              <a:gd name="T3" fmla="*/ 12600781 h 5"/>
              <a:gd name="T4" fmla="*/ 0 w 4"/>
              <a:gd name="T5" fmla="*/ 2520791 h 5"/>
              <a:gd name="T6" fmla="*/ 7559675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0" y="5"/>
                </a:lnTo>
                <a:lnTo>
                  <a:pt x="0" y="1"/>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7" name="Freeform 509"/>
          <p:cNvSpPr>
            <a:spLocks/>
          </p:cNvSpPr>
          <p:nvPr/>
        </p:nvSpPr>
        <p:spPr bwMode="auto">
          <a:xfrm>
            <a:off x="2533650" y="4111625"/>
            <a:ext cx="6350" cy="9525"/>
          </a:xfrm>
          <a:custGeom>
            <a:avLst/>
            <a:gdLst>
              <a:gd name="T0" fmla="*/ 10080625 w 4"/>
              <a:gd name="T1" fmla="*/ 10080625 h 6"/>
              <a:gd name="T2" fmla="*/ 5040313 w 4"/>
              <a:gd name="T3" fmla="*/ 15120938 h 6"/>
              <a:gd name="T4" fmla="*/ 0 w 4"/>
              <a:gd name="T5" fmla="*/ 2520950 h 6"/>
              <a:gd name="T6" fmla="*/ 1008062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1"/>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8" name="Freeform 510"/>
          <p:cNvSpPr>
            <a:spLocks/>
          </p:cNvSpPr>
          <p:nvPr/>
        </p:nvSpPr>
        <p:spPr bwMode="auto">
          <a:xfrm>
            <a:off x="2527300" y="4113213"/>
            <a:ext cx="9525" cy="7937"/>
          </a:xfrm>
          <a:custGeom>
            <a:avLst/>
            <a:gdLst>
              <a:gd name="T0" fmla="*/ 15120938 w 6"/>
              <a:gd name="T1" fmla="*/ 12600781 h 5"/>
              <a:gd name="T2" fmla="*/ 2520950 w 6"/>
              <a:gd name="T3" fmla="*/ 12600781 h 5"/>
              <a:gd name="T4" fmla="*/ 0 w 6"/>
              <a:gd name="T5" fmla="*/ 5039995 h 5"/>
              <a:gd name="T6" fmla="*/ 10080625 w 6"/>
              <a:gd name="T7" fmla="*/ 0 h 5"/>
              <a:gd name="T8" fmla="*/ 15120938 w 6"/>
              <a:gd name="T9" fmla="*/ 1260078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5"/>
                </a:moveTo>
                <a:lnTo>
                  <a:pt x="1" y="5"/>
                </a:lnTo>
                <a:lnTo>
                  <a:pt x="0" y="2"/>
                </a:lnTo>
                <a:lnTo>
                  <a:pt x="4" y="0"/>
                </a:lnTo>
                <a:lnTo>
                  <a:pt x="6"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79" name="Freeform 511"/>
          <p:cNvSpPr>
            <a:spLocks/>
          </p:cNvSpPr>
          <p:nvPr/>
        </p:nvSpPr>
        <p:spPr bwMode="auto">
          <a:xfrm>
            <a:off x="2519363" y="4116388"/>
            <a:ext cx="9525" cy="7937"/>
          </a:xfrm>
          <a:custGeom>
            <a:avLst/>
            <a:gdLst>
              <a:gd name="T0" fmla="*/ 15120938 w 6"/>
              <a:gd name="T1" fmla="*/ 7560786 h 5"/>
              <a:gd name="T2" fmla="*/ 2520950 w 6"/>
              <a:gd name="T3" fmla="*/ 12600781 h 5"/>
              <a:gd name="T4" fmla="*/ 0 w 6"/>
              <a:gd name="T5" fmla="*/ 2520791 h 5"/>
              <a:gd name="T6" fmla="*/ 12601575 w 6"/>
              <a:gd name="T7" fmla="*/ 0 h 5"/>
              <a:gd name="T8" fmla="*/ 15120938 w 6"/>
              <a:gd name="T9" fmla="*/ 756078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3"/>
                </a:moveTo>
                <a:lnTo>
                  <a:pt x="1" y="5"/>
                </a:lnTo>
                <a:lnTo>
                  <a:pt x="0" y="1"/>
                </a:lnTo>
                <a:lnTo>
                  <a:pt x="5" y="0"/>
                </a:lnTo>
                <a:lnTo>
                  <a:pt x="6"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0" name="Freeform 512"/>
          <p:cNvSpPr>
            <a:spLocks/>
          </p:cNvSpPr>
          <p:nvPr/>
        </p:nvSpPr>
        <p:spPr bwMode="auto">
          <a:xfrm>
            <a:off x="2486025" y="4127500"/>
            <a:ext cx="4763" cy="6350"/>
          </a:xfrm>
          <a:custGeom>
            <a:avLst/>
            <a:gdLst>
              <a:gd name="T0" fmla="*/ 7562056 w 3"/>
              <a:gd name="T1" fmla="*/ 10080625 h 4"/>
              <a:gd name="T2" fmla="*/ 5040842 w 3"/>
              <a:gd name="T3" fmla="*/ 10080625 h 4"/>
              <a:gd name="T4" fmla="*/ 0 w 3"/>
              <a:gd name="T5" fmla="*/ 2520950 h 4"/>
              <a:gd name="T6" fmla="*/ 5040842 w 3"/>
              <a:gd name="T7" fmla="*/ 0 h 4"/>
              <a:gd name="T8" fmla="*/ 7562056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1"/>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1" name="Freeform 513"/>
          <p:cNvSpPr>
            <a:spLocks/>
          </p:cNvSpPr>
          <p:nvPr/>
        </p:nvSpPr>
        <p:spPr bwMode="auto">
          <a:xfrm>
            <a:off x="2465388" y="4129088"/>
            <a:ext cx="23812" cy="11112"/>
          </a:xfrm>
          <a:custGeom>
            <a:avLst/>
            <a:gdLst>
              <a:gd name="T0" fmla="*/ 37802344 w 15"/>
              <a:gd name="T1" fmla="*/ 7560922 h 7"/>
              <a:gd name="T2" fmla="*/ 2520897 w 15"/>
              <a:gd name="T3" fmla="*/ 17641094 h 7"/>
              <a:gd name="T4" fmla="*/ 0 w 15"/>
              <a:gd name="T5" fmla="*/ 10080171 h 7"/>
              <a:gd name="T6" fmla="*/ 32762137 w 15"/>
              <a:gd name="T7" fmla="*/ 0 h 7"/>
              <a:gd name="T8" fmla="*/ 37802344 w 15"/>
              <a:gd name="T9" fmla="*/ 7560922 h 7"/>
              <a:gd name="T10" fmla="*/ 0 60000 65536"/>
              <a:gd name="T11" fmla="*/ 0 60000 65536"/>
              <a:gd name="T12" fmla="*/ 0 60000 65536"/>
              <a:gd name="T13" fmla="*/ 0 60000 65536"/>
              <a:gd name="T14" fmla="*/ 0 60000 65536"/>
              <a:gd name="T15" fmla="*/ 0 w 15"/>
              <a:gd name="T16" fmla="*/ 0 h 7"/>
              <a:gd name="T17" fmla="*/ 15 w 15"/>
              <a:gd name="T18" fmla="*/ 7 h 7"/>
            </a:gdLst>
            <a:ahLst/>
            <a:cxnLst>
              <a:cxn ang="T10">
                <a:pos x="T0" y="T1"/>
              </a:cxn>
              <a:cxn ang="T11">
                <a:pos x="T2" y="T3"/>
              </a:cxn>
              <a:cxn ang="T12">
                <a:pos x="T4" y="T5"/>
              </a:cxn>
              <a:cxn ang="T13">
                <a:pos x="T6" y="T7"/>
              </a:cxn>
              <a:cxn ang="T14">
                <a:pos x="T8" y="T9"/>
              </a:cxn>
            </a:cxnLst>
            <a:rect l="T15" t="T16" r="T17" b="T18"/>
            <a:pathLst>
              <a:path w="15" h="7">
                <a:moveTo>
                  <a:pt x="15" y="3"/>
                </a:moveTo>
                <a:lnTo>
                  <a:pt x="1" y="7"/>
                </a:lnTo>
                <a:lnTo>
                  <a:pt x="0" y="4"/>
                </a:lnTo>
                <a:lnTo>
                  <a:pt x="13" y="0"/>
                </a:lnTo>
                <a:lnTo>
                  <a:pt x="15"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2" name="Freeform 514"/>
          <p:cNvSpPr>
            <a:spLocks/>
          </p:cNvSpPr>
          <p:nvPr/>
        </p:nvSpPr>
        <p:spPr bwMode="auto">
          <a:xfrm>
            <a:off x="2460625" y="4135438"/>
            <a:ext cx="6350" cy="6350"/>
          </a:xfrm>
          <a:custGeom>
            <a:avLst/>
            <a:gdLst>
              <a:gd name="T0" fmla="*/ 10080625 w 4"/>
              <a:gd name="T1" fmla="*/ 7559675 h 4"/>
              <a:gd name="T2" fmla="*/ 0 w 4"/>
              <a:gd name="T3" fmla="*/ 10080625 h 4"/>
              <a:gd name="T4" fmla="*/ 0 w 4"/>
              <a:gd name="T5" fmla="*/ 0 h 4"/>
              <a:gd name="T6" fmla="*/ 7559675 w 4"/>
              <a:gd name="T7" fmla="*/ 0 h 4"/>
              <a:gd name="T8" fmla="*/ 10080625 w 4"/>
              <a:gd name="T9" fmla="*/ 755967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lnTo>
                  <a:pt x="0" y="4"/>
                </a:lnTo>
                <a:lnTo>
                  <a:pt x="0" y="0"/>
                </a:lnTo>
                <a:lnTo>
                  <a:pt x="3" y="0"/>
                </a:lnTo>
                <a:lnTo>
                  <a:pt x="4"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3" name="Freeform 515"/>
          <p:cNvSpPr>
            <a:spLocks/>
          </p:cNvSpPr>
          <p:nvPr/>
        </p:nvSpPr>
        <p:spPr bwMode="auto">
          <a:xfrm>
            <a:off x="2425700" y="4146550"/>
            <a:ext cx="6350" cy="6350"/>
          </a:xfrm>
          <a:custGeom>
            <a:avLst/>
            <a:gdLst>
              <a:gd name="T0" fmla="*/ 10080625 w 4"/>
              <a:gd name="T1" fmla="*/ 7559675 h 4"/>
              <a:gd name="T2" fmla="*/ 0 w 4"/>
              <a:gd name="T3" fmla="*/ 10080625 h 4"/>
              <a:gd name="T4" fmla="*/ 0 w 4"/>
              <a:gd name="T5" fmla="*/ 0 h 4"/>
              <a:gd name="T6" fmla="*/ 7559675 w 4"/>
              <a:gd name="T7" fmla="*/ 0 h 4"/>
              <a:gd name="T8" fmla="*/ 10080625 w 4"/>
              <a:gd name="T9" fmla="*/ 755967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lnTo>
                  <a:pt x="0" y="4"/>
                </a:lnTo>
                <a:lnTo>
                  <a:pt x="0" y="0"/>
                </a:lnTo>
                <a:lnTo>
                  <a:pt x="3" y="0"/>
                </a:lnTo>
                <a:lnTo>
                  <a:pt x="4"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4" name="Freeform 516"/>
          <p:cNvSpPr>
            <a:spLocks/>
          </p:cNvSpPr>
          <p:nvPr/>
        </p:nvSpPr>
        <p:spPr bwMode="auto">
          <a:xfrm>
            <a:off x="2422525" y="4146550"/>
            <a:ext cx="3175" cy="7938"/>
          </a:xfrm>
          <a:custGeom>
            <a:avLst/>
            <a:gdLst>
              <a:gd name="T0" fmla="*/ 5040313 w 2"/>
              <a:gd name="T1" fmla="*/ 10081260 h 5"/>
              <a:gd name="T2" fmla="*/ 2520950 w 2"/>
              <a:gd name="T3" fmla="*/ 12602369 h 5"/>
              <a:gd name="T4" fmla="*/ 0 w 2"/>
              <a:gd name="T5" fmla="*/ 2521109 h 5"/>
              <a:gd name="T6" fmla="*/ 5040313 w 2"/>
              <a:gd name="T7" fmla="*/ 0 h 5"/>
              <a:gd name="T8" fmla="*/ 5040313 w 2"/>
              <a:gd name="T9" fmla="*/ 1008126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lnTo>
                  <a:pt x="1" y="5"/>
                </a:lnTo>
                <a:lnTo>
                  <a:pt x="0" y="1"/>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5" name="Freeform 517"/>
          <p:cNvSpPr>
            <a:spLocks/>
          </p:cNvSpPr>
          <p:nvPr/>
        </p:nvSpPr>
        <p:spPr bwMode="auto">
          <a:xfrm>
            <a:off x="2406650" y="4148138"/>
            <a:ext cx="17463" cy="11112"/>
          </a:xfrm>
          <a:custGeom>
            <a:avLst/>
            <a:gdLst>
              <a:gd name="T0" fmla="*/ 27723306 w 11"/>
              <a:gd name="T1" fmla="*/ 10080171 h 7"/>
              <a:gd name="T2" fmla="*/ 2521022 w 11"/>
              <a:gd name="T3" fmla="*/ 17641094 h 7"/>
              <a:gd name="T4" fmla="*/ 0 w 11"/>
              <a:gd name="T5" fmla="*/ 7560922 h 7"/>
              <a:gd name="T6" fmla="*/ 25202284 w 11"/>
              <a:gd name="T7" fmla="*/ 0 h 7"/>
              <a:gd name="T8" fmla="*/ 27723306 w 11"/>
              <a:gd name="T9" fmla="*/ 1008017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1" y="7"/>
                </a:lnTo>
                <a:lnTo>
                  <a:pt x="0" y="3"/>
                </a:lnTo>
                <a:lnTo>
                  <a:pt x="10" y="0"/>
                </a:lnTo>
                <a:lnTo>
                  <a:pt x="1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6" name="Freeform 518"/>
          <p:cNvSpPr>
            <a:spLocks/>
          </p:cNvSpPr>
          <p:nvPr/>
        </p:nvSpPr>
        <p:spPr bwMode="auto">
          <a:xfrm>
            <a:off x="2400300" y="4152900"/>
            <a:ext cx="7938" cy="6350"/>
          </a:xfrm>
          <a:custGeom>
            <a:avLst/>
            <a:gdLst>
              <a:gd name="T0" fmla="*/ 12602369 w 5"/>
              <a:gd name="T1" fmla="*/ 10080625 h 4"/>
              <a:gd name="T2" fmla="*/ 2521109 w 5"/>
              <a:gd name="T3" fmla="*/ 10080625 h 4"/>
              <a:gd name="T4" fmla="*/ 0 w 5"/>
              <a:gd name="T5" fmla="*/ 2520950 h 4"/>
              <a:gd name="T6" fmla="*/ 10081260 w 5"/>
              <a:gd name="T7" fmla="*/ 0 h 4"/>
              <a:gd name="T8" fmla="*/ 12602369 w 5"/>
              <a:gd name="T9" fmla="*/ 1008062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4"/>
                </a:moveTo>
                <a:lnTo>
                  <a:pt x="1" y="4"/>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7" name="Freeform 519"/>
          <p:cNvSpPr>
            <a:spLocks/>
          </p:cNvSpPr>
          <p:nvPr/>
        </p:nvSpPr>
        <p:spPr bwMode="auto">
          <a:xfrm>
            <a:off x="2363788" y="4164013"/>
            <a:ext cx="11112" cy="7937"/>
          </a:xfrm>
          <a:custGeom>
            <a:avLst/>
            <a:gdLst>
              <a:gd name="T0" fmla="*/ 17641094 w 7"/>
              <a:gd name="T1" fmla="*/ 10079990 h 5"/>
              <a:gd name="T2" fmla="*/ 2520837 w 7"/>
              <a:gd name="T3" fmla="*/ 12600781 h 5"/>
              <a:gd name="T4" fmla="*/ 0 w 7"/>
              <a:gd name="T5" fmla="*/ 2520791 h 5"/>
              <a:gd name="T6" fmla="*/ 12601008 w 7"/>
              <a:gd name="T7" fmla="*/ 0 h 5"/>
              <a:gd name="T8" fmla="*/ 17641094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1" y="5"/>
                </a:lnTo>
                <a:lnTo>
                  <a:pt x="0" y="1"/>
                </a:lnTo>
                <a:lnTo>
                  <a:pt x="5"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8" name="Freeform 520"/>
          <p:cNvSpPr>
            <a:spLocks/>
          </p:cNvSpPr>
          <p:nvPr/>
        </p:nvSpPr>
        <p:spPr bwMode="auto">
          <a:xfrm>
            <a:off x="2362200" y="4165600"/>
            <a:ext cx="3175" cy="6350"/>
          </a:xfrm>
          <a:custGeom>
            <a:avLst/>
            <a:gdLst>
              <a:gd name="T0" fmla="*/ 5040313 w 2"/>
              <a:gd name="T1" fmla="*/ 10080625 h 4"/>
              <a:gd name="T2" fmla="*/ 0 w 2"/>
              <a:gd name="T3" fmla="*/ 10080625 h 4"/>
              <a:gd name="T4" fmla="*/ 0 w 2"/>
              <a:gd name="T5" fmla="*/ 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0" y="4"/>
                </a:lnTo>
                <a:lnTo>
                  <a:pt x="0" y="0"/>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89" name="Freeform 521"/>
          <p:cNvSpPr>
            <a:spLocks/>
          </p:cNvSpPr>
          <p:nvPr/>
        </p:nvSpPr>
        <p:spPr bwMode="auto">
          <a:xfrm>
            <a:off x="2341563" y="4165600"/>
            <a:ext cx="20637" cy="12700"/>
          </a:xfrm>
          <a:custGeom>
            <a:avLst/>
            <a:gdLst>
              <a:gd name="T0" fmla="*/ 32762031 w 13"/>
              <a:gd name="T1" fmla="*/ 10080625 h 8"/>
              <a:gd name="T2" fmla="*/ 5040190 w 13"/>
              <a:gd name="T3" fmla="*/ 20161250 h 8"/>
              <a:gd name="T4" fmla="*/ 0 w 13"/>
              <a:gd name="T5" fmla="*/ 10080625 h 8"/>
              <a:gd name="T6" fmla="*/ 32762031 w 13"/>
              <a:gd name="T7" fmla="*/ 0 h 8"/>
              <a:gd name="T8" fmla="*/ 32762031 w 13"/>
              <a:gd name="T9" fmla="*/ 10080625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3" y="4"/>
                </a:moveTo>
                <a:lnTo>
                  <a:pt x="2" y="8"/>
                </a:lnTo>
                <a:lnTo>
                  <a:pt x="0" y="4"/>
                </a:lnTo>
                <a:lnTo>
                  <a:pt x="13" y="0"/>
                </a:lnTo>
                <a:lnTo>
                  <a:pt x="1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0" name="Freeform 522"/>
          <p:cNvSpPr>
            <a:spLocks/>
          </p:cNvSpPr>
          <p:nvPr/>
        </p:nvSpPr>
        <p:spPr bwMode="auto">
          <a:xfrm>
            <a:off x="2309813" y="4181475"/>
            <a:ext cx="4762" cy="6350"/>
          </a:xfrm>
          <a:custGeom>
            <a:avLst/>
            <a:gdLst>
              <a:gd name="T0" fmla="*/ 7560469 w 3"/>
              <a:gd name="T1" fmla="*/ 10080625 h 4"/>
              <a:gd name="T2" fmla="*/ 2520685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1" name="Freeform 523"/>
          <p:cNvSpPr>
            <a:spLocks/>
          </p:cNvSpPr>
          <p:nvPr/>
        </p:nvSpPr>
        <p:spPr bwMode="auto">
          <a:xfrm>
            <a:off x="2303463" y="4181475"/>
            <a:ext cx="7937" cy="7938"/>
          </a:xfrm>
          <a:custGeom>
            <a:avLst/>
            <a:gdLst>
              <a:gd name="T0" fmla="*/ 12600781 w 5"/>
              <a:gd name="T1" fmla="*/ 10081260 h 5"/>
              <a:gd name="T2" fmla="*/ 2520791 w 5"/>
              <a:gd name="T3" fmla="*/ 12602369 h 5"/>
              <a:gd name="T4" fmla="*/ 0 w 5"/>
              <a:gd name="T5" fmla="*/ 2521109 h 5"/>
              <a:gd name="T6" fmla="*/ 10079990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2" name="Freeform 524"/>
          <p:cNvSpPr>
            <a:spLocks/>
          </p:cNvSpPr>
          <p:nvPr/>
        </p:nvSpPr>
        <p:spPr bwMode="auto">
          <a:xfrm>
            <a:off x="2297113" y="4183063"/>
            <a:ext cx="7937" cy="7937"/>
          </a:xfrm>
          <a:custGeom>
            <a:avLst/>
            <a:gdLst>
              <a:gd name="T0" fmla="*/ 12600781 w 5"/>
              <a:gd name="T1" fmla="*/ 10079990 h 5"/>
              <a:gd name="T2" fmla="*/ 2520791 w 5"/>
              <a:gd name="T3" fmla="*/ 12600781 h 5"/>
              <a:gd name="T4" fmla="*/ 0 w 5"/>
              <a:gd name="T5" fmla="*/ 2520791 h 5"/>
              <a:gd name="T6" fmla="*/ 10079990 w 5"/>
              <a:gd name="T7" fmla="*/ 0 h 5"/>
              <a:gd name="T8" fmla="*/ 12600781 w 5"/>
              <a:gd name="T9" fmla="*/ 1007999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1" y="5"/>
                </a:lnTo>
                <a:lnTo>
                  <a:pt x="0" y="1"/>
                </a:lnTo>
                <a:lnTo>
                  <a:pt x="4"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3" name="Freeform 525"/>
          <p:cNvSpPr>
            <a:spLocks/>
          </p:cNvSpPr>
          <p:nvPr/>
        </p:nvSpPr>
        <p:spPr bwMode="auto">
          <a:xfrm>
            <a:off x="2293938" y="4184650"/>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4" name="Freeform 526"/>
          <p:cNvSpPr>
            <a:spLocks/>
          </p:cNvSpPr>
          <p:nvPr/>
        </p:nvSpPr>
        <p:spPr bwMode="auto">
          <a:xfrm>
            <a:off x="2286000" y="4184650"/>
            <a:ext cx="11113" cy="9525"/>
          </a:xfrm>
          <a:custGeom>
            <a:avLst/>
            <a:gdLst>
              <a:gd name="T0" fmla="*/ 17642681 w 7"/>
              <a:gd name="T1" fmla="*/ 10080625 h 6"/>
              <a:gd name="T2" fmla="*/ 2521063 w 7"/>
              <a:gd name="T3" fmla="*/ 15120938 h 6"/>
              <a:gd name="T4" fmla="*/ 0 w 7"/>
              <a:gd name="T5" fmla="*/ 5040313 h 6"/>
              <a:gd name="T6" fmla="*/ 12602142 w 7"/>
              <a:gd name="T7" fmla="*/ 0 h 6"/>
              <a:gd name="T8" fmla="*/ 17642681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1" y="6"/>
                </a:lnTo>
                <a:lnTo>
                  <a:pt x="0" y="2"/>
                </a:lnTo>
                <a:lnTo>
                  <a:pt x="5"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5" name="Freeform 527"/>
          <p:cNvSpPr>
            <a:spLocks/>
          </p:cNvSpPr>
          <p:nvPr/>
        </p:nvSpPr>
        <p:spPr bwMode="auto">
          <a:xfrm>
            <a:off x="2284413" y="4187825"/>
            <a:ext cx="3175" cy="7938"/>
          </a:xfrm>
          <a:custGeom>
            <a:avLst/>
            <a:gdLst>
              <a:gd name="T0" fmla="*/ 5040313 w 2"/>
              <a:gd name="T1" fmla="*/ 10081260 h 5"/>
              <a:gd name="T2" fmla="*/ 2520950 w 2"/>
              <a:gd name="T3" fmla="*/ 12602369 h 5"/>
              <a:gd name="T4" fmla="*/ 0 w 2"/>
              <a:gd name="T5" fmla="*/ 2521109 h 5"/>
              <a:gd name="T6" fmla="*/ 2520950 w 2"/>
              <a:gd name="T7" fmla="*/ 0 h 5"/>
              <a:gd name="T8" fmla="*/ 5040313 w 2"/>
              <a:gd name="T9" fmla="*/ 1008126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lnTo>
                  <a:pt x="1" y="5"/>
                </a:lnTo>
                <a:lnTo>
                  <a:pt x="0" y="1"/>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6" name="Freeform 528"/>
          <p:cNvSpPr>
            <a:spLocks/>
          </p:cNvSpPr>
          <p:nvPr/>
        </p:nvSpPr>
        <p:spPr bwMode="auto">
          <a:xfrm>
            <a:off x="2249488" y="4197350"/>
            <a:ext cx="6350" cy="7938"/>
          </a:xfrm>
          <a:custGeom>
            <a:avLst/>
            <a:gdLst>
              <a:gd name="T0" fmla="*/ 10080625 w 4"/>
              <a:gd name="T1" fmla="*/ 12602369 h 5"/>
              <a:gd name="T2" fmla="*/ 2520950 w 4"/>
              <a:gd name="T3" fmla="*/ 12602369 h 5"/>
              <a:gd name="T4" fmla="*/ 0 w 4"/>
              <a:gd name="T5" fmla="*/ 0 h 5"/>
              <a:gd name="T6" fmla="*/ 7559675 w 4"/>
              <a:gd name="T7" fmla="*/ 0 h 5"/>
              <a:gd name="T8" fmla="*/ 10080625 w 4"/>
              <a:gd name="T9" fmla="*/ 1260236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1" y="5"/>
                </a:lnTo>
                <a:lnTo>
                  <a:pt x="0" y="0"/>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7" name="Freeform 529"/>
          <p:cNvSpPr>
            <a:spLocks/>
          </p:cNvSpPr>
          <p:nvPr/>
        </p:nvSpPr>
        <p:spPr bwMode="auto">
          <a:xfrm>
            <a:off x="2244725" y="4197350"/>
            <a:ext cx="6350" cy="9525"/>
          </a:xfrm>
          <a:custGeom>
            <a:avLst/>
            <a:gdLst>
              <a:gd name="T0" fmla="*/ 10080625 w 4"/>
              <a:gd name="T1" fmla="*/ 12601575 h 6"/>
              <a:gd name="T2" fmla="*/ 5040313 w 4"/>
              <a:gd name="T3" fmla="*/ 15120938 h 6"/>
              <a:gd name="T4" fmla="*/ 0 w 4"/>
              <a:gd name="T5" fmla="*/ 5040313 h 6"/>
              <a:gd name="T6" fmla="*/ 7559675 w 4"/>
              <a:gd name="T7" fmla="*/ 0 h 6"/>
              <a:gd name="T8" fmla="*/ 10080625 w 4"/>
              <a:gd name="T9" fmla="*/ 1260157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2" y="6"/>
                </a:lnTo>
                <a:lnTo>
                  <a:pt x="0" y="2"/>
                </a:lnTo>
                <a:lnTo>
                  <a:pt x="3" y="0"/>
                </a:lnTo>
                <a:lnTo>
                  <a:pt x="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8" name="Freeform 530"/>
          <p:cNvSpPr>
            <a:spLocks/>
          </p:cNvSpPr>
          <p:nvPr/>
        </p:nvSpPr>
        <p:spPr bwMode="auto">
          <a:xfrm>
            <a:off x="2243138" y="4200525"/>
            <a:ext cx="4762" cy="6350"/>
          </a:xfrm>
          <a:custGeom>
            <a:avLst/>
            <a:gdLst>
              <a:gd name="T0" fmla="*/ 7560469 w 3"/>
              <a:gd name="T1" fmla="*/ 10080625 h 4"/>
              <a:gd name="T2" fmla="*/ 2520685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199" name="Freeform 531"/>
          <p:cNvSpPr>
            <a:spLocks/>
          </p:cNvSpPr>
          <p:nvPr/>
        </p:nvSpPr>
        <p:spPr bwMode="auto">
          <a:xfrm>
            <a:off x="2227263" y="4200525"/>
            <a:ext cx="17462" cy="11113"/>
          </a:xfrm>
          <a:custGeom>
            <a:avLst/>
            <a:gdLst>
              <a:gd name="T0" fmla="*/ 27721719 w 11"/>
              <a:gd name="T1" fmla="*/ 10081079 h 7"/>
              <a:gd name="T2" fmla="*/ 0 w 11"/>
              <a:gd name="T3" fmla="*/ 17642681 h 7"/>
              <a:gd name="T4" fmla="*/ 0 w 11"/>
              <a:gd name="T5" fmla="*/ 7561603 h 7"/>
              <a:gd name="T6" fmla="*/ 25200841 w 11"/>
              <a:gd name="T7" fmla="*/ 0 h 7"/>
              <a:gd name="T8" fmla="*/ 27721719 w 11"/>
              <a:gd name="T9" fmla="*/ 10081079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0" y="7"/>
                </a:lnTo>
                <a:lnTo>
                  <a:pt x="0" y="3"/>
                </a:lnTo>
                <a:lnTo>
                  <a:pt x="10" y="0"/>
                </a:lnTo>
                <a:lnTo>
                  <a:pt x="1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0" name="Freeform 532"/>
          <p:cNvSpPr>
            <a:spLocks/>
          </p:cNvSpPr>
          <p:nvPr/>
        </p:nvSpPr>
        <p:spPr bwMode="auto">
          <a:xfrm>
            <a:off x="2225675" y="4205288"/>
            <a:ext cx="1588" cy="6350"/>
          </a:xfrm>
          <a:custGeom>
            <a:avLst/>
            <a:gdLst>
              <a:gd name="T0" fmla="*/ 2521744 w 1"/>
              <a:gd name="T1" fmla="*/ 10080625 h 4"/>
              <a:gd name="T2" fmla="*/ 0 w 1"/>
              <a:gd name="T3" fmla="*/ 10080625 h 4"/>
              <a:gd name="T4" fmla="*/ 0 w 1"/>
              <a:gd name="T5" fmla="*/ 2520950 h 4"/>
              <a:gd name="T6" fmla="*/ 2521744 w 1"/>
              <a:gd name="T7" fmla="*/ 0 h 4"/>
              <a:gd name="T8" fmla="*/ 2521744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0" y="4"/>
                </a:lnTo>
                <a:lnTo>
                  <a:pt x="0" y="1"/>
                </a:lnTo>
                <a:lnTo>
                  <a:pt x="1" y="0"/>
                </a:lnTo>
                <a:lnTo>
                  <a:pt x="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1" name="Freeform 533"/>
          <p:cNvSpPr>
            <a:spLocks/>
          </p:cNvSpPr>
          <p:nvPr/>
        </p:nvSpPr>
        <p:spPr bwMode="auto">
          <a:xfrm>
            <a:off x="2165350" y="4213225"/>
            <a:ext cx="31750" cy="14288"/>
          </a:xfrm>
          <a:custGeom>
            <a:avLst/>
            <a:gdLst>
              <a:gd name="T0" fmla="*/ 50403125 w 20"/>
              <a:gd name="T1" fmla="*/ 10080978 h 9"/>
              <a:gd name="T2" fmla="*/ 2520950 w 20"/>
              <a:gd name="T3" fmla="*/ 22682994 h 9"/>
              <a:gd name="T4" fmla="*/ 0 w 20"/>
              <a:gd name="T5" fmla="*/ 12602016 h 9"/>
              <a:gd name="T6" fmla="*/ 47883763 w 20"/>
              <a:gd name="T7" fmla="*/ 0 h 9"/>
              <a:gd name="T8" fmla="*/ 50403125 w 20"/>
              <a:gd name="T9" fmla="*/ 10080978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20" y="4"/>
                </a:moveTo>
                <a:lnTo>
                  <a:pt x="1" y="9"/>
                </a:lnTo>
                <a:lnTo>
                  <a:pt x="0" y="5"/>
                </a:lnTo>
                <a:lnTo>
                  <a:pt x="19" y="0"/>
                </a:lnTo>
                <a:lnTo>
                  <a:pt x="2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2" name="Freeform 534"/>
          <p:cNvSpPr>
            <a:spLocks/>
          </p:cNvSpPr>
          <p:nvPr/>
        </p:nvSpPr>
        <p:spPr bwMode="auto">
          <a:xfrm>
            <a:off x="2133600" y="4230688"/>
            <a:ext cx="3175" cy="6350"/>
          </a:xfrm>
          <a:custGeom>
            <a:avLst/>
            <a:gdLst>
              <a:gd name="T0" fmla="*/ 5040313 w 2"/>
              <a:gd name="T1" fmla="*/ 10080625 h 4"/>
              <a:gd name="T2" fmla="*/ 2520950 w 2"/>
              <a:gd name="T3" fmla="*/ 10080625 h 4"/>
              <a:gd name="T4" fmla="*/ 0 w 2"/>
              <a:gd name="T5" fmla="*/ 0 h 4"/>
              <a:gd name="T6" fmla="*/ 252095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0"/>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3" name="Freeform 535"/>
          <p:cNvSpPr>
            <a:spLocks/>
          </p:cNvSpPr>
          <p:nvPr/>
        </p:nvSpPr>
        <p:spPr bwMode="auto">
          <a:xfrm>
            <a:off x="2106613" y="4230688"/>
            <a:ext cx="28575" cy="14287"/>
          </a:xfrm>
          <a:custGeom>
            <a:avLst/>
            <a:gdLst>
              <a:gd name="T0" fmla="*/ 45362813 w 18"/>
              <a:gd name="T1" fmla="*/ 10080272 h 9"/>
              <a:gd name="T2" fmla="*/ 0 w 18"/>
              <a:gd name="T3" fmla="*/ 22681406 h 9"/>
              <a:gd name="T4" fmla="*/ 0 w 18"/>
              <a:gd name="T5" fmla="*/ 12601134 h 9"/>
              <a:gd name="T6" fmla="*/ 42843450 w 18"/>
              <a:gd name="T7" fmla="*/ 0 h 9"/>
              <a:gd name="T8" fmla="*/ 45362813 w 18"/>
              <a:gd name="T9" fmla="*/ 10080272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8" y="4"/>
                </a:moveTo>
                <a:lnTo>
                  <a:pt x="0" y="9"/>
                </a:lnTo>
                <a:lnTo>
                  <a:pt x="0" y="5"/>
                </a:lnTo>
                <a:lnTo>
                  <a:pt x="17" y="0"/>
                </a:lnTo>
                <a:lnTo>
                  <a:pt x="1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4" name="Freeform 536"/>
          <p:cNvSpPr>
            <a:spLocks/>
          </p:cNvSpPr>
          <p:nvPr/>
        </p:nvSpPr>
        <p:spPr bwMode="auto">
          <a:xfrm>
            <a:off x="2046288" y="4244975"/>
            <a:ext cx="33337" cy="15875"/>
          </a:xfrm>
          <a:custGeom>
            <a:avLst/>
            <a:gdLst>
              <a:gd name="T0" fmla="*/ 52923281 w 21"/>
              <a:gd name="T1" fmla="*/ 10080625 h 10"/>
              <a:gd name="T2" fmla="*/ 5040237 w 21"/>
              <a:gd name="T3" fmla="*/ 25201563 h 10"/>
              <a:gd name="T4" fmla="*/ 0 w 21"/>
              <a:gd name="T5" fmla="*/ 15120938 h 10"/>
              <a:gd name="T6" fmla="*/ 47883044 w 21"/>
              <a:gd name="T7" fmla="*/ 0 h 10"/>
              <a:gd name="T8" fmla="*/ 52923281 w 21"/>
              <a:gd name="T9" fmla="*/ 10080625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21" y="4"/>
                </a:moveTo>
                <a:lnTo>
                  <a:pt x="2" y="10"/>
                </a:lnTo>
                <a:lnTo>
                  <a:pt x="0" y="6"/>
                </a:lnTo>
                <a:lnTo>
                  <a:pt x="19" y="0"/>
                </a:lnTo>
                <a:lnTo>
                  <a:pt x="2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5" name="Freeform 537"/>
          <p:cNvSpPr>
            <a:spLocks/>
          </p:cNvSpPr>
          <p:nvPr/>
        </p:nvSpPr>
        <p:spPr bwMode="auto">
          <a:xfrm>
            <a:off x="1989138" y="4262438"/>
            <a:ext cx="30162" cy="12700"/>
          </a:xfrm>
          <a:custGeom>
            <a:avLst/>
            <a:gdLst>
              <a:gd name="T0" fmla="*/ 47882969 w 19"/>
              <a:gd name="T1" fmla="*/ 10080625 h 8"/>
              <a:gd name="T2" fmla="*/ 0 w 19"/>
              <a:gd name="T3" fmla="*/ 20161250 h 8"/>
              <a:gd name="T4" fmla="*/ 0 w 19"/>
              <a:gd name="T5" fmla="*/ 10080625 h 8"/>
              <a:gd name="T6" fmla="*/ 42842740 w 19"/>
              <a:gd name="T7" fmla="*/ 0 h 8"/>
              <a:gd name="T8" fmla="*/ 47882969 w 19"/>
              <a:gd name="T9" fmla="*/ 10080625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19" y="4"/>
                </a:moveTo>
                <a:lnTo>
                  <a:pt x="0" y="8"/>
                </a:lnTo>
                <a:lnTo>
                  <a:pt x="0" y="4"/>
                </a:lnTo>
                <a:lnTo>
                  <a:pt x="17"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6" name="Freeform 538"/>
          <p:cNvSpPr>
            <a:spLocks/>
          </p:cNvSpPr>
          <p:nvPr/>
        </p:nvSpPr>
        <p:spPr bwMode="auto">
          <a:xfrm>
            <a:off x="1928813" y="4278313"/>
            <a:ext cx="30162" cy="12700"/>
          </a:xfrm>
          <a:custGeom>
            <a:avLst/>
            <a:gdLst>
              <a:gd name="T0" fmla="*/ 47882969 w 19"/>
              <a:gd name="T1" fmla="*/ 10080625 h 8"/>
              <a:gd name="T2" fmla="*/ 2520908 w 19"/>
              <a:gd name="T3" fmla="*/ 20161250 h 8"/>
              <a:gd name="T4" fmla="*/ 0 w 19"/>
              <a:gd name="T5" fmla="*/ 10080625 h 8"/>
              <a:gd name="T6" fmla="*/ 47882969 w 19"/>
              <a:gd name="T7" fmla="*/ 0 h 8"/>
              <a:gd name="T8" fmla="*/ 47882969 w 19"/>
              <a:gd name="T9" fmla="*/ 10080625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19" y="4"/>
                </a:moveTo>
                <a:lnTo>
                  <a:pt x="1" y="8"/>
                </a:lnTo>
                <a:lnTo>
                  <a:pt x="0" y="4"/>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7" name="Freeform 539"/>
          <p:cNvSpPr>
            <a:spLocks/>
          </p:cNvSpPr>
          <p:nvPr/>
        </p:nvSpPr>
        <p:spPr bwMode="auto">
          <a:xfrm>
            <a:off x="1868488" y="4292600"/>
            <a:ext cx="31750" cy="12700"/>
          </a:xfrm>
          <a:custGeom>
            <a:avLst/>
            <a:gdLst>
              <a:gd name="T0" fmla="*/ 50403125 w 20"/>
              <a:gd name="T1" fmla="*/ 10080625 h 8"/>
              <a:gd name="T2" fmla="*/ 2520950 w 20"/>
              <a:gd name="T3" fmla="*/ 20161250 h 8"/>
              <a:gd name="T4" fmla="*/ 0 w 20"/>
              <a:gd name="T5" fmla="*/ 10080625 h 8"/>
              <a:gd name="T6" fmla="*/ 47883763 w 20"/>
              <a:gd name="T7" fmla="*/ 0 h 8"/>
              <a:gd name="T8" fmla="*/ 50403125 w 20"/>
              <a:gd name="T9" fmla="*/ 10080625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20" y="4"/>
                </a:moveTo>
                <a:lnTo>
                  <a:pt x="1" y="8"/>
                </a:lnTo>
                <a:lnTo>
                  <a:pt x="0" y="4"/>
                </a:lnTo>
                <a:lnTo>
                  <a:pt x="19" y="0"/>
                </a:lnTo>
                <a:lnTo>
                  <a:pt x="2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8" name="Freeform 540"/>
          <p:cNvSpPr>
            <a:spLocks/>
          </p:cNvSpPr>
          <p:nvPr/>
        </p:nvSpPr>
        <p:spPr bwMode="auto">
          <a:xfrm>
            <a:off x="1811338" y="4305300"/>
            <a:ext cx="28575" cy="12700"/>
          </a:xfrm>
          <a:custGeom>
            <a:avLst/>
            <a:gdLst>
              <a:gd name="T0" fmla="*/ 45362813 w 18"/>
              <a:gd name="T1" fmla="*/ 10080625 h 8"/>
              <a:gd name="T2" fmla="*/ 5040313 w 18"/>
              <a:gd name="T3" fmla="*/ 20161250 h 8"/>
              <a:gd name="T4" fmla="*/ 0 w 18"/>
              <a:gd name="T5" fmla="*/ 10080625 h 8"/>
              <a:gd name="T6" fmla="*/ 42843450 w 18"/>
              <a:gd name="T7" fmla="*/ 0 h 8"/>
              <a:gd name="T8" fmla="*/ 45362813 w 18"/>
              <a:gd name="T9" fmla="*/ 10080625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4"/>
                </a:moveTo>
                <a:lnTo>
                  <a:pt x="2" y="8"/>
                </a:lnTo>
                <a:lnTo>
                  <a:pt x="0" y="4"/>
                </a:lnTo>
                <a:lnTo>
                  <a:pt x="17" y="0"/>
                </a:lnTo>
                <a:lnTo>
                  <a:pt x="1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09" name="Freeform 541"/>
          <p:cNvSpPr>
            <a:spLocks/>
          </p:cNvSpPr>
          <p:nvPr/>
        </p:nvSpPr>
        <p:spPr bwMode="auto">
          <a:xfrm>
            <a:off x="1809750" y="4311650"/>
            <a:ext cx="4763" cy="9525"/>
          </a:xfrm>
          <a:custGeom>
            <a:avLst/>
            <a:gdLst>
              <a:gd name="T0" fmla="*/ 7562056 w 3"/>
              <a:gd name="T1" fmla="*/ 10080625 h 6"/>
              <a:gd name="T2" fmla="*/ 0 w 3"/>
              <a:gd name="T3" fmla="*/ 15120938 h 6"/>
              <a:gd name="T4" fmla="*/ 0 w 3"/>
              <a:gd name="T5" fmla="*/ 5040313 h 6"/>
              <a:gd name="T6" fmla="*/ 2521215 w 3"/>
              <a:gd name="T7" fmla="*/ 0 h 6"/>
              <a:gd name="T8" fmla="*/ 7562056 w 3"/>
              <a:gd name="T9" fmla="*/ 1008062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4"/>
                </a:moveTo>
                <a:lnTo>
                  <a:pt x="0" y="6"/>
                </a:lnTo>
                <a:lnTo>
                  <a:pt x="0" y="2"/>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0" name="Freeform 542"/>
          <p:cNvSpPr>
            <a:spLocks/>
          </p:cNvSpPr>
          <p:nvPr/>
        </p:nvSpPr>
        <p:spPr bwMode="auto">
          <a:xfrm>
            <a:off x="1749425" y="4321175"/>
            <a:ext cx="30163" cy="12700"/>
          </a:xfrm>
          <a:custGeom>
            <a:avLst/>
            <a:gdLst>
              <a:gd name="T0" fmla="*/ 47884556 w 19"/>
              <a:gd name="T1" fmla="*/ 10080625 h 8"/>
              <a:gd name="T2" fmla="*/ 2520992 w 19"/>
              <a:gd name="T3" fmla="*/ 20161250 h 8"/>
              <a:gd name="T4" fmla="*/ 0 w 19"/>
              <a:gd name="T5" fmla="*/ 10080625 h 8"/>
              <a:gd name="T6" fmla="*/ 47884556 w 19"/>
              <a:gd name="T7" fmla="*/ 0 h 8"/>
              <a:gd name="T8" fmla="*/ 47884556 w 19"/>
              <a:gd name="T9" fmla="*/ 10080625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19" y="4"/>
                </a:moveTo>
                <a:lnTo>
                  <a:pt x="1" y="8"/>
                </a:lnTo>
                <a:lnTo>
                  <a:pt x="0" y="4"/>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1" name="Freeform 543"/>
          <p:cNvSpPr>
            <a:spLocks/>
          </p:cNvSpPr>
          <p:nvPr/>
        </p:nvSpPr>
        <p:spPr bwMode="auto">
          <a:xfrm>
            <a:off x="1749425" y="3703638"/>
            <a:ext cx="31750" cy="11112"/>
          </a:xfrm>
          <a:custGeom>
            <a:avLst/>
            <a:gdLst>
              <a:gd name="T0" fmla="*/ 0 w 20"/>
              <a:gd name="T1" fmla="*/ 7560922 h 7"/>
              <a:gd name="T2" fmla="*/ 47883763 w 20"/>
              <a:gd name="T3" fmla="*/ 0 h 7"/>
              <a:gd name="T4" fmla="*/ 50403125 w 20"/>
              <a:gd name="T5" fmla="*/ 12601008 h 7"/>
              <a:gd name="T6" fmla="*/ 0 w 20"/>
              <a:gd name="T7" fmla="*/ 17641094 h 7"/>
              <a:gd name="T8" fmla="*/ 0 w 20"/>
              <a:gd name="T9" fmla="*/ 7560922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19" y="0"/>
                </a:lnTo>
                <a:lnTo>
                  <a:pt x="20" y="5"/>
                </a:lnTo>
                <a:lnTo>
                  <a:pt x="0"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2" name="Freeform 544"/>
          <p:cNvSpPr>
            <a:spLocks/>
          </p:cNvSpPr>
          <p:nvPr/>
        </p:nvSpPr>
        <p:spPr bwMode="auto">
          <a:xfrm>
            <a:off x="1811338" y="3702050"/>
            <a:ext cx="3175" cy="6350"/>
          </a:xfrm>
          <a:custGeom>
            <a:avLst/>
            <a:gdLst>
              <a:gd name="T0" fmla="*/ 0 w 2"/>
              <a:gd name="T1" fmla="*/ 0 h 4"/>
              <a:gd name="T2" fmla="*/ 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3" name="Freeform 545"/>
          <p:cNvSpPr>
            <a:spLocks/>
          </p:cNvSpPr>
          <p:nvPr/>
        </p:nvSpPr>
        <p:spPr bwMode="auto">
          <a:xfrm>
            <a:off x="1811338" y="3697288"/>
            <a:ext cx="30162" cy="11112"/>
          </a:xfrm>
          <a:custGeom>
            <a:avLst/>
            <a:gdLst>
              <a:gd name="T0" fmla="*/ 0 w 19"/>
              <a:gd name="T1" fmla="*/ 7560922 h 7"/>
              <a:gd name="T2" fmla="*/ 47882969 w 19"/>
              <a:gd name="T3" fmla="*/ 0 h 7"/>
              <a:gd name="T4" fmla="*/ 47882969 w 19"/>
              <a:gd name="T5" fmla="*/ 10080171 h 7"/>
              <a:gd name="T6" fmla="*/ 5040229 w 19"/>
              <a:gd name="T7" fmla="*/ 17641094 h 7"/>
              <a:gd name="T8" fmla="*/ 0 w 19"/>
              <a:gd name="T9" fmla="*/ 7560922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2"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4" name="Freeform 546"/>
          <p:cNvSpPr>
            <a:spLocks/>
          </p:cNvSpPr>
          <p:nvPr/>
        </p:nvSpPr>
        <p:spPr bwMode="auto">
          <a:xfrm>
            <a:off x="1871663" y="3690938"/>
            <a:ext cx="30162" cy="11112"/>
          </a:xfrm>
          <a:custGeom>
            <a:avLst/>
            <a:gdLst>
              <a:gd name="T0" fmla="*/ 0 w 19"/>
              <a:gd name="T1" fmla="*/ 7560922 h 7"/>
              <a:gd name="T2" fmla="*/ 47882969 w 19"/>
              <a:gd name="T3" fmla="*/ 0 h 7"/>
              <a:gd name="T4" fmla="*/ 47882969 w 19"/>
              <a:gd name="T5" fmla="*/ 10080171 h 7"/>
              <a:gd name="T6" fmla="*/ 5040229 w 19"/>
              <a:gd name="T7" fmla="*/ 17641094 h 7"/>
              <a:gd name="T8" fmla="*/ 0 w 19"/>
              <a:gd name="T9" fmla="*/ 7560922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2"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5" name="Rectangle 547"/>
          <p:cNvSpPr>
            <a:spLocks noChangeArrowheads="1"/>
          </p:cNvSpPr>
          <p:nvPr/>
        </p:nvSpPr>
        <p:spPr bwMode="auto">
          <a:xfrm>
            <a:off x="1901825" y="3690938"/>
            <a:ext cx="3175"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16" name="Freeform 548"/>
          <p:cNvSpPr>
            <a:spLocks/>
          </p:cNvSpPr>
          <p:nvPr/>
        </p:nvSpPr>
        <p:spPr bwMode="auto">
          <a:xfrm>
            <a:off x="1935163" y="3684588"/>
            <a:ext cx="30162" cy="11112"/>
          </a:xfrm>
          <a:custGeom>
            <a:avLst/>
            <a:gdLst>
              <a:gd name="T0" fmla="*/ 0 w 19"/>
              <a:gd name="T1" fmla="*/ 7560922 h 7"/>
              <a:gd name="T2" fmla="*/ 47882969 w 19"/>
              <a:gd name="T3" fmla="*/ 0 h 7"/>
              <a:gd name="T4" fmla="*/ 47882969 w 19"/>
              <a:gd name="T5" fmla="*/ 10080171 h 7"/>
              <a:gd name="T6" fmla="*/ 0 w 19"/>
              <a:gd name="T7" fmla="*/ 17641094 h 7"/>
              <a:gd name="T8" fmla="*/ 0 w 19"/>
              <a:gd name="T9" fmla="*/ 7560922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0"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7" name="Freeform 549"/>
          <p:cNvSpPr>
            <a:spLocks/>
          </p:cNvSpPr>
          <p:nvPr/>
        </p:nvSpPr>
        <p:spPr bwMode="auto">
          <a:xfrm>
            <a:off x="1995488" y="3678238"/>
            <a:ext cx="30162" cy="9525"/>
          </a:xfrm>
          <a:custGeom>
            <a:avLst/>
            <a:gdLst>
              <a:gd name="T0" fmla="*/ 0 w 19"/>
              <a:gd name="T1" fmla="*/ 5040313 h 6"/>
              <a:gd name="T2" fmla="*/ 47882969 w 19"/>
              <a:gd name="T3" fmla="*/ 0 h 6"/>
              <a:gd name="T4" fmla="*/ 47882969 w 19"/>
              <a:gd name="T5" fmla="*/ 10080625 h 6"/>
              <a:gd name="T6" fmla="*/ 2520908 w 19"/>
              <a:gd name="T7" fmla="*/ 15120938 h 6"/>
              <a:gd name="T8" fmla="*/ 0 w 19"/>
              <a:gd name="T9" fmla="*/ 5040313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0" y="2"/>
                </a:moveTo>
                <a:lnTo>
                  <a:pt x="19" y="0"/>
                </a:lnTo>
                <a:lnTo>
                  <a:pt x="19" y="4"/>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18" name="Rectangle 550"/>
          <p:cNvSpPr>
            <a:spLocks noChangeArrowheads="1"/>
          </p:cNvSpPr>
          <p:nvPr/>
        </p:nvSpPr>
        <p:spPr bwMode="auto">
          <a:xfrm>
            <a:off x="2025650" y="3678238"/>
            <a:ext cx="1588"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19" name="Freeform 551"/>
          <p:cNvSpPr>
            <a:spLocks/>
          </p:cNvSpPr>
          <p:nvPr/>
        </p:nvSpPr>
        <p:spPr bwMode="auto">
          <a:xfrm>
            <a:off x="2057400" y="3670300"/>
            <a:ext cx="30163" cy="11113"/>
          </a:xfrm>
          <a:custGeom>
            <a:avLst/>
            <a:gdLst>
              <a:gd name="T0" fmla="*/ 0 w 19"/>
              <a:gd name="T1" fmla="*/ 5040539 h 7"/>
              <a:gd name="T2" fmla="*/ 47884556 w 19"/>
              <a:gd name="T3" fmla="*/ 0 h 7"/>
              <a:gd name="T4" fmla="*/ 47884556 w 19"/>
              <a:gd name="T5" fmla="*/ 10081079 h 7"/>
              <a:gd name="T6" fmla="*/ 0 w 19"/>
              <a:gd name="T7" fmla="*/ 17642681 h 7"/>
              <a:gd name="T8" fmla="*/ 0 w 19"/>
              <a:gd name="T9" fmla="*/ 5040539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2"/>
                </a:moveTo>
                <a:lnTo>
                  <a:pt x="19" y="0"/>
                </a:lnTo>
                <a:lnTo>
                  <a:pt x="19" y="4"/>
                </a:lnTo>
                <a:lnTo>
                  <a:pt x="0" y="7"/>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0" name="Freeform 552"/>
          <p:cNvSpPr>
            <a:spLocks/>
          </p:cNvSpPr>
          <p:nvPr/>
        </p:nvSpPr>
        <p:spPr bwMode="auto">
          <a:xfrm>
            <a:off x="2117725" y="3665538"/>
            <a:ext cx="15875" cy="7937"/>
          </a:xfrm>
          <a:custGeom>
            <a:avLst/>
            <a:gdLst>
              <a:gd name="T0" fmla="*/ 0 w 10"/>
              <a:gd name="T1" fmla="*/ 2520791 h 5"/>
              <a:gd name="T2" fmla="*/ 25201563 w 10"/>
              <a:gd name="T3" fmla="*/ 0 h 5"/>
              <a:gd name="T4" fmla="*/ 25201563 w 10"/>
              <a:gd name="T5" fmla="*/ 10079990 h 5"/>
              <a:gd name="T6" fmla="*/ 2520950 w 10"/>
              <a:gd name="T7" fmla="*/ 12600781 h 5"/>
              <a:gd name="T8" fmla="*/ 0 w 10"/>
              <a:gd name="T9" fmla="*/ 2520791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0" y="1"/>
                </a:moveTo>
                <a:lnTo>
                  <a:pt x="10" y="0"/>
                </a:lnTo>
                <a:lnTo>
                  <a:pt x="10"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1" name="Freeform 553"/>
          <p:cNvSpPr>
            <a:spLocks/>
          </p:cNvSpPr>
          <p:nvPr/>
        </p:nvSpPr>
        <p:spPr bwMode="auto">
          <a:xfrm>
            <a:off x="2133600" y="3663950"/>
            <a:ext cx="15875" cy="7938"/>
          </a:xfrm>
          <a:custGeom>
            <a:avLst/>
            <a:gdLst>
              <a:gd name="T0" fmla="*/ 0 w 10"/>
              <a:gd name="T1" fmla="*/ 2521109 h 5"/>
              <a:gd name="T2" fmla="*/ 22682200 w 10"/>
              <a:gd name="T3" fmla="*/ 0 h 5"/>
              <a:gd name="T4" fmla="*/ 25201563 w 10"/>
              <a:gd name="T5" fmla="*/ 10081260 h 5"/>
              <a:gd name="T6" fmla="*/ 0 w 10"/>
              <a:gd name="T7" fmla="*/ 12602369 h 5"/>
              <a:gd name="T8" fmla="*/ 0 w 10"/>
              <a:gd name="T9" fmla="*/ 2521109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0" y="1"/>
                </a:moveTo>
                <a:lnTo>
                  <a:pt x="9" y="0"/>
                </a:lnTo>
                <a:lnTo>
                  <a:pt x="10"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2" name="Freeform 554"/>
          <p:cNvSpPr>
            <a:spLocks/>
          </p:cNvSpPr>
          <p:nvPr/>
        </p:nvSpPr>
        <p:spPr bwMode="auto">
          <a:xfrm>
            <a:off x="2181225" y="3657600"/>
            <a:ext cx="20638" cy="7938"/>
          </a:xfrm>
          <a:custGeom>
            <a:avLst/>
            <a:gdLst>
              <a:gd name="T0" fmla="*/ 0 w 13"/>
              <a:gd name="T1" fmla="*/ 2521109 h 5"/>
              <a:gd name="T2" fmla="*/ 32763619 w 13"/>
              <a:gd name="T3" fmla="*/ 0 h 5"/>
              <a:gd name="T4" fmla="*/ 32763619 w 13"/>
              <a:gd name="T5" fmla="*/ 10081260 h 5"/>
              <a:gd name="T6" fmla="*/ 0 w 13"/>
              <a:gd name="T7" fmla="*/ 12602369 h 5"/>
              <a:gd name="T8" fmla="*/ 0 w 13"/>
              <a:gd name="T9" fmla="*/ 2521109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0" y="1"/>
                </a:moveTo>
                <a:lnTo>
                  <a:pt x="13" y="0"/>
                </a:lnTo>
                <a:lnTo>
                  <a:pt x="13"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3" name="Rectangle 555"/>
          <p:cNvSpPr>
            <a:spLocks noChangeArrowheads="1"/>
          </p:cNvSpPr>
          <p:nvPr/>
        </p:nvSpPr>
        <p:spPr bwMode="auto">
          <a:xfrm>
            <a:off x="2201863" y="3657600"/>
            <a:ext cx="4762"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24" name="Rectangle 556"/>
          <p:cNvSpPr>
            <a:spLocks noChangeArrowheads="1"/>
          </p:cNvSpPr>
          <p:nvPr/>
        </p:nvSpPr>
        <p:spPr bwMode="auto">
          <a:xfrm>
            <a:off x="2206625" y="3657600"/>
            <a:ext cx="4763"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25" name="Freeform 557"/>
          <p:cNvSpPr>
            <a:spLocks/>
          </p:cNvSpPr>
          <p:nvPr/>
        </p:nvSpPr>
        <p:spPr bwMode="auto">
          <a:xfrm>
            <a:off x="2241550" y="3652838"/>
            <a:ext cx="3175" cy="6350"/>
          </a:xfrm>
          <a:custGeom>
            <a:avLst/>
            <a:gdLst>
              <a:gd name="T0" fmla="*/ 0 w 2"/>
              <a:gd name="T1" fmla="*/ 0 h 4"/>
              <a:gd name="T2" fmla="*/ 2520950 w 2"/>
              <a:gd name="T3" fmla="*/ 0 h 4"/>
              <a:gd name="T4" fmla="*/ 5040313 w 2"/>
              <a:gd name="T5" fmla="*/ 10080625 h 4"/>
              <a:gd name="T6" fmla="*/ 252095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6" name="Freeform 558"/>
          <p:cNvSpPr>
            <a:spLocks/>
          </p:cNvSpPr>
          <p:nvPr/>
        </p:nvSpPr>
        <p:spPr bwMode="auto">
          <a:xfrm>
            <a:off x="2243138" y="3651250"/>
            <a:ext cx="4762" cy="7938"/>
          </a:xfrm>
          <a:custGeom>
            <a:avLst/>
            <a:gdLst>
              <a:gd name="T0" fmla="*/ 0 w 3"/>
              <a:gd name="T1" fmla="*/ 2521109 h 5"/>
              <a:gd name="T2" fmla="*/ 7560469 w 3"/>
              <a:gd name="T3" fmla="*/ 0 h 5"/>
              <a:gd name="T4" fmla="*/ 7560469 w 3"/>
              <a:gd name="T5" fmla="*/ 10081260 h 5"/>
              <a:gd name="T6" fmla="*/ 2520685 w 3"/>
              <a:gd name="T7" fmla="*/ 12602369 h 5"/>
              <a:gd name="T8" fmla="*/ 0 w 3"/>
              <a:gd name="T9" fmla="*/ 2521109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0"/>
                </a:lnTo>
                <a:lnTo>
                  <a:pt x="3"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7" name="Freeform 559"/>
          <p:cNvSpPr>
            <a:spLocks/>
          </p:cNvSpPr>
          <p:nvPr/>
        </p:nvSpPr>
        <p:spPr bwMode="auto">
          <a:xfrm>
            <a:off x="2247900" y="3651250"/>
            <a:ext cx="3175" cy="6350"/>
          </a:xfrm>
          <a:custGeom>
            <a:avLst/>
            <a:gdLst>
              <a:gd name="T0" fmla="*/ 0 w 2"/>
              <a:gd name="T1" fmla="*/ 0 h 4"/>
              <a:gd name="T2" fmla="*/ 252095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8" name="Freeform 560"/>
          <p:cNvSpPr>
            <a:spLocks/>
          </p:cNvSpPr>
          <p:nvPr/>
        </p:nvSpPr>
        <p:spPr bwMode="auto">
          <a:xfrm>
            <a:off x="2249488" y="3648075"/>
            <a:ext cx="17462" cy="9525"/>
          </a:xfrm>
          <a:custGeom>
            <a:avLst/>
            <a:gdLst>
              <a:gd name="T0" fmla="*/ 0 w 11"/>
              <a:gd name="T1" fmla="*/ 5040313 h 6"/>
              <a:gd name="T2" fmla="*/ 22681551 w 11"/>
              <a:gd name="T3" fmla="*/ 0 h 6"/>
              <a:gd name="T4" fmla="*/ 27721719 w 11"/>
              <a:gd name="T5" fmla="*/ 10080625 h 6"/>
              <a:gd name="T6" fmla="*/ 2520878 w 11"/>
              <a:gd name="T7" fmla="*/ 15120938 h 6"/>
              <a:gd name="T8" fmla="*/ 0 w 11"/>
              <a:gd name="T9" fmla="*/ 5040313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lnTo>
                  <a:pt x="9" y="0"/>
                </a:lnTo>
                <a:lnTo>
                  <a:pt x="11" y="4"/>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29" name="Freeform 561"/>
          <p:cNvSpPr>
            <a:spLocks/>
          </p:cNvSpPr>
          <p:nvPr/>
        </p:nvSpPr>
        <p:spPr bwMode="auto">
          <a:xfrm>
            <a:off x="2263775" y="3648075"/>
            <a:ext cx="9525" cy="6350"/>
          </a:xfrm>
          <a:custGeom>
            <a:avLst/>
            <a:gdLst>
              <a:gd name="T0" fmla="*/ 0 w 6"/>
              <a:gd name="T1" fmla="*/ 0 h 4"/>
              <a:gd name="T2" fmla="*/ 12601575 w 6"/>
              <a:gd name="T3" fmla="*/ 0 h 4"/>
              <a:gd name="T4" fmla="*/ 15120938 w 6"/>
              <a:gd name="T5" fmla="*/ 10080625 h 4"/>
              <a:gd name="T6" fmla="*/ 5040313 w 6"/>
              <a:gd name="T7" fmla="*/ 10080625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5" y="0"/>
                </a:lnTo>
                <a:lnTo>
                  <a:pt x="6"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0" name="Freeform 562"/>
          <p:cNvSpPr>
            <a:spLocks/>
          </p:cNvSpPr>
          <p:nvPr/>
        </p:nvSpPr>
        <p:spPr bwMode="auto">
          <a:xfrm>
            <a:off x="2303463" y="3643313"/>
            <a:ext cx="1587" cy="7937"/>
          </a:xfrm>
          <a:custGeom>
            <a:avLst/>
            <a:gdLst>
              <a:gd name="T0" fmla="*/ 0 w 1"/>
              <a:gd name="T1" fmla="*/ 0 h 5"/>
              <a:gd name="T2" fmla="*/ 0 w 1"/>
              <a:gd name="T3" fmla="*/ 0 h 5"/>
              <a:gd name="T4" fmla="*/ 2520156 w 1"/>
              <a:gd name="T5" fmla="*/ 12600781 h 5"/>
              <a:gd name="T6" fmla="*/ 0 w 1"/>
              <a:gd name="T7" fmla="*/ 12600781 h 5"/>
              <a:gd name="T8" fmla="*/ 0 w 1"/>
              <a:gd name="T9" fmla="*/ 0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0" y="0"/>
                </a:moveTo>
                <a:lnTo>
                  <a:pt x="0" y="0"/>
                </a:lnTo>
                <a:lnTo>
                  <a:pt x="1" y="5"/>
                </a:lnTo>
                <a:lnTo>
                  <a:pt x="0" y="5"/>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1" name="Freeform 563"/>
          <p:cNvSpPr>
            <a:spLocks/>
          </p:cNvSpPr>
          <p:nvPr/>
        </p:nvSpPr>
        <p:spPr bwMode="auto">
          <a:xfrm>
            <a:off x="2303463" y="3641725"/>
            <a:ext cx="7937" cy="9525"/>
          </a:xfrm>
          <a:custGeom>
            <a:avLst/>
            <a:gdLst>
              <a:gd name="T0" fmla="*/ 0 w 5"/>
              <a:gd name="T1" fmla="*/ 2520950 h 6"/>
              <a:gd name="T2" fmla="*/ 10079990 w 5"/>
              <a:gd name="T3" fmla="*/ 0 h 6"/>
              <a:gd name="T4" fmla="*/ 12600781 w 5"/>
              <a:gd name="T5" fmla="*/ 10080625 h 6"/>
              <a:gd name="T6" fmla="*/ 2520791 w 5"/>
              <a:gd name="T7" fmla="*/ 15120938 h 6"/>
              <a:gd name="T8" fmla="*/ 0 w 5"/>
              <a:gd name="T9" fmla="*/ 252095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4" y="0"/>
                </a:lnTo>
                <a:lnTo>
                  <a:pt x="5" y="4"/>
                </a:lnTo>
                <a:lnTo>
                  <a:pt x="1"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2" name="Freeform 564"/>
          <p:cNvSpPr>
            <a:spLocks/>
          </p:cNvSpPr>
          <p:nvPr/>
        </p:nvSpPr>
        <p:spPr bwMode="auto">
          <a:xfrm>
            <a:off x="2309813" y="3641725"/>
            <a:ext cx="14287" cy="6350"/>
          </a:xfrm>
          <a:custGeom>
            <a:avLst/>
            <a:gdLst>
              <a:gd name="T0" fmla="*/ 0 w 9"/>
              <a:gd name="T1" fmla="*/ 0 h 4"/>
              <a:gd name="T2" fmla="*/ 22681406 w 9"/>
              <a:gd name="T3" fmla="*/ 0 h 4"/>
              <a:gd name="T4" fmla="*/ 22681406 w 9"/>
              <a:gd name="T5" fmla="*/ 10080625 h 4"/>
              <a:gd name="T6" fmla="*/ 2520862 w 9"/>
              <a:gd name="T7" fmla="*/ 10080625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9" y="0"/>
                </a:lnTo>
                <a:lnTo>
                  <a:pt x="9"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3" name="Freeform 565"/>
          <p:cNvSpPr>
            <a:spLocks/>
          </p:cNvSpPr>
          <p:nvPr/>
        </p:nvSpPr>
        <p:spPr bwMode="auto">
          <a:xfrm>
            <a:off x="2324100" y="3640138"/>
            <a:ext cx="9525" cy="7937"/>
          </a:xfrm>
          <a:custGeom>
            <a:avLst/>
            <a:gdLst>
              <a:gd name="T0" fmla="*/ 0 w 6"/>
              <a:gd name="T1" fmla="*/ 2520791 h 5"/>
              <a:gd name="T2" fmla="*/ 15120938 w 6"/>
              <a:gd name="T3" fmla="*/ 0 h 5"/>
              <a:gd name="T4" fmla="*/ 15120938 w 6"/>
              <a:gd name="T5" fmla="*/ 10079990 h 5"/>
              <a:gd name="T6" fmla="*/ 0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6" y="0"/>
                </a:lnTo>
                <a:lnTo>
                  <a:pt x="6"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4" name="Rectangle 566"/>
          <p:cNvSpPr>
            <a:spLocks noChangeArrowheads="1"/>
          </p:cNvSpPr>
          <p:nvPr/>
        </p:nvSpPr>
        <p:spPr bwMode="auto">
          <a:xfrm>
            <a:off x="2333625" y="3640138"/>
            <a:ext cx="1588"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35" name="Rectangle 567"/>
          <p:cNvSpPr>
            <a:spLocks noChangeArrowheads="1"/>
          </p:cNvSpPr>
          <p:nvPr/>
        </p:nvSpPr>
        <p:spPr bwMode="auto">
          <a:xfrm>
            <a:off x="2363788" y="3635375"/>
            <a:ext cx="1587"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36" name="Freeform 568"/>
          <p:cNvSpPr>
            <a:spLocks/>
          </p:cNvSpPr>
          <p:nvPr/>
        </p:nvSpPr>
        <p:spPr bwMode="auto">
          <a:xfrm>
            <a:off x="2365375" y="3633788"/>
            <a:ext cx="9525" cy="7937"/>
          </a:xfrm>
          <a:custGeom>
            <a:avLst/>
            <a:gdLst>
              <a:gd name="T0" fmla="*/ 0 w 6"/>
              <a:gd name="T1" fmla="*/ 2520791 h 5"/>
              <a:gd name="T2" fmla="*/ 10080625 w 6"/>
              <a:gd name="T3" fmla="*/ 0 h 5"/>
              <a:gd name="T4" fmla="*/ 15120938 w 6"/>
              <a:gd name="T5" fmla="*/ 10079990 h 5"/>
              <a:gd name="T6" fmla="*/ 0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7" name="Freeform 569"/>
          <p:cNvSpPr>
            <a:spLocks/>
          </p:cNvSpPr>
          <p:nvPr/>
        </p:nvSpPr>
        <p:spPr bwMode="auto">
          <a:xfrm>
            <a:off x="2371725" y="3633788"/>
            <a:ext cx="12700" cy="6350"/>
          </a:xfrm>
          <a:custGeom>
            <a:avLst/>
            <a:gdLst>
              <a:gd name="T0" fmla="*/ 0 w 8"/>
              <a:gd name="T1" fmla="*/ 0 h 4"/>
              <a:gd name="T2" fmla="*/ 20161250 w 8"/>
              <a:gd name="T3" fmla="*/ 0 h 4"/>
              <a:gd name="T4" fmla="*/ 20161250 w 8"/>
              <a:gd name="T5" fmla="*/ 10080625 h 4"/>
              <a:gd name="T6" fmla="*/ 5040313 w 8"/>
              <a:gd name="T7" fmla="*/ 10080625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8" y="0"/>
                </a:lnTo>
                <a:lnTo>
                  <a:pt x="8"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8" name="Freeform 570"/>
          <p:cNvSpPr>
            <a:spLocks/>
          </p:cNvSpPr>
          <p:nvPr/>
        </p:nvSpPr>
        <p:spPr bwMode="auto">
          <a:xfrm>
            <a:off x="2384425" y="3630613"/>
            <a:ext cx="7938" cy="9525"/>
          </a:xfrm>
          <a:custGeom>
            <a:avLst/>
            <a:gdLst>
              <a:gd name="T0" fmla="*/ 0 w 5"/>
              <a:gd name="T1" fmla="*/ 5040313 h 6"/>
              <a:gd name="T2" fmla="*/ 12602369 w 5"/>
              <a:gd name="T3" fmla="*/ 0 h 6"/>
              <a:gd name="T4" fmla="*/ 12602369 w 5"/>
              <a:gd name="T5" fmla="*/ 10080625 h 6"/>
              <a:gd name="T6" fmla="*/ 0 w 5"/>
              <a:gd name="T7" fmla="*/ 15120938 h 6"/>
              <a:gd name="T8" fmla="*/ 0 w 5"/>
              <a:gd name="T9" fmla="*/ 504031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4"/>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39" name="Freeform 571"/>
          <p:cNvSpPr>
            <a:spLocks/>
          </p:cNvSpPr>
          <p:nvPr/>
        </p:nvSpPr>
        <p:spPr bwMode="auto">
          <a:xfrm>
            <a:off x="2392363" y="3630613"/>
            <a:ext cx="3175" cy="6350"/>
          </a:xfrm>
          <a:custGeom>
            <a:avLst/>
            <a:gdLst>
              <a:gd name="T0" fmla="*/ 0 w 2"/>
              <a:gd name="T1" fmla="*/ 0 h 4"/>
              <a:gd name="T2" fmla="*/ 252095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0" name="Freeform 572"/>
          <p:cNvSpPr>
            <a:spLocks/>
          </p:cNvSpPr>
          <p:nvPr/>
        </p:nvSpPr>
        <p:spPr bwMode="auto">
          <a:xfrm>
            <a:off x="2424113" y="3627438"/>
            <a:ext cx="1587" cy="6350"/>
          </a:xfrm>
          <a:custGeom>
            <a:avLst/>
            <a:gdLst>
              <a:gd name="T0" fmla="*/ 0 w 1"/>
              <a:gd name="T1" fmla="*/ 0 h 4"/>
              <a:gd name="T2" fmla="*/ 2520156 w 1"/>
              <a:gd name="T3" fmla="*/ 0 h 4"/>
              <a:gd name="T4" fmla="*/ 2520156 w 1"/>
              <a:gd name="T5" fmla="*/ 10080625 h 4"/>
              <a:gd name="T6" fmla="*/ 2520156 w 1"/>
              <a:gd name="T7" fmla="*/ 10080625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0"/>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1" name="Freeform 573"/>
          <p:cNvSpPr>
            <a:spLocks/>
          </p:cNvSpPr>
          <p:nvPr/>
        </p:nvSpPr>
        <p:spPr bwMode="auto">
          <a:xfrm>
            <a:off x="2425700" y="3624263"/>
            <a:ext cx="11113" cy="9525"/>
          </a:xfrm>
          <a:custGeom>
            <a:avLst/>
            <a:gdLst>
              <a:gd name="T0" fmla="*/ 0 w 7"/>
              <a:gd name="T1" fmla="*/ 5040313 h 6"/>
              <a:gd name="T2" fmla="*/ 17642681 w 7"/>
              <a:gd name="T3" fmla="*/ 0 h 6"/>
              <a:gd name="T4" fmla="*/ 17642681 w 7"/>
              <a:gd name="T5" fmla="*/ 10080625 h 6"/>
              <a:gd name="T6" fmla="*/ 0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7" y="0"/>
                </a:lnTo>
                <a:lnTo>
                  <a:pt x="7" y="4"/>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2" name="Freeform 574"/>
          <p:cNvSpPr>
            <a:spLocks/>
          </p:cNvSpPr>
          <p:nvPr/>
        </p:nvSpPr>
        <p:spPr bwMode="auto">
          <a:xfrm>
            <a:off x="2436813" y="3622675"/>
            <a:ext cx="15875" cy="7938"/>
          </a:xfrm>
          <a:custGeom>
            <a:avLst/>
            <a:gdLst>
              <a:gd name="T0" fmla="*/ 0 w 10"/>
              <a:gd name="T1" fmla="*/ 2521109 h 5"/>
              <a:gd name="T2" fmla="*/ 20161250 w 10"/>
              <a:gd name="T3" fmla="*/ 0 h 5"/>
              <a:gd name="T4" fmla="*/ 25201563 w 10"/>
              <a:gd name="T5" fmla="*/ 10081260 h 5"/>
              <a:gd name="T6" fmla="*/ 0 w 10"/>
              <a:gd name="T7" fmla="*/ 12602369 h 5"/>
              <a:gd name="T8" fmla="*/ 0 w 10"/>
              <a:gd name="T9" fmla="*/ 2521109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0" y="1"/>
                </a:moveTo>
                <a:lnTo>
                  <a:pt x="8" y="0"/>
                </a:lnTo>
                <a:lnTo>
                  <a:pt x="10"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3" name="Freeform 575"/>
          <p:cNvSpPr>
            <a:spLocks/>
          </p:cNvSpPr>
          <p:nvPr/>
        </p:nvSpPr>
        <p:spPr bwMode="auto">
          <a:xfrm>
            <a:off x="2449513" y="3622675"/>
            <a:ext cx="6350" cy="6350"/>
          </a:xfrm>
          <a:custGeom>
            <a:avLst/>
            <a:gdLst>
              <a:gd name="T0" fmla="*/ 0 w 4"/>
              <a:gd name="T1" fmla="*/ 0 h 4"/>
              <a:gd name="T2" fmla="*/ 7559675 w 4"/>
              <a:gd name="T3" fmla="*/ 0 h 4"/>
              <a:gd name="T4" fmla="*/ 10080625 w 4"/>
              <a:gd name="T5" fmla="*/ 1008062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4" name="Freeform 576"/>
          <p:cNvSpPr>
            <a:spLocks/>
          </p:cNvSpPr>
          <p:nvPr/>
        </p:nvSpPr>
        <p:spPr bwMode="auto">
          <a:xfrm>
            <a:off x="2486025" y="3617913"/>
            <a:ext cx="3175" cy="6350"/>
          </a:xfrm>
          <a:custGeom>
            <a:avLst/>
            <a:gdLst>
              <a:gd name="T0" fmla="*/ 0 w 2"/>
              <a:gd name="T1" fmla="*/ 0 h 4"/>
              <a:gd name="T2" fmla="*/ 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5" name="Freeform 577"/>
          <p:cNvSpPr>
            <a:spLocks/>
          </p:cNvSpPr>
          <p:nvPr/>
        </p:nvSpPr>
        <p:spPr bwMode="auto">
          <a:xfrm>
            <a:off x="2486025" y="3616325"/>
            <a:ext cx="9525" cy="7938"/>
          </a:xfrm>
          <a:custGeom>
            <a:avLst/>
            <a:gdLst>
              <a:gd name="T0" fmla="*/ 0 w 6"/>
              <a:gd name="T1" fmla="*/ 2521109 h 5"/>
              <a:gd name="T2" fmla="*/ 10080625 w 6"/>
              <a:gd name="T3" fmla="*/ 0 h 5"/>
              <a:gd name="T4" fmla="*/ 15120938 w 6"/>
              <a:gd name="T5" fmla="*/ 10081260 h 5"/>
              <a:gd name="T6" fmla="*/ 5040313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6" name="Freeform 578"/>
          <p:cNvSpPr>
            <a:spLocks/>
          </p:cNvSpPr>
          <p:nvPr/>
        </p:nvSpPr>
        <p:spPr bwMode="auto">
          <a:xfrm>
            <a:off x="2492375" y="3613150"/>
            <a:ext cx="15875" cy="9525"/>
          </a:xfrm>
          <a:custGeom>
            <a:avLst/>
            <a:gdLst>
              <a:gd name="T0" fmla="*/ 0 w 10"/>
              <a:gd name="T1" fmla="*/ 5040313 h 6"/>
              <a:gd name="T2" fmla="*/ 25201563 w 10"/>
              <a:gd name="T3" fmla="*/ 0 h 6"/>
              <a:gd name="T4" fmla="*/ 25201563 w 10"/>
              <a:gd name="T5" fmla="*/ 12601575 h 6"/>
              <a:gd name="T6" fmla="*/ 5040313 w 10"/>
              <a:gd name="T7" fmla="*/ 15120938 h 6"/>
              <a:gd name="T8" fmla="*/ 0 w 10"/>
              <a:gd name="T9" fmla="*/ 504031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2"/>
                </a:moveTo>
                <a:lnTo>
                  <a:pt x="10" y="0"/>
                </a:lnTo>
                <a:lnTo>
                  <a:pt x="10" y="5"/>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47" name="Rectangle 579"/>
          <p:cNvSpPr>
            <a:spLocks noChangeArrowheads="1"/>
          </p:cNvSpPr>
          <p:nvPr/>
        </p:nvSpPr>
        <p:spPr bwMode="auto">
          <a:xfrm>
            <a:off x="2508250" y="3613150"/>
            <a:ext cx="7938" cy="7938"/>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48" name="Rectangle 580"/>
          <p:cNvSpPr>
            <a:spLocks noChangeArrowheads="1"/>
          </p:cNvSpPr>
          <p:nvPr/>
        </p:nvSpPr>
        <p:spPr bwMode="auto">
          <a:xfrm>
            <a:off x="2546350" y="3606800"/>
            <a:ext cx="4763"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49" name="Rectangle 581"/>
          <p:cNvSpPr>
            <a:spLocks noChangeArrowheads="1"/>
          </p:cNvSpPr>
          <p:nvPr/>
        </p:nvSpPr>
        <p:spPr bwMode="auto">
          <a:xfrm>
            <a:off x="2551113" y="3606800"/>
            <a:ext cx="4762"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50" name="Freeform 582"/>
          <p:cNvSpPr>
            <a:spLocks/>
          </p:cNvSpPr>
          <p:nvPr/>
        </p:nvSpPr>
        <p:spPr bwMode="auto">
          <a:xfrm>
            <a:off x="2555875" y="3605213"/>
            <a:ext cx="12700" cy="7937"/>
          </a:xfrm>
          <a:custGeom>
            <a:avLst/>
            <a:gdLst>
              <a:gd name="T0" fmla="*/ 0 w 8"/>
              <a:gd name="T1" fmla="*/ 2520791 h 5"/>
              <a:gd name="T2" fmla="*/ 20161250 w 8"/>
              <a:gd name="T3" fmla="*/ 0 h 5"/>
              <a:gd name="T4" fmla="*/ 20161250 w 8"/>
              <a:gd name="T5" fmla="*/ 10079990 h 5"/>
              <a:gd name="T6" fmla="*/ 0 w 8"/>
              <a:gd name="T7" fmla="*/ 12600781 h 5"/>
              <a:gd name="T8" fmla="*/ 0 w 8"/>
              <a:gd name="T9" fmla="*/ 252079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1"/>
                </a:moveTo>
                <a:lnTo>
                  <a:pt x="8" y="0"/>
                </a:lnTo>
                <a:lnTo>
                  <a:pt x="8"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1" name="Freeform 583"/>
          <p:cNvSpPr>
            <a:spLocks/>
          </p:cNvSpPr>
          <p:nvPr/>
        </p:nvSpPr>
        <p:spPr bwMode="auto">
          <a:xfrm>
            <a:off x="2568575" y="3603625"/>
            <a:ext cx="4763" cy="7938"/>
          </a:xfrm>
          <a:custGeom>
            <a:avLst/>
            <a:gdLst>
              <a:gd name="T0" fmla="*/ 0 w 3"/>
              <a:gd name="T1" fmla="*/ 2521109 h 5"/>
              <a:gd name="T2" fmla="*/ 7562056 w 3"/>
              <a:gd name="T3" fmla="*/ 0 h 5"/>
              <a:gd name="T4" fmla="*/ 7562056 w 3"/>
              <a:gd name="T5" fmla="*/ 10081260 h 5"/>
              <a:gd name="T6" fmla="*/ 0 w 3"/>
              <a:gd name="T7" fmla="*/ 12602369 h 5"/>
              <a:gd name="T8" fmla="*/ 0 w 3"/>
              <a:gd name="T9" fmla="*/ 2521109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0"/>
                </a:lnTo>
                <a:lnTo>
                  <a:pt x="3"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2" name="Freeform 584"/>
          <p:cNvSpPr>
            <a:spLocks/>
          </p:cNvSpPr>
          <p:nvPr/>
        </p:nvSpPr>
        <p:spPr bwMode="auto">
          <a:xfrm>
            <a:off x="2573338" y="3603625"/>
            <a:ext cx="6350" cy="6350"/>
          </a:xfrm>
          <a:custGeom>
            <a:avLst/>
            <a:gdLst>
              <a:gd name="T0" fmla="*/ 0 w 4"/>
              <a:gd name="T1" fmla="*/ 0 h 4"/>
              <a:gd name="T2" fmla="*/ 5040313 w 4"/>
              <a:gd name="T3" fmla="*/ 0 h 4"/>
              <a:gd name="T4" fmla="*/ 10080625 w 4"/>
              <a:gd name="T5" fmla="*/ 10080625 h 4"/>
              <a:gd name="T6" fmla="*/ 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2" y="0"/>
                </a:lnTo>
                <a:lnTo>
                  <a:pt x="4"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3" name="Freeform 585"/>
          <p:cNvSpPr>
            <a:spLocks/>
          </p:cNvSpPr>
          <p:nvPr/>
        </p:nvSpPr>
        <p:spPr bwMode="auto">
          <a:xfrm>
            <a:off x="2606675" y="3598863"/>
            <a:ext cx="3175" cy="6350"/>
          </a:xfrm>
          <a:custGeom>
            <a:avLst/>
            <a:gdLst>
              <a:gd name="T0" fmla="*/ 0 w 2"/>
              <a:gd name="T1" fmla="*/ 0 h 4"/>
              <a:gd name="T2" fmla="*/ 5040313 w 2"/>
              <a:gd name="T3" fmla="*/ 0 h 4"/>
              <a:gd name="T4" fmla="*/ 5040313 w 2"/>
              <a:gd name="T5" fmla="*/ 10080625 h 4"/>
              <a:gd name="T6" fmla="*/ 5040313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2" y="0"/>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4" name="Freeform 586"/>
          <p:cNvSpPr>
            <a:spLocks/>
          </p:cNvSpPr>
          <p:nvPr/>
        </p:nvSpPr>
        <p:spPr bwMode="auto">
          <a:xfrm>
            <a:off x="2609850" y="3594100"/>
            <a:ext cx="17463" cy="11113"/>
          </a:xfrm>
          <a:custGeom>
            <a:avLst/>
            <a:gdLst>
              <a:gd name="T0" fmla="*/ 0 w 11"/>
              <a:gd name="T1" fmla="*/ 7561603 h 7"/>
              <a:gd name="T2" fmla="*/ 22682849 w 11"/>
              <a:gd name="T3" fmla="*/ 0 h 7"/>
              <a:gd name="T4" fmla="*/ 27723306 w 11"/>
              <a:gd name="T5" fmla="*/ 10081079 h 7"/>
              <a:gd name="T6" fmla="*/ 0 w 11"/>
              <a:gd name="T7" fmla="*/ 17642681 h 7"/>
              <a:gd name="T8" fmla="*/ 0 w 11"/>
              <a:gd name="T9" fmla="*/ 7561603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3"/>
                </a:moveTo>
                <a:lnTo>
                  <a:pt x="9" y="0"/>
                </a:lnTo>
                <a:lnTo>
                  <a:pt x="11" y="4"/>
                </a:lnTo>
                <a:lnTo>
                  <a:pt x="0"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5" name="Freeform 587"/>
          <p:cNvSpPr>
            <a:spLocks/>
          </p:cNvSpPr>
          <p:nvPr/>
        </p:nvSpPr>
        <p:spPr bwMode="auto">
          <a:xfrm>
            <a:off x="2624138" y="3592513"/>
            <a:ext cx="15875" cy="7937"/>
          </a:xfrm>
          <a:custGeom>
            <a:avLst/>
            <a:gdLst>
              <a:gd name="T0" fmla="*/ 0 w 10"/>
              <a:gd name="T1" fmla="*/ 2520791 h 5"/>
              <a:gd name="T2" fmla="*/ 20161250 w 10"/>
              <a:gd name="T3" fmla="*/ 0 h 5"/>
              <a:gd name="T4" fmla="*/ 25201563 w 10"/>
              <a:gd name="T5" fmla="*/ 10079990 h 5"/>
              <a:gd name="T6" fmla="*/ 5040313 w 10"/>
              <a:gd name="T7" fmla="*/ 12600781 h 5"/>
              <a:gd name="T8" fmla="*/ 0 w 10"/>
              <a:gd name="T9" fmla="*/ 2520791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0" y="1"/>
                </a:moveTo>
                <a:lnTo>
                  <a:pt x="8" y="0"/>
                </a:lnTo>
                <a:lnTo>
                  <a:pt x="10"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6" name="Freeform 588"/>
          <p:cNvSpPr>
            <a:spLocks/>
          </p:cNvSpPr>
          <p:nvPr/>
        </p:nvSpPr>
        <p:spPr bwMode="auto">
          <a:xfrm>
            <a:off x="2667000" y="3587750"/>
            <a:ext cx="4763" cy="6350"/>
          </a:xfrm>
          <a:custGeom>
            <a:avLst/>
            <a:gdLst>
              <a:gd name="T0" fmla="*/ 0 w 3"/>
              <a:gd name="T1" fmla="*/ 0 h 4"/>
              <a:gd name="T2" fmla="*/ 7562056 w 3"/>
              <a:gd name="T3" fmla="*/ 0 h 4"/>
              <a:gd name="T4" fmla="*/ 7562056 w 3"/>
              <a:gd name="T5" fmla="*/ 10080625 h 4"/>
              <a:gd name="T6" fmla="*/ 5040842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0"/>
                </a:lnTo>
                <a:lnTo>
                  <a:pt x="3"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7" name="Freeform 589"/>
          <p:cNvSpPr>
            <a:spLocks/>
          </p:cNvSpPr>
          <p:nvPr/>
        </p:nvSpPr>
        <p:spPr bwMode="auto">
          <a:xfrm>
            <a:off x="2671763" y="3586163"/>
            <a:ext cx="6350" cy="7937"/>
          </a:xfrm>
          <a:custGeom>
            <a:avLst/>
            <a:gdLst>
              <a:gd name="T0" fmla="*/ 0 w 4"/>
              <a:gd name="T1" fmla="*/ 2520791 h 5"/>
              <a:gd name="T2" fmla="*/ 7559675 w 4"/>
              <a:gd name="T3" fmla="*/ 0 h 5"/>
              <a:gd name="T4" fmla="*/ 10080625 w 4"/>
              <a:gd name="T5" fmla="*/ 10079990 h 5"/>
              <a:gd name="T6" fmla="*/ 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8" name="Freeform 590"/>
          <p:cNvSpPr>
            <a:spLocks/>
          </p:cNvSpPr>
          <p:nvPr/>
        </p:nvSpPr>
        <p:spPr bwMode="auto">
          <a:xfrm>
            <a:off x="2676525" y="3586163"/>
            <a:ext cx="4763" cy="6350"/>
          </a:xfrm>
          <a:custGeom>
            <a:avLst/>
            <a:gdLst>
              <a:gd name="T0" fmla="*/ 0 w 3"/>
              <a:gd name="T1" fmla="*/ 0 h 4"/>
              <a:gd name="T2" fmla="*/ 7562056 w 3"/>
              <a:gd name="T3" fmla="*/ 0 h 4"/>
              <a:gd name="T4" fmla="*/ 7562056 w 3"/>
              <a:gd name="T5" fmla="*/ 10080625 h 4"/>
              <a:gd name="T6" fmla="*/ 252121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59" name="Freeform 591"/>
          <p:cNvSpPr>
            <a:spLocks/>
          </p:cNvSpPr>
          <p:nvPr/>
        </p:nvSpPr>
        <p:spPr bwMode="auto">
          <a:xfrm>
            <a:off x="2681288" y="3582988"/>
            <a:ext cx="7937" cy="9525"/>
          </a:xfrm>
          <a:custGeom>
            <a:avLst/>
            <a:gdLst>
              <a:gd name="T0" fmla="*/ 0 w 5"/>
              <a:gd name="T1" fmla="*/ 5040313 h 6"/>
              <a:gd name="T2" fmla="*/ 10079990 w 5"/>
              <a:gd name="T3" fmla="*/ 0 h 6"/>
              <a:gd name="T4" fmla="*/ 12600781 w 5"/>
              <a:gd name="T5" fmla="*/ 12601575 h 6"/>
              <a:gd name="T6" fmla="*/ 0 w 5"/>
              <a:gd name="T7" fmla="*/ 15120938 h 6"/>
              <a:gd name="T8" fmla="*/ 0 w 5"/>
              <a:gd name="T9" fmla="*/ 504031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4" y="0"/>
                </a:lnTo>
                <a:lnTo>
                  <a:pt x="5" y="5"/>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0" name="Freeform 592"/>
          <p:cNvSpPr>
            <a:spLocks/>
          </p:cNvSpPr>
          <p:nvPr/>
        </p:nvSpPr>
        <p:spPr bwMode="auto">
          <a:xfrm>
            <a:off x="2687638" y="3582988"/>
            <a:ext cx="6350" cy="7937"/>
          </a:xfrm>
          <a:custGeom>
            <a:avLst/>
            <a:gdLst>
              <a:gd name="T0" fmla="*/ 0 w 4"/>
              <a:gd name="T1" fmla="*/ 0 h 5"/>
              <a:gd name="T2" fmla="*/ 10080625 w 4"/>
              <a:gd name="T3" fmla="*/ 0 h 5"/>
              <a:gd name="T4" fmla="*/ 10080625 w 4"/>
              <a:gd name="T5" fmla="*/ 12600781 h 5"/>
              <a:gd name="T6" fmla="*/ 2520950 w 4"/>
              <a:gd name="T7" fmla="*/ 12600781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4" y="0"/>
                </a:lnTo>
                <a:lnTo>
                  <a:pt x="4" y="5"/>
                </a:lnTo>
                <a:lnTo>
                  <a:pt x="1" y="5"/>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1" name="Freeform 593"/>
          <p:cNvSpPr>
            <a:spLocks/>
          </p:cNvSpPr>
          <p:nvPr/>
        </p:nvSpPr>
        <p:spPr bwMode="auto">
          <a:xfrm>
            <a:off x="2693988" y="3581400"/>
            <a:ext cx="6350" cy="9525"/>
          </a:xfrm>
          <a:custGeom>
            <a:avLst/>
            <a:gdLst>
              <a:gd name="T0" fmla="*/ 0 w 4"/>
              <a:gd name="T1" fmla="*/ 2520950 h 6"/>
              <a:gd name="T2" fmla="*/ 5040313 w 4"/>
              <a:gd name="T3" fmla="*/ 0 h 6"/>
              <a:gd name="T4" fmla="*/ 10080625 w 4"/>
              <a:gd name="T5" fmla="*/ 10080625 h 6"/>
              <a:gd name="T6" fmla="*/ 0 w 4"/>
              <a:gd name="T7" fmla="*/ 15120938 h 6"/>
              <a:gd name="T8" fmla="*/ 0 w 4"/>
              <a:gd name="T9" fmla="*/ 252095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1"/>
                </a:moveTo>
                <a:lnTo>
                  <a:pt x="2" y="0"/>
                </a:lnTo>
                <a:lnTo>
                  <a:pt x="4" y="4"/>
                </a:lnTo>
                <a:lnTo>
                  <a:pt x="0"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2" name="Freeform 594"/>
          <p:cNvSpPr>
            <a:spLocks/>
          </p:cNvSpPr>
          <p:nvPr/>
        </p:nvSpPr>
        <p:spPr bwMode="auto">
          <a:xfrm>
            <a:off x="2727325" y="3575050"/>
            <a:ext cx="9525" cy="7938"/>
          </a:xfrm>
          <a:custGeom>
            <a:avLst/>
            <a:gdLst>
              <a:gd name="T0" fmla="*/ 0 w 6"/>
              <a:gd name="T1" fmla="*/ 2521109 h 5"/>
              <a:gd name="T2" fmla="*/ 15120938 w 6"/>
              <a:gd name="T3" fmla="*/ 0 h 5"/>
              <a:gd name="T4" fmla="*/ 15120938 w 6"/>
              <a:gd name="T5" fmla="*/ 10081260 h 5"/>
              <a:gd name="T6" fmla="*/ 5040313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6"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3" name="Rectangle 595"/>
          <p:cNvSpPr>
            <a:spLocks noChangeArrowheads="1"/>
          </p:cNvSpPr>
          <p:nvPr/>
        </p:nvSpPr>
        <p:spPr bwMode="auto">
          <a:xfrm>
            <a:off x="2736850" y="3575050"/>
            <a:ext cx="4763"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64" name="Freeform 596"/>
          <p:cNvSpPr>
            <a:spLocks/>
          </p:cNvSpPr>
          <p:nvPr/>
        </p:nvSpPr>
        <p:spPr bwMode="auto">
          <a:xfrm>
            <a:off x="2741613" y="3573463"/>
            <a:ext cx="3175" cy="7937"/>
          </a:xfrm>
          <a:custGeom>
            <a:avLst/>
            <a:gdLst>
              <a:gd name="T0" fmla="*/ 0 w 2"/>
              <a:gd name="T1" fmla="*/ 2520791 h 5"/>
              <a:gd name="T2" fmla="*/ 5040313 w 2"/>
              <a:gd name="T3" fmla="*/ 0 h 5"/>
              <a:gd name="T4" fmla="*/ 5040313 w 2"/>
              <a:gd name="T5" fmla="*/ 10079990 h 5"/>
              <a:gd name="T6" fmla="*/ 0 w 2"/>
              <a:gd name="T7" fmla="*/ 12600781 h 5"/>
              <a:gd name="T8" fmla="*/ 0 w 2"/>
              <a:gd name="T9" fmla="*/ 2520791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1"/>
                </a:moveTo>
                <a:lnTo>
                  <a:pt x="2" y="0"/>
                </a:lnTo>
                <a:lnTo>
                  <a:pt x="2"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5" name="Freeform 597"/>
          <p:cNvSpPr>
            <a:spLocks/>
          </p:cNvSpPr>
          <p:nvPr/>
        </p:nvSpPr>
        <p:spPr bwMode="auto">
          <a:xfrm>
            <a:off x="2744788" y="3570288"/>
            <a:ext cx="11112" cy="9525"/>
          </a:xfrm>
          <a:custGeom>
            <a:avLst/>
            <a:gdLst>
              <a:gd name="T0" fmla="*/ 0 w 7"/>
              <a:gd name="T1" fmla="*/ 5040313 h 6"/>
              <a:gd name="T2" fmla="*/ 15120257 w 7"/>
              <a:gd name="T3" fmla="*/ 0 h 6"/>
              <a:gd name="T4" fmla="*/ 17641094 w 7"/>
              <a:gd name="T5" fmla="*/ 10080625 h 6"/>
              <a:gd name="T6" fmla="*/ 0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4"/>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6" name="Freeform 598"/>
          <p:cNvSpPr>
            <a:spLocks/>
          </p:cNvSpPr>
          <p:nvPr/>
        </p:nvSpPr>
        <p:spPr bwMode="auto">
          <a:xfrm>
            <a:off x="2754313" y="3570288"/>
            <a:ext cx="3175" cy="6350"/>
          </a:xfrm>
          <a:custGeom>
            <a:avLst/>
            <a:gdLst>
              <a:gd name="T0" fmla="*/ 0 w 2"/>
              <a:gd name="T1" fmla="*/ 0 h 4"/>
              <a:gd name="T2" fmla="*/ 5040313 w 2"/>
              <a:gd name="T3" fmla="*/ 0 h 4"/>
              <a:gd name="T4" fmla="*/ 5040313 w 2"/>
              <a:gd name="T5" fmla="*/ 10080625 h 4"/>
              <a:gd name="T6" fmla="*/ 252095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2" y="0"/>
                </a:lnTo>
                <a:lnTo>
                  <a:pt x="2"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7" name="Freeform 599"/>
          <p:cNvSpPr>
            <a:spLocks/>
          </p:cNvSpPr>
          <p:nvPr/>
        </p:nvSpPr>
        <p:spPr bwMode="auto">
          <a:xfrm>
            <a:off x="2757488" y="3570288"/>
            <a:ext cx="3175" cy="6350"/>
          </a:xfrm>
          <a:custGeom>
            <a:avLst/>
            <a:gdLst>
              <a:gd name="T0" fmla="*/ 0 w 2"/>
              <a:gd name="T1" fmla="*/ 0 h 4"/>
              <a:gd name="T2" fmla="*/ 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8" name="Freeform 600"/>
          <p:cNvSpPr>
            <a:spLocks/>
          </p:cNvSpPr>
          <p:nvPr/>
        </p:nvSpPr>
        <p:spPr bwMode="auto">
          <a:xfrm>
            <a:off x="2787650" y="3563938"/>
            <a:ext cx="9525" cy="6350"/>
          </a:xfrm>
          <a:custGeom>
            <a:avLst/>
            <a:gdLst>
              <a:gd name="T0" fmla="*/ 0 w 6"/>
              <a:gd name="T1" fmla="*/ 0 h 4"/>
              <a:gd name="T2" fmla="*/ 10080625 w 6"/>
              <a:gd name="T3" fmla="*/ 0 h 4"/>
              <a:gd name="T4" fmla="*/ 15120938 w 6"/>
              <a:gd name="T5" fmla="*/ 10080625 h 4"/>
              <a:gd name="T6" fmla="*/ 5040313 w 6"/>
              <a:gd name="T7" fmla="*/ 10080625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69" name="Freeform 601"/>
          <p:cNvSpPr>
            <a:spLocks/>
          </p:cNvSpPr>
          <p:nvPr/>
        </p:nvSpPr>
        <p:spPr bwMode="auto">
          <a:xfrm>
            <a:off x="2794000" y="3562350"/>
            <a:ext cx="7938" cy="7938"/>
          </a:xfrm>
          <a:custGeom>
            <a:avLst/>
            <a:gdLst>
              <a:gd name="T0" fmla="*/ 0 w 5"/>
              <a:gd name="T1" fmla="*/ 2521109 h 5"/>
              <a:gd name="T2" fmla="*/ 7561739 w 5"/>
              <a:gd name="T3" fmla="*/ 0 h 5"/>
              <a:gd name="T4" fmla="*/ 12602369 w 5"/>
              <a:gd name="T5" fmla="*/ 10081260 h 5"/>
              <a:gd name="T6" fmla="*/ 5040630 w 5"/>
              <a:gd name="T7" fmla="*/ 12602369 h 5"/>
              <a:gd name="T8" fmla="*/ 0 w 5"/>
              <a:gd name="T9" fmla="*/ 252110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3" y="0"/>
                </a:lnTo>
                <a:lnTo>
                  <a:pt x="5"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0" name="Freeform 602"/>
          <p:cNvSpPr>
            <a:spLocks/>
          </p:cNvSpPr>
          <p:nvPr/>
        </p:nvSpPr>
        <p:spPr bwMode="auto">
          <a:xfrm>
            <a:off x="2798763" y="3562350"/>
            <a:ext cx="6350" cy="6350"/>
          </a:xfrm>
          <a:custGeom>
            <a:avLst/>
            <a:gdLst>
              <a:gd name="T0" fmla="*/ 0 w 4"/>
              <a:gd name="T1" fmla="*/ 0 h 4"/>
              <a:gd name="T2" fmla="*/ 10080625 w 4"/>
              <a:gd name="T3" fmla="*/ 0 h 4"/>
              <a:gd name="T4" fmla="*/ 10080625 w 4"/>
              <a:gd name="T5" fmla="*/ 1008062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4"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1" name="Freeform 603"/>
          <p:cNvSpPr>
            <a:spLocks/>
          </p:cNvSpPr>
          <p:nvPr/>
        </p:nvSpPr>
        <p:spPr bwMode="auto">
          <a:xfrm>
            <a:off x="2805113" y="3560763"/>
            <a:ext cx="4762" cy="7937"/>
          </a:xfrm>
          <a:custGeom>
            <a:avLst/>
            <a:gdLst>
              <a:gd name="T0" fmla="*/ 0 w 3"/>
              <a:gd name="T1" fmla="*/ 2520791 h 5"/>
              <a:gd name="T2" fmla="*/ 7560469 w 3"/>
              <a:gd name="T3" fmla="*/ 0 h 5"/>
              <a:gd name="T4" fmla="*/ 7560469 w 3"/>
              <a:gd name="T5" fmla="*/ 10079990 h 5"/>
              <a:gd name="T6" fmla="*/ 0 w 3"/>
              <a:gd name="T7" fmla="*/ 12600781 h 5"/>
              <a:gd name="T8" fmla="*/ 0 w 3"/>
              <a:gd name="T9" fmla="*/ 252079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0"/>
                </a:lnTo>
                <a:lnTo>
                  <a:pt x="3"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2" name="Rectangle 605"/>
          <p:cNvSpPr>
            <a:spLocks noChangeArrowheads="1"/>
          </p:cNvSpPr>
          <p:nvPr/>
        </p:nvSpPr>
        <p:spPr bwMode="auto">
          <a:xfrm>
            <a:off x="2809875" y="3560763"/>
            <a:ext cx="4763"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73" name="Freeform 606"/>
          <p:cNvSpPr>
            <a:spLocks/>
          </p:cNvSpPr>
          <p:nvPr/>
        </p:nvSpPr>
        <p:spPr bwMode="auto">
          <a:xfrm>
            <a:off x="2814638" y="3560763"/>
            <a:ext cx="3175" cy="6350"/>
          </a:xfrm>
          <a:custGeom>
            <a:avLst/>
            <a:gdLst>
              <a:gd name="T0" fmla="*/ 0 w 2"/>
              <a:gd name="T1" fmla="*/ 0 h 4"/>
              <a:gd name="T2" fmla="*/ 2520950 w 2"/>
              <a:gd name="T3" fmla="*/ 0 h 4"/>
              <a:gd name="T4" fmla="*/ 5040313 w 2"/>
              <a:gd name="T5" fmla="*/ 10080625 h 4"/>
              <a:gd name="T6" fmla="*/ 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4" name="Freeform 607"/>
          <p:cNvSpPr>
            <a:spLocks/>
          </p:cNvSpPr>
          <p:nvPr/>
        </p:nvSpPr>
        <p:spPr bwMode="auto">
          <a:xfrm>
            <a:off x="2816225" y="3557588"/>
            <a:ext cx="4763" cy="9525"/>
          </a:xfrm>
          <a:custGeom>
            <a:avLst/>
            <a:gdLst>
              <a:gd name="T0" fmla="*/ 0 w 3"/>
              <a:gd name="T1" fmla="*/ 5040313 h 6"/>
              <a:gd name="T2" fmla="*/ 2521215 w 3"/>
              <a:gd name="T3" fmla="*/ 0 h 6"/>
              <a:gd name="T4" fmla="*/ 7562056 w 3"/>
              <a:gd name="T5" fmla="*/ 10080625 h 6"/>
              <a:gd name="T6" fmla="*/ 2521215 w 3"/>
              <a:gd name="T7" fmla="*/ 15120938 h 6"/>
              <a:gd name="T8" fmla="*/ 0 w 3"/>
              <a:gd name="T9" fmla="*/ 504031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2"/>
                </a:moveTo>
                <a:lnTo>
                  <a:pt x="1" y="0"/>
                </a:lnTo>
                <a:lnTo>
                  <a:pt x="3" y="4"/>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5" name="Freeform 608"/>
          <p:cNvSpPr>
            <a:spLocks/>
          </p:cNvSpPr>
          <p:nvPr/>
        </p:nvSpPr>
        <p:spPr bwMode="auto">
          <a:xfrm>
            <a:off x="2847975" y="3551238"/>
            <a:ext cx="6350" cy="6350"/>
          </a:xfrm>
          <a:custGeom>
            <a:avLst/>
            <a:gdLst>
              <a:gd name="T0" fmla="*/ 0 w 4"/>
              <a:gd name="T1" fmla="*/ 0 h 4"/>
              <a:gd name="T2" fmla="*/ 7559675 w 4"/>
              <a:gd name="T3" fmla="*/ 0 h 4"/>
              <a:gd name="T4" fmla="*/ 10080625 w 4"/>
              <a:gd name="T5" fmla="*/ 1008062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6" name="Freeform 609"/>
          <p:cNvSpPr>
            <a:spLocks/>
          </p:cNvSpPr>
          <p:nvPr/>
        </p:nvSpPr>
        <p:spPr bwMode="auto">
          <a:xfrm>
            <a:off x="2852738" y="3551238"/>
            <a:ext cx="4762" cy="6350"/>
          </a:xfrm>
          <a:custGeom>
            <a:avLst/>
            <a:gdLst>
              <a:gd name="T0" fmla="*/ 0 w 3"/>
              <a:gd name="T1" fmla="*/ 0 h 4"/>
              <a:gd name="T2" fmla="*/ 2520685 w 3"/>
              <a:gd name="T3" fmla="*/ 0 h 4"/>
              <a:gd name="T4" fmla="*/ 7560469 w 3"/>
              <a:gd name="T5" fmla="*/ 10080625 h 4"/>
              <a:gd name="T6" fmla="*/ 252068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7" name="Freeform 610"/>
          <p:cNvSpPr>
            <a:spLocks/>
          </p:cNvSpPr>
          <p:nvPr/>
        </p:nvSpPr>
        <p:spPr bwMode="auto">
          <a:xfrm>
            <a:off x="2854325" y="3549650"/>
            <a:ext cx="7938" cy="7938"/>
          </a:xfrm>
          <a:custGeom>
            <a:avLst/>
            <a:gdLst>
              <a:gd name="T0" fmla="*/ 0 w 5"/>
              <a:gd name="T1" fmla="*/ 2521109 h 5"/>
              <a:gd name="T2" fmla="*/ 12602369 w 5"/>
              <a:gd name="T3" fmla="*/ 0 h 5"/>
              <a:gd name="T4" fmla="*/ 12602369 w 5"/>
              <a:gd name="T5" fmla="*/ 10081260 h 5"/>
              <a:gd name="T6" fmla="*/ 5040630 w 5"/>
              <a:gd name="T7" fmla="*/ 12602369 h 5"/>
              <a:gd name="T8" fmla="*/ 0 w 5"/>
              <a:gd name="T9" fmla="*/ 252110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5" y="0"/>
                </a:lnTo>
                <a:lnTo>
                  <a:pt x="5"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78" name="Rectangle 611"/>
          <p:cNvSpPr>
            <a:spLocks noChangeArrowheads="1"/>
          </p:cNvSpPr>
          <p:nvPr/>
        </p:nvSpPr>
        <p:spPr bwMode="auto">
          <a:xfrm>
            <a:off x="2862263" y="3549650"/>
            <a:ext cx="3175"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79" name="Freeform 612"/>
          <p:cNvSpPr>
            <a:spLocks/>
          </p:cNvSpPr>
          <p:nvPr/>
        </p:nvSpPr>
        <p:spPr bwMode="auto">
          <a:xfrm>
            <a:off x="2865438" y="3546475"/>
            <a:ext cx="6350" cy="9525"/>
          </a:xfrm>
          <a:custGeom>
            <a:avLst/>
            <a:gdLst>
              <a:gd name="T0" fmla="*/ 0 w 4"/>
              <a:gd name="T1" fmla="*/ 5040313 h 6"/>
              <a:gd name="T2" fmla="*/ 7559675 w 4"/>
              <a:gd name="T3" fmla="*/ 0 h 6"/>
              <a:gd name="T4" fmla="*/ 10080625 w 4"/>
              <a:gd name="T5" fmla="*/ 10080625 h 6"/>
              <a:gd name="T6" fmla="*/ 0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0"/>
                </a:lnTo>
                <a:lnTo>
                  <a:pt x="4" y="4"/>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0" name="Freeform 613"/>
          <p:cNvSpPr>
            <a:spLocks/>
          </p:cNvSpPr>
          <p:nvPr/>
        </p:nvSpPr>
        <p:spPr bwMode="auto">
          <a:xfrm>
            <a:off x="2870200" y="3546475"/>
            <a:ext cx="6350" cy="6350"/>
          </a:xfrm>
          <a:custGeom>
            <a:avLst/>
            <a:gdLst>
              <a:gd name="T0" fmla="*/ 0 w 4"/>
              <a:gd name="T1" fmla="*/ 0 h 4"/>
              <a:gd name="T2" fmla="*/ 7559675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1" name="Freeform 614"/>
          <p:cNvSpPr>
            <a:spLocks/>
          </p:cNvSpPr>
          <p:nvPr/>
        </p:nvSpPr>
        <p:spPr bwMode="auto">
          <a:xfrm>
            <a:off x="2874963" y="3544888"/>
            <a:ext cx="6350" cy="7937"/>
          </a:xfrm>
          <a:custGeom>
            <a:avLst/>
            <a:gdLst>
              <a:gd name="T0" fmla="*/ 0 w 4"/>
              <a:gd name="T1" fmla="*/ 2520791 h 5"/>
              <a:gd name="T2" fmla="*/ 5040313 w 4"/>
              <a:gd name="T3" fmla="*/ 0 h 5"/>
              <a:gd name="T4" fmla="*/ 10080625 w 4"/>
              <a:gd name="T5" fmla="*/ 10079990 h 5"/>
              <a:gd name="T6" fmla="*/ 252095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2" name="Freeform 615"/>
          <p:cNvSpPr>
            <a:spLocks/>
          </p:cNvSpPr>
          <p:nvPr/>
        </p:nvSpPr>
        <p:spPr bwMode="auto">
          <a:xfrm>
            <a:off x="2878138" y="3544888"/>
            <a:ext cx="3175" cy="6350"/>
          </a:xfrm>
          <a:custGeom>
            <a:avLst/>
            <a:gdLst>
              <a:gd name="T0" fmla="*/ 0 w 2"/>
              <a:gd name="T1" fmla="*/ 0 h 4"/>
              <a:gd name="T2" fmla="*/ 0 w 2"/>
              <a:gd name="T3" fmla="*/ 0 h 4"/>
              <a:gd name="T4" fmla="*/ 5040313 w 2"/>
              <a:gd name="T5" fmla="*/ 10080625 h 4"/>
              <a:gd name="T6" fmla="*/ 5040313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0"/>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3" name="Freeform 616"/>
          <p:cNvSpPr>
            <a:spLocks/>
          </p:cNvSpPr>
          <p:nvPr/>
        </p:nvSpPr>
        <p:spPr bwMode="auto">
          <a:xfrm>
            <a:off x="2908300" y="3536950"/>
            <a:ext cx="14288" cy="7938"/>
          </a:xfrm>
          <a:custGeom>
            <a:avLst/>
            <a:gdLst>
              <a:gd name="T0" fmla="*/ 0 w 9"/>
              <a:gd name="T1" fmla="*/ 2521109 h 5"/>
              <a:gd name="T2" fmla="*/ 17642505 w 9"/>
              <a:gd name="T3" fmla="*/ 0 h 5"/>
              <a:gd name="T4" fmla="*/ 22682994 w 9"/>
              <a:gd name="T5" fmla="*/ 10081260 h 5"/>
              <a:gd name="T6" fmla="*/ 5040489 w 9"/>
              <a:gd name="T7" fmla="*/ 12602369 h 5"/>
              <a:gd name="T8" fmla="*/ 0 w 9"/>
              <a:gd name="T9" fmla="*/ 2521109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1"/>
                </a:moveTo>
                <a:lnTo>
                  <a:pt x="7" y="0"/>
                </a:lnTo>
                <a:lnTo>
                  <a:pt x="9"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4" name="Freeform 617"/>
          <p:cNvSpPr>
            <a:spLocks/>
          </p:cNvSpPr>
          <p:nvPr/>
        </p:nvSpPr>
        <p:spPr bwMode="auto">
          <a:xfrm>
            <a:off x="2919413" y="3533775"/>
            <a:ext cx="9525" cy="9525"/>
          </a:xfrm>
          <a:custGeom>
            <a:avLst/>
            <a:gdLst>
              <a:gd name="T0" fmla="*/ 0 w 6"/>
              <a:gd name="T1" fmla="*/ 5040313 h 6"/>
              <a:gd name="T2" fmla="*/ 15120938 w 6"/>
              <a:gd name="T3" fmla="*/ 0 h 6"/>
              <a:gd name="T4" fmla="*/ 15120938 w 6"/>
              <a:gd name="T5" fmla="*/ 10080625 h 6"/>
              <a:gd name="T6" fmla="*/ 5040313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6" y="0"/>
                </a:lnTo>
                <a:lnTo>
                  <a:pt x="6"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5" name="Freeform 618"/>
          <p:cNvSpPr>
            <a:spLocks/>
          </p:cNvSpPr>
          <p:nvPr/>
        </p:nvSpPr>
        <p:spPr bwMode="auto">
          <a:xfrm>
            <a:off x="2928938" y="3533775"/>
            <a:ext cx="6350" cy="6350"/>
          </a:xfrm>
          <a:custGeom>
            <a:avLst/>
            <a:gdLst>
              <a:gd name="T0" fmla="*/ 0 w 4"/>
              <a:gd name="T1" fmla="*/ 0 h 4"/>
              <a:gd name="T2" fmla="*/ 5040313 w 4"/>
              <a:gd name="T3" fmla="*/ 0 h 4"/>
              <a:gd name="T4" fmla="*/ 10080625 w 4"/>
              <a:gd name="T5" fmla="*/ 10080625 h 4"/>
              <a:gd name="T6" fmla="*/ 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2" y="0"/>
                </a:lnTo>
                <a:lnTo>
                  <a:pt x="4"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6" name="Freeform 619"/>
          <p:cNvSpPr>
            <a:spLocks/>
          </p:cNvSpPr>
          <p:nvPr/>
        </p:nvSpPr>
        <p:spPr bwMode="auto">
          <a:xfrm>
            <a:off x="2932113" y="3532188"/>
            <a:ext cx="9525" cy="7937"/>
          </a:xfrm>
          <a:custGeom>
            <a:avLst/>
            <a:gdLst>
              <a:gd name="T0" fmla="*/ 0 w 6"/>
              <a:gd name="T1" fmla="*/ 2520791 h 5"/>
              <a:gd name="T2" fmla="*/ 10080625 w 6"/>
              <a:gd name="T3" fmla="*/ 0 h 5"/>
              <a:gd name="T4" fmla="*/ 15120938 w 6"/>
              <a:gd name="T5" fmla="*/ 10079990 h 5"/>
              <a:gd name="T6" fmla="*/ 504031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7" name="Freeform 620"/>
          <p:cNvSpPr>
            <a:spLocks/>
          </p:cNvSpPr>
          <p:nvPr/>
        </p:nvSpPr>
        <p:spPr bwMode="auto">
          <a:xfrm>
            <a:off x="2968625" y="3522663"/>
            <a:ext cx="4763" cy="6350"/>
          </a:xfrm>
          <a:custGeom>
            <a:avLst/>
            <a:gdLst>
              <a:gd name="T0" fmla="*/ 0 w 3"/>
              <a:gd name="T1" fmla="*/ 5040313 h 4"/>
              <a:gd name="T2" fmla="*/ 5040842 w 3"/>
              <a:gd name="T3" fmla="*/ 0 h 4"/>
              <a:gd name="T4" fmla="*/ 7562056 w 3"/>
              <a:gd name="T5" fmla="*/ 10080625 h 4"/>
              <a:gd name="T6" fmla="*/ 5040842 w 3"/>
              <a:gd name="T7" fmla="*/ 10080625 h 4"/>
              <a:gd name="T8" fmla="*/ 0 w 3"/>
              <a:gd name="T9" fmla="*/ 504031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2" y="0"/>
                </a:lnTo>
                <a:lnTo>
                  <a:pt x="3" y="4"/>
                </a:lnTo>
                <a:lnTo>
                  <a:pt x="2" y="4"/>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8" name="Freeform 621"/>
          <p:cNvSpPr>
            <a:spLocks/>
          </p:cNvSpPr>
          <p:nvPr/>
        </p:nvSpPr>
        <p:spPr bwMode="auto">
          <a:xfrm>
            <a:off x="2971800" y="3522663"/>
            <a:ext cx="6350" cy="6350"/>
          </a:xfrm>
          <a:custGeom>
            <a:avLst/>
            <a:gdLst>
              <a:gd name="T0" fmla="*/ 0 w 4"/>
              <a:gd name="T1" fmla="*/ 0 h 4"/>
              <a:gd name="T2" fmla="*/ 7559675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89" name="Freeform 622"/>
          <p:cNvSpPr>
            <a:spLocks/>
          </p:cNvSpPr>
          <p:nvPr/>
        </p:nvSpPr>
        <p:spPr bwMode="auto">
          <a:xfrm>
            <a:off x="2976563" y="3521075"/>
            <a:ext cx="3175" cy="7938"/>
          </a:xfrm>
          <a:custGeom>
            <a:avLst/>
            <a:gdLst>
              <a:gd name="T0" fmla="*/ 0 w 2"/>
              <a:gd name="T1" fmla="*/ 2521109 h 5"/>
              <a:gd name="T2" fmla="*/ 2520950 w 2"/>
              <a:gd name="T3" fmla="*/ 0 h 5"/>
              <a:gd name="T4" fmla="*/ 5040313 w 2"/>
              <a:gd name="T5" fmla="*/ 10081260 h 5"/>
              <a:gd name="T6" fmla="*/ 2520950 w 2"/>
              <a:gd name="T7" fmla="*/ 12602369 h 5"/>
              <a:gd name="T8" fmla="*/ 0 w 2"/>
              <a:gd name="T9" fmla="*/ 2521109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1"/>
                </a:moveTo>
                <a:lnTo>
                  <a:pt x="1" y="0"/>
                </a:lnTo>
                <a:lnTo>
                  <a:pt x="2"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0" name="Freeform 623"/>
          <p:cNvSpPr>
            <a:spLocks/>
          </p:cNvSpPr>
          <p:nvPr/>
        </p:nvSpPr>
        <p:spPr bwMode="auto">
          <a:xfrm>
            <a:off x="2978150" y="3521075"/>
            <a:ext cx="6350" cy="6350"/>
          </a:xfrm>
          <a:custGeom>
            <a:avLst/>
            <a:gdLst>
              <a:gd name="T0" fmla="*/ 0 w 4"/>
              <a:gd name="T1" fmla="*/ 0 h 4"/>
              <a:gd name="T2" fmla="*/ 7559675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1" name="Freeform 624"/>
          <p:cNvSpPr>
            <a:spLocks/>
          </p:cNvSpPr>
          <p:nvPr/>
        </p:nvSpPr>
        <p:spPr bwMode="auto">
          <a:xfrm>
            <a:off x="2982913" y="3521075"/>
            <a:ext cx="6350" cy="6350"/>
          </a:xfrm>
          <a:custGeom>
            <a:avLst/>
            <a:gdLst>
              <a:gd name="T0" fmla="*/ 0 w 4"/>
              <a:gd name="T1" fmla="*/ 0 h 4"/>
              <a:gd name="T2" fmla="*/ 5040313 w 4"/>
              <a:gd name="T3" fmla="*/ 0 h 4"/>
              <a:gd name="T4" fmla="*/ 10080625 w 4"/>
              <a:gd name="T5" fmla="*/ 755967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2" y="0"/>
                </a:lnTo>
                <a:lnTo>
                  <a:pt x="4" y="3"/>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2" name="Freeform 625"/>
          <p:cNvSpPr>
            <a:spLocks/>
          </p:cNvSpPr>
          <p:nvPr/>
        </p:nvSpPr>
        <p:spPr bwMode="auto">
          <a:xfrm>
            <a:off x="2986088" y="3519488"/>
            <a:ext cx="4762" cy="6350"/>
          </a:xfrm>
          <a:custGeom>
            <a:avLst/>
            <a:gdLst>
              <a:gd name="T0" fmla="*/ 0 w 3"/>
              <a:gd name="T1" fmla="*/ 2520950 h 4"/>
              <a:gd name="T2" fmla="*/ 7560469 w 3"/>
              <a:gd name="T3" fmla="*/ 0 h 4"/>
              <a:gd name="T4" fmla="*/ 7560469 w 3"/>
              <a:gd name="T5" fmla="*/ 10080625 h 4"/>
              <a:gd name="T6" fmla="*/ 5039783 w 3"/>
              <a:gd name="T7" fmla="*/ 10080625 h 4"/>
              <a:gd name="T8" fmla="*/ 0 w 3"/>
              <a:gd name="T9" fmla="*/ 252095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3" y="0"/>
                </a:lnTo>
                <a:lnTo>
                  <a:pt x="3" y="4"/>
                </a:lnTo>
                <a:lnTo>
                  <a:pt x="2"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3" name="Rectangle 626"/>
          <p:cNvSpPr>
            <a:spLocks noChangeArrowheads="1"/>
          </p:cNvSpPr>
          <p:nvPr/>
        </p:nvSpPr>
        <p:spPr bwMode="auto">
          <a:xfrm>
            <a:off x="2990850" y="3519488"/>
            <a:ext cx="4763"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294" name="Freeform 627"/>
          <p:cNvSpPr>
            <a:spLocks/>
          </p:cNvSpPr>
          <p:nvPr/>
        </p:nvSpPr>
        <p:spPr bwMode="auto">
          <a:xfrm>
            <a:off x="2995613" y="3516313"/>
            <a:ext cx="6350" cy="9525"/>
          </a:xfrm>
          <a:custGeom>
            <a:avLst/>
            <a:gdLst>
              <a:gd name="T0" fmla="*/ 0 w 4"/>
              <a:gd name="T1" fmla="*/ 5040313 h 6"/>
              <a:gd name="T2" fmla="*/ 5040313 w 4"/>
              <a:gd name="T3" fmla="*/ 0 h 6"/>
              <a:gd name="T4" fmla="*/ 10080625 w 4"/>
              <a:gd name="T5" fmla="*/ 10080625 h 6"/>
              <a:gd name="T6" fmla="*/ 0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2" y="0"/>
                </a:lnTo>
                <a:lnTo>
                  <a:pt x="4" y="4"/>
                </a:lnTo>
                <a:lnTo>
                  <a:pt x="0"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5" name="Freeform 628"/>
          <p:cNvSpPr>
            <a:spLocks/>
          </p:cNvSpPr>
          <p:nvPr/>
        </p:nvSpPr>
        <p:spPr bwMode="auto">
          <a:xfrm>
            <a:off x="3028950" y="3508375"/>
            <a:ext cx="4763" cy="6350"/>
          </a:xfrm>
          <a:custGeom>
            <a:avLst/>
            <a:gdLst>
              <a:gd name="T0" fmla="*/ 0 w 3"/>
              <a:gd name="T1" fmla="*/ 2520950 h 4"/>
              <a:gd name="T2" fmla="*/ 7562056 w 3"/>
              <a:gd name="T3" fmla="*/ 0 h 4"/>
              <a:gd name="T4" fmla="*/ 7562056 w 3"/>
              <a:gd name="T5" fmla="*/ 10080625 h 4"/>
              <a:gd name="T6" fmla="*/ 0 w 3"/>
              <a:gd name="T7" fmla="*/ 10080625 h 4"/>
              <a:gd name="T8" fmla="*/ 0 w 3"/>
              <a:gd name="T9" fmla="*/ 252095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3" y="0"/>
                </a:lnTo>
                <a:lnTo>
                  <a:pt x="3" y="4"/>
                </a:lnTo>
                <a:lnTo>
                  <a:pt x="0"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6" name="Freeform 629"/>
          <p:cNvSpPr>
            <a:spLocks/>
          </p:cNvSpPr>
          <p:nvPr/>
        </p:nvSpPr>
        <p:spPr bwMode="auto">
          <a:xfrm>
            <a:off x="3033713" y="3506788"/>
            <a:ext cx="4762" cy="7937"/>
          </a:xfrm>
          <a:custGeom>
            <a:avLst/>
            <a:gdLst>
              <a:gd name="T0" fmla="*/ 0 w 3"/>
              <a:gd name="T1" fmla="*/ 2520791 h 5"/>
              <a:gd name="T2" fmla="*/ 7560469 w 3"/>
              <a:gd name="T3" fmla="*/ 0 h 5"/>
              <a:gd name="T4" fmla="*/ 7560469 w 3"/>
              <a:gd name="T5" fmla="*/ 10079990 h 5"/>
              <a:gd name="T6" fmla="*/ 0 w 3"/>
              <a:gd name="T7" fmla="*/ 12600781 h 5"/>
              <a:gd name="T8" fmla="*/ 0 w 3"/>
              <a:gd name="T9" fmla="*/ 252079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0"/>
                </a:lnTo>
                <a:lnTo>
                  <a:pt x="3"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7" name="Freeform 630"/>
          <p:cNvSpPr>
            <a:spLocks/>
          </p:cNvSpPr>
          <p:nvPr/>
        </p:nvSpPr>
        <p:spPr bwMode="auto">
          <a:xfrm>
            <a:off x="3038475" y="3506788"/>
            <a:ext cx="4763" cy="6350"/>
          </a:xfrm>
          <a:custGeom>
            <a:avLst/>
            <a:gdLst>
              <a:gd name="T0" fmla="*/ 0 w 3"/>
              <a:gd name="T1" fmla="*/ 0 h 4"/>
              <a:gd name="T2" fmla="*/ 2521215 w 3"/>
              <a:gd name="T3" fmla="*/ 0 h 4"/>
              <a:gd name="T4" fmla="*/ 7562056 w 3"/>
              <a:gd name="T5" fmla="*/ 10080625 h 4"/>
              <a:gd name="T6" fmla="*/ 0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0"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8" name="Freeform 631"/>
          <p:cNvSpPr>
            <a:spLocks/>
          </p:cNvSpPr>
          <p:nvPr/>
        </p:nvSpPr>
        <p:spPr bwMode="auto">
          <a:xfrm>
            <a:off x="3040063" y="3503613"/>
            <a:ext cx="11112" cy="9525"/>
          </a:xfrm>
          <a:custGeom>
            <a:avLst/>
            <a:gdLst>
              <a:gd name="T0" fmla="*/ 0 w 7"/>
              <a:gd name="T1" fmla="*/ 5040313 h 6"/>
              <a:gd name="T2" fmla="*/ 15120257 w 7"/>
              <a:gd name="T3" fmla="*/ 0 h 6"/>
              <a:gd name="T4" fmla="*/ 17641094 w 7"/>
              <a:gd name="T5" fmla="*/ 10080625 h 6"/>
              <a:gd name="T6" fmla="*/ 5040086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299" name="Freeform 632"/>
          <p:cNvSpPr>
            <a:spLocks/>
          </p:cNvSpPr>
          <p:nvPr/>
        </p:nvSpPr>
        <p:spPr bwMode="auto">
          <a:xfrm>
            <a:off x="3049588" y="3502025"/>
            <a:ext cx="7937" cy="7938"/>
          </a:xfrm>
          <a:custGeom>
            <a:avLst/>
            <a:gdLst>
              <a:gd name="T0" fmla="*/ 0 w 5"/>
              <a:gd name="T1" fmla="*/ 2521109 h 5"/>
              <a:gd name="T2" fmla="*/ 10079990 w 5"/>
              <a:gd name="T3" fmla="*/ 0 h 5"/>
              <a:gd name="T4" fmla="*/ 12600781 w 5"/>
              <a:gd name="T5" fmla="*/ 10081260 h 5"/>
              <a:gd name="T6" fmla="*/ 2520791 w 5"/>
              <a:gd name="T7" fmla="*/ 12602369 h 5"/>
              <a:gd name="T8" fmla="*/ 0 w 5"/>
              <a:gd name="T9" fmla="*/ 252110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4" y="0"/>
                </a:lnTo>
                <a:lnTo>
                  <a:pt x="5"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0" name="Freeform 633"/>
          <p:cNvSpPr>
            <a:spLocks/>
          </p:cNvSpPr>
          <p:nvPr/>
        </p:nvSpPr>
        <p:spPr bwMode="auto">
          <a:xfrm>
            <a:off x="3055938" y="3502025"/>
            <a:ext cx="3175" cy="6350"/>
          </a:xfrm>
          <a:custGeom>
            <a:avLst/>
            <a:gdLst>
              <a:gd name="T0" fmla="*/ 0 w 2"/>
              <a:gd name="T1" fmla="*/ 0 h 4"/>
              <a:gd name="T2" fmla="*/ 2520950 w 2"/>
              <a:gd name="T3" fmla="*/ 0 h 4"/>
              <a:gd name="T4" fmla="*/ 5040313 w 2"/>
              <a:gd name="T5" fmla="*/ 10080625 h 4"/>
              <a:gd name="T6" fmla="*/ 252095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1" name="Freeform 634"/>
          <p:cNvSpPr>
            <a:spLocks/>
          </p:cNvSpPr>
          <p:nvPr/>
        </p:nvSpPr>
        <p:spPr bwMode="auto">
          <a:xfrm>
            <a:off x="3087688" y="3492500"/>
            <a:ext cx="4762" cy="6350"/>
          </a:xfrm>
          <a:custGeom>
            <a:avLst/>
            <a:gdLst>
              <a:gd name="T0" fmla="*/ 0 w 3"/>
              <a:gd name="T1" fmla="*/ 0 h 4"/>
              <a:gd name="T2" fmla="*/ 2520685 w 3"/>
              <a:gd name="T3" fmla="*/ 0 h 4"/>
              <a:gd name="T4" fmla="*/ 7560469 w 3"/>
              <a:gd name="T5" fmla="*/ 10080625 h 4"/>
              <a:gd name="T6" fmla="*/ 252068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2" name="Freeform 635"/>
          <p:cNvSpPr>
            <a:spLocks/>
          </p:cNvSpPr>
          <p:nvPr/>
        </p:nvSpPr>
        <p:spPr bwMode="auto">
          <a:xfrm>
            <a:off x="3089275" y="3490913"/>
            <a:ext cx="9525" cy="7937"/>
          </a:xfrm>
          <a:custGeom>
            <a:avLst/>
            <a:gdLst>
              <a:gd name="T0" fmla="*/ 0 w 6"/>
              <a:gd name="T1" fmla="*/ 2520791 h 5"/>
              <a:gd name="T2" fmla="*/ 15120938 w 6"/>
              <a:gd name="T3" fmla="*/ 0 h 5"/>
              <a:gd name="T4" fmla="*/ 15120938 w 6"/>
              <a:gd name="T5" fmla="*/ 10079990 h 5"/>
              <a:gd name="T6" fmla="*/ 504031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6"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3" name="Freeform 636"/>
          <p:cNvSpPr>
            <a:spLocks/>
          </p:cNvSpPr>
          <p:nvPr/>
        </p:nvSpPr>
        <p:spPr bwMode="auto">
          <a:xfrm>
            <a:off x="3098800" y="3489325"/>
            <a:ext cx="6350" cy="7938"/>
          </a:xfrm>
          <a:custGeom>
            <a:avLst/>
            <a:gdLst>
              <a:gd name="T0" fmla="*/ 0 w 4"/>
              <a:gd name="T1" fmla="*/ 2521109 h 5"/>
              <a:gd name="T2" fmla="*/ 7559675 w 4"/>
              <a:gd name="T3" fmla="*/ 0 h 5"/>
              <a:gd name="T4" fmla="*/ 10080625 w 4"/>
              <a:gd name="T5" fmla="*/ 10081260 h 5"/>
              <a:gd name="T6" fmla="*/ 0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0"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4" name="Freeform 637"/>
          <p:cNvSpPr>
            <a:spLocks/>
          </p:cNvSpPr>
          <p:nvPr/>
        </p:nvSpPr>
        <p:spPr bwMode="auto">
          <a:xfrm>
            <a:off x="3103563" y="3486150"/>
            <a:ext cx="9525" cy="9525"/>
          </a:xfrm>
          <a:custGeom>
            <a:avLst/>
            <a:gdLst>
              <a:gd name="T0" fmla="*/ 0 w 6"/>
              <a:gd name="T1" fmla="*/ 5040313 h 6"/>
              <a:gd name="T2" fmla="*/ 12601575 w 6"/>
              <a:gd name="T3" fmla="*/ 0 h 6"/>
              <a:gd name="T4" fmla="*/ 15120938 w 6"/>
              <a:gd name="T5" fmla="*/ 10080625 h 6"/>
              <a:gd name="T6" fmla="*/ 2520950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5" y="0"/>
                </a:lnTo>
                <a:lnTo>
                  <a:pt x="6" y="4"/>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5" name="Freeform 638"/>
          <p:cNvSpPr>
            <a:spLocks/>
          </p:cNvSpPr>
          <p:nvPr/>
        </p:nvSpPr>
        <p:spPr bwMode="auto">
          <a:xfrm>
            <a:off x="3111500" y="3484563"/>
            <a:ext cx="9525" cy="7937"/>
          </a:xfrm>
          <a:custGeom>
            <a:avLst/>
            <a:gdLst>
              <a:gd name="T0" fmla="*/ 0 w 6"/>
              <a:gd name="T1" fmla="*/ 2520791 h 5"/>
              <a:gd name="T2" fmla="*/ 10080625 w 6"/>
              <a:gd name="T3" fmla="*/ 0 h 5"/>
              <a:gd name="T4" fmla="*/ 15120938 w 6"/>
              <a:gd name="T5" fmla="*/ 10079990 h 5"/>
              <a:gd name="T6" fmla="*/ 2520950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6" name="Freeform 639"/>
          <p:cNvSpPr>
            <a:spLocks/>
          </p:cNvSpPr>
          <p:nvPr/>
        </p:nvSpPr>
        <p:spPr bwMode="auto">
          <a:xfrm>
            <a:off x="3146425" y="3476625"/>
            <a:ext cx="4763" cy="6350"/>
          </a:xfrm>
          <a:custGeom>
            <a:avLst/>
            <a:gdLst>
              <a:gd name="T0" fmla="*/ 0 w 3"/>
              <a:gd name="T1" fmla="*/ 0 h 4"/>
              <a:gd name="T2" fmla="*/ 2521215 w 3"/>
              <a:gd name="T3" fmla="*/ 0 h 4"/>
              <a:gd name="T4" fmla="*/ 7562056 w 3"/>
              <a:gd name="T5" fmla="*/ 10080625 h 4"/>
              <a:gd name="T6" fmla="*/ 252121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7" name="Freeform 640"/>
          <p:cNvSpPr>
            <a:spLocks/>
          </p:cNvSpPr>
          <p:nvPr/>
        </p:nvSpPr>
        <p:spPr bwMode="auto">
          <a:xfrm>
            <a:off x="3148013" y="3473450"/>
            <a:ext cx="6350" cy="9525"/>
          </a:xfrm>
          <a:custGeom>
            <a:avLst/>
            <a:gdLst>
              <a:gd name="T0" fmla="*/ 0 w 4"/>
              <a:gd name="T1" fmla="*/ 5040313 h 6"/>
              <a:gd name="T2" fmla="*/ 7559675 w 4"/>
              <a:gd name="T3" fmla="*/ 0 h 6"/>
              <a:gd name="T4" fmla="*/ 10080625 w 4"/>
              <a:gd name="T5" fmla="*/ 10080625 h 6"/>
              <a:gd name="T6" fmla="*/ 5040313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0"/>
                </a:lnTo>
                <a:lnTo>
                  <a:pt x="4"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8" name="Freeform 641"/>
          <p:cNvSpPr>
            <a:spLocks/>
          </p:cNvSpPr>
          <p:nvPr/>
        </p:nvSpPr>
        <p:spPr bwMode="auto">
          <a:xfrm>
            <a:off x="3152775" y="3473450"/>
            <a:ext cx="4763" cy="6350"/>
          </a:xfrm>
          <a:custGeom>
            <a:avLst/>
            <a:gdLst>
              <a:gd name="T0" fmla="*/ 0 w 3"/>
              <a:gd name="T1" fmla="*/ 0 h 4"/>
              <a:gd name="T2" fmla="*/ 2521215 w 3"/>
              <a:gd name="T3" fmla="*/ 0 h 4"/>
              <a:gd name="T4" fmla="*/ 7562056 w 3"/>
              <a:gd name="T5" fmla="*/ 10080625 h 4"/>
              <a:gd name="T6" fmla="*/ 252121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09" name="Freeform 642"/>
          <p:cNvSpPr>
            <a:spLocks/>
          </p:cNvSpPr>
          <p:nvPr/>
        </p:nvSpPr>
        <p:spPr bwMode="auto">
          <a:xfrm>
            <a:off x="3154363" y="3471863"/>
            <a:ext cx="9525" cy="7937"/>
          </a:xfrm>
          <a:custGeom>
            <a:avLst/>
            <a:gdLst>
              <a:gd name="T0" fmla="*/ 0 w 6"/>
              <a:gd name="T1" fmla="*/ 2520791 h 5"/>
              <a:gd name="T2" fmla="*/ 10080625 w 6"/>
              <a:gd name="T3" fmla="*/ 0 h 5"/>
              <a:gd name="T4" fmla="*/ 15120938 w 6"/>
              <a:gd name="T5" fmla="*/ 10079990 h 5"/>
              <a:gd name="T6" fmla="*/ 504031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0" name="Freeform 643"/>
          <p:cNvSpPr>
            <a:spLocks/>
          </p:cNvSpPr>
          <p:nvPr/>
        </p:nvSpPr>
        <p:spPr bwMode="auto">
          <a:xfrm>
            <a:off x="3160713" y="3468688"/>
            <a:ext cx="11112" cy="9525"/>
          </a:xfrm>
          <a:custGeom>
            <a:avLst/>
            <a:gdLst>
              <a:gd name="T0" fmla="*/ 0 w 7"/>
              <a:gd name="T1" fmla="*/ 5040313 h 6"/>
              <a:gd name="T2" fmla="*/ 15120257 w 7"/>
              <a:gd name="T3" fmla="*/ 0 h 6"/>
              <a:gd name="T4" fmla="*/ 17641094 w 7"/>
              <a:gd name="T5" fmla="*/ 12601575 h 6"/>
              <a:gd name="T6" fmla="*/ 5040086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5"/>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1" name="Freeform 644"/>
          <p:cNvSpPr>
            <a:spLocks/>
          </p:cNvSpPr>
          <p:nvPr/>
        </p:nvSpPr>
        <p:spPr bwMode="auto">
          <a:xfrm>
            <a:off x="3170238" y="3467100"/>
            <a:ext cx="7937" cy="9525"/>
          </a:xfrm>
          <a:custGeom>
            <a:avLst/>
            <a:gdLst>
              <a:gd name="T0" fmla="*/ 0 w 5"/>
              <a:gd name="T1" fmla="*/ 2520950 h 6"/>
              <a:gd name="T2" fmla="*/ 10079990 w 5"/>
              <a:gd name="T3" fmla="*/ 0 h 6"/>
              <a:gd name="T4" fmla="*/ 12600781 w 5"/>
              <a:gd name="T5" fmla="*/ 10080625 h 6"/>
              <a:gd name="T6" fmla="*/ 2520791 w 5"/>
              <a:gd name="T7" fmla="*/ 15120938 h 6"/>
              <a:gd name="T8" fmla="*/ 0 w 5"/>
              <a:gd name="T9" fmla="*/ 252095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4" y="0"/>
                </a:lnTo>
                <a:lnTo>
                  <a:pt x="5" y="4"/>
                </a:lnTo>
                <a:lnTo>
                  <a:pt x="1"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2" name="Freeform 645"/>
          <p:cNvSpPr>
            <a:spLocks/>
          </p:cNvSpPr>
          <p:nvPr/>
        </p:nvSpPr>
        <p:spPr bwMode="auto">
          <a:xfrm>
            <a:off x="3203575" y="3455988"/>
            <a:ext cx="7938" cy="6350"/>
          </a:xfrm>
          <a:custGeom>
            <a:avLst/>
            <a:gdLst>
              <a:gd name="T0" fmla="*/ 0 w 5"/>
              <a:gd name="T1" fmla="*/ 0 h 4"/>
              <a:gd name="T2" fmla="*/ 7561739 w 5"/>
              <a:gd name="T3" fmla="*/ 0 h 4"/>
              <a:gd name="T4" fmla="*/ 12602369 w 5"/>
              <a:gd name="T5" fmla="*/ 10080625 h 4"/>
              <a:gd name="T6" fmla="*/ 5040630 w 5"/>
              <a:gd name="T7" fmla="*/ 10080625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3" y="0"/>
                </a:lnTo>
                <a:lnTo>
                  <a:pt x="5" y="4"/>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3" name="Freeform 646"/>
          <p:cNvSpPr>
            <a:spLocks/>
          </p:cNvSpPr>
          <p:nvPr/>
        </p:nvSpPr>
        <p:spPr bwMode="auto">
          <a:xfrm>
            <a:off x="3208338" y="3452813"/>
            <a:ext cx="12700" cy="9525"/>
          </a:xfrm>
          <a:custGeom>
            <a:avLst/>
            <a:gdLst>
              <a:gd name="T0" fmla="*/ 0 w 8"/>
              <a:gd name="T1" fmla="*/ 5040313 h 6"/>
              <a:gd name="T2" fmla="*/ 17640300 w 8"/>
              <a:gd name="T3" fmla="*/ 0 h 6"/>
              <a:gd name="T4" fmla="*/ 20161250 w 8"/>
              <a:gd name="T5" fmla="*/ 10080625 h 6"/>
              <a:gd name="T6" fmla="*/ 5040313 w 8"/>
              <a:gd name="T7" fmla="*/ 15120938 h 6"/>
              <a:gd name="T8" fmla="*/ 0 w 8"/>
              <a:gd name="T9" fmla="*/ 5040313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2"/>
                </a:moveTo>
                <a:lnTo>
                  <a:pt x="7" y="0"/>
                </a:lnTo>
                <a:lnTo>
                  <a:pt x="8"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4" name="Freeform 647"/>
          <p:cNvSpPr>
            <a:spLocks/>
          </p:cNvSpPr>
          <p:nvPr/>
        </p:nvSpPr>
        <p:spPr bwMode="auto">
          <a:xfrm>
            <a:off x="3219450" y="3452813"/>
            <a:ext cx="4763" cy="6350"/>
          </a:xfrm>
          <a:custGeom>
            <a:avLst/>
            <a:gdLst>
              <a:gd name="T0" fmla="*/ 0 w 3"/>
              <a:gd name="T1" fmla="*/ 0 h 4"/>
              <a:gd name="T2" fmla="*/ 2521215 w 3"/>
              <a:gd name="T3" fmla="*/ 0 h 4"/>
              <a:gd name="T4" fmla="*/ 7562056 w 3"/>
              <a:gd name="T5" fmla="*/ 10080625 h 4"/>
              <a:gd name="T6" fmla="*/ 252121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5" name="Freeform 648"/>
          <p:cNvSpPr>
            <a:spLocks/>
          </p:cNvSpPr>
          <p:nvPr/>
        </p:nvSpPr>
        <p:spPr bwMode="auto">
          <a:xfrm>
            <a:off x="3221038" y="3449638"/>
            <a:ext cx="6350" cy="9525"/>
          </a:xfrm>
          <a:custGeom>
            <a:avLst/>
            <a:gdLst>
              <a:gd name="T0" fmla="*/ 0 w 4"/>
              <a:gd name="T1" fmla="*/ 5040313 h 6"/>
              <a:gd name="T2" fmla="*/ 7559675 w 4"/>
              <a:gd name="T3" fmla="*/ 0 h 6"/>
              <a:gd name="T4" fmla="*/ 10080625 w 4"/>
              <a:gd name="T5" fmla="*/ 10080625 h 6"/>
              <a:gd name="T6" fmla="*/ 5040313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0"/>
                </a:lnTo>
                <a:lnTo>
                  <a:pt x="4"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6" name="Freeform 649"/>
          <p:cNvSpPr>
            <a:spLocks/>
          </p:cNvSpPr>
          <p:nvPr/>
        </p:nvSpPr>
        <p:spPr bwMode="auto">
          <a:xfrm>
            <a:off x="3225800" y="3449638"/>
            <a:ext cx="6350" cy="6350"/>
          </a:xfrm>
          <a:custGeom>
            <a:avLst/>
            <a:gdLst>
              <a:gd name="T0" fmla="*/ 0 w 4"/>
              <a:gd name="T1" fmla="*/ 0 h 4"/>
              <a:gd name="T2" fmla="*/ 7559675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7" name="Freeform 650"/>
          <p:cNvSpPr>
            <a:spLocks/>
          </p:cNvSpPr>
          <p:nvPr/>
        </p:nvSpPr>
        <p:spPr bwMode="auto">
          <a:xfrm>
            <a:off x="3230563" y="3448050"/>
            <a:ext cx="6350" cy="7938"/>
          </a:xfrm>
          <a:custGeom>
            <a:avLst/>
            <a:gdLst>
              <a:gd name="T0" fmla="*/ 0 w 4"/>
              <a:gd name="T1" fmla="*/ 2521109 h 5"/>
              <a:gd name="T2" fmla="*/ 5040313 w 4"/>
              <a:gd name="T3" fmla="*/ 0 h 5"/>
              <a:gd name="T4" fmla="*/ 10080625 w 4"/>
              <a:gd name="T5" fmla="*/ 10081260 h 5"/>
              <a:gd name="T6" fmla="*/ 2520950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8" name="Freeform 651"/>
          <p:cNvSpPr>
            <a:spLocks/>
          </p:cNvSpPr>
          <p:nvPr/>
        </p:nvSpPr>
        <p:spPr bwMode="auto">
          <a:xfrm>
            <a:off x="3233738" y="3448050"/>
            <a:ext cx="3175" cy="6350"/>
          </a:xfrm>
          <a:custGeom>
            <a:avLst/>
            <a:gdLst>
              <a:gd name="T0" fmla="*/ 0 w 2"/>
              <a:gd name="T1" fmla="*/ 0 h 4"/>
              <a:gd name="T2" fmla="*/ 0 w 2"/>
              <a:gd name="T3" fmla="*/ 0 h 4"/>
              <a:gd name="T4" fmla="*/ 5040313 w 2"/>
              <a:gd name="T5" fmla="*/ 10080625 h 4"/>
              <a:gd name="T6" fmla="*/ 5040313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0"/>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19" name="Freeform 652"/>
          <p:cNvSpPr>
            <a:spLocks/>
          </p:cNvSpPr>
          <p:nvPr/>
        </p:nvSpPr>
        <p:spPr bwMode="auto">
          <a:xfrm>
            <a:off x="3262313" y="3436938"/>
            <a:ext cx="4762" cy="6350"/>
          </a:xfrm>
          <a:custGeom>
            <a:avLst/>
            <a:gdLst>
              <a:gd name="T0" fmla="*/ 0 w 3"/>
              <a:gd name="T1" fmla="*/ 0 h 4"/>
              <a:gd name="T2" fmla="*/ 2520685 w 3"/>
              <a:gd name="T3" fmla="*/ 0 h 4"/>
              <a:gd name="T4" fmla="*/ 7560469 w 3"/>
              <a:gd name="T5" fmla="*/ 10080625 h 4"/>
              <a:gd name="T6" fmla="*/ 252068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0" name="Freeform 653"/>
          <p:cNvSpPr>
            <a:spLocks/>
          </p:cNvSpPr>
          <p:nvPr/>
        </p:nvSpPr>
        <p:spPr bwMode="auto">
          <a:xfrm>
            <a:off x="3263900" y="3435350"/>
            <a:ext cx="7938" cy="7938"/>
          </a:xfrm>
          <a:custGeom>
            <a:avLst/>
            <a:gdLst>
              <a:gd name="T0" fmla="*/ 0 w 5"/>
              <a:gd name="T1" fmla="*/ 2521109 h 5"/>
              <a:gd name="T2" fmla="*/ 7561739 w 5"/>
              <a:gd name="T3" fmla="*/ 0 h 5"/>
              <a:gd name="T4" fmla="*/ 12602369 w 5"/>
              <a:gd name="T5" fmla="*/ 10081260 h 5"/>
              <a:gd name="T6" fmla="*/ 5040630 w 5"/>
              <a:gd name="T7" fmla="*/ 12602369 h 5"/>
              <a:gd name="T8" fmla="*/ 0 w 5"/>
              <a:gd name="T9" fmla="*/ 252110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3" y="0"/>
                </a:lnTo>
                <a:lnTo>
                  <a:pt x="5"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1" name="Freeform 654"/>
          <p:cNvSpPr>
            <a:spLocks/>
          </p:cNvSpPr>
          <p:nvPr/>
        </p:nvSpPr>
        <p:spPr bwMode="auto">
          <a:xfrm>
            <a:off x="3268663" y="3435350"/>
            <a:ext cx="6350" cy="6350"/>
          </a:xfrm>
          <a:custGeom>
            <a:avLst/>
            <a:gdLst>
              <a:gd name="T0" fmla="*/ 0 w 4"/>
              <a:gd name="T1" fmla="*/ 0 h 4"/>
              <a:gd name="T2" fmla="*/ 7559675 w 4"/>
              <a:gd name="T3" fmla="*/ 0 h 4"/>
              <a:gd name="T4" fmla="*/ 10080625 w 4"/>
              <a:gd name="T5" fmla="*/ 5040313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2"/>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2" name="Freeform 655"/>
          <p:cNvSpPr>
            <a:spLocks/>
          </p:cNvSpPr>
          <p:nvPr/>
        </p:nvSpPr>
        <p:spPr bwMode="auto">
          <a:xfrm>
            <a:off x="3273425" y="3430588"/>
            <a:ext cx="12700" cy="7937"/>
          </a:xfrm>
          <a:custGeom>
            <a:avLst/>
            <a:gdLst>
              <a:gd name="T0" fmla="*/ 0 w 8"/>
              <a:gd name="T1" fmla="*/ 7560786 h 5"/>
              <a:gd name="T2" fmla="*/ 17640300 w 8"/>
              <a:gd name="T3" fmla="*/ 0 h 5"/>
              <a:gd name="T4" fmla="*/ 20161250 w 8"/>
              <a:gd name="T5" fmla="*/ 10079990 h 5"/>
              <a:gd name="T6" fmla="*/ 2520950 w 8"/>
              <a:gd name="T7" fmla="*/ 12600781 h 5"/>
              <a:gd name="T8" fmla="*/ 0 w 8"/>
              <a:gd name="T9" fmla="*/ 7560786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3"/>
                </a:moveTo>
                <a:lnTo>
                  <a:pt x="7" y="0"/>
                </a:lnTo>
                <a:lnTo>
                  <a:pt x="8" y="4"/>
                </a:lnTo>
                <a:lnTo>
                  <a:pt x="1" y="5"/>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3" name="Freeform 656"/>
          <p:cNvSpPr>
            <a:spLocks/>
          </p:cNvSpPr>
          <p:nvPr/>
        </p:nvSpPr>
        <p:spPr bwMode="auto">
          <a:xfrm>
            <a:off x="3284538" y="3429000"/>
            <a:ext cx="6350" cy="7938"/>
          </a:xfrm>
          <a:custGeom>
            <a:avLst/>
            <a:gdLst>
              <a:gd name="T0" fmla="*/ 0 w 4"/>
              <a:gd name="T1" fmla="*/ 2521109 h 5"/>
              <a:gd name="T2" fmla="*/ 5040313 w 4"/>
              <a:gd name="T3" fmla="*/ 0 h 5"/>
              <a:gd name="T4" fmla="*/ 10080625 w 4"/>
              <a:gd name="T5" fmla="*/ 10081260 h 5"/>
              <a:gd name="T6" fmla="*/ 2520950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4" name="Freeform 657"/>
          <p:cNvSpPr>
            <a:spLocks/>
          </p:cNvSpPr>
          <p:nvPr/>
        </p:nvSpPr>
        <p:spPr bwMode="auto">
          <a:xfrm>
            <a:off x="3287713" y="3429000"/>
            <a:ext cx="4762" cy="6350"/>
          </a:xfrm>
          <a:custGeom>
            <a:avLst/>
            <a:gdLst>
              <a:gd name="T0" fmla="*/ 0 w 3"/>
              <a:gd name="T1" fmla="*/ 0 h 4"/>
              <a:gd name="T2" fmla="*/ 5039783 w 3"/>
              <a:gd name="T3" fmla="*/ 0 h 4"/>
              <a:gd name="T4" fmla="*/ 7560469 w 3"/>
              <a:gd name="T5" fmla="*/ 5040313 h 4"/>
              <a:gd name="T6" fmla="*/ 5039783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0"/>
                </a:lnTo>
                <a:lnTo>
                  <a:pt x="3" y="2"/>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5" name="Freeform 658"/>
          <p:cNvSpPr>
            <a:spLocks/>
          </p:cNvSpPr>
          <p:nvPr/>
        </p:nvSpPr>
        <p:spPr bwMode="auto">
          <a:xfrm>
            <a:off x="3290888" y="3429000"/>
            <a:ext cx="3175" cy="3175"/>
          </a:xfrm>
          <a:custGeom>
            <a:avLst/>
            <a:gdLst>
              <a:gd name="T0" fmla="*/ 0 w 2"/>
              <a:gd name="T1" fmla="*/ 0 h 2"/>
              <a:gd name="T2" fmla="*/ 0 w 2"/>
              <a:gd name="T3" fmla="*/ 0 h 2"/>
              <a:gd name="T4" fmla="*/ 5040313 w 2"/>
              <a:gd name="T5" fmla="*/ 5040313 h 2"/>
              <a:gd name="T6" fmla="*/ 2520950 w 2"/>
              <a:gd name="T7" fmla="*/ 504031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0"/>
                </a:lnTo>
                <a:lnTo>
                  <a:pt x="2" y="2"/>
                </a:lnTo>
                <a:lnTo>
                  <a:pt x="1" y="2"/>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6" name="Freeform 659"/>
          <p:cNvSpPr>
            <a:spLocks/>
          </p:cNvSpPr>
          <p:nvPr/>
        </p:nvSpPr>
        <p:spPr bwMode="auto">
          <a:xfrm>
            <a:off x="3321050" y="3413125"/>
            <a:ext cx="12700" cy="11113"/>
          </a:xfrm>
          <a:custGeom>
            <a:avLst/>
            <a:gdLst>
              <a:gd name="T0" fmla="*/ 0 w 8"/>
              <a:gd name="T1" fmla="*/ 7561603 h 7"/>
              <a:gd name="T2" fmla="*/ 17640300 w 8"/>
              <a:gd name="T3" fmla="*/ 0 h 7"/>
              <a:gd name="T4" fmla="*/ 20161250 w 8"/>
              <a:gd name="T5" fmla="*/ 10081079 h 7"/>
              <a:gd name="T6" fmla="*/ 2520950 w 8"/>
              <a:gd name="T7" fmla="*/ 17642681 h 7"/>
              <a:gd name="T8" fmla="*/ 0 w 8"/>
              <a:gd name="T9" fmla="*/ 7561603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3"/>
                </a:moveTo>
                <a:lnTo>
                  <a:pt x="7" y="0"/>
                </a:lnTo>
                <a:lnTo>
                  <a:pt x="8" y="4"/>
                </a:lnTo>
                <a:lnTo>
                  <a:pt x="1"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7" name="Freeform 660"/>
          <p:cNvSpPr>
            <a:spLocks/>
          </p:cNvSpPr>
          <p:nvPr/>
        </p:nvSpPr>
        <p:spPr bwMode="auto">
          <a:xfrm>
            <a:off x="3332163" y="3411538"/>
            <a:ext cx="6350" cy="7937"/>
          </a:xfrm>
          <a:custGeom>
            <a:avLst/>
            <a:gdLst>
              <a:gd name="T0" fmla="*/ 0 w 4"/>
              <a:gd name="T1" fmla="*/ 2520791 h 5"/>
              <a:gd name="T2" fmla="*/ 5040313 w 4"/>
              <a:gd name="T3" fmla="*/ 0 h 5"/>
              <a:gd name="T4" fmla="*/ 10080625 w 4"/>
              <a:gd name="T5" fmla="*/ 10079990 h 5"/>
              <a:gd name="T6" fmla="*/ 252095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8" name="Freeform 661"/>
          <p:cNvSpPr>
            <a:spLocks/>
          </p:cNvSpPr>
          <p:nvPr/>
        </p:nvSpPr>
        <p:spPr bwMode="auto">
          <a:xfrm>
            <a:off x="3335338" y="3408363"/>
            <a:ext cx="6350" cy="9525"/>
          </a:xfrm>
          <a:custGeom>
            <a:avLst/>
            <a:gdLst>
              <a:gd name="T0" fmla="*/ 0 w 4"/>
              <a:gd name="T1" fmla="*/ 5040313 h 6"/>
              <a:gd name="T2" fmla="*/ 7559675 w 4"/>
              <a:gd name="T3" fmla="*/ 0 h 6"/>
              <a:gd name="T4" fmla="*/ 10080625 w 4"/>
              <a:gd name="T5" fmla="*/ 12601575 h 6"/>
              <a:gd name="T6" fmla="*/ 5040313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0"/>
                </a:lnTo>
                <a:lnTo>
                  <a:pt x="4" y="5"/>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29" name="Freeform 662"/>
          <p:cNvSpPr>
            <a:spLocks/>
          </p:cNvSpPr>
          <p:nvPr/>
        </p:nvSpPr>
        <p:spPr bwMode="auto">
          <a:xfrm>
            <a:off x="3340100" y="3406775"/>
            <a:ext cx="7938" cy="9525"/>
          </a:xfrm>
          <a:custGeom>
            <a:avLst/>
            <a:gdLst>
              <a:gd name="T0" fmla="*/ 0 w 5"/>
              <a:gd name="T1" fmla="*/ 2520950 h 6"/>
              <a:gd name="T2" fmla="*/ 10081260 w 5"/>
              <a:gd name="T3" fmla="*/ 0 h 6"/>
              <a:gd name="T4" fmla="*/ 12602369 w 5"/>
              <a:gd name="T5" fmla="*/ 10080625 h 6"/>
              <a:gd name="T6" fmla="*/ 2521109 w 5"/>
              <a:gd name="T7" fmla="*/ 15120938 h 6"/>
              <a:gd name="T8" fmla="*/ 0 w 5"/>
              <a:gd name="T9" fmla="*/ 252095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4" y="0"/>
                </a:lnTo>
                <a:lnTo>
                  <a:pt x="5" y="4"/>
                </a:lnTo>
                <a:lnTo>
                  <a:pt x="1"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0" name="Freeform 663"/>
          <p:cNvSpPr>
            <a:spLocks/>
          </p:cNvSpPr>
          <p:nvPr/>
        </p:nvSpPr>
        <p:spPr bwMode="auto">
          <a:xfrm>
            <a:off x="3346450" y="3406775"/>
            <a:ext cx="4763" cy="6350"/>
          </a:xfrm>
          <a:custGeom>
            <a:avLst/>
            <a:gdLst>
              <a:gd name="T0" fmla="*/ 0 w 3"/>
              <a:gd name="T1" fmla="*/ 0 h 4"/>
              <a:gd name="T2" fmla="*/ 2521215 w 3"/>
              <a:gd name="T3" fmla="*/ 0 h 4"/>
              <a:gd name="T4" fmla="*/ 7562056 w 3"/>
              <a:gd name="T5" fmla="*/ 7559675 h 4"/>
              <a:gd name="T6" fmla="*/ 252121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3"/>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1" name="Freeform 664"/>
          <p:cNvSpPr>
            <a:spLocks/>
          </p:cNvSpPr>
          <p:nvPr/>
        </p:nvSpPr>
        <p:spPr bwMode="auto">
          <a:xfrm>
            <a:off x="3376613" y="3394075"/>
            <a:ext cx="4762" cy="6350"/>
          </a:xfrm>
          <a:custGeom>
            <a:avLst/>
            <a:gdLst>
              <a:gd name="T0" fmla="*/ 0 w 3"/>
              <a:gd name="T1" fmla="*/ 2520950 h 4"/>
              <a:gd name="T2" fmla="*/ 2520685 w 3"/>
              <a:gd name="T3" fmla="*/ 0 h 4"/>
              <a:gd name="T4" fmla="*/ 7560469 w 3"/>
              <a:gd name="T5" fmla="*/ 10080625 h 4"/>
              <a:gd name="T6" fmla="*/ 2520685 w 3"/>
              <a:gd name="T7" fmla="*/ 10080625 h 4"/>
              <a:gd name="T8" fmla="*/ 0 w 3"/>
              <a:gd name="T9" fmla="*/ 252095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1" y="0"/>
                </a:lnTo>
                <a:lnTo>
                  <a:pt x="3" y="4"/>
                </a:lnTo>
                <a:lnTo>
                  <a:pt x="1"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2" name="Freeform 665"/>
          <p:cNvSpPr>
            <a:spLocks/>
          </p:cNvSpPr>
          <p:nvPr/>
        </p:nvSpPr>
        <p:spPr bwMode="auto">
          <a:xfrm>
            <a:off x="3378200" y="3392488"/>
            <a:ext cx="9525" cy="7937"/>
          </a:xfrm>
          <a:custGeom>
            <a:avLst/>
            <a:gdLst>
              <a:gd name="T0" fmla="*/ 0 w 6"/>
              <a:gd name="T1" fmla="*/ 2520791 h 5"/>
              <a:gd name="T2" fmla="*/ 12601575 w 6"/>
              <a:gd name="T3" fmla="*/ 0 h 5"/>
              <a:gd name="T4" fmla="*/ 15120938 w 6"/>
              <a:gd name="T5" fmla="*/ 10079990 h 5"/>
              <a:gd name="T6" fmla="*/ 504031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5" y="0"/>
                </a:lnTo>
                <a:lnTo>
                  <a:pt x="6"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3" name="Freeform 666"/>
          <p:cNvSpPr>
            <a:spLocks/>
          </p:cNvSpPr>
          <p:nvPr/>
        </p:nvSpPr>
        <p:spPr bwMode="auto">
          <a:xfrm>
            <a:off x="3386138" y="3389313"/>
            <a:ext cx="7937" cy="9525"/>
          </a:xfrm>
          <a:custGeom>
            <a:avLst/>
            <a:gdLst>
              <a:gd name="T0" fmla="*/ 0 w 5"/>
              <a:gd name="T1" fmla="*/ 5040313 h 6"/>
              <a:gd name="T2" fmla="*/ 10079990 w 5"/>
              <a:gd name="T3" fmla="*/ 0 h 6"/>
              <a:gd name="T4" fmla="*/ 12600781 w 5"/>
              <a:gd name="T5" fmla="*/ 7561263 h 6"/>
              <a:gd name="T6" fmla="*/ 2520791 w 5"/>
              <a:gd name="T7" fmla="*/ 15120938 h 6"/>
              <a:gd name="T8" fmla="*/ 0 w 5"/>
              <a:gd name="T9" fmla="*/ 504031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4" y="0"/>
                </a:lnTo>
                <a:lnTo>
                  <a:pt x="5" y="3"/>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4" name="Freeform 667"/>
          <p:cNvSpPr>
            <a:spLocks/>
          </p:cNvSpPr>
          <p:nvPr/>
        </p:nvSpPr>
        <p:spPr bwMode="auto">
          <a:xfrm>
            <a:off x="3392488" y="3387725"/>
            <a:ext cx="6350" cy="6350"/>
          </a:xfrm>
          <a:custGeom>
            <a:avLst/>
            <a:gdLst>
              <a:gd name="T0" fmla="*/ 0 w 4"/>
              <a:gd name="T1" fmla="*/ 2520950 h 4"/>
              <a:gd name="T2" fmla="*/ 5040313 w 4"/>
              <a:gd name="T3" fmla="*/ 0 h 4"/>
              <a:gd name="T4" fmla="*/ 10080625 w 4"/>
              <a:gd name="T5" fmla="*/ 10080625 h 4"/>
              <a:gd name="T6" fmla="*/ 2520950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2" y="0"/>
                </a:lnTo>
                <a:lnTo>
                  <a:pt x="4" y="4"/>
                </a:lnTo>
                <a:lnTo>
                  <a:pt x="1"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5" name="Freeform 668"/>
          <p:cNvSpPr>
            <a:spLocks/>
          </p:cNvSpPr>
          <p:nvPr/>
        </p:nvSpPr>
        <p:spPr bwMode="auto">
          <a:xfrm>
            <a:off x="3395663" y="3386138"/>
            <a:ext cx="9525" cy="7937"/>
          </a:xfrm>
          <a:custGeom>
            <a:avLst/>
            <a:gdLst>
              <a:gd name="T0" fmla="*/ 0 w 6"/>
              <a:gd name="T1" fmla="*/ 2520791 h 5"/>
              <a:gd name="T2" fmla="*/ 10080625 w 6"/>
              <a:gd name="T3" fmla="*/ 0 h 5"/>
              <a:gd name="T4" fmla="*/ 15120938 w 6"/>
              <a:gd name="T5" fmla="*/ 5039995 h 5"/>
              <a:gd name="T6" fmla="*/ 504031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2"/>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6" name="Freeform 669"/>
          <p:cNvSpPr>
            <a:spLocks/>
          </p:cNvSpPr>
          <p:nvPr/>
        </p:nvSpPr>
        <p:spPr bwMode="auto">
          <a:xfrm>
            <a:off x="3402013" y="3382963"/>
            <a:ext cx="4762" cy="6350"/>
          </a:xfrm>
          <a:custGeom>
            <a:avLst/>
            <a:gdLst>
              <a:gd name="T0" fmla="*/ 0 w 3"/>
              <a:gd name="T1" fmla="*/ 5040313 h 4"/>
              <a:gd name="T2" fmla="*/ 5039783 w 3"/>
              <a:gd name="T3" fmla="*/ 0 h 4"/>
              <a:gd name="T4" fmla="*/ 7560469 w 3"/>
              <a:gd name="T5" fmla="*/ 10080625 h 4"/>
              <a:gd name="T6" fmla="*/ 5039783 w 3"/>
              <a:gd name="T7" fmla="*/ 10080625 h 4"/>
              <a:gd name="T8" fmla="*/ 0 w 3"/>
              <a:gd name="T9" fmla="*/ 504031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2" y="0"/>
                </a:lnTo>
                <a:lnTo>
                  <a:pt x="3" y="4"/>
                </a:lnTo>
                <a:lnTo>
                  <a:pt x="2" y="4"/>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7" name="Freeform 670"/>
          <p:cNvSpPr>
            <a:spLocks/>
          </p:cNvSpPr>
          <p:nvPr/>
        </p:nvSpPr>
        <p:spPr bwMode="auto">
          <a:xfrm>
            <a:off x="3432175" y="3368675"/>
            <a:ext cx="9525" cy="7938"/>
          </a:xfrm>
          <a:custGeom>
            <a:avLst/>
            <a:gdLst>
              <a:gd name="T0" fmla="*/ 0 w 6"/>
              <a:gd name="T1" fmla="*/ 5040630 h 5"/>
              <a:gd name="T2" fmla="*/ 10080625 w 6"/>
              <a:gd name="T3" fmla="*/ 0 h 5"/>
              <a:gd name="T4" fmla="*/ 15120938 w 6"/>
              <a:gd name="T5" fmla="*/ 10081260 h 5"/>
              <a:gd name="T6" fmla="*/ 5040313 w 6"/>
              <a:gd name="T7" fmla="*/ 12602369 h 5"/>
              <a:gd name="T8" fmla="*/ 0 w 6"/>
              <a:gd name="T9" fmla="*/ 504063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lnTo>
                  <a:pt x="4" y="0"/>
                </a:lnTo>
                <a:lnTo>
                  <a:pt x="6" y="4"/>
                </a:lnTo>
                <a:lnTo>
                  <a:pt x="2" y="5"/>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8" name="Freeform 671"/>
          <p:cNvSpPr>
            <a:spLocks/>
          </p:cNvSpPr>
          <p:nvPr/>
        </p:nvSpPr>
        <p:spPr bwMode="auto">
          <a:xfrm>
            <a:off x="3438525" y="3368675"/>
            <a:ext cx="7938" cy="6350"/>
          </a:xfrm>
          <a:custGeom>
            <a:avLst/>
            <a:gdLst>
              <a:gd name="T0" fmla="*/ 0 w 5"/>
              <a:gd name="T1" fmla="*/ 0 h 4"/>
              <a:gd name="T2" fmla="*/ 7561739 w 5"/>
              <a:gd name="T3" fmla="*/ 0 h 4"/>
              <a:gd name="T4" fmla="*/ 12602369 w 5"/>
              <a:gd name="T5" fmla="*/ 5040313 h 4"/>
              <a:gd name="T6" fmla="*/ 5040630 w 5"/>
              <a:gd name="T7" fmla="*/ 10080625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3" y="0"/>
                </a:lnTo>
                <a:lnTo>
                  <a:pt x="5" y="2"/>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39" name="Freeform 672"/>
          <p:cNvSpPr>
            <a:spLocks/>
          </p:cNvSpPr>
          <p:nvPr/>
        </p:nvSpPr>
        <p:spPr bwMode="auto">
          <a:xfrm>
            <a:off x="3443288" y="3363913"/>
            <a:ext cx="9525" cy="7937"/>
          </a:xfrm>
          <a:custGeom>
            <a:avLst/>
            <a:gdLst>
              <a:gd name="T0" fmla="*/ 0 w 6"/>
              <a:gd name="T1" fmla="*/ 7560786 h 5"/>
              <a:gd name="T2" fmla="*/ 10080625 w 6"/>
              <a:gd name="T3" fmla="*/ 0 h 5"/>
              <a:gd name="T4" fmla="*/ 15120938 w 6"/>
              <a:gd name="T5" fmla="*/ 10079990 h 5"/>
              <a:gd name="T6" fmla="*/ 5040313 w 6"/>
              <a:gd name="T7" fmla="*/ 12600781 h 5"/>
              <a:gd name="T8" fmla="*/ 0 w 6"/>
              <a:gd name="T9" fmla="*/ 756078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3"/>
                </a:moveTo>
                <a:lnTo>
                  <a:pt x="4" y="0"/>
                </a:lnTo>
                <a:lnTo>
                  <a:pt x="6" y="4"/>
                </a:lnTo>
                <a:lnTo>
                  <a:pt x="2" y="5"/>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0" name="Freeform 673"/>
          <p:cNvSpPr>
            <a:spLocks/>
          </p:cNvSpPr>
          <p:nvPr/>
        </p:nvSpPr>
        <p:spPr bwMode="auto">
          <a:xfrm>
            <a:off x="3449638" y="3363913"/>
            <a:ext cx="6350" cy="6350"/>
          </a:xfrm>
          <a:custGeom>
            <a:avLst/>
            <a:gdLst>
              <a:gd name="T0" fmla="*/ 0 w 4"/>
              <a:gd name="T1" fmla="*/ 0 h 4"/>
              <a:gd name="T2" fmla="*/ 7559675 w 4"/>
              <a:gd name="T3" fmla="*/ 0 h 4"/>
              <a:gd name="T4" fmla="*/ 10080625 w 4"/>
              <a:gd name="T5" fmla="*/ 755967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3"/>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1" name="Freeform 674"/>
          <p:cNvSpPr>
            <a:spLocks/>
          </p:cNvSpPr>
          <p:nvPr/>
        </p:nvSpPr>
        <p:spPr bwMode="auto">
          <a:xfrm>
            <a:off x="3454400" y="3359150"/>
            <a:ext cx="7938" cy="9525"/>
          </a:xfrm>
          <a:custGeom>
            <a:avLst/>
            <a:gdLst>
              <a:gd name="T0" fmla="*/ 0 w 5"/>
              <a:gd name="T1" fmla="*/ 7561263 h 6"/>
              <a:gd name="T2" fmla="*/ 10081260 w 5"/>
              <a:gd name="T3" fmla="*/ 0 h 6"/>
              <a:gd name="T4" fmla="*/ 12602369 w 5"/>
              <a:gd name="T5" fmla="*/ 10080625 h 6"/>
              <a:gd name="T6" fmla="*/ 2521109 w 5"/>
              <a:gd name="T7" fmla="*/ 15120938 h 6"/>
              <a:gd name="T8" fmla="*/ 0 w 5"/>
              <a:gd name="T9" fmla="*/ 756126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lnTo>
                  <a:pt x="4" y="0"/>
                </a:lnTo>
                <a:lnTo>
                  <a:pt x="5" y="4"/>
                </a:lnTo>
                <a:lnTo>
                  <a:pt x="1"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2" name="Freeform 675"/>
          <p:cNvSpPr>
            <a:spLocks/>
          </p:cNvSpPr>
          <p:nvPr/>
        </p:nvSpPr>
        <p:spPr bwMode="auto">
          <a:xfrm>
            <a:off x="3489325" y="3346450"/>
            <a:ext cx="3175" cy="6350"/>
          </a:xfrm>
          <a:custGeom>
            <a:avLst/>
            <a:gdLst>
              <a:gd name="T0" fmla="*/ 0 w 2"/>
              <a:gd name="T1" fmla="*/ 0 h 4"/>
              <a:gd name="T2" fmla="*/ 2520950 w 2"/>
              <a:gd name="T3" fmla="*/ 0 h 4"/>
              <a:gd name="T4" fmla="*/ 5040313 w 2"/>
              <a:gd name="T5" fmla="*/ 10080625 h 4"/>
              <a:gd name="T6" fmla="*/ 2520950 w 2"/>
              <a:gd name="T7" fmla="*/ 10080625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4"/>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3" name="Freeform 676"/>
          <p:cNvSpPr>
            <a:spLocks/>
          </p:cNvSpPr>
          <p:nvPr/>
        </p:nvSpPr>
        <p:spPr bwMode="auto">
          <a:xfrm>
            <a:off x="3490913" y="3344863"/>
            <a:ext cx="7937" cy="7937"/>
          </a:xfrm>
          <a:custGeom>
            <a:avLst/>
            <a:gdLst>
              <a:gd name="T0" fmla="*/ 0 w 5"/>
              <a:gd name="T1" fmla="*/ 2520791 h 5"/>
              <a:gd name="T2" fmla="*/ 10079990 w 5"/>
              <a:gd name="T3" fmla="*/ 0 h 5"/>
              <a:gd name="T4" fmla="*/ 12600781 w 5"/>
              <a:gd name="T5" fmla="*/ 5039995 h 5"/>
              <a:gd name="T6" fmla="*/ 2520791 w 5"/>
              <a:gd name="T7" fmla="*/ 12600781 h 5"/>
              <a:gd name="T8" fmla="*/ 0 w 5"/>
              <a:gd name="T9" fmla="*/ 252079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4" y="0"/>
                </a:lnTo>
                <a:lnTo>
                  <a:pt x="5" y="2"/>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4" name="Freeform 677"/>
          <p:cNvSpPr>
            <a:spLocks/>
          </p:cNvSpPr>
          <p:nvPr/>
        </p:nvSpPr>
        <p:spPr bwMode="auto">
          <a:xfrm>
            <a:off x="3497263" y="3340100"/>
            <a:ext cx="11112" cy="7938"/>
          </a:xfrm>
          <a:custGeom>
            <a:avLst/>
            <a:gdLst>
              <a:gd name="T0" fmla="*/ 0 w 7"/>
              <a:gd name="T1" fmla="*/ 7561739 h 5"/>
              <a:gd name="T2" fmla="*/ 10080171 w 7"/>
              <a:gd name="T3" fmla="*/ 0 h 5"/>
              <a:gd name="T4" fmla="*/ 17641094 w 7"/>
              <a:gd name="T5" fmla="*/ 10081260 h 5"/>
              <a:gd name="T6" fmla="*/ 2520837 w 7"/>
              <a:gd name="T7" fmla="*/ 12602369 h 5"/>
              <a:gd name="T8" fmla="*/ 0 w 7"/>
              <a:gd name="T9" fmla="*/ 7561739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3"/>
                </a:moveTo>
                <a:lnTo>
                  <a:pt x="4" y="0"/>
                </a:lnTo>
                <a:lnTo>
                  <a:pt x="7" y="4"/>
                </a:lnTo>
                <a:lnTo>
                  <a:pt x="1" y="5"/>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5" name="Freeform 678"/>
          <p:cNvSpPr>
            <a:spLocks/>
          </p:cNvSpPr>
          <p:nvPr/>
        </p:nvSpPr>
        <p:spPr bwMode="auto">
          <a:xfrm>
            <a:off x="3503613" y="3338513"/>
            <a:ext cx="9525" cy="7937"/>
          </a:xfrm>
          <a:custGeom>
            <a:avLst/>
            <a:gdLst>
              <a:gd name="T0" fmla="*/ 0 w 6"/>
              <a:gd name="T1" fmla="*/ 2520791 h 5"/>
              <a:gd name="T2" fmla="*/ 10080625 w 6"/>
              <a:gd name="T3" fmla="*/ 0 h 5"/>
              <a:gd name="T4" fmla="*/ 15120938 w 6"/>
              <a:gd name="T5" fmla="*/ 10079990 h 5"/>
              <a:gd name="T6" fmla="*/ 7561263 w 6"/>
              <a:gd name="T7" fmla="*/ 12600781 h 5"/>
              <a:gd name="T8" fmla="*/ 0 w 6"/>
              <a:gd name="T9" fmla="*/ 252079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3"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6" name="Freeform 679"/>
          <p:cNvSpPr>
            <a:spLocks/>
          </p:cNvSpPr>
          <p:nvPr/>
        </p:nvSpPr>
        <p:spPr bwMode="auto">
          <a:xfrm>
            <a:off x="3509963" y="3333750"/>
            <a:ext cx="9525" cy="11113"/>
          </a:xfrm>
          <a:custGeom>
            <a:avLst/>
            <a:gdLst>
              <a:gd name="T0" fmla="*/ 0 w 6"/>
              <a:gd name="T1" fmla="*/ 7561603 h 7"/>
              <a:gd name="T2" fmla="*/ 7561263 w 6"/>
              <a:gd name="T3" fmla="*/ 0 h 7"/>
              <a:gd name="T4" fmla="*/ 15120938 w 6"/>
              <a:gd name="T5" fmla="*/ 10081079 h 7"/>
              <a:gd name="T6" fmla="*/ 5040313 w 6"/>
              <a:gd name="T7" fmla="*/ 17642681 h 7"/>
              <a:gd name="T8" fmla="*/ 0 w 6"/>
              <a:gd name="T9" fmla="*/ 7561603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3"/>
                </a:moveTo>
                <a:lnTo>
                  <a:pt x="3" y="0"/>
                </a:lnTo>
                <a:lnTo>
                  <a:pt x="6" y="4"/>
                </a:lnTo>
                <a:lnTo>
                  <a:pt x="2"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7" name="Freeform 680"/>
          <p:cNvSpPr>
            <a:spLocks/>
          </p:cNvSpPr>
          <p:nvPr/>
        </p:nvSpPr>
        <p:spPr bwMode="auto">
          <a:xfrm>
            <a:off x="3514725" y="3333750"/>
            <a:ext cx="4763" cy="6350"/>
          </a:xfrm>
          <a:custGeom>
            <a:avLst/>
            <a:gdLst>
              <a:gd name="T0" fmla="*/ 0 w 3"/>
              <a:gd name="T1" fmla="*/ 0 h 4"/>
              <a:gd name="T2" fmla="*/ 0 w 3"/>
              <a:gd name="T3" fmla="*/ 0 h 4"/>
              <a:gd name="T4" fmla="*/ 7562056 w 3"/>
              <a:gd name="T5" fmla="*/ 10080625 h 4"/>
              <a:gd name="T6" fmla="*/ 7562056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0" y="0"/>
                </a:lnTo>
                <a:lnTo>
                  <a:pt x="3"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8" name="Freeform 681"/>
          <p:cNvSpPr>
            <a:spLocks/>
          </p:cNvSpPr>
          <p:nvPr/>
        </p:nvSpPr>
        <p:spPr bwMode="auto">
          <a:xfrm>
            <a:off x="3543300" y="3317875"/>
            <a:ext cx="9525" cy="9525"/>
          </a:xfrm>
          <a:custGeom>
            <a:avLst/>
            <a:gdLst>
              <a:gd name="T0" fmla="*/ 0 w 6"/>
              <a:gd name="T1" fmla="*/ 5040313 h 6"/>
              <a:gd name="T2" fmla="*/ 10080625 w 6"/>
              <a:gd name="T3" fmla="*/ 0 h 6"/>
              <a:gd name="T4" fmla="*/ 15120938 w 6"/>
              <a:gd name="T5" fmla="*/ 12601575 h 6"/>
              <a:gd name="T6" fmla="*/ 2520950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4" y="0"/>
                </a:lnTo>
                <a:lnTo>
                  <a:pt x="6" y="5"/>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49" name="Freeform 682"/>
          <p:cNvSpPr>
            <a:spLocks/>
          </p:cNvSpPr>
          <p:nvPr/>
        </p:nvSpPr>
        <p:spPr bwMode="auto">
          <a:xfrm>
            <a:off x="3549650" y="3311525"/>
            <a:ext cx="17463" cy="14288"/>
          </a:xfrm>
          <a:custGeom>
            <a:avLst/>
            <a:gdLst>
              <a:gd name="T0" fmla="*/ 0 w 11"/>
              <a:gd name="T1" fmla="*/ 10080978 h 9"/>
              <a:gd name="T2" fmla="*/ 22682849 w 11"/>
              <a:gd name="T3" fmla="*/ 0 h 9"/>
              <a:gd name="T4" fmla="*/ 27723306 w 11"/>
              <a:gd name="T5" fmla="*/ 7561527 h 9"/>
              <a:gd name="T6" fmla="*/ 5040457 w 11"/>
              <a:gd name="T7" fmla="*/ 22682994 h 9"/>
              <a:gd name="T8" fmla="*/ 0 w 11"/>
              <a:gd name="T9" fmla="*/ 10080978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0" y="4"/>
                </a:moveTo>
                <a:lnTo>
                  <a:pt x="9" y="0"/>
                </a:lnTo>
                <a:lnTo>
                  <a:pt x="11" y="3"/>
                </a:lnTo>
                <a:lnTo>
                  <a:pt x="2" y="9"/>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0" name="Freeform 683"/>
          <p:cNvSpPr>
            <a:spLocks/>
          </p:cNvSpPr>
          <p:nvPr/>
        </p:nvSpPr>
        <p:spPr bwMode="auto">
          <a:xfrm>
            <a:off x="3563938" y="3309938"/>
            <a:ext cx="6350" cy="6350"/>
          </a:xfrm>
          <a:custGeom>
            <a:avLst/>
            <a:gdLst>
              <a:gd name="T0" fmla="*/ 0 w 4"/>
              <a:gd name="T1" fmla="*/ 2520950 h 4"/>
              <a:gd name="T2" fmla="*/ 5040313 w 4"/>
              <a:gd name="T3" fmla="*/ 0 h 4"/>
              <a:gd name="T4" fmla="*/ 10080625 w 4"/>
              <a:gd name="T5" fmla="*/ 10080625 h 4"/>
              <a:gd name="T6" fmla="*/ 5040313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2" y="0"/>
                </a:lnTo>
                <a:lnTo>
                  <a:pt x="4" y="4"/>
                </a:lnTo>
                <a:lnTo>
                  <a:pt x="2"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1" name="Freeform 684"/>
          <p:cNvSpPr>
            <a:spLocks/>
          </p:cNvSpPr>
          <p:nvPr/>
        </p:nvSpPr>
        <p:spPr bwMode="auto">
          <a:xfrm>
            <a:off x="3567113" y="3308350"/>
            <a:ext cx="6350" cy="7938"/>
          </a:xfrm>
          <a:custGeom>
            <a:avLst/>
            <a:gdLst>
              <a:gd name="T0" fmla="*/ 0 w 4"/>
              <a:gd name="T1" fmla="*/ 2521109 h 5"/>
              <a:gd name="T2" fmla="*/ 5040313 w 4"/>
              <a:gd name="T3" fmla="*/ 0 h 5"/>
              <a:gd name="T4" fmla="*/ 10080625 w 4"/>
              <a:gd name="T5" fmla="*/ 10081260 h 5"/>
              <a:gd name="T6" fmla="*/ 5040313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2" name="Freeform 685"/>
          <p:cNvSpPr>
            <a:spLocks/>
          </p:cNvSpPr>
          <p:nvPr/>
        </p:nvSpPr>
        <p:spPr bwMode="auto">
          <a:xfrm>
            <a:off x="3597275" y="3292475"/>
            <a:ext cx="7938" cy="9525"/>
          </a:xfrm>
          <a:custGeom>
            <a:avLst/>
            <a:gdLst>
              <a:gd name="T0" fmla="*/ 0 w 5"/>
              <a:gd name="T1" fmla="*/ 2520950 h 6"/>
              <a:gd name="T2" fmla="*/ 5040630 w 5"/>
              <a:gd name="T3" fmla="*/ 0 h 6"/>
              <a:gd name="T4" fmla="*/ 12602369 w 5"/>
              <a:gd name="T5" fmla="*/ 10080625 h 6"/>
              <a:gd name="T6" fmla="*/ 5040630 w 5"/>
              <a:gd name="T7" fmla="*/ 15120938 h 6"/>
              <a:gd name="T8" fmla="*/ 0 w 5"/>
              <a:gd name="T9" fmla="*/ 252095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2" y="0"/>
                </a:lnTo>
                <a:lnTo>
                  <a:pt x="5" y="4"/>
                </a:lnTo>
                <a:lnTo>
                  <a:pt x="2"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3" name="Freeform 686"/>
          <p:cNvSpPr>
            <a:spLocks/>
          </p:cNvSpPr>
          <p:nvPr/>
        </p:nvSpPr>
        <p:spPr bwMode="auto">
          <a:xfrm>
            <a:off x="3600450" y="3290888"/>
            <a:ext cx="6350" cy="7937"/>
          </a:xfrm>
          <a:custGeom>
            <a:avLst/>
            <a:gdLst>
              <a:gd name="T0" fmla="*/ 0 w 4"/>
              <a:gd name="T1" fmla="*/ 2520791 h 5"/>
              <a:gd name="T2" fmla="*/ 7559675 w 4"/>
              <a:gd name="T3" fmla="*/ 0 h 5"/>
              <a:gd name="T4" fmla="*/ 10080625 w 4"/>
              <a:gd name="T5" fmla="*/ 10079990 h 5"/>
              <a:gd name="T6" fmla="*/ 7559675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3"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4" name="Freeform 687"/>
          <p:cNvSpPr>
            <a:spLocks/>
          </p:cNvSpPr>
          <p:nvPr/>
        </p:nvSpPr>
        <p:spPr bwMode="auto">
          <a:xfrm>
            <a:off x="3605213" y="3287713"/>
            <a:ext cx="7937" cy="9525"/>
          </a:xfrm>
          <a:custGeom>
            <a:avLst/>
            <a:gdLst>
              <a:gd name="T0" fmla="*/ 0 w 5"/>
              <a:gd name="T1" fmla="*/ 5040313 h 6"/>
              <a:gd name="T2" fmla="*/ 10079990 w 5"/>
              <a:gd name="T3" fmla="*/ 0 h 6"/>
              <a:gd name="T4" fmla="*/ 12600781 w 5"/>
              <a:gd name="T5" fmla="*/ 7561263 h 6"/>
              <a:gd name="T6" fmla="*/ 2520791 w 5"/>
              <a:gd name="T7" fmla="*/ 15120938 h 6"/>
              <a:gd name="T8" fmla="*/ 0 w 5"/>
              <a:gd name="T9" fmla="*/ 504031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4" y="0"/>
                </a:lnTo>
                <a:lnTo>
                  <a:pt x="5" y="3"/>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5" name="Freeform 688"/>
          <p:cNvSpPr>
            <a:spLocks/>
          </p:cNvSpPr>
          <p:nvPr/>
        </p:nvSpPr>
        <p:spPr bwMode="auto">
          <a:xfrm>
            <a:off x="3611563" y="3286125"/>
            <a:ext cx="6350" cy="6350"/>
          </a:xfrm>
          <a:custGeom>
            <a:avLst/>
            <a:gdLst>
              <a:gd name="T0" fmla="*/ 0 w 4"/>
              <a:gd name="T1" fmla="*/ 2520950 h 4"/>
              <a:gd name="T2" fmla="*/ 7559675 w 4"/>
              <a:gd name="T3" fmla="*/ 0 h 4"/>
              <a:gd name="T4" fmla="*/ 10080625 w 4"/>
              <a:gd name="T5" fmla="*/ 7559675 h 4"/>
              <a:gd name="T6" fmla="*/ 2520950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3" y="0"/>
                </a:lnTo>
                <a:lnTo>
                  <a:pt x="4" y="3"/>
                </a:lnTo>
                <a:lnTo>
                  <a:pt x="1"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6" name="Freeform 689"/>
          <p:cNvSpPr>
            <a:spLocks/>
          </p:cNvSpPr>
          <p:nvPr/>
        </p:nvSpPr>
        <p:spPr bwMode="auto">
          <a:xfrm>
            <a:off x="3616325" y="3281363"/>
            <a:ext cx="11113" cy="9525"/>
          </a:xfrm>
          <a:custGeom>
            <a:avLst/>
            <a:gdLst>
              <a:gd name="T0" fmla="*/ 0 w 7"/>
              <a:gd name="T1" fmla="*/ 7561263 h 6"/>
              <a:gd name="T2" fmla="*/ 12602142 w 7"/>
              <a:gd name="T3" fmla="*/ 0 h 6"/>
              <a:gd name="T4" fmla="*/ 17642681 w 7"/>
              <a:gd name="T5" fmla="*/ 7561263 h 6"/>
              <a:gd name="T6" fmla="*/ 2521063 w 7"/>
              <a:gd name="T7" fmla="*/ 15120938 h 6"/>
              <a:gd name="T8" fmla="*/ 0 w 7"/>
              <a:gd name="T9" fmla="*/ 756126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5" y="0"/>
                </a:lnTo>
                <a:lnTo>
                  <a:pt x="7" y="3"/>
                </a:lnTo>
                <a:lnTo>
                  <a:pt x="1"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7" name="Freeform 690"/>
          <p:cNvSpPr>
            <a:spLocks/>
          </p:cNvSpPr>
          <p:nvPr/>
        </p:nvSpPr>
        <p:spPr bwMode="auto">
          <a:xfrm>
            <a:off x="3651250" y="3263900"/>
            <a:ext cx="6350" cy="9525"/>
          </a:xfrm>
          <a:custGeom>
            <a:avLst/>
            <a:gdLst>
              <a:gd name="T0" fmla="*/ 0 w 4"/>
              <a:gd name="T1" fmla="*/ 5040313 h 6"/>
              <a:gd name="T2" fmla="*/ 2520950 w 4"/>
              <a:gd name="T3" fmla="*/ 0 h 6"/>
              <a:gd name="T4" fmla="*/ 10080625 w 4"/>
              <a:gd name="T5" fmla="*/ 12601575 h 6"/>
              <a:gd name="T6" fmla="*/ 2520950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1" y="0"/>
                </a:lnTo>
                <a:lnTo>
                  <a:pt x="4" y="5"/>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8" name="Freeform 691"/>
          <p:cNvSpPr>
            <a:spLocks/>
          </p:cNvSpPr>
          <p:nvPr/>
        </p:nvSpPr>
        <p:spPr bwMode="auto">
          <a:xfrm>
            <a:off x="3652838" y="3257550"/>
            <a:ext cx="14287" cy="14288"/>
          </a:xfrm>
          <a:custGeom>
            <a:avLst/>
            <a:gdLst>
              <a:gd name="T0" fmla="*/ 0 w 9"/>
              <a:gd name="T1" fmla="*/ 10080978 h 9"/>
              <a:gd name="T2" fmla="*/ 20160544 w 9"/>
              <a:gd name="T3" fmla="*/ 0 h 9"/>
              <a:gd name="T4" fmla="*/ 22681406 w 9"/>
              <a:gd name="T5" fmla="*/ 10080978 h 9"/>
              <a:gd name="T6" fmla="*/ 7560998 w 9"/>
              <a:gd name="T7" fmla="*/ 22682994 h 9"/>
              <a:gd name="T8" fmla="*/ 0 w 9"/>
              <a:gd name="T9" fmla="*/ 1008097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8" y="0"/>
                </a:lnTo>
                <a:lnTo>
                  <a:pt x="9" y="4"/>
                </a:lnTo>
                <a:lnTo>
                  <a:pt x="3" y="9"/>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59" name="Freeform 692"/>
          <p:cNvSpPr>
            <a:spLocks/>
          </p:cNvSpPr>
          <p:nvPr/>
        </p:nvSpPr>
        <p:spPr bwMode="auto">
          <a:xfrm>
            <a:off x="3665538" y="3255963"/>
            <a:ext cx="6350" cy="7937"/>
          </a:xfrm>
          <a:custGeom>
            <a:avLst/>
            <a:gdLst>
              <a:gd name="T0" fmla="*/ 0 w 4"/>
              <a:gd name="T1" fmla="*/ 2520791 h 5"/>
              <a:gd name="T2" fmla="*/ 7559675 w 4"/>
              <a:gd name="T3" fmla="*/ 0 h 5"/>
              <a:gd name="T4" fmla="*/ 10080625 w 4"/>
              <a:gd name="T5" fmla="*/ 10079990 h 5"/>
              <a:gd name="T6" fmla="*/ 252095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0" name="Freeform 693"/>
          <p:cNvSpPr>
            <a:spLocks/>
          </p:cNvSpPr>
          <p:nvPr/>
        </p:nvSpPr>
        <p:spPr bwMode="auto">
          <a:xfrm>
            <a:off x="3670300" y="3254375"/>
            <a:ext cx="6350" cy="7938"/>
          </a:xfrm>
          <a:custGeom>
            <a:avLst/>
            <a:gdLst>
              <a:gd name="T0" fmla="*/ 0 w 4"/>
              <a:gd name="T1" fmla="*/ 2521109 h 5"/>
              <a:gd name="T2" fmla="*/ 2520950 w 4"/>
              <a:gd name="T3" fmla="*/ 0 h 5"/>
              <a:gd name="T4" fmla="*/ 10080625 w 4"/>
              <a:gd name="T5" fmla="*/ 10081260 h 5"/>
              <a:gd name="T6" fmla="*/ 2520950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1"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1" name="Freeform 694"/>
          <p:cNvSpPr>
            <a:spLocks/>
          </p:cNvSpPr>
          <p:nvPr/>
        </p:nvSpPr>
        <p:spPr bwMode="auto">
          <a:xfrm>
            <a:off x="3671888" y="3254375"/>
            <a:ext cx="6350" cy="6350"/>
          </a:xfrm>
          <a:custGeom>
            <a:avLst/>
            <a:gdLst>
              <a:gd name="T0" fmla="*/ 0 w 4"/>
              <a:gd name="T1" fmla="*/ 0 h 4"/>
              <a:gd name="T2" fmla="*/ 7559675 w 4"/>
              <a:gd name="T3" fmla="*/ 0 h 4"/>
              <a:gd name="T4" fmla="*/ 10080625 w 4"/>
              <a:gd name="T5" fmla="*/ 5040313 h 4"/>
              <a:gd name="T6" fmla="*/ 7559675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2"/>
                </a:lnTo>
                <a:lnTo>
                  <a:pt x="3"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2" name="Freeform 695"/>
          <p:cNvSpPr>
            <a:spLocks/>
          </p:cNvSpPr>
          <p:nvPr/>
        </p:nvSpPr>
        <p:spPr bwMode="auto">
          <a:xfrm>
            <a:off x="3676650" y="3251200"/>
            <a:ext cx="4763" cy="6350"/>
          </a:xfrm>
          <a:custGeom>
            <a:avLst/>
            <a:gdLst>
              <a:gd name="T0" fmla="*/ 0 w 3"/>
              <a:gd name="T1" fmla="*/ 5040313 h 4"/>
              <a:gd name="T2" fmla="*/ 0 w 3"/>
              <a:gd name="T3" fmla="*/ 0 h 4"/>
              <a:gd name="T4" fmla="*/ 7562056 w 3"/>
              <a:gd name="T5" fmla="*/ 10080625 h 4"/>
              <a:gd name="T6" fmla="*/ 2521215 w 3"/>
              <a:gd name="T7" fmla="*/ 10080625 h 4"/>
              <a:gd name="T8" fmla="*/ 0 w 3"/>
              <a:gd name="T9" fmla="*/ 504031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0" y="0"/>
                </a:lnTo>
                <a:lnTo>
                  <a:pt x="3" y="4"/>
                </a:lnTo>
                <a:lnTo>
                  <a:pt x="1" y="4"/>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3" name="Freeform 696"/>
          <p:cNvSpPr>
            <a:spLocks/>
          </p:cNvSpPr>
          <p:nvPr/>
        </p:nvSpPr>
        <p:spPr bwMode="auto">
          <a:xfrm>
            <a:off x="3702050" y="3233738"/>
            <a:ext cx="9525" cy="9525"/>
          </a:xfrm>
          <a:custGeom>
            <a:avLst/>
            <a:gdLst>
              <a:gd name="T0" fmla="*/ 0 w 6"/>
              <a:gd name="T1" fmla="*/ 7561263 h 6"/>
              <a:gd name="T2" fmla="*/ 7561263 w 6"/>
              <a:gd name="T3" fmla="*/ 0 h 6"/>
              <a:gd name="T4" fmla="*/ 15120938 w 6"/>
              <a:gd name="T5" fmla="*/ 12601575 h 6"/>
              <a:gd name="T6" fmla="*/ 7561263 w 6"/>
              <a:gd name="T7" fmla="*/ 15120938 h 6"/>
              <a:gd name="T8" fmla="*/ 0 w 6"/>
              <a:gd name="T9" fmla="*/ 756126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3"/>
                </a:moveTo>
                <a:lnTo>
                  <a:pt x="3" y="0"/>
                </a:lnTo>
                <a:lnTo>
                  <a:pt x="6" y="5"/>
                </a:lnTo>
                <a:lnTo>
                  <a:pt x="3"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4" name="Freeform 697"/>
          <p:cNvSpPr>
            <a:spLocks/>
          </p:cNvSpPr>
          <p:nvPr/>
        </p:nvSpPr>
        <p:spPr bwMode="auto">
          <a:xfrm>
            <a:off x="3706813" y="3232150"/>
            <a:ext cx="7937" cy="9525"/>
          </a:xfrm>
          <a:custGeom>
            <a:avLst/>
            <a:gdLst>
              <a:gd name="T0" fmla="*/ 0 w 5"/>
              <a:gd name="T1" fmla="*/ 2520950 h 6"/>
              <a:gd name="T2" fmla="*/ 10079990 w 5"/>
              <a:gd name="T3" fmla="*/ 0 h 6"/>
              <a:gd name="T4" fmla="*/ 12600781 w 5"/>
              <a:gd name="T5" fmla="*/ 10080625 h 6"/>
              <a:gd name="T6" fmla="*/ 7560786 w 5"/>
              <a:gd name="T7" fmla="*/ 15120938 h 6"/>
              <a:gd name="T8" fmla="*/ 0 w 5"/>
              <a:gd name="T9" fmla="*/ 252095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4" y="0"/>
                </a:lnTo>
                <a:lnTo>
                  <a:pt x="5" y="4"/>
                </a:lnTo>
                <a:lnTo>
                  <a:pt x="3" y="6"/>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5" name="Freeform 698"/>
          <p:cNvSpPr>
            <a:spLocks/>
          </p:cNvSpPr>
          <p:nvPr/>
        </p:nvSpPr>
        <p:spPr bwMode="auto">
          <a:xfrm>
            <a:off x="3713163" y="3227388"/>
            <a:ext cx="7937" cy="11112"/>
          </a:xfrm>
          <a:custGeom>
            <a:avLst/>
            <a:gdLst>
              <a:gd name="T0" fmla="*/ 0 w 5"/>
              <a:gd name="T1" fmla="*/ 7560922 h 7"/>
              <a:gd name="T2" fmla="*/ 7560786 w 5"/>
              <a:gd name="T3" fmla="*/ 0 h 7"/>
              <a:gd name="T4" fmla="*/ 12600781 w 5"/>
              <a:gd name="T5" fmla="*/ 10080171 h 7"/>
              <a:gd name="T6" fmla="*/ 2520791 w 5"/>
              <a:gd name="T7" fmla="*/ 17641094 h 7"/>
              <a:gd name="T8" fmla="*/ 0 w 5"/>
              <a:gd name="T9" fmla="*/ 756092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3"/>
                </a:moveTo>
                <a:lnTo>
                  <a:pt x="3" y="0"/>
                </a:lnTo>
                <a:lnTo>
                  <a:pt x="5" y="4"/>
                </a:lnTo>
                <a:lnTo>
                  <a:pt x="1"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6" name="Freeform 699"/>
          <p:cNvSpPr>
            <a:spLocks/>
          </p:cNvSpPr>
          <p:nvPr/>
        </p:nvSpPr>
        <p:spPr bwMode="auto">
          <a:xfrm>
            <a:off x="3717925" y="3225800"/>
            <a:ext cx="7938" cy="7938"/>
          </a:xfrm>
          <a:custGeom>
            <a:avLst/>
            <a:gdLst>
              <a:gd name="T0" fmla="*/ 0 w 5"/>
              <a:gd name="T1" fmla="*/ 2521109 h 5"/>
              <a:gd name="T2" fmla="*/ 10081260 w 5"/>
              <a:gd name="T3" fmla="*/ 0 h 5"/>
              <a:gd name="T4" fmla="*/ 12602369 w 5"/>
              <a:gd name="T5" fmla="*/ 10081260 h 5"/>
              <a:gd name="T6" fmla="*/ 5040630 w 5"/>
              <a:gd name="T7" fmla="*/ 12602369 h 5"/>
              <a:gd name="T8" fmla="*/ 0 w 5"/>
              <a:gd name="T9" fmla="*/ 252110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4" y="0"/>
                </a:lnTo>
                <a:lnTo>
                  <a:pt x="5" y="4"/>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7" name="Freeform 700"/>
          <p:cNvSpPr>
            <a:spLocks/>
          </p:cNvSpPr>
          <p:nvPr/>
        </p:nvSpPr>
        <p:spPr bwMode="auto">
          <a:xfrm>
            <a:off x="3724275" y="3224213"/>
            <a:ext cx="6350" cy="7937"/>
          </a:xfrm>
          <a:custGeom>
            <a:avLst/>
            <a:gdLst>
              <a:gd name="T0" fmla="*/ 0 w 4"/>
              <a:gd name="T1" fmla="*/ 2520791 h 5"/>
              <a:gd name="T2" fmla="*/ 2520950 w 4"/>
              <a:gd name="T3" fmla="*/ 0 h 5"/>
              <a:gd name="T4" fmla="*/ 10080625 w 4"/>
              <a:gd name="T5" fmla="*/ 10079990 h 5"/>
              <a:gd name="T6" fmla="*/ 252095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1" y="0"/>
                </a:lnTo>
                <a:lnTo>
                  <a:pt x="4" y="4"/>
                </a:lnTo>
                <a:lnTo>
                  <a:pt x="1"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8" name="Freeform 701"/>
          <p:cNvSpPr>
            <a:spLocks/>
          </p:cNvSpPr>
          <p:nvPr/>
        </p:nvSpPr>
        <p:spPr bwMode="auto">
          <a:xfrm>
            <a:off x="3725863" y="3224213"/>
            <a:ext cx="6350" cy="6350"/>
          </a:xfrm>
          <a:custGeom>
            <a:avLst/>
            <a:gdLst>
              <a:gd name="T0" fmla="*/ 0 w 4"/>
              <a:gd name="T1" fmla="*/ 0 h 4"/>
              <a:gd name="T2" fmla="*/ 2520950 w 4"/>
              <a:gd name="T3" fmla="*/ 0 h 4"/>
              <a:gd name="T4" fmla="*/ 10080625 w 4"/>
              <a:gd name="T5" fmla="*/ 5040313 h 4"/>
              <a:gd name="T6" fmla="*/ 7559675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4" y="2"/>
                </a:lnTo>
                <a:lnTo>
                  <a:pt x="3"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69" name="Freeform 702"/>
          <p:cNvSpPr>
            <a:spLocks/>
          </p:cNvSpPr>
          <p:nvPr/>
        </p:nvSpPr>
        <p:spPr bwMode="auto">
          <a:xfrm>
            <a:off x="3754438" y="3203575"/>
            <a:ext cx="9525" cy="9525"/>
          </a:xfrm>
          <a:custGeom>
            <a:avLst/>
            <a:gdLst>
              <a:gd name="T0" fmla="*/ 0 w 6"/>
              <a:gd name="T1" fmla="*/ 7561263 h 6"/>
              <a:gd name="T2" fmla="*/ 10080625 w 6"/>
              <a:gd name="T3" fmla="*/ 0 h 6"/>
              <a:gd name="T4" fmla="*/ 15120938 w 6"/>
              <a:gd name="T5" fmla="*/ 12601575 h 6"/>
              <a:gd name="T6" fmla="*/ 5040313 w 6"/>
              <a:gd name="T7" fmla="*/ 15120938 h 6"/>
              <a:gd name="T8" fmla="*/ 0 w 6"/>
              <a:gd name="T9" fmla="*/ 756126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3"/>
                </a:moveTo>
                <a:lnTo>
                  <a:pt x="4" y="0"/>
                </a:lnTo>
                <a:lnTo>
                  <a:pt x="6" y="5"/>
                </a:lnTo>
                <a:lnTo>
                  <a:pt x="2"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0" name="Freeform 703"/>
          <p:cNvSpPr>
            <a:spLocks/>
          </p:cNvSpPr>
          <p:nvPr/>
        </p:nvSpPr>
        <p:spPr bwMode="auto">
          <a:xfrm>
            <a:off x="3760788" y="3197225"/>
            <a:ext cx="14287" cy="14288"/>
          </a:xfrm>
          <a:custGeom>
            <a:avLst/>
            <a:gdLst>
              <a:gd name="T0" fmla="*/ 0 w 9"/>
              <a:gd name="T1" fmla="*/ 10080978 h 9"/>
              <a:gd name="T2" fmla="*/ 20160544 w 9"/>
              <a:gd name="T3" fmla="*/ 0 h 9"/>
              <a:gd name="T4" fmla="*/ 22681406 w 9"/>
              <a:gd name="T5" fmla="*/ 7561527 h 9"/>
              <a:gd name="T6" fmla="*/ 5040136 w 9"/>
              <a:gd name="T7" fmla="*/ 22682994 h 9"/>
              <a:gd name="T8" fmla="*/ 0 w 9"/>
              <a:gd name="T9" fmla="*/ 1008097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8" y="0"/>
                </a:lnTo>
                <a:lnTo>
                  <a:pt x="9" y="3"/>
                </a:lnTo>
                <a:lnTo>
                  <a:pt x="2" y="9"/>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1" name="Freeform 704"/>
          <p:cNvSpPr>
            <a:spLocks/>
          </p:cNvSpPr>
          <p:nvPr/>
        </p:nvSpPr>
        <p:spPr bwMode="auto">
          <a:xfrm>
            <a:off x="3773488" y="3194050"/>
            <a:ext cx="7937" cy="7938"/>
          </a:xfrm>
          <a:custGeom>
            <a:avLst/>
            <a:gdLst>
              <a:gd name="T0" fmla="*/ 0 w 5"/>
              <a:gd name="T1" fmla="*/ 5040630 h 5"/>
              <a:gd name="T2" fmla="*/ 7560786 w 5"/>
              <a:gd name="T3" fmla="*/ 0 h 5"/>
              <a:gd name="T4" fmla="*/ 12600781 w 5"/>
              <a:gd name="T5" fmla="*/ 10081260 h 5"/>
              <a:gd name="T6" fmla="*/ 2520791 w 5"/>
              <a:gd name="T7" fmla="*/ 12602369 h 5"/>
              <a:gd name="T8" fmla="*/ 0 w 5"/>
              <a:gd name="T9" fmla="*/ 504063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2"/>
                </a:moveTo>
                <a:lnTo>
                  <a:pt x="3" y="0"/>
                </a:lnTo>
                <a:lnTo>
                  <a:pt x="5" y="4"/>
                </a:lnTo>
                <a:lnTo>
                  <a:pt x="1" y="5"/>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2" name="Freeform 705"/>
          <p:cNvSpPr>
            <a:spLocks/>
          </p:cNvSpPr>
          <p:nvPr/>
        </p:nvSpPr>
        <p:spPr bwMode="auto">
          <a:xfrm>
            <a:off x="3778250" y="3194050"/>
            <a:ext cx="6350" cy="6350"/>
          </a:xfrm>
          <a:custGeom>
            <a:avLst/>
            <a:gdLst>
              <a:gd name="T0" fmla="*/ 0 w 4"/>
              <a:gd name="T1" fmla="*/ 0 h 4"/>
              <a:gd name="T2" fmla="*/ 2520950 w 4"/>
              <a:gd name="T3" fmla="*/ 0 h 4"/>
              <a:gd name="T4" fmla="*/ 10080625 w 4"/>
              <a:gd name="T5" fmla="*/ 5040313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4" y="2"/>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3" name="Freeform 706"/>
          <p:cNvSpPr>
            <a:spLocks/>
          </p:cNvSpPr>
          <p:nvPr/>
        </p:nvSpPr>
        <p:spPr bwMode="auto">
          <a:xfrm>
            <a:off x="3805238" y="3176588"/>
            <a:ext cx="6350" cy="6350"/>
          </a:xfrm>
          <a:custGeom>
            <a:avLst/>
            <a:gdLst>
              <a:gd name="T0" fmla="*/ 0 w 4"/>
              <a:gd name="T1" fmla="*/ 0 h 4"/>
              <a:gd name="T2" fmla="*/ 5040313 w 4"/>
              <a:gd name="T3" fmla="*/ 0 h 4"/>
              <a:gd name="T4" fmla="*/ 10080625 w 4"/>
              <a:gd name="T5" fmla="*/ 7559675 h 4"/>
              <a:gd name="T6" fmla="*/ 7559675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2" y="0"/>
                </a:lnTo>
                <a:lnTo>
                  <a:pt x="4" y="3"/>
                </a:lnTo>
                <a:lnTo>
                  <a:pt x="3"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4" name="Freeform 707"/>
          <p:cNvSpPr>
            <a:spLocks/>
          </p:cNvSpPr>
          <p:nvPr/>
        </p:nvSpPr>
        <p:spPr bwMode="auto">
          <a:xfrm>
            <a:off x="3808413" y="3160713"/>
            <a:ext cx="25400" cy="20637"/>
          </a:xfrm>
          <a:custGeom>
            <a:avLst/>
            <a:gdLst>
              <a:gd name="T0" fmla="*/ 0 w 16"/>
              <a:gd name="T1" fmla="*/ 25200952 h 13"/>
              <a:gd name="T2" fmla="*/ 37801550 w 16"/>
              <a:gd name="T3" fmla="*/ 0 h 13"/>
              <a:gd name="T4" fmla="*/ 40322500 w 16"/>
              <a:gd name="T5" fmla="*/ 10080381 h 13"/>
              <a:gd name="T6" fmla="*/ 5040313 w 16"/>
              <a:gd name="T7" fmla="*/ 32762031 h 13"/>
              <a:gd name="T8" fmla="*/ 0 w 16"/>
              <a:gd name="T9" fmla="*/ 2520095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0"/>
                </a:moveTo>
                <a:lnTo>
                  <a:pt x="15" y="0"/>
                </a:lnTo>
                <a:lnTo>
                  <a:pt x="16" y="4"/>
                </a:lnTo>
                <a:lnTo>
                  <a:pt x="2" y="13"/>
                </a:lnTo>
                <a:lnTo>
                  <a:pt x="0" y="1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5" name="Freeform 708"/>
          <p:cNvSpPr>
            <a:spLocks/>
          </p:cNvSpPr>
          <p:nvPr/>
        </p:nvSpPr>
        <p:spPr bwMode="auto">
          <a:xfrm>
            <a:off x="3832225" y="3160713"/>
            <a:ext cx="1588" cy="6350"/>
          </a:xfrm>
          <a:custGeom>
            <a:avLst/>
            <a:gdLst>
              <a:gd name="T0" fmla="*/ 0 w 1"/>
              <a:gd name="T1" fmla="*/ 0 h 4"/>
              <a:gd name="T2" fmla="*/ 0 w 1"/>
              <a:gd name="T3" fmla="*/ 0 h 4"/>
              <a:gd name="T4" fmla="*/ 2521744 w 1"/>
              <a:gd name="T5" fmla="*/ 10080625 h 4"/>
              <a:gd name="T6" fmla="*/ 2521744 w 1"/>
              <a:gd name="T7" fmla="*/ 10080625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0"/>
                </a:lnTo>
                <a:lnTo>
                  <a:pt x="1"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6" name="Freeform 709"/>
          <p:cNvSpPr>
            <a:spLocks/>
          </p:cNvSpPr>
          <p:nvPr/>
        </p:nvSpPr>
        <p:spPr bwMode="auto">
          <a:xfrm>
            <a:off x="3856038" y="3141663"/>
            <a:ext cx="9525" cy="9525"/>
          </a:xfrm>
          <a:custGeom>
            <a:avLst/>
            <a:gdLst>
              <a:gd name="T0" fmla="*/ 0 w 6"/>
              <a:gd name="T1" fmla="*/ 7561263 h 6"/>
              <a:gd name="T2" fmla="*/ 12601575 w 6"/>
              <a:gd name="T3" fmla="*/ 0 h 6"/>
              <a:gd name="T4" fmla="*/ 15120938 w 6"/>
              <a:gd name="T5" fmla="*/ 7561263 h 6"/>
              <a:gd name="T6" fmla="*/ 5040313 w 6"/>
              <a:gd name="T7" fmla="*/ 15120938 h 6"/>
              <a:gd name="T8" fmla="*/ 0 w 6"/>
              <a:gd name="T9" fmla="*/ 756126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3"/>
                </a:moveTo>
                <a:lnTo>
                  <a:pt x="5" y="0"/>
                </a:lnTo>
                <a:lnTo>
                  <a:pt x="6" y="3"/>
                </a:lnTo>
                <a:lnTo>
                  <a:pt x="2"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7" name="Freeform 710"/>
          <p:cNvSpPr>
            <a:spLocks/>
          </p:cNvSpPr>
          <p:nvPr/>
        </p:nvSpPr>
        <p:spPr bwMode="auto">
          <a:xfrm>
            <a:off x="3863975" y="3136900"/>
            <a:ext cx="6350" cy="9525"/>
          </a:xfrm>
          <a:custGeom>
            <a:avLst/>
            <a:gdLst>
              <a:gd name="T0" fmla="*/ 0 w 4"/>
              <a:gd name="T1" fmla="*/ 7561263 h 6"/>
              <a:gd name="T2" fmla="*/ 2520950 w 4"/>
              <a:gd name="T3" fmla="*/ 0 h 6"/>
              <a:gd name="T4" fmla="*/ 10080625 w 4"/>
              <a:gd name="T5" fmla="*/ 10080625 h 6"/>
              <a:gd name="T6" fmla="*/ 2520950 w 4"/>
              <a:gd name="T7" fmla="*/ 15120938 h 6"/>
              <a:gd name="T8" fmla="*/ 0 w 4"/>
              <a:gd name="T9" fmla="*/ 756126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3"/>
                </a:moveTo>
                <a:lnTo>
                  <a:pt x="1" y="0"/>
                </a:lnTo>
                <a:lnTo>
                  <a:pt x="4" y="4"/>
                </a:lnTo>
                <a:lnTo>
                  <a:pt x="1"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8" name="Freeform 711"/>
          <p:cNvSpPr>
            <a:spLocks/>
          </p:cNvSpPr>
          <p:nvPr/>
        </p:nvSpPr>
        <p:spPr bwMode="auto">
          <a:xfrm>
            <a:off x="3865563" y="3135313"/>
            <a:ext cx="11112" cy="7937"/>
          </a:xfrm>
          <a:custGeom>
            <a:avLst/>
            <a:gdLst>
              <a:gd name="T0" fmla="*/ 0 w 7"/>
              <a:gd name="T1" fmla="*/ 2520791 h 5"/>
              <a:gd name="T2" fmla="*/ 10080171 w 7"/>
              <a:gd name="T3" fmla="*/ 0 h 5"/>
              <a:gd name="T4" fmla="*/ 17641094 w 7"/>
              <a:gd name="T5" fmla="*/ 7560786 h 5"/>
              <a:gd name="T6" fmla="*/ 7560922 w 7"/>
              <a:gd name="T7" fmla="*/ 12600781 h 5"/>
              <a:gd name="T8" fmla="*/ 0 w 7"/>
              <a:gd name="T9" fmla="*/ 252079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4" y="0"/>
                </a:lnTo>
                <a:lnTo>
                  <a:pt x="7" y="3"/>
                </a:lnTo>
                <a:lnTo>
                  <a:pt x="3"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79" name="Freeform 712"/>
          <p:cNvSpPr>
            <a:spLocks/>
          </p:cNvSpPr>
          <p:nvPr/>
        </p:nvSpPr>
        <p:spPr bwMode="auto">
          <a:xfrm>
            <a:off x="3871913" y="3130550"/>
            <a:ext cx="11112" cy="9525"/>
          </a:xfrm>
          <a:custGeom>
            <a:avLst/>
            <a:gdLst>
              <a:gd name="T0" fmla="*/ 0 w 7"/>
              <a:gd name="T1" fmla="*/ 7561263 h 6"/>
              <a:gd name="T2" fmla="*/ 10080171 w 7"/>
              <a:gd name="T3" fmla="*/ 0 h 6"/>
              <a:gd name="T4" fmla="*/ 17641094 w 7"/>
              <a:gd name="T5" fmla="*/ 7561263 h 6"/>
              <a:gd name="T6" fmla="*/ 7560922 w 7"/>
              <a:gd name="T7" fmla="*/ 15120938 h 6"/>
              <a:gd name="T8" fmla="*/ 0 w 7"/>
              <a:gd name="T9" fmla="*/ 756126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4" y="0"/>
                </a:lnTo>
                <a:lnTo>
                  <a:pt x="7" y="3"/>
                </a:lnTo>
                <a:lnTo>
                  <a:pt x="3"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0" name="Freeform 713"/>
          <p:cNvSpPr>
            <a:spLocks/>
          </p:cNvSpPr>
          <p:nvPr/>
        </p:nvSpPr>
        <p:spPr bwMode="auto">
          <a:xfrm>
            <a:off x="3878263" y="3128963"/>
            <a:ext cx="7937" cy="6350"/>
          </a:xfrm>
          <a:custGeom>
            <a:avLst/>
            <a:gdLst>
              <a:gd name="T0" fmla="*/ 0 w 5"/>
              <a:gd name="T1" fmla="*/ 2520950 h 4"/>
              <a:gd name="T2" fmla="*/ 5039995 w 5"/>
              <a:gd name="T3" fmla="*/ 0 h 4"/>
              <a:gd name="T4" fmla="*/ 12600781 w 5"/>
              <a:gd name="T5" fmla="*/ 10080625 h 4"/>
              <a:gd name="T6" fmla="*/ 7560786 w 5"/>
              <a:gd name="T7" fmla="*/ 10080625 h 4"/>
              <a:gd name="T8" fmla="*/ 0 w 5"/>
              <a:gd name="T9" fmla="*/ 252095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4"/>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1" name="Freeform 714"/>
          <p:cNvSpPr>
            <a:spLocks/>
          </p:cNvSpPr>
          <p:nvPr/>
        </p:nvSpPr>
        <p:spPr bwMode="auto">
          <a:xfrm>
            <a:off x="3906838" y="3106738"/>
            <a:ext cx="11112" cy="11112"/>
          </a:xfrm>
          <a:custGeom>
            <a:avLst/>
            <a:gdLst>
              <a:gd name="T0" fmla="*/ 0 w 7"/>
              <a:gd name="T1" fmla="*/ 7560922 h 7"/>
              <a:gd name="T2" fmla="*/ 10080171 w 7"/>
              <a:gd name="T3" fmla="*/ 0 h 7"/>
              <a:gd name="T4" fmla="*/ 17641094 w 7"/>
              <a:gd name="T5" fmla="*/ 10080171 h 7"/>
              <a:gd name="T6" fmla="*/ 2520837 w 7"/>
              <a:gd name="T7" fmla="*/ 17641094 h 7"/>
              <a:gd name="T8" fmla="*/ 0 w 7"/>
              <a:gd name="T9" fmla="*/ 756092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4" y="0"/>
                </a:lnTo>
                <a:lnTo>
                  <a:pt x="7" y="4"/>
                </a:lnTo>
                <a:lnTo>
                  <a:pt x="1"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2" name="Freeform 715"/>
          <p:cNvSpPr>
            <a:spLocks/>
          </p:cNvSpPr>
          <p:nvPr/>
        </p:nvSpPr>
        <p:spPr bwMode="auto">
          <a:xfrm>
            <a:off x="3913188" y="3103563"/>
            <a:ext cx="11112" cy="9525"/>
          </a:xfrm>
          <a:custGeom>
            <a:avLst/>
            <a:gdLst>
              <a:gd name="T0" fmla="*/ 0 w 7"/>
              <a:gd name="T1" fmla="*/ 5040313 h 6"/>
              <a:gd name="T2" fmla="*/ 15120257 w 7"/>
              <a:gd name="T3" fmla="*/ 0 h 6"/>
              <a:gd name="T4" fmla="*/ 17641094 w 7"/>
              <a:gd name="T5" fmla="*/ 5040313 h 6"/>
              <a:gd name="T6" fmla="*/ 7560922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2"/>
                </a:lnTo>
                <a:lnTo>
                  <a:pt x="3" y="6"/>
                </a:lnTo>
                <a:lnTo>
                  <a:pt x="0" y="2"/>
                </a:lnTo>
                <a:close/>
              </a:path>
            </a:pathLst>
          </a:custGeom>
          <a:solidFill>
            <a:srgbClr val="90EE90"/>
          </a:solidFill>
          <a:ln w="1588">
            <a:solidFill>
              <a:srgbClr val="90EE90"/>
            </a:solidFill>
            <a:round/>
            <a:headEnd/>
            <a:tailEnd/>
          </a:ln>
        </p:spPr>
        <p:txBody>
          <a:bodyPr/>
          <a:lstStyle/>
          <a:p>
            <a:endParaRPr lang="en-US"/>
          </a:p>
        </p:txBody>
      </p:sp>
      <p:sp>
        <p:nvSpPr>
          <p:cNvPr id="80383" name="Freeform 716"/>
          <p:cNvSpPr>
            <a:spLocks/>
          </p:cNvSpPr>
          <p:nvPr/>
        </p:nvSpPr>
        <p:spPr bwMode="auto">
          <a:xfrm>
            <a:off x="3922713" y="3097213"/>
            <a:ext cx="12700" cy="9525"/>
          </a:xfrm>
          <a:custGeom>
            <a:avLst/>
            <a:gdLst>
              <a:gd name="T0" fmla="*/ 0 w 8"/>
              <a:gd name="T1" fmla="*/ 10080625 h 6"/>
              <a:gd name="T2" fmla="*/ 12599988 w 8"/>
              <a:gd name="T3" fmla="*/ 0 h 6"/>
              <a:gd name="T4" fmla="*/ 20161250 w 8"/>
              <a:gd name="T5" fmla="*/ 5040313 h 6"/>
              <a:gd name="T6" fmla="*/ 2520950 w 8"/>
              <a:gd name="T7" fmla="*/ 15120938 h 6"/>
              <a:gd name="T8" fmla="*/ 0 w 8"/>
              <a:gd name="T9" fmla="*/ 1008062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4"/>
                </a:moveTo>
                <a:lnTo>
                  <a:pt x="5" y="0"/>
                </a:lnTo>
                <a:lnTo>
                  <a:pt x="8" y="2"/>
                </a:lnTo>
                <a:lnTo>
                  <a:pt x="1" y="6"/>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4" name="Freeform 717"/>
          <p:cNvSpPr>
            <a:spLocks/>
          </p:cNvSpPr>
          <p:nvPr/>
        </p:nvSpPr>
        <p:spPr bwMode="auto">
          <a:xfrm>
            <a:off x="3954463" y="3073400"/>
            <a:ext cx="12700" cy="9525"/>
          </a:xfrm>
          <a:custGeom>
            <a:avLst/>
            <a:gdLst>
              <a:gd name="T0" fmla="*/ 0 w 8"/>
              <a:gd name="T1" fmla="*/ 10080625 h 6"/>
              <a:gd name="T2" fmla="*/ 17640300 w 8"/>
              <a:gd name="T3" fmla="*/ 0 h 6"/>
              <a:gd name="T4" fmla="*/ 20161250 w 8"/>
              <a:gd name="T5" fmla="*/ 10080625 h 6"/>
              <a:gd name="T6" fmla="*/ 7559675 w 8"/>
              <a:gd name="T7" fmla="*/ 15120938 h 6"/>
              <a:gd name="T8" fmla="*/ 0 w 8"/>
              <a:gd name="T9" fmla="*/ 1008062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4"/>
                </a:moveTo>
                <a:lnTo>
                  <a:pt x="7" y="0"/>
                </a:lnTo>
                <a:lnTo>
                  <a:pt x="8" y="4"/>
                </a:lnTo>
                <a:lnTo>
                  <a:pt x="3" y="6"/>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5" name="Freeform 718"/>
          <p:cNvSpPr>
            <a:spLocks/>
          </p:cNvSpPr>
          <p:nvPr/>
        </p:nvSpPr>
        <p:spPr bwMode="auto">
          <a:xfrm>
            <a:off x="3965575" y="3070225"/>
            <a:ext cx="6350" cy="9525"/>
          </a:xfrm>
          <a:custGeom>
            <a:avLst/>
            <a:gdLst>
              <a:gd name="T0" fmla="*/ 0 w 4"/>
              <a:gd name="T1" fmla="*/ 5040313 h 6"/>
              <a:gd name="T2" fmla="*/ 2520950 w 4"/>
              <a:gd name="T3" fmla="*/ 0 h 6"/>
              <a:gd name="T4" fmla="*/ 10080625 w 4"/>
              <a:gd name="T5" fmla="*/ 10080625 h 6"/>
              <a:gd name="T6" fmla="*/ 2520950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1" y="0"/>
                </a:lnTo>
                <a:lnTo>
                  <a:pt x="4" y="4"/>
                </a:lnTo>
                <a:lnTo>
                  <a:pt x="1"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6" name="Freeform 719"/>
          <p:cNvSpPr>
            <a:spLocks/>
          </p:cNvSpPr>
          <p:nvPr/>
        </p:nvSpPr>
        <p:spPr bwMode="auto">
          <a:xfrm>
            <a:off x="3967163" y="3067050"/>
            <a:ext cx="11112" cy="9525"/>
          </a:xfrm>
          <a:custGeom>
            <a:avLst/>
            <a:gdLst>
              <a:gd name="T0" fmla="*/ 0 w 7"/>
              <a:gd name="T1" fmla="*/ 5040313 h 6"/>
              <a:gd name="T2" fmla="*/ 10080171 w 7"/>
              <a:gd name="T3" fmla="*/ 0 h 6"/>
              <a:gd name="T4" fmla="*/ 17641094 w 7"/>
              <a:gd name="T5" fmla="*/ 5040313 h 6"/>
              <a:gd name="T6" fmla="*/ 7560922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4" y="0"/>
                </a:lnTo>
                <a:lnTo>
                  <a:pt x="7" y="2"/>
                </a:lnTo>
                <a:lnTo>
                  <a:pt x="3"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7" name="Freeform 720"/>
          <p:cNvSpPr>
            <a:spLocks/>
          </p:cNvSpPr>
          <p:nvPr/>
        </p:nvSpPr>
        <p:spPr bwMode="auto">
          <a:xfrm>
            <a:off x="3973513" y="3062288"/>
            <a:ext cx="9525" cy="7937"/>
          </a:xfrm>
          <a:custGeom>
            <a:avLst/>
            <a:gdLst>
              <a:gd name="T0" fmla="*/ 0 w 6"/>
              <a:gd name="T1" fmla="*/ 7560786 h 5"/>
              <a:gd name="T2" fmla="*/ 10080625 w 6"/>
              <a:gd name="T3" fmla="*/ 0 h 5"/>
              <a:gd name="T4" fmla="*/ 15120938 w 6"/>
              <a:gd name="T5" fmla="*/ 10079990 h 5"/>
              <a:gd name="T6" fmla="*/ 7561263 w 6"/>
              <a:gd name="T7" fmla="*/ 12600781 h 5"/>
              <a:gd name="T8" fmla="*/ 0 w 6"/>
              <a:gd name="T9" fmla="*/ 756078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3"/>
                </a:moveTo>
                <a:lnTo>
                  <a:pt x="4" y="0"/>
                </a:lnTo>
                <a:lnTo>
                  <a:pt x="6" y="4"/>
                </a:lnTo>
                <a:lnTo>
                  <a:pt x="3" y="5"/>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8" name="Freeform 721"/>
          <p:cNvSpPr>
            <a:spLocks/>
          </p:cNvSpPr>
          <p:nvPr/>
        </p:nvSpPr>
        <p:spPr bwMode="auto">
          <a:xfrm>
            <a:off x="4003675" y="3043238"/>
            <a:ext cx="6350" cy="7937"/>
          </a:xfrm>
          <a:custGeom>
            <a:avLst/>
            <a:gdLst>
              <a:gd name="T0" fmla="*/ 0 w 4"/>
              <a:gd name="T1" fmla="*/ 2520791 h 5"/>
              <a:gd name="T2" fmla="*/ 5040313 w 4"/>
              <a:gd name="T3" fmla="*/ 0 h 5"/>
              <a:gd name="T4" fmla="*/ 10080625 w 4"/>
              <a:gd name="T5" fmla="*/ 10079990 h 5"/>
              <a:gd name="T6" fmla="*/ 7559675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2" y="0"/>
                </a:lnTo>
                <a:lnTo>
                  <a:pt x="4" y="4"/>
                </a:lnTo>
                <a:lnTo>
                  <a:pt x="3"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89" name="Freeform 722"/>
          <p:cNvSpPr>
            <a:spLocks/>
          </p:cNvSpPr>
          <p:nvPr/>
        </p:nvSpPr>
        <p:spPr bwMode="auto">
          <a:xfrm>
            <a:off x="4006850" y="3040063"/>
            <a:ext cx="6350" cy="9525"/>
          </a:xfrm>
          <a:custGeom>
            <a:avLst/>
            <a:gdLst>
              <a:gd name="T0" fmla="*/ 0 w 4"/>
              <a:gd name="T1" fmla="*/ 5040313 h 6"/>
              <a:gd name="T2" fmla="*/ 5040313 w 4"/>
              <a:gd name="T3" fmla="*/ 0 h 6"/>
              <a:gd name="T4" fmla="*/ 10080625 w 4"/>
              <a:gd name="T5" fmla="*/ 10080625 h 6"/>
              <a:gd name="T6" fmla="*/ 5040313 w 4"/>
              <a:gd name="T7" fmla="*/ 15120938 h 6"/>
              <a:gd name="T8" fmla="*/ 0 w 4"/>
              <a:gd name="T9" fmla="*/ 504031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2" y="0"/>
                </a:lnTo>
                <a:lnTo>
                  <a:pt x="4" y="4"/>
                </a:lnTo>
                <a:lnTo>
                  <a:pt x="2" y="6"/>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0" name="Freeform 723"/>
          <p:cNvSpPr>
            <a:spLocks/>
          </p:cNvSpPr>
          <p:nvPr/>
        </p:nvSpPr>
        <p:spPr bwMode="auto">
          <a:xfrm>
            <a:off x="4010025" y="3038475"/>
            <a:ext cx="9525" cy="7938"/>
          </a:xfrm>
          <a:custGeom>
            <a:avLst/>
            <a:gdLst>
              <a:gd name="T0" fmla="*/ 0 w 6"/>
              <a:gd name="T1" fmla="*/ 2521109 h 5"/>
              <a:gd name="T2" fmla="*/ 7561263 w 6"/>
              <a:gd name="T3" fmla="*/ 0 h 5"/>
              <a:gd name="T4" fmla="*/ 15120938 w 6"/>
              <a:gd name="T5" fmla="*/ 7561739 h 5"/>
              <a:gd name="T6" fmla="*/ 5040313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3" y="0"/>
                </a:lnTo>
                <a:lnTo>
                  <a:pt x="6" y="3"/>
                </a:lnTo>
                <a:lnTo>
                  <a:pt x="2" y="5"/>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1" name="Freeform 724"/>
          <p:cNvSpPr>
            <a:spLocks/>
          </p:cNvSpPr>
          <p:nvPr/>
        </p:nvSpPr>
        <p:spPr bwMode="auto">
          <a:xfrm>
            <a:off x="4014788" y="3033713"/>
            <a:ext cx="7937" cy="9525"/>
          </a:xfrm>
          <a:custGeom>
            <a:avLst/>
            <a:gdLst>
              <a:gd name="T0" fmla="*/ 0 w 5"/>
              <a:gd name="T1" fmla="*/ 7561263 h 6"/>
              <a:gd name="T2" fmla="*/ 10079990 w 5"/>
              <a:gd name="T3" fmla="*/ 0 h 6"/>
              <a:gd name="T4" fmla="*/ 12600781 w 5"/>
              <a:gd name="T5" fmla="*/ 7561263 h 6"/>
              <a:gd name="T6" fmla="*/ 7560786 w 5"/>
              <a:gd name="T7" fmla="*/ 15120938 h 6"/>
              <a:gd name="T8" fmla="*/ 0 w 5"/>
              <a:gd name="T9" fmla="*/ 756126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lnTo>
                  <a:pt x="4" y="0"/>
                </a:lnTo>
                <a:lnTo>
                  <a:pt x="5" y="3"/>
                </a:lnTo>
                <a:lnTo>
                  <a:pt x="3"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2" name="Freeform 725"/>
          <p:cNvSpPr>
            <a:spLocks/>
          </p:cNvSpPr>
          <p:nvPr/>
        </p:nvSpPr>
        <p:spPr bwMode="auto">
          <a:xfrm>
            <a:off x="4021138" y="3028950"/>
            <a:ext cx="9525" cy="9525"/>
          </a:xfrm>
          <a:custGeom>
            <a:avLst/>
            <a:gdLst>
              <a:gd name="T0" fmla="*/ 0 w 6"/>
              <a:gd name="T1" fmla="*/ 7561263 h 6"/>
              <a:gd name="T2" fmla="*/ 7561263 w 6"/>
              <a:gd name="T3" fmla="*/ 0 h 6"/>
              <a:gd name="T4" fmla="*/ 15120938 w 6"/>
              <a:gd name="T5" fmla="*/ 7561263 h 6"/>
              <a:gd name="T6" fmla="*/ 2520950 w 6"/>
              <a:gd name="T7" fmla="*/ 15120938 h 6"/>
              <a:gd name="T8" fmla="*/ 0 w 6"/>
              <a:gd name="T9" fmla="*/ 756126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3"/>
                </a:moveTo>
                <a:lnTo>
                  <a:pt x="3" y="0"/>
                </a:lnTo>
                <a:lnTo>
                  <a:pt x="6" y="3"/>
                </a:lnTo>
                <a:lnTo>
                  <a:pt x="1"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3" name="Freeform 726"/>
          <p:cNvSpPr>
            <a:spLocks/>
          </p:cNvSpPr>
          <p:nvPr/>
        </p:nvSpPr>
        <p:spPr bwMode="auto">
          <a:xfrm>
            <a:off x="4025900" y="3027363"/>
            <a:ext cx="6350" cy="6350"/>
          </a:xfrm>
          <a:custGeom>
            <a:avLst/>
            <a:gdLst>
              <a:gd name="T0" fmla="*/ 0 w 4"/>
              <a:gd name="T1" fmla="*/ 2520950 h 4"/>
              <a:gd name="T2" fmla="*/ 2520950 w 4"/>
              <a:gd name="T3" fmla="*/ 0 h 4"/>
              <a:gd name="T4" fmla="*/ 10080625 w 4"/>
              <a:gd name="T5" fmla="*/ 10080625 h 4"/>
              <a:gd name="T6" fmla="*/ 7559675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1" y="0"/>
                </a:lnTo>
                <a:lnTo>
                  <a:pt x="4" y="4"/>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4" name="Freeform 727"/>
          <p:cNvSpPr>
            <a:spLocks/>
          </p:cNvSpPr>
          <p:nvPr/>
        </p:nvSpPr>
        <p:spPr bwMode="auto">
          <a:xfrm>
            <a:off x="4051300" y="3008313"/>
            <a:ext cx="9525" cy="6350"/>
          </a:xfrm>
          <a:custGeom>
            <a:avLst/>
            <a:gdLst>
              <a:gd name="T0" fmla="*/ 0 w 6"/>
              <a:gd name="T1" fmla="*/ 2520950 h 4"/>
              <a:gd name="T2" fmla="*/ 7561263 w 6"/>
              <a:gd name="T3" fmla="*/ 0 h 4"/>
              <a:gd name="T4" fmla="*/ 15120938 w 6"/>
              <a:gd name="T5" fmla="*/ 7559675 h 4"/>
              <a:gd name="T6" fmla="*/ 7561263 w 6"/>
              <a:gd name="T7" fmla="*/ 10080625 h 4"/>
              <a:gd name="T8" fmla="*/ 0 w 6"/>
              <a:gd name="T9" fmla="*/ 252095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lnTo>
                  <a:pt x="3" y="0"/>
                </a:lnTo>
                <a:lnTo>
                  <a:pt x="6" y="3"/>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5" name="Freeform 728"/>
          <p:cNvSpPr>
            <a:spLocks/>
          </p:cNvSpPr>
          <p:nvPr/>
        </p:nvSpPr>
        <p:spPr bwMode="auto">
          <a:xfrm>
            <a:off x="4056063" y="2997200"/>
            <a:ext cx="17462" cy="15875"/>
          </a:xfrm>
          <a:custGeom>
            <a:avLst/>
            <a:gdLst>
              <a:gd name="T0" fmla="*/ 0 w 11"/>
              <a:gd name="T1" fmla="*/ 17640300 h 10"/>
              <a:gd name="T2" fmla="*/ 20160673 w 11"/>
              <a:gd name="T3" fmla="*/ 0 h 10"/>
              <a:gd name="T4" fmla="*/ 27721719 w 11"/>
              <a:gd name="T5" fmla="*/ 7559675 h 10"/>
              <a:gd name="T6" fmla="*/ 7561046 w 11"/>
              <a:gd name="T7" fmla="*/ 25201563 h 10"/>
              <a:gd name="T8" fmla="*/ 0 w 11"/>
              <a:gd name="T9" fmla="*/ 1764030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7"/>
                </a:moveTo>
                <a:lnTo>
                  <a:pt x="8" y="0"/>
                </a:lnTo>
                <a:lnTo>
                  <a:pt x="11" y="3"/>
                </a:lnTo>
                <a:lnTo>
                  <a:pt x="3" y="10"/>
                </a:lnTo>
                <a:lnTo>
                  <a:pt x="0" y="7"/>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6" name="Freeform 729"/>
          <p:cNvSpPr>
            <a:spLocks/>
          </p:cNvSpPr>
          <p:nvPr/>
        </p:nvSpPr>
        <p:spPr bwMode="auto">
          <a:xfrm>
            <a:off x="4068763" y="2992438"/>
            <a:ext cx="11112" cy="9525"/>
          </a:xfrm>
          <a:custGeom>
            <a:avLst/>
            <a:gdLst>
              <a:gd name="T0" fmla="*/ 0 w 7"/>
              <a:gd name="T1" fmla="*/ 7561263 h 6"/>
              <a:gd name="T2" fmla="*/ 10080171 w 7"/>
              <a:gd name="T3" fmla="*/ 0 h 6"/>
              <a:gd name="T4" fmla="*/ 17641094 w 7"/>
              <a:gd name="T5" fmla="*/ 7561263 h 6"/>
              <a:gd name="T6" fmla="*/ 7560922 w 7"/>
              <a:gd name="T7" fmla="*/ 15120938 h 6"/>
              <a:gd name="T8" fmla="*/ 0 w 7"/>
              <a:gd name="T9" fmla="*/ 756126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4" y="0"/>
                </a:lnTo>
                <a:lnTo>
                  <a:pt x="7" y="3"/>
                </a:lnTo>
                <a:lnTo>
                  <a:pt x="3"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7" name="Freeform 730"/>
          <p:cNvSpPr>
            <a:spLocks/>
          </p:cNvSpPr>
          <p:nvPr/>
        </p:nvSpPr>
        <p:spPr bwMode="auto">
          <a:xfrm>
            <a:off x="4098925" y="2973388"/>
            <a:ext cx="6350" cy="6350"/>
          </a:xfrm>
          <a:custGeom>
            <a:avLst/>
            <a:gdLst>
              <a:gd name="T0" fmla="*/ 0 w 4"/>
              <a:gd name="T1" fmla="*/ 5040313 h 4"/>
              <a:gd name="T2" fmla="*/ 2520950 w 4"/>
              <a:gd name="T3" fmla="*/ 0 h 4"/>
              <a:gd name="T4" fmla="*/ 10080625 w 4"/>
              <a:gd name="T5" fmla="*/ 7559675 h 4"/>
              <a:gd name="T6" fmla="*/ 7559675 w 4"/>
              <a:gd name="T7" fmla="*/ 10080625 h 4"/>
              <a:gd name="T8" fmla="*/ 0 w 4"/>
              <a:gd name="T9" fmla="*/ 504031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1" y="0"/>
                </a:lnTo>
                <a:lnTo>
                  <a:pt x="4" y="3"/>
                </a:lnTo>
                <a:lnTo>
                  <a:pt x="3" y="4"/>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8" name="Freeform 731"/>
          <p:cNvSpPr>
            <a:spLocks/>
          </p:cNvSpPr>
          <p:nvPr/>
        </p:nvSpPr>
        <p:spPr bwMode="auto">
          <a:xfrm>
            <a:off x="4100513" y="2960688"/>
            <a:ext cx="20637" cy="17462"/>
          </a:xfrm>
          <a:custGeom>
            <a:avLst/>
            <a:gdLst>
              <a:gd name="T0" fmla="*/ 0 w 13"/>
              <a:gd name="T1" fmla="*/ 20160673 h 11"/>
              <a:gd name="T2" fmla="*/ 25200952 w 13"/>
              <a:gd name="T3" fmla="*/ 0 h 11"/>
              <a:gd name="T4" fmla="*/ 32762031 w 13"/>
              <a:gd name="T5" fmla="*/ 10080336 h 11"/>
              <a:gd name="T6" fmla="*/ 7561079 w 13"/>
              <a:gd name="T7" fmla="*/ 27721719 h 11"/>
              <a:gd name="T8" fmla="*/ 0 w 13"/>
              <a:gd name="T9" fmla="*/ 20160673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8"/>
                </a:moveTo>
                <a:lnTo>
                  <a:pt x="10" y="0"/>
                </a:lnTo>
                <a:lnTo>
                  <a:pt x="13" y="4"/>
                </a:lnTo>
                <a:lnTo>
                  <a:pt x="3" y="11"/>
                </a:lnTo>
                <a:lnTo>
                  <a:pt x="0" y="8"/>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399" name="Freeform 732"/>
          <p:cNvSpPr>
            <a:spLocks/>
          </p:cNvSpPr>
          <p:nvPr/>
        </p:nvSpPr>
        <p:spPr bwMode="auto">
          <a:xfrm>
            <a:off x="4116388" y="2955925"/>
            <a:ext cx="11112" cy="11113"/>
          </a:xfrm>
          <a:custGeom>
            <a:avLst/>
            <a:gdLst>
              <a:gd name="T0" fmla="*/ 0 w 7"/>
              <a:gd name="T1" fmla="*/ 7561603 h 7"/>
              <a:gd name="T2" fmla="*/ 10080171 w 7"/>
              <a:gd name="T3" fmla="*/ 0 h 7"/>
              <a:gd name="T4" fmla="*/ 17641094 w 7"/>
              <a:gd name="T5" fmla="*/ 10081079 h 7"/>
              <a:gd name="T6" fmla="*/ 7560922 w 7"/>
              <a:gd name="T7" fmla="*/ 17642681 h 7"/>
              <a:gd name="T8" fmla="*/ 0 w 7"/>
              <a:gd name="T9" fmla="*/ 756160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4" y="0"/>
                </a:lnTo>
                <a:lnTo>
                  <a:pt x="7" y="4"/>
                </a:lnTo>
                <a:lnTo>
                  <a:pt x="3"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0" name="Freeform 733"/>
          <p:cNvSpPr>
            <a:spLocks/>
          </p:cNvSpPr>
          <p:nvPr/>
        </p:nvSpPr>
        <p:spPr bwMode="auto">
          <a:xfrm>
            <a:off x="4146550" y="2936875"/>
            <a:ext cx="6350" cy="6350"/>
          </a:xfrm>
          <a:custGeom>
            <a:avLst/>
            <a:gdLst>
              <a:gd name="T0" fmla="*/ 0 w 4"/>
              <a:gd name="T1" fmla="*/ 2520950 h 4"/>
              <a:gd name="T2" fmla="*/ 2520950 w 4"/>
              <a:gd name="T3" fmla="*/ 0 h 4"/>
              <a:gd name="T4" fmla="*/ 10080625 w 4"/>
              <a:gd name="T5" fmla="*/ 7559675 h 4"/>
              <a:gd name="T6" fmla="*/ 7559675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1" y="0"/>
                </a:lnTo>
                <a:lnTo>
                  <a:pt x="4" y="3"/>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1" name="Freeform 734"/>
          <p:cNvSpPr>
            <a:spLocks/>
          </p:cNvSpPr>
          <p:nvPr/>
        </p:nvSpPr>
        <p:spPr bwMode="auto">
          <a:xfrm>
            <a:off x="4148138" y="2928938"/>
            <a:ext cx="15875" cy="12700"/>
          </a:xfrm>
          <a:custGeom>
            <a:avLst/>
            <a:gdLst>
              <a:gd name="T0" fmla="*/ 0 w 10"/>
              <a:gd name="T1" fmla="*/ 12599988 h 8"/>
              <a:gd name="T2" fmla="*/ 17640300 w 10"/>
              <a:gd name="T3" fmla="*/ 0 h 8"/>
              <a:gd name="T4" fmla="*/ 25201563 w 10"/>
              <a:gd name="T5" fmla="*/ 10080625 h 8"/>
              <a:gd name="T6" fmla="*/ 7559675 w 10"/>
              <a:gd name="T7" fmla="*/ 20161250 h 8"/>
              <a:gd name="T8" fmla="*/ 0 w 10"/>
              <a:gd name="T9" fmla="*/ 12599988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5"/>
                </a:moveTo>
                <a:lnTo>
                  <a:pt x="7" y="0"/>
                </a:lnTo>
                <a:lnTo>
                  <a:pt x="10" y="4"/>
                </a:lnTo>
                <a:lnTo>
                  <a:pt x="3" y="8"/>
                </a:lnTo>
                <a:lnTo>
                  <a:pt x="0"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2" name="Freeform 735"/>
          <p:cNvSpPr>
            <a:spLocks/>
          </p:cNvSpPr>
          <p:nvPr/>
        </p:nvSpPr>
        <p:spPr bwMode="auto">
          <a:xfrm>
            <a:off x="4159250" y="2924175"/>
            <a:ext cx="7938" cy="11113"/>
          </a:xfrm>
          <a:custGeom>
            <a:avLst/>
            <a:gdLst>
              <a:gd name="T0" fmla="*/ 0 w 5"/>
              <a:gd name="T1" fmla="*/ 7561603 h 7"/>
              <a:gd name="T2" fmla="*/ 7561739 w 5"/>
              <a:gd name="T3" fmla="*/ 0 h 7"/>
              <a:gd name="T4" fmla="*/ 12602369 w 5"/>
              <a:gd name="T5" fmla="*/ 7561603 h 7"/>
              <a:gd name="T6" fmla="*/ 7561739 w 5"/>
              <a:gd name="T7" fmla="*/ 17642681 h 7"/>
              <a:gd name="T8" fmla="*/ 0 w 5"/>
              <a:gd name="T9" fmla="*/ 756160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3"/>
                </a:moveTo>
                <a:lnTo>
                  <a:pt x="3" y="0"/>
                </a:lnTo>
                <a:lnTo>
                  <a:pt x="5" y="3"/>
                </a:lnTo>
                <a:lnTo>
                  <a:pt x="3" y="7"/>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3" name="Freeform 736"/>
          <p:cNvSpPr>
            <a:spLocks/>
          </p:cNvSpPr>
          <p:nvPr/>
        </p:nvSpPr>
        <p:spPr bwMode="auto">
          <a:xfrm>
            <a:off x="4164013" y="2919413"/>
            <a:ext cx="7937" cy="9525"/>
          </a:xfrm>
          <a:custGeom>
            <a:avLst/>
            <a:gdLst>
              <a:gd name="T0" fmla="*/ 0 w 5"/>
              <a:gd name="T1" fmla="*/ 7561263 h 6"/>
              <a:gd name="T2" fmla="*/ 10079990 w 5"/>
              <a:gd name="T3" fmla="*/ 0 h 6"/>
              <a:gd name="T4" fmla="*/ 12600781 w 5"/>
              <a:gd name="T5" fmla="*/ 10080625 h 6"/>
              <a:gd name="T6" fmla="*/ 5039995 w 5"/>
              <a:gd name="T7" fmla="*/ 15120938 h 6"/>
              <a:gd name="T8" fmla="*/ 0 w 5"/>
              <a:gd name="T9" fmla="*/ 756126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lnTo>
                  <a:pt x="4" y="0"/>
                </a:lnTo>
                <a:lnTo>
                  <a:pt x="5" y="4"/>
                </a:lnTo>
                <a:lnTo>
                  <a:pt x="2" y="6"/>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4" name="Freeform 737"/>
          <p:cNvSpPr>
            <a:spLocks/>
          </p:cNvSpPr>
          <p:nvPr/>
        </p:nvSpPr>
        <p:spPr bwMode="auto">
          <a:xfrm>
            <a:off x="4191000" y="2898775"/>
            <a:ext cx="11113" cy="7938"/>
          </a:xfrm>
          <a:custGeom>
            <a:avLst/>
            <a:gdLst>
              <a:gd name="T0" fmla="*/ 0 w 7"/>
              <a:gd name="T1" fmla="*/ 5040630 h 5"/>
              <a:gd name="T2" fmla="*/ 10081079 w 7"/>
              <a:gd name="T3" fmla="*/ 0 h 5"/>
              <a:gd name="T4" fmla="*/ 17642681 w 7"/>
              <a:gd name="T5" fmla="*/ 5040630 h 5"/>
              <a:gd name="T6" fmla="*/ 7561603 w 7"/>
              <a:gd name="T7" fmla="*/ 12602369 h 5"/>
              <a:gd name="T8" fmla="*/ 0 w 7"/>
              <a:gd name="T9" fmla="*/ 504063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4" y="0"/>
                </a:lnTo>
                <a:lnTo>
                  <a:pt x="7" y="2"/>
                </a:lnTo>
                <a:lnTo>
                  <a:pt x="3" y="5"/>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5" name="Freeform 738"/>
          <p:cNvSpPr>
            <a:spLocks/>
          </p:cNvSpPr>
          <p:nvPr/>
        </p:nvSpPr>
        <p:spPr bwMode="auto">
          <a:xfrm>
            <a:off x="4197350" y="2892425"/>
            <a:ext cx="11113" cy="9525"/>
          </a:xfrm>
          <a:custGeom>
            <a:avLst/>
            <a:gdLst>
              <a:gd name="T0" fmla="*/ 0 w 7"/>
              <a:gd name="T1" fmla="*/ 10080625 h 6"/>
              <a:gd name="T2" fmla="*/ 10081079 w 7"/>
              <a:gd name="T3" fmla="*/ 0 h 6"/>
              <a:gd name="T4" fmla="*/ 17642681 w 7"/>
              <a:gd name="T5" fmla="*/ 5040313 h 6"/>
              <a:gd name="T6" fmla="*/ 7561603 w 7"/>
              <a:gd name="T7" fmla="*/ 15120938 h 6"/>
              <a:gd name="T8" fmla="*/ 0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4"/>
                </a:moveTo>
                <a:lnTo>
                  <a:pt x="4" y="0"/>
                </a:lnTo>
                <a:lnTo>
                  <a:pt x="7" y="2"/>
                </a:lnTo>
                <a:lnTo>
                  <a:pt x="3" y="6"/>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6" name="Freeform 739"/>
          <p:cNvSpPr>
            <a:spLocks/>
          </p:cNvSpPr>
          <p:nvPr/>
        </p:nvSpPr>
        <p:spPr bwMode="auto">
          <a:xfrm>
            <a:off x="4203700" y="2889250"/>
            <a:ext cx="9525" cy="6350"/>
          </a:xfrm>
          <a:custGeom>
            <a:avLst/>
            <a:gdLst>
              <a:gd name="T0" fmla="*/ 0 w 6"/>
              <a:gd name="T1" fmla="*/ 5040313 h 4"/>
              <a:gd name="T2" fmla="*/ 7561263 w 6"/>
              <a:gd name="T3" fmla="*/ 0 h 4"/>
              <a:gd name="T4" fmla="*/ 15120938 w 6"/>
              <a:gd name="T5" fmla="*/ 7559675 h 4"/>
              <a:gd name="T6" fmla="*/ 7561263 w 6"/>
              <a:gd name="T7" fmla="*/ 10080625 h 4"/>
              <a:gd name="T8" fmla="*/ 0 w 6"/>
              <a:gd name="T9" fmla="*/ 504031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lnTo>
                  <a:pt x="3" y="0"/>
                </a:lnTo>
                <a:lnTo>
                  <a:pt x="6" y="3"/>
                </a:lnTo>
                <a:lnTo>
                  <a:pt x="3" y="4"/>
                </a:lnTo>
                <a:lnTo>
                  <a:pt x="0" y="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7" name="Freeform 740"/>
          <p:cNvSpPr>
            <a:spLocks/>
          </p:cNvSpPr>
          <p:nvPr/>
        </p:nvSpPr>
        <p:spPr bwMode="auto">
          <a:xfrm>
            <a:off x="4208463" y="2882900"/>
            <a:ext cx="11112" cy="11113"/>
          </a:xfrm>
          <a:custGeom>
            <a:avLst/>
            <a:gdLst>
              <a:gd name="T0" fmla="*/ 0 w 7"/>
              <a:gd name="T1" fmla="*/ 10081079 h 7"/>
              <a:gd name="T2" fmla="*/ 10080171 w 7"/>
              <a:gd name="T3" fmla="*/ 0 h 7"/>
              <a:gd name="T4" fmla="*/ 17641094 w 7"/>
              <a:gd name="T5" fmla="*/ 10081079 h 7"/>
              <a:gd name="T6" fmla="*/ 7560922 w 7"/>
              <a:gd name="T7" fmla="*/ 17642681 h 7"/>
              <a:gd name="T8" fmla="*/ 0 w 7"/>
              <a:gd name="T9" fmla="*/ 1008107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4" y="0"/>
                </a:lnTo>
                <a:lnTo>
                  <a:pt x="7" y="4"/>
                </a:lnTo>
                <a:lnTo>
                  <a:pt x="3" y="7"/>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8" name="Freeform 741"/>
          <p:cNvSpPr>
            <a:spLocks/>
          </p:cNvSpPr>
          <p:nvPr/>
        </p:nvSpPr>
        <p:spPr bwMode="auto">
          <a:xfrm>
            <a:off x="4237038" y="2847975"/>
            <a:ext cx="23812" cy="22225"/>
          </a:xfrm>
          <a:custGeom>
            <a:avLst/>
            <a:gdLst>
              <a:gd name="T0" fmla="*/ 0 w 15"/>
              <a:gd name="T1" fmla="*/ 27722513 h 14"/>
              <a:gd name="T2" fmla="*/ 30241240 w 15"/>
              <a:gd name="T3" fmla="*/ 0 h 14"/>
              <a:gd name="T4" fmla="*/ 37802344 w 15"/>
              <a:gd name="T5" fmla="*/ 7561263 h 14"/>
              <a:gd name="T6" fmla="*/ 7561104 w 15"/>
              <a:gd name="T7" fmla="*/ 35282188 h 14"/>
              <a:gd name="T8" fmla="*/ 0 w 15"/>
              <a:gd name="T9" fmla="*/ 2772251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11"/>
                </a:moveTo>
                <a:lnTo>
                  <a:pt x="12" y="0"/>
                </a:lnTo>
                <a:lnTo>
                  <a:pt x="15" y="3"/>
                </a:lnTo>
                <a:lnTo>
                  <a:pt x="3" y="14"/>
                </a:lnTo>
                <a:lnTo>
                  <a:pt x="0" y="1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09" name="Freeform 742"/>
          <p:cNvSpPr>
            <a:spLocks/>
          </p:cNvSpPr>
          <p:nvPr/>
        </p:nvSpPr>
        <p:spPr bwMode="auto">
          <a:xfrm>
            <a:off x="4256088" y="2846388"/>
            <a:ext cx="9525" cy="6350"/>
          </a:xfrm>
          <a:custGeom>
            <a:avLst/>
            <a:gdLst>
              <a:gd name="T0" fmla="*/ 0 w 6"/>
              <a:gd name="T1" fmla="*/ 2520950 h 4"/>
              <a:gd name="T2" fmla="*/ 7561263 w 6"/>
              <a:gd name="T3" fmla="*/ 0 h 4"/>
              <a:gd name="T4" fmla="*/ 15120938 w 6"/>
              <a:gd name="T5" fmla="*/ 7559675 h 4"/>
              <a:gd name="T6" fmla="*/ 7561263 w 6"/>
              <a:gd name="T7" fmla="*/ 10080625 h 4"/>
              <a:gd name="T8" fmla="*/ 0 w 6"/>
              <a:gd name="T9" fmla="*/ 252095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lnTo>
                  <a:pt x="3" y="0"/>
                </a:lnTo>
                <a:lnTo>
                  <a:pt x="6" y="3"/>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0" name="Freeform 743"/>
          <p:cNvSpPr>
            <a:spLocks/>
          </p:cNvSpPr>
          <p:nvPr/>
        </p:nvSpPr>
        <p:spPr bwMode="auto">
          <a:xfrm>
            <a:off x="4281488" y="2820988"/>
            <a:ext cx="14287" cy="11112"/>
          </a:xfrm>
          <a:custGeom>
            <a:avLst/>
            <a:gdLst>
              <a:gd name="T0" fmla="*/ 0 w 9"/>
              <a:gd name="T1" fmla="*/ 10080171 h 7"/>
              <a:gd name="T2" fmla="*/ 15120408 w 9"/>
              <a:gd name="T3" fmla="*/ 0 h 7"/>
              <a:gd name="T4" fmla="*/ 22681406 w 9"/>
              <a:gd name="T5" fmla="*/ 5040086 h 7"/>
              <a:gd name="T6" fmla="*/ 7560998 w 9"/>
              <a:gd name="T7" fmla="*/ 17641094 h 7"/>
              <a:gd name="T8" fmla="*/ 0 w 9"/>
              <a:gd name="T9" fmla="*/ 10080171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4"/>
                </a:moveTo>
                <a:lnTo>
                  <a:pt x="6" y="0"/>
                </a:lnTo>
                <a:lnTo>
                  <a:pt x="9" y="2"/>
                </a:lnTo>
                <a:lnTo>
                  <a:pt x="3" y="7"/>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1" name="Freeform 744"/>
          <p:cNvSpPr>
            <a:spLocks/>
          </p:cNvSpPr>
          <p:nvPr/>
        </p:nvSpPr>
        <p:spPr bwMode="auto">
          <a:xfrm>
            <a:off x="4291013" y="2814638"/>
            <a:ext cx="12700" cy="9525"/>
          </a:xfrm>
          <a:custGeom>
            <a:avLst/>
            <a:gdLst>
              <a:gd name="T0" fmla="*/ 0 w 8"/>
              <a:gd name="T1" fmla="*/ 10080625 h 6"/>
              <a:gd name="T2" fmla="*/ 12599988 w 8"/>
              <a:gd name="T3" fmla="*/ 0 h 6"/>
              <a:gd name="T4" fmla="*/ 20161250 w 8"/>
              <a:gd name="T5" fmla="*/ 5040313 h 6"/>
              <a:gd name="T6" fmla="*/ 7559675 w 8"/>
              <a:gd name="T7" fmla="*/ 15120938 h 6"/>
              <a:gd name="T8" fmla="*/ 0 w 8"/>
              <a:gd name="T9" fmla="*/ 1008062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4"/>
                </a:moveTo>
                <a:lnTo>
                  <a:pt x="5" y="0"/>
                </a:lnTo>
                <a:lnTo>
                  <a:pt x="8" y="2"/>
                </a:lnTo>
                <a:lnTo>
                  <a:pt x="3" y="6"/>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2" name="Freeform 745"/>
          <p:cNvSpPr>
            <a:spLocks/>
          </p:cNvSpPr>
          <p:nvPr/>
        </p:nvSpPr>
        <p:spPr bwMode="auto">
          <a:xfrm>
            <a:off x="4298950" y="2808288"/>
            <a:ext cx="11113" cy="9525"/>
          </a:xfrm>
          <a:custGeom>
            <a:avLst/>
            <a:gdLst>
              <a:gd name="T0" fmla="*/ 0 w 7"/>
              <a:gd name="T1" fmla="*/ 10080625 h 6"/>
              <a:gd name="T2" fmla="*/ 10081079 w 7"/>
              <a:gd name="T3" fmla="*/ 0 h 6"/>
              <a:gd name="T4" fmla="*/ 17642681 w 7"/>
              <a:gd name="T5" fmla="*/ 10080625 h 6"/>
              <a:gd name="T6" fmla="*/ 7561603 w 7"/>
              <a:gd name="T7" fmla="*/ 15120938 h 6"/>
              <a:gd name="T8" fmla="*/ 0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4"/>
                </a:moveTo>
                <a:lnTo>
                  <a:pt x="4" y="0"/>
                </a:lnTo>
                <a:lnTo>
                  <a:pt x="7" y="4"/>
                </a:lnTo>
                <a:lnTo>
                  <a:pt x="3" y="6"/>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3" name="Freeform 746"/>
          <p:cNvSpPr>
            <a:spLocks/>
          </p:cNvSpPr>
          <p:nvPr/>
        </p:nvSpPr>
        <p:spPr bwMode="auto">
          <a:xfrm>
            <a:off x="4327525" y="2768600"/>
            <a:ext cx="25400" cy="25400"/>
          </a:xfrm>
          <a:custGeom>
            <a:avLst/>
            <a:gdLst>
              <a:gd name="T0" fmla="*/ 0 w 16"/>
              <a:gd name="T1" fmla="*/ 30241875 h 16"/>
              <a:gd name="T2" fmla="*/ 32761238 w 16"/>
              <a:gd name="T3" fmla="*/ 0 h 16"/>
              <a:gd name="T4" fmla="*/ 40322500 w 16"/>
              <a:gd name="T5" fmla="*/ 10080625 h 16"/>
              <a:gd name="T6" fmla="*/ 7559675 w 16"/>
              <a:gd name="T7" fmla="*/ 40322500 h 16"/>
              <a:gd name="T8" fmla="*/ 0 w 16"/>
              <a:gd name="T9" fmla="*/ 3024187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2"/>
                </a:moveTo>
                <a:lnTo>
                  <a:pt x="13" y="0"/>
                </a:lnTo>
                <a:lnTo>
                  <a:pt x="16" y="4"/>
                </a:lnTo>
                <a:lnTo>
                  <a:pt x="3" y="16"/>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4" name="Freeform 747"/>
          <p:cNvSpPr>
            <a:spLocks/>
          </p:cNvSpPr>
          <p:nvPr/>
        </p:nvSpPr>
        <p:spPr bwMode="auto">
          <a:xfrm>
            <a:off x="4370388" y="2732088"/>
            <a:ext cx="25400" cy="23812"/>
          </a:xfrm>
          <a:custGeom>
            <a:avLst/>
            <a:gdLst>
              <a:gd name="T0" fmla="*/ 0 w 16"/>
              <a:gd name="T1" fmla="*/ 30241240 h 15"/>
              <a:gd name="T2" fmla="*/ 35282188 w 16"/>
              <a:gd name="T3" fmla="*/ 0 h 15"/>
              <a:gd name="T4" fmla="*/ 40322500 w 16"/>
              <a:gd name="T5" fmla="*/ 10080413 h 15"/>
              <a:gd name="T6" fmla="*/ 7559675 w 16"/>
              <a:gd name="T7" fmla="*/ 37802344 h 15"/>
              <a:gd name="T8" fmla="*/ 0 w 16"/>
              <a:gd name="T9" fmla="*/ 3024124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4" y="0"/>
                </a:lnTo>
                <a:lnTo>
                  <a:pt x="16" y="4"/>
                </a:lnTo>
                <a:lnTo>
                  <a:pt x="3"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5" name="Freeform 748"/>
          <p:cNvSpPr>
            <a:spLocks/>
          </p:cNvSpPr>
          <p:nvPr/>
        </p:nvSpPr>
        <p:spPr bwMode="auto">
          <a:xfrm>
            <a:off x="4392613" y="2732088"/>
            <a:ext cx="6350" cy="6350"/>
          </a:xfrm>
          <a:custGeom>
            <a:avLst/>
            <a:gdLst>
              <a:gd name="T0" fmla="*/ 0 w 4"/>
              <a:gd name="T1" fmla="*/ 0 h 4"/>
              <a:gd name="T2" fmla="*/ 2520950 w 4"/>
              <a:gd name="T3" fmla="*/ 0 h 4"/>
              <a:gd name="T4" fmla="*/ 10080625 w 4"/>
              <a:gd name="T5" fmla="*/ 755967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4" y="3"/>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6" name="Freeform 749"/>
          <p:cNvSpPr>
            <a:spLocks/>
          </p:cNvSpPr>
          <p:nvPr/>
        </p:nvSpPr>
        <p:spPr bwMode="auto">
          <a:xfrm>
            <a:off x="4416425" y="2697163"/>
            <a:ext cx="15875" cy="20637"/>
          </a:xfrm>
          <a:custGeom>
            <a:avLst/>
            <a:gdLst>
              <a:gd name="T0" fmla="*/ 0 w 10"/>
              <a:gd name="T1" fmla="*/ 22681650 h 13"/>
              <a:gd name="T2" fmla="*/ 20161250 w 10"/>
              <a:gd name="T3" fmla="*/ 0 h 13"/>
              <a:gd name="T4" fmla="*/ 25201563 w 10"/>
              <a:gd name="T5" fmla="*/ 7561079 h 13"/>
              <a:gd name="T6" fmla="*/ 5040313 w 10"/>
              <a:gd name="T7" fmla="*/ 32762031 h 13"/>
              <a:gd name="T8" fmla="*/ 0 w 10"/>
              <a:gd name="T9" fmla="*/ 22681650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0" y="9"/>
                </a:moveTo>
                <a:lnTo>
                  <a:pt x="8" y="0"/>
                </a:lnTo>
                <a:lnTo>
                  <a:pt x="10" y="3"/>
                </a:lnTo>
                <a:lnTo>
                  <a:pt x="2" y="13"/>
                </a:lnTo>
                <a:lnTo>
                  <a:pt x="0" y="9"/>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7" name="Freeform 750"/>
          <p:cNvSpPr>
            <a:spLocks/>
          </p:cNvSpPr>
          <p:nvPr/>
        </p:nvSpPr>
        <p:spPr bwMode="auto">
          <a:xfrm>
            <a:off x="4429125" y="2690813"/>
            <a:ext cx="12700" cy="11112"/>
          </a:xfrm>
          <a:custGeom>
            <a:avLst/>
            <a:gdLst>
              <a:gd name="T0" fmla="*/ 0 w 8"/>
              <a:gd name="T1" fmla="*/ 10080171 h 7"/>
              <a:gd name="T2" fmla="*/ 12599988 w 8"/>
              <a:gd name="T3" fmla="*/ 0 h 7"/>
              <a:gd name="T4" fmla="*/ 20161250 w 8"/>
              <a:gd name="T5" fmla="*/ 10080171 h 7"/>
              <a:gd name="T6" fmla="*/ 5040313 w 8"/>
              <a:gd name="T7" fmla="*/ 17641094 h 7"/>
              <a:gd name="T8" fmla="*/ 0 w 8"/>
              <a:gd name="T9" fmla="*/ 1008017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4"/>
                </a:moveTo>
                <a:lnTo>
                  <a:pt x="5" y="0"/>
                </a:lnTo>
                <a:lnTo>
                  <a:pt x="8" y="4"/>
                </a:lnTo>
                <a:lnTo>
                  <a:pt x="2" y="7"/>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8" name="Freeform 751"/>
          <p:cNvSpPr>
            <a:spLocks/>
          </p:cNvSpPr>
          <p:nvPr/>
        </p:nvSpPr>
        <p:spPr bwMode="auto">
          <a:xfrm>
            <a:off x="4459288" y="2663825"/>
            <a:ext cx="12700" cy="12700"/>
          </a:xfrm>
          <a:custGeom>
            <a:avLst/>
            <a:gdLst>
              <a:gd name="T0" fmla="*/ 0 w 8"/>
              <a:gd name="T1" fmla="*/ 12599988 h 8"/>
              <a:gd name="T2" fmla="*/ 12599988 w 8"/>
              <a:gd name="T3" fmla="*/ 0 h 8"/>
              <a:gd name="T4" fmla="*/ 20161250 w 8"/>
              <a:gd name="T5" fmla="*/ 5040313 h 8"/>
              <a:gd name="T6" fmla="*/ 5040313 w 8"/>
              <a:gd name="T7" fmla="*/ 20161250 h 8"/>
              <a:gd name="T8" fmla="*/ 0 w 8"/>
              <a:gd name="T9" fmla="*/ 1259998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5"/>
                </a:moveTo>
                <a:lnTo>
                  <a:pt x="5" y="0"/>
                </a:lnTo>
                <a:lnTo>
                  <a:pt x="8" y="2"/>
                </a:lnTo>
                <a:lnTo>
                  <a:pt x="2" y="8"/>
                </a:lnTo>
                <a:lnTo>
                  <a:pt x="0"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19" name="Freeform 752"/>
          <p:cNvSpPr>
            <a:spLocks/>
          </p:cNvSpPr>
          <p:nvPr/>
        </p:nvSpPr>
        <p:spPr bwMode="auto">
          <a:xfrm>
            <a:off x="4467225" y="2659063"/>
            <a:ext cx="9525" cy="7937"/>
          </a:xfrm>
          <a:custGeom>
            <a:avLst/>
            <a:gdLst>
              <a:gd name="T0" fmla="*/ 0 w 6"/>
              <a:gd name="T1" fmla="*/ 7560786 h 5"/>
              <a:gd name="T2" fmla="*/ 7561263 w 6"/>
              <a:gd name="T3" fmla="*/ 0 h 5"/>
              <a:gd name="T4" fmla="*/ 15120938 w 6"/>
              <a:gd name="T5" fmla="*/ 7560786 h 5"/>
              <a:gd name="T6" fmla="*/ 7561263 w 6"/>
              <a:gd name="T7" fmla="*/ 12600781 h 5"/>
              <a:gd name="T8" fmla="*/ 0 w 6"/>
              <a:gd name="T9" fmla="*/ 756078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3"/>
                </a:moveTo>
                <a:lnTo>
                  <a:pt x="3" y="0"/>
                </a:lnTo>
                <a:lnTo>
                  <a:pt x="6" y="3"/>
                </a:lnTo>
                <a:lnTo>
                  <a:pt x="3" y="5"/>
                </a:lnTo>
                <a:lnTo>
                  <a:pt x="0"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0" name="Freeform 753"/>
          <p:cNvSpPr>
            <a:spLocks/>
          </p:cNvSpPr>
          <p:nvPr/>
        </p:nvSpPr>
        <p:spPr bwMode="auto">
          <a:xfrm>
            <a:off x="4471988" y="2652713"/>
            <a:ext cx="12700" cy="11112"/>
          </a:xfrm>
          <a:custGeom>
            <a:avLst/>
            <a:gdLst>
              <a:gd name="T0" fmla="*/ 0 w 8"/>
              <a:gd name="T1" fmla="*/ 10080171 h 7"/>
              <a:gd name="T2" fmla="*/ 12599988 w 8"/>
              <a:gd name="T3" fmla="*/ 0 h 7"/>
              <a:gd name="T4" fmla="*/ 20161250 w 8"/>
              <a:gd name="T5" fmla="*/ 7560922 h 7"/>
              <a:gd name="T6" fmla="*/ 7559675 w 8"/>
              <a:gd name="T7" fmla="*/ 17641094 h 7"/>
              <a:gd name="T8" fmla="*/ 0 w 8"/>
              <a:gd name="T9" fmla="*/ 1008017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4"/>
                </a:moveTo>
                <a:lnTo>
                  <a:pt x="5" y="0"/>
                </a:lnTo>
                <a:lnTo>
                  <a:pt x="8" y="3"/>
                </a:lnTo>
                <a:lnTo>
                  <a:pt x="3" y="7"/>
                </a:lnTo>
                <a:lnTo>
                  <a:pt x="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1" name="Freeform 754"/>
          <p:cNvSpPr>
            <a:spLocks/>
          </p:cNvSpPr>
          <p:nvPr/>
        </p:nvSpPr>
        <p:spPr bwMode="auto">
          <a:xfrm>
            <a:off x="4500563" y="2611438"/>
            <a:ext cx="25400" cy="25400"/>
          </a:xfrm>
          <a:custGeom>
            <a:avLst/>
            <a:gdLst>
              <a:gd name="T0" fmla="*/ 0 w 16"/>
              <a:gd name="T1" fmla="*/ 35282188 h 16"/>
              <a:gd name="T2" fmla="*/ 32761238 w 16"/>
              <a:gd name="T3" fmla="*/ 0 h 16"/>
              <a:gd name="T4" fmla="*/ 40322500 w 16"/>
              <a:gd name="T5" fmla="*/ 7559675 h 16"/>
              <a:gd name="T6" fmla="*/ 5040313 w 16"/>
              <a:gd name="T7" fmla="*/ 40322500 h 16"/>
              <a:gd name="T8" fmla="*/ 0 w 16"/>
              <a:gd name="T9" fmla="*/ 3528218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4"/>
                </a:moveTo>
                <a:lnTo>
                  <a:pt x="13" y="0"/>
                </a:lnTo>
                <a:lnTo>
                  <a:pt x="16" y="3"/>
                </a:lnTo>
                <a:lnTo>
                  <a:pt x="2" y="16"/>
                </a:lnTo>
                <a:lnTo>
                  <a:pt x="0" y="1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2" name="Freeform 755"/>
          <p:cNvSpPr>
            <a:spLocks/>
          </p:cNvSpPr>
          <p:nvPr/>
        </p:nvSpPr>
        <p:spPr bwMode="auto">
          <a:xfrm>
            <a:off x="4543425" y="2573338"/>
            <a:ext cx="23813" cy="23812"/>
          </a:xfrm>
          <a:custGeom>
            <a:avLst/>
            <a:gdLst>
              <a:gd name="T0" fmla="*/ 0 w 15"/>
              <a:gd name="T1" fmla="*/ 30241240 h 15"/>
              <a:gd name="T2" fmla="*/ 30242510 w 15"/>
              <a:gd name="T3" fmla="*/ 0 h 15"/>
              <a:gd name="T4" fmla="*/ 37803931 w 15"/>
              <a:gd name="T5" fmla="*/ 5040207 h 15"/>
              <a:gd name="T6" fmla="*/ 5040418 w 15"/>
              <a:gd name="T7" fmla="*/ 37802344 h 15"/>
              <a:gd name="T8" fmla="*/ 0 w 15"/>
              <a:gd name="T9" fmla="*/ 3024124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2"/>
                </a:moveTo>
                <a:lnTo>
                  <a:pt x="12" y="0"/>
                </a:lnTo>
                <a:lnTo>
                  <a:pt x="15" y="2"/>
                </a:lnTo>
                <a:lnTo>
                  <a:pt x="2"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3" name="Freeform 756"/>
          <p:cNvSpPr>
            <a:spLocks/>
          </p:cNvSpPr>
          <p:nvPr/>
        </p:nvSpPr>
        <p:spPr bwMode="auto">
          <a:xfrm>
            <a:off x="4562475" y="2573338"/>
            <a:ext cx="6350" cy="3175"/>
          </a:xfrm>
          <a:custGeom>
            <a:avLst/>
            <a:gdLst>
              <a:gd name="T0" fmla="*/ 0 w 4"/>
              <a:gd name="T1" fmla="*/ 0 h 2"/>
              <a:gd name="T2" fmla="*/ 2520950 w 4"/>
              <a:gd name="T3" fmla="*/ 0 h 2"/>
              <a:gd name="T4" fmla="*/ 10080625 w 4"/>
              <a:gd name="T5" fmla="*/ 5040313 h 2"/>
              <a:gd name="T6" fmla="*/ 7559675 w 4"/>
              <a:gd name="T7" fmla="*/ 5040313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lnTo>
                  <a:pt x="1" y="0"/>
                </a:lnTo>
                <a:lnTo>
                  <a:pt x="4" y="2"/>
                </a:lnTo>
                <a:lnTo>
                  <a:pt x="3" y="2"/>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4" name="Freeform 757"/>
          <p:cNvSpPr>
            <a:spLocks/>
          </p:cNvSpPr>
          <p:nvPr/>
        </p:nvSpPr>
        <p:spPr bwMode="auto">
          <a:xfrm>
            <a:off x="4583113" y="2532063"/>
            <a:ext cx="23812" cy="23812"/>
          </a:xfrm>
          <a:custGeom>
            <a:avLst/>
            <a:gdLst>
              <a:gd name="T0" fmla="*/ 0 w 15"/>
              <a:gd name="T1" fmla="*/ 30241240 h 15"/>
              <a:gd name="T2" fmla="*/ 32762137 w 15"/>
              <a:gd name="T3" fmla="*/ 0 h 15"/>
              <a:gd name="T4" fmla="*/ 37802344 w 15"/>
              <a:gd name="T5" fmla="*/ 10080413 h 15"/>
              <a:gd name="T6" fmla="*/ 12601310 w 15"/>
              <a:gd name="T7" fmla="*/ 37802344 h 15"/>
              <a:gd name="T8" fmla="*/ 0 w 15"/>
              <a:gd name="T9" fmla="*/ 3024124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2"/>
                </a:moveTo>
                <a:lnTo>
                  <a:pt x="13" y="0"/>
                </a:lnTo>
                <a:lnTo>
                  <a:pt x="15" y="4"/>
                </a:lnTo>
                <a:lnTo>
                  <a:pt x="5"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5" name="Freeform 758"/>
          <p:cNvSpPr>
            <a:spLocks/>
          </p:cNvSpPr>
          <p:nvPr/>
        </p:nvSpPr>
        <p:spPr bwMode="auto">
          <a:xfrm>
            <a:off x="4603750" y="2532063"/>
            <a:ext cx="6350" cy="6350"/>
          </a:xfrm>
          <a:custGeom>
            <a:avLst/>
            <a:gdLst>
              <a:gd name="T0" fmla="*/ 0 w 4"/>
              <a:gd name="T1" fmla="*/ 0 h 4"/>
              <a:gd name="T2" fmla="*/ 2520950 w 4"/>
              <a:gd name="T3" fmla="*/ 0 h 4"/>
              <a:gd name="T4" fmla="*/ 10080625 w 4"/>
              <a:gd name="T5" fmla="*/ 7559675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4" y="3"/>
                </a:lnTo>
                <a:lnTo>
                  <a:pt x="2" y="4"/>
                </a:lnTo>
                <a:lnTo>
                  <a:pt x="0" y="0"/>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6" name="Freeform 759"/>
          <p:cNvSpPr>
            <a:spLocks/>
          </p:cNvSpPr>
          <p:nvPr/>
        </p:nvSpPr>
        <p:spPr bwMode="auto">
          <a:xfrm>
            <a:off x="4627563" y="2490788"/>
            <a:ext cx="23812" cy="23812"/>
          </a:xfrm>
          <a:custGeom>
            <a:avLst/>
            <a:gdLst>
              <a:gd name="T0" fmla="*/ 0 w 15"/>
              <a:gd name="T1" fmla="*/ 30241240 h 15"/>
              <a:gd name="T2" fmla="*/ 30241240 w 15"/>
              <a:gd name="T3" fmla="*/ 0 h 15"/>
              <a:gd name="T4" fmla="*/ 37802344 w 15"/>
              <a:gd name="T5" fmla="*/ 7561104 h 15"/>
              <a:gd name="T6" fmla="*/ 5040207 w 15"/>
              <a:gd name="T7" fmla="*/ 37802344 h 15"/>
              <a:gd name="T8" fmla="*/ 0 w 15"/>
              <a:gd name="T9" fmla="*/ 3024124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2"/>
                </a:moveTo>
                <a:lnTo>
                  <a:pt x="12" y="0"/>
                </a:lnTo>
                <a:lnTo>
                  <a:pt x="15" y="3"/>
                </a:lnTo>
                <a:lnTo>
                  <a:pt x="2"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7" name="Freeform 760"/>
          <p:cNvSpPr>
            <a:spLocks/>
          </p:cNvSpPr>
          <p:nvPr/>
        </p:nvSpPr>
        <p:spPr bwMode="auto">
          <a:xfrm>
            <a:off x="4667250" y="2466975"/>
            <a:ext cx="6350" cy="6350"/>
          </a:xfrm>
          <a:custGeom>
            <a:avLst/>
            <a:gdLst>
              <a:gd name="T0" fmla="*/ 0 w 4"/>
              <a:gd name="T1" fmla="*/ 2520950 h 4"/>
              <a:gd name="T2" fmla="*/ 5040313 w 4"/>
              <a:gd name="T3" fmla="*/ 0 h 4"/>
              <a:gd name="T4" fmla="*/ 10080625 w 4"/>
              <a:gd name="T5" fmla="*/ 7559675 h 4"/>
              <a:gd name="T6" fmla="*/ 7559675 w 4"/>
              <a:gd name="T7" fmla="*/ 10080625 h 4"/>
              <a:gd name="T8" fmla="*/ 0 w 4"/>
              <a:gd name="T9" fmla="*/ 252095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lnTo>
                  <a:pt x="2" y="0"/>
                </a:lnTo>
                <a:lnTo>
                  <a:pt x="4" y="3"/>
                </a:lnTo>
                <a:lnTo>
                  <a:pt x="3" y="4"/>
                </a:lnTo>
                <a:lnTo>
                  <a:pt x="0" y="1"/>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8" name="Freeform 761"/>
          <p:cNvSpPr>
            <a:spLocks/>
          </p:cNvSpPr>
          <p:nvPr/>
        </p:nvSpPr>
        <p:spPr bwMode="auto">
          <a:xfrm>
            <a:off x="4670425" y="2447925"/>
            <a:ext cx="20638" cy="23813"/>
          </a:xfrm>
          <a:custGeom>
            <a:avLst/>
            <a:gdLst>
              <a:gd name="T0" fmla="*/ 0 w 13"/>
              <a:gd name="T1" fmla="*/ 30242510 h 15"/>
              <a:gd name="T2" fmla="*/ 27723184 w 13"/>
              <a:gd name="T3" fmla="*/ 0 h 15"/>
              <a:gd name="T4" fmla="*/ 32763619 w 13"/>
              <a:gd name="T5" fmla="*/ 10080837 h 15"/>
              <a:gd name="T6" fmla="*/ 5040435 w 13"/>
              <a:gd name="T7" fmla="*/ 37803931 h 15"/>
              <a:gd name="T8" fmla="*/ 0 w 13"/>
              <a:gd name="T9" fmla="*/ 3024251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0" y="12"/>
                </a:moveTo>
                <a:lnTo>
                  <a:pt x="11" y="0"/>
                </a:lnTo>
                <a:lnTo>
                  <a:pt x="13" y="4"/>
                </a:lnTo>
                <a:lnTo>
                  <a:pt x="2"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29" name="Freeform 762"/>
          <p:cNvSpPr>
            <a:spLocks/>
          </p:cNvSpPr>
          <p:nvPr/>
        </p:nvSpPr>
        <p:spPr bwMode="auto">
          <a:xfrm>
            <a:off x="4706938" y="2406650"/>
            <a:ext cx="25400" cy="25400"/>
          </a:xfrm>
          <a:custGeom>
            <a:avLst/>
            <a:gdLst>
              <a:gd name="T0" fmla="*/ 0 w 16"/>
              <a:gd name="T1" fmla="*/ 35282188 h 16"/>
              <a:gd name="T2" fmla="*/ 30241875 w 16"/>
              <a:gd name="T3" fmla="*/ 0 h 16"/>
              <a:gd name="T4" fmla="*/ 40322500 w 16"/>
              <a:gd name="T5" fmla="*/ 7559675 h 16"/>
              <a:gd name="T6" fmla="*/ 7559675 w 16"/>
              <a:gd name="T7" fmla="*/ 40322500 h 16"/>
              <a:gd name="T8" fmla="*/ 0 w 16"/>
              <a:gd name="T9" fmla="*/ 3528218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4"/>
                </a:moveTo>
                <a:lnTo>
                  <a:pt x="12" y="0"/>
                </a:lnTo>
                <a:lnTo>
                  <a:pt x="16" y="3"/>
                </a:lnTo>
                <a:lnTo>
                  <a:pt x="3" y="16"/>
                </a:lnTo>
                <a:lnTo>
                  <a:pt x="0" y="1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0" name="Freeform 763"/>
          <p:cNvSpPr>
            <a:spLocks/>
          </p:cNvSpPr>
          <p:nvPr/>
        </p:nvSpPr>
        <p:spPr bwMode="auto">
          <a:xfrm>
            <a:off x="4748213" y="2363788"/>
            <a:ext cx="23812" cy="25400"/>
          </a:xfrm>
          <a:custGeom>
            <a:avLst/>
            <a:gdLst>
              <a:gd name="T0" fmla="*/ 0 w 15"/>
              <a:gd name="T1" fmla="*/ 32761238 h 16"/>
              <a:gd name="T2" fmla="*/ 30241240 w 15"/>
              <a:gd name="T3" fmla="*/ 0 h 16"/>
              <a:gd name="T4" fmla="*/ 37802344 w 15"/>
              <a:gd name="T5" fmla="*/ 7559675 h 16"/>
              <a:gd name="T6" fmla="*/ 5040207 w 15"/>
              <a:gd name="T7" fmla="*/ 40322500 h 16"/>
              <a:gd name="T8" fmla="*/ 0 w 15"/>
              <a:gd name="T9" fmla="*/ 32761238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13"/>
                </a:moveTo>
                <a:lnTo>
                  <a:pt x="12" y="0"/>
                </a:lnTo>
                <a:lnTo>
                  <a:pt x="15" y="3"/>
                </a:lnTo>
                <a:lnTo>
                  <a:pt x="2" y="16"/>
                </a:lnTo>
                <a:lnTo>
                  <a:pt x="0" y="1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1" name="Freeform 764"/>
          <p:cNvSpPr>
            <a:spLocks/>
          </p:cNvSpPr>
          <p:nvPr/>
        </p:nvSpPr>
        <p:spPr bwMode="auto">
          <a:xfrm>
            <a:off x="4786313" y="2322513"/>
            <a:ext cx="23812" cy="23812"/>
          </a:xfrm>
          <a:custGeom>
            <a:avLst/>
            <a:gdLst>
              <a:gd name="T0" fmla="*/ 0 w 15"/>
              <a:gd name="T1" fmla="*/ 30241240 h 15"/>
              <a:gd name="T2" fmla="*/ 30241240 w 15"/>
              <a:gd name="T3" fmla="*/ 0 h 15"/>
              <a:gd name="T4" fmla="*/ 37802344 w 15"/>
              <a:gd name="T5" fmla="*/ 7561104 h 15"/>
              <a:gd name="T6" fmla="*/ 7561104 w 15"/>
              <a:gd name="T7" fmla="*/ 37802344 h 15"/>
              <a:gd name="T8" fmla="*/ 0 w 15"/>
              <a:gd name="T9" fmla="*/ 3024124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2"/>
                </a:moveTo>
                <a:lnTo>
                  <a:pt x="12" y="0"/>
                </a:lnTo>
                <a:lnTo>
                  <a:pt x="15" y="3"/>
                </a:lnTo>
                <a:lnTo>
                  <a:pt x="3" y="15"/>
                </a:lnTo>
                <a:lnTo>
                  <a:pt x="0" y="12"/>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2" name="Freeform 765"/>
          <p:cNvSpPr>
            <a:spLocks/>
          </p:cNvSpPr>
          <p:nvPr/>
        </p:nvSpPr>
        <p:spPr bwMode="auto">
          <a:xfrm>
            <a:off x="4826000" y="2279650"/>
            <a:ext cx="25400" cy="25400"/>
          </a:xfrm>
          <a:custGeom>
            <a:avLst/>
            <a:gdLst>
              <a:gd name="T0" fmla="*/ 0 w 16"/>
              <a:gd name="T1" fmla="*/ 35282188 h 16"/>
              <a:gd name="T2" fmla="*/ 32761238 w 16"/>
              <a:gd name="T3" fmla="*/ 0 h 16"/>
              <a:gd name="T4" fmla="*/ 40322500 w 16"/>
              <a:gd name="T5" fmla="*/ 7559675 h 16"/>
              <a:gd name="T6" fmla="*/ 10080625 w 16"/>
              <a:gd name="T7" fmla="*/ 40322500 h 16"/>
              <a:gd name="T8" fmla="*/ 0 w 16"/>
              <a:gd name="T9" fmla="*/ 3528218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4"/>
                </a:moveTo>
                <a:lnTo>
                  <a:pt x="13" y="0"/>
                </a:lnTo>
                <a:lnTo>
                  <a:pt x="16" y="3"/>
                </a:lnTo>
                <a:lnTo>
                  <a:pt x="4" y="16"/>
                </a:lnTo>
                <a:lnTo>
                  <a:pt x="0" y="1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3" name="Freeform 766"/>
          <p:cNvSpPr>
            <a:spLocks/>
          </p:cNvSpPr>
          <p:nvPr/>
        </p:nvSpPr>
        <p:spPr bwMode="auto">
          <a:xfrm>
            <a:off x="4865688" y="2236788"/>
            <a:ext cx="23812" cy="25400"/>
          </a:xfrm>
          <a:custGeom>
            <a:avLst/>
            <a:gdLst>
              <a:gd name="T0" fmla="*/ 0 w 15"/>
              <a:gd name="T1" fmla="*/ 32761238 h 16"/>
              <a:gd name="T2" fmla="*/ 32762137 w 15"/>
              <a:gd name="T3" fmla="*/ 0 h 16"/>
              <a:gd name="T4" fmla="*/ 37802344 w 15"/>
              <a:gd name="T5" fmla="*/ 5040313 h 16"/>
              <a:gd name="T6" fmla="*/ 7561104 w 15"/>
              <a:gd name="T7" fmla="*/ 40322500 h 16"/>
              <a:gd name="T8" fmla="*/ 0 w 15"/>
              <a:gd name="T9" fmla="*/ 32761238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13"/>
                </a:moveTo>
                <a:lnTo>
                  <a:pt x="13" y="0"/>
                </a:lnTo>
                <a:lnTo>
                  <a:pt x="15" y="2"/>
                </a:lnTo>
                <a:lnTo>
                  <a:pt x="3" y="16"/>
                </a:lnTo>
                <a:lnTo>
                  <a:pt x="0" y="1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4" name="Freeform 767"/>
          <p:cNvSpPr>
            <a:spLocks/>
          </p:cNvSpPr>
          <p:nvPr/>
        </p:nvSpPr>
        <p:spPr bwMode="auto">
          <a:xfrm>
            <a:off x="4905375" y="2193925"/>
            <a:ext cx="23813" cy="25400"/>
          </a:xfrm>
          <a:custGeom>
            <a:avLst/>
            <a:gdLst>
              <a:gd name="T0" fmla="*/ 0 w 15"/>
              <a:gd name="T1" fmla="*/ 32761238 h 16"/>
              <a:gd name="T2" fmla="*/ 30242510 w 15"/>
              <a:gd name="T3" fmla="*/ 0 h 16"/>
              <a:gd name="T4" fmla="*/ 37803931 w 15"/>
              <a:gd name="T5" fmla="*/ 5040313 h 16"/>
              <a:gd name="T6" fmla="*/ 5040418 w 15"/>
              <a:gd name="T7" fmla="*/ 40322500 h 16"/>
              <a:gd name="T8" fmla="*/ 0 w 15"/>
              <a:gd name="T9" fmla="*/ 32761238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13"/>
                </a:moveTo>
                <a:lnTo>
                  <a:pt x="12" y="0"/>
                </a:lnTo>
                <a:lnTo>
                  <a:pt x="15" y="2"/>
                </a:lnTo>
                <a:lnTo>
                  <a:pt x="2" y="16"/>
                </a:lnTo>
                <a:lnTo>
                  <a:pt x="0" y="1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435" name="Freeform 768"/>
          <p:cNvSpPr>
            <a:spLocks/>
          </p:cNvSpPr>
          <p:nvPr/>
        </p:nvSpPr>
        <p:spPr bwMode="auto">
          <a:xfrm>
            <a:off x="1736725" y="4060825"/>
            <a:ext cx="90488" cy="38100"/>
          </a:xfrm>
          <a:custGeom>
            <a:avLst/>
            <a:gdLst>
              <a:gd name="T0" fmla="*/ 22682325 w 57"/>
              <a:gd name="T1" fmla="*/ 60483750 h 24"/>
              <a:gd name="T2" fmla="*/ 10080681 w 57"/>
              <a:gd name="T3" fmla="*/ 57964388 h 24"/>
              <a:gd name="T4" fmla="*/ 2520964 w 57"/>
              <a:gd name="T5" fmla="*/ 50403125 h 24"/>
              <a:gd name="T6" fmla="*/ 0 w 57"/>
              <a:gd name="T7" fmla="*/ 35282188 h 24"/>
              <a:gd name="T8" fmla="*/ 7561304 w 57"/>
              <a:gd name="T9" fmla="*/ 25201563 h 24"/>
              <a:gd name="T10" fmla="*/ 17641985 w 57"/>
              <a:gd name="T11" fmla="*/ 20161250 h 24"/>
              <a:gd name="T12" fmla="*/ 118448792 w 57"/>
              <a:gd name="T13" fmla="*/ 0 h 24"/>
              <a:gd name="T14" fmla="*/ 133569813 w 57"/>
              <a:gd name="T15" fmla="*/ 2520950 h 24"/>
              <a:gd name="T16" fmla="*/ 138610153 w 57"/>
              <a:gd name="T17" fmla="*/ 10080625 h 24"/>
              <a:gd name="T18" fmla="*/ 143650494 w 57"/>
              <a:gd name="T19" fmla="*/ 22682200 h 24"/>
              <a:gd name="T20" fmla="*/ 136089189 w 57"/>
              <a:gd name="T21" fmla="*/ 32761238 h 24"/>
              <a:gd name="T22" fmla="*/ 126008509 w 57"/>
              <a:gd name="T23" fmla="*/ 40322500 h 24"/>
              <a:gd name="T24" fmla="*/ 22682325 w 57"/>
              <a:gd name="T25" fmla="*/ 6048375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4"/>
              <a:gd name="T41" fmla="*/ 57 w 5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4">
                <a:moveTo>
                  <a:pt x="9" y="24"/>
                </a:moveTo>
                <a:lnTo>
                  <a:pt x="4" y="23"/>
                </a:lnTo>
                <a:lnTo>
                  <a:pt x="1" y="20"/>
                </a:lnTo>
                <a:lnTo>
                  <a:pt x="0" y="14"/>
                </a:lnTo>
                <a:lnTo>
                  <a:pt x="3" y="10"/>
                </a:lnTo>
                <a:lnTo>
                  <a:pt x="7" y="8"/>
                </a:lnTo>
                <a:lnTo>
                  <a:pt x="47" y="0"/>
                </a:lnTo>
                <a:lnTo>
                  <a:pt x="53" y="1"/>
                </a:lnTo>
                <a:lnTo>
                  <a:pt x="55" y="4"/>
                </a:lnTo>
                <a:lnTo>
                  <a:pt x="57" y="9"/>
                </a:lnTo>
                <a:lnTo>
                  <a:pt x="54" y="13"/>
                </a:lnTo>
                <a:lnTo>
                  <a:pt x="50" y="16"/>
                </a:lnTo>
                <a:lnTo>
                  <a:pt x="9" y="2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36" name="Freeform 769"/>
          <p:cNvSpPr>
            <a:spLocks/>
          </p:cNvSpPr>
          <p:nvPr/>
        </p:nvSpPr>
        <p:spPr bwMode="auto">
          <a:xfrm>
            <a:off x="1801813" y="4040188"/>
            <a:ext cx="112712" cy="46037"/>
          </a:xfrm>
          <a:custGeom>
            <a:avLst/>
            <a:gdLst>
              <a:gd name="T0" fmla="*/ 22682099 w 71"/>
              <a:gd name="T1" fmla="*/ 73084531 h 29"/>
              <a:gd name="T2" fmla="*/ 12601519 w 71"/>
              <a:gd name="T3" fmla="*/ 68044273 h 29"/>
              <a:gd name="T4" fmla="*/ 2520939 w 71"/>
              <a:gd name="T5" fmla="*/ 63004016 h 29"/>
              <a:gd name="T6" fmla="*/ 0 w 71"/>
              <a:gd name="T7" fmla="*/ 47883242 h 29"/>
              <a:gd name="T8" fmla="*/ 5040290 w 71"/>
              <a:gd name="T9" fmla="*/ 37802727 h 29"/>
              <a:gd name="T10" fmla="*/ 15120870 w 71"/>
              <a:gd name="T11" fmla="*/ 32762469 h 29"/>
              <a:gd name="T12" fmla="*/ 156248994 w 71"/>
              <a:gd name="T13" fmla="*/ 0 h 29"/>
              <a:gd name="T14" fmla="*/ 166329575 w 71"/>
              <a:gd name="T15" fmla="*/ 5040258 h 29"/>
              <a:gd name="T16" fmla="*/ 176410155 w 71"/>
              <a:gd name="T17" fmla="*/ 10080516 h 29"/>
              <a:gd name="T18" fmla="*/ 178931094 w 71"/>
              <a:gd name="T19" fmla="*/ 25201289 h 29"/>
              <a:gd name="T20" fmla="*/ 173890804 w 71"/>
              <a:gd name="T21" fmla="*/ 35281804 h 29"/>
              <a:gd name="T22" fmla="*/ 163810223 w 71"/>
              <a:gd name="T23" fmla="*/ 42842985 h 29"/>
              <a:gd name="T24" fmla="*/ 22682099 w 71"/>
              <a:gd name="T25" fmla="*/ 7308453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29"/>
              <a:gd name="T41" fmla="*/ 71 w 7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29">
                <a:moveTo>
                  <a:pt x="9" y="29"/>
                </a:moveTo>
                <a:lnTo>
                  <a:pt x="5" y="27"/>
                </a:lnTo>
                <a:lnTo>
                  <a:pt x="1" y="25"/>
                </a:lnTo>
                <a:lnTo>
                  <a:pt x="0" y="19"/>
                </a:lnTo>
                <a:lnTo>
                  <a:pt x="2" y="15"/>
                </a:lnTo>
                <a:lnTo>
                  <a:pt x="6" y="13"/>
                </a:lnTo>
                <a:lnTo>
                  <a:pt x="62" y="0"/>
                </a:lnTo>
                <a:lnTo>
                  <a:pt x="66" y="2"/>
                </a:lnTo>
                <a:lnTo>
                  <a:pt x="70" y="4"/>
                </a:lnTo>
                <a:lnTo>
                  <a:pt x="71" y="10"/>
                </a:lnTo>
                <a:lnTo>
                  <a:pt x="69" y="14"/>
                </a:lnTo>
                <a:lnTo>
                  <a:pt x="65" y="17"/>
                </a:lnTo>
                <a:lnTo>
                  <a:pt x="9"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37" name="Freeform 770"/>
          <p:cNvSpPr>
            <a:spLocks/>
          </p:cNvSpPr>
          <p:nvPr/>
        </p:nvSpPr>
        <p:spPr bwMode="auto">
          <a:xfrm>
            <a:off x="1889125" y="4037013"/>
            <a:ext cx="46038" cy="30162"/>
          </a:xfrm>
          <a:custGeom>
            <a:avLst/>
            <a:gdLst>
              <a:gd name="T0" fmla="*/ 25201836 w 29"/>
              <a:gd name="T1" fmla="*/ 47882969 h 19"/>
              <a:gd name="T2" fmla="*/ 15121102 w 29"/>
              <a:gd name="T3" fmla="*/ 47882969 h 19"/>
              <a:gd name="T4" fmla="*/ 5040367 w 29"/>
              <a:gd name="T5" fmla="*/ 37802511 h 19"/>
              <a:gd name="T6" fmla="*/ 0 w 29"/>
              <a:gd name="T7" fmla="*/ 22681824 h 19"/>
              <a:gd name="T8" fmla="*/ 7561345 w 29"/>
              <a:gd name="T9" fmla="*/ 12601366 h 19"/>
              <a:gd name="T10" fmla="*/ 17642079 w 29"/>
              <a:gd name="T11" fmla="*/ 5040229 h 19"/>
              <a:gd name="T12" fmla="*/ 47884283 w 29"/>
              <a:gd name="T13" fmla="*/ 0 h 19"/>
              <a:gd name="T14" fmla="*/ 57965017 w 29"/>
              <a:gd name="T15" fmla="*/ 0 h 19"/>
              <a:gd name="T16" fmla="*/ 68045752 w 29"/>
              <a:gd name="T17" fmla="*/ 10080458 h 19"/>
              <a:gd name="T18" fmla="*/ 73086119 w 29"/>
              <a:gd name="T19" fmla="*/ 22681824 h 19"/>
              <a:gd name="T20" fmla="*/ 65524774 w 29"/>
              <a:gd name="T21" fmla="*/ 32762282 h 19"/>
              <a:gd name="T22" fmla="*/ 55444040 w 29"/>
              <a:gd name="T23" fmla="*/ 40321832 h 19"/>
              <a:gd name="T24" fmla="*/ 25201836 w 29"/>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9"/>
              <a:gd name="T41" fmla="*/ 29 w 2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9">
                <a:moveTo>
                  <a:pt x="10" y="19"/>
                </a:moveTo>
                <a:lnTo>
                  <a:pt x="6" y="19"/>
                </a:lnTo>
                <a:lnTo>
                  <a:pt x="2" y="15"/>
                </a:lnTo>
                <a:lnTo>
                  <a:pt x="0" y="9"/>
                </a:lnTo>
                <a:lnTo>
                  <a:pt x="3" y="5"/>
                </a:lnTo>
                <a:lnTo>
                  <a:pt x="7" y="2"/>
                </a:lnTo>
                <a:lnTo>
                  <a:pt x="19" y="0"/>
                </a:lnTo>
                <a:lnTo>
                  <a:pt x="23" y="0"/>
                </a:lnTo>
                <a:lnTo>
                  <a:pt x="27" y="4"/>
                </a:lnTo>
                <a:lnTo>
                  <a:pt x="29" y="9"/>
                </a:lnTo>
                <a:lnTo>
                  <a:pt x="26" y="13"/>
                </a:lnTo>
                <a:lnTo>
                  <a:pt x="22"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38" name="Freeform 771"/>
          <p:cNvSpPr>
            <a:spLocks/>
          </p:cNvSpPr>
          <p:nvPr/>
        </p:nvSpPr>
        <p:spPr bwMode="auto">
          <a:xfrm>
            <a:off x="1908175" y="4013200"/>
            <a:ext cx="130175" cy="49213"/>
          </a:xfrm>
          <a:custGeom>
            <a:avLst/>
            <a:gdLst>
              <a:gd name="T0" fmla="*/ 25201563 w 82"/>
              <a:gd name="T1" fmla="*/ 78126431 h 31"/>
              <a:gd name="T2" fmla="*/ 15120938 w 82"/>
              <a:gd name="T3" fmla="*/ 78126431 h 31"/>
              <a:gd name="T4" fmla="*/ 5040313 w 82"/>
              <a:gd name="T5" fmla="*/ 68045704 h 31"/>
              <a:gd name="T6" fmla="*/ 0 w 82"/>
              <a:gd name="T7" fmla="*/ 52924613 h 31"/>
              <a:gd name="T8" fmla="*/ 5040313 w 82"/>
              <a:gd name="T9" fmla="*/ 42843885 h 31"/>
              <a:gd name="T10" fmla="*/ 17640300 w 82"/>
              <a:gd name="T11" fmla="*/ 37803522 h 31"/>
              <a:gd name="T12" fmla="*/ 181451250 w 82"/>
              <a:gd name="T13" fmla="*/ 0 h 31"/>
              <a:gd name="T14" fmla="*/ 191531875 w 82"/>
              <a:gd name="T15" fmla="*/ 0 h 31"/>
              <a:gd name="T16" fmla="*/ 204133450 w 82"/>
              <a:gd name="T17" fmla="*/ 10080727 h 31"/>
              <a:gd name="T18" fmla="*/ 206652813 w 82"/>
              <a:gd name="T19" fmla="*/ 22682430 h 31"/>
              <a:gd name="T20" fmla="*/ 204133450 w 82"/>
              <a:gd name="T21" fmla="*/ 32763158 h 31"/>
              <a:gd name="T22" fmla="*/ 189012513 w 82"/>
              <a:gd name="T23" fmla="*/ 40322910 h 31"/>
              <a:gd name="T24" fmla="*/ 25201563 w 82"/>
              <a:gd name="T25" fmla="*/ 781264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1"/>
              <a:gd name="T41" fmla="*/ 82 w 8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1">
                <a:moveTo>
                  <a:pt x="10" y="31"/>
                </a:moveTo>
                <a:lnTo>
                  <a:pt x="6" y="31"/>
                </a:lnTo>
                <a:lnTo>
                  <a:pt x="2" y="27"/>
                </a:lnTo>
                <a:lnTo>
                  <a:pt x="0" y="21"/>
                </a:lnTo>
                <a:lnTo>
                  <a:pt x="2" y="17"/>
                </a:lnTo>
                <a:lnTo>
                  <a:pt x="7" y="15"/>
                </a:lnTo>
                <a:lnTo>
                  <a:pt x="72" y="0"/>
                </a:lnTo>
                <a:lnTo>
                  <a:pt x="76" y="0"/>
                </a:lnTo>
                <a:lnTo>
                  <a:pt x="81" y="4"/>
                </a:lnTo>
                <a:lnTo>
                  <a:pt x="82" y="9"/>
                </a:lnTo>
                <a:lnTo>
                  <a:pt x="81" y="13"/>
                </a:lnTo>
                <a:lnTo>
                  <a:pt x="75" y="16"/>
                </a:lnTo>
                <a:lnTo>
                  <a:pt x="10"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39" name="Freeform 772"/>
          <p:cNvSpPr>
            <a:spLocks/>
          </p:cNvSpPr>
          <p:nvPr/>
        </p:nvSpPr>
        <p:spPr bwMode="auto">
          <a:xfrm>
            <a:off x="2012950" y="3995738"/>
            <a:ext cx="103188" cy="42862"/>
          </a:xfrm>
          <a:custGeom>
            <a:avLst/>
            <a:gdLst>
              <a:gd name="T0" fmla="*/ 22682310 w 65"/>
              <a:gd name="T1" fmla="*/ 68044219 h 27"/>
              <a:gd name="T2" fmla="*/ 12601636 w 65"/>
              <a:gd name="T3" fmla="*/ 68044219 h 27"/>
              <a:gd name="T4" fmla="*/ 2520962 w 65"/>
              <a:gd name="T5" fmla="*/ 57963711 h 27"/>
              <a:gd name="T6" fmla="*/ 0 w 65"/>
              <a:gd name="T7" fmla="*/ 42842950 h 27"/>
              <a:gd name="T8" fmla="*/ 5040337 w 65"/>
              <a:gd name="T9" fmla="*/ 32762443 h 27"/>
              <a:gd name="T10" fmla="*/ 15121011 w 65"/>
              <a:gd name="T11" fmla="*/ 27722189 h 27"/>
              <a:gd name="T12" fmla="*/ 138610059 w 65"/>
              <a:gd name="T13" fmla="*/ 0 h 27"/>
              <a:gd name="T14" fmla="*/ 148690733 w 65"/>
              <a:gd name="T15" fmla="*/ 0 h 27"/>
              <a:gd name="T16" fmla="*/ 158771407 w 65"/>
              <a:gd name="T17" fmla="*/ 10080507 h 27"/>
              <a:gd name="T18" fmla="*/ 163811744 w 65"/>
              <a:gd name="T19" fmla="*/ 22681935 h 27"/>
              <a:gd name="T20" fmla="*/ 156250445 w 65"/>
              <a:gd name="T21" fmla="*/ 32762443 h 27"/>
              <a:gd name="T22" fmla="*/ 146169771 w 65"/>
              <a:gd name="T23" fmla="*/ 40322030 h 27"/>
              <a:gd name="T24" fmla="*/ 22682310 w 65"/>
              <a:gd name="T25" fmla="*/ 68044219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7"/>
              <a:gd name="T41" fmla="*/ 65 w 6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7">
                <a:moveTo>
                  <a:pt x="9" y="27"/>
                </a:moveTo>
                <a:lnTo>
                  <a:pt x="5" y="27"/>
                </a:lnTo>
                <a:lnTo>
                  <a:pt x="1" y="23"/>
                </a:lnTo>
                <a:lnTo>
                  <a:pt x="0" y="17"/>
                </a:lnTo>
                <a:lnTo>
                  <a:pt x="2" y="13"/>
                </a:lnTo>
                <a:lnTo>
                  <a:pt x="6" y="11"/>
                </a:lnTo>
                <a:lnTo>
                  <a:pt x="55" y="0"/>
                </a:lnTo>
                <a:lnTo>
                  <a:pt x="59" y="0"/>
                </a:lnTo>
                <a:lnTo>
                  <a:pt x="63" y="4"/>
                </a:lnTo>
                <a:lnTo>
                  <a:pt x="65" y="9"/>
                </a:lnTo>
                <a:lnTo>
                  <a:pt x="62" y="13"/>
                </a:lnTo>
                <a:lnTo>
                  <a:pt x="58" y="16"/>
                </a:lnTo>
                <a:lnTo>
                  <a:pt x="9" y="2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0" name="Freeform 773"/>
          <p:cNvSpPr>
            <a:spLocks/>
          </p:cNvSpPr>
          <p:nvPr/>
        </p:nvSpPr>
        <p:spPr bwMode="auto">
          <a:xfrm>
            <a:off x="2089150" y="3986213"/>
            <a:ext cx="57150" cy="34925"/>
          </a:xfrm>
          <a:custGeom>
            <a:avLst/>
            <a:gdLst>
              <a:gd name="T0" fmla="*/ 27720925 w 36"/>
              <a:gd name="T1" fmla="*/ 55443438 h 22"/>
              <a:gd name="T2" fmla="*/ 15120938 w 36"/>
              <a:gd name="T3" fmla="*/ 55443438 h 22"/>
              <a:gd name="T4" fmla="*/ 5040313 w 36"/>
              <a:gd name="T5" fmla="*/ 45362813 h 22"/>
              <a:gd name="T6" fmla="*/ 0 w 36"/>
              <a:gd name="T7" fmla="*/ 35282188 h 22"/>
              <a:gd name="T8" fmla="*/ 5040313 w 36"/>
              <a:gd name="T9" fmla="*/ 22682200 h 22"/>
              <a:gd name="T10" fmla="*/ 15120938 w 36"/>
              <a:gd name="T11" fmla="*/ 15120938 h 22"/>
              <a:gd name="T12" fmla="*/ 63003113 w 36"/>
              <a:gd name="T13" fmla="*/ 0 h 22"/>
              <a:gd name="T14" fmla="*/ 75604688 w 36"/>
              <a:gd name="T15" fmla="*/ 0 h 22"/>
              <a:gd name="T16" fmla="*/ 85685313 w 36"/>
              <a:gd name="T17" fmla="*/ 10080625 h 22"/>
              <a:gd name="T18" fmla="*/ 90725625 w 36"/>
              <a:gd name="T19" fmla="*/ 22682200 h 22"/>
              <a:gd name="T20" fmla="*/ 85685313 w 36"/>
              <a:gd name="T21" fmla="*/ 35282188 h 22"/>
              <a:gd name="T22" fmla="*/ 75604688 w 36"/>
              <a:gd name="T23" fmla="*/ 42843450 h 22"/>
              <a:gd name="T24" fmla="*/ 27720925 w 36"/>
              <a:gd name="T25" fmla="*/ 55443438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2"/>
              <a:gd name="T41" fmla="*/ 36 w 3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2">
                <a:moveTo>
                  <a:pt x="11" y="22"/>
                </a:moveTo>
                <a:lnTo>
                  <a:pt x="6" y="22"/>
                </a:lnTo>
                <a:lnTo>
                  <a:pt x="2" y="18"/>
                </a:lnTo>
                <a:lnTo>
                  <a:pt x="0" y="14"/>
                </a:lnTo>
                <a:lnTo>
                  <a:pt x="2" y="9"/>
                </a:lnTo>
                <a:lnTo>
                  <a:pt x="6" y="6"/>
                </a:lnTo>
                <a:lnTo>
                  <a:pt x="25" y="0"/>
                </a:lnTo>
                <a:lnTo>
                  <a:pt x="30" y="0"/>
                </a:lnTo>
                <a:lnTo>
                  <a:pt x="34" y="4"/>
                </a:lnTo>
                <a:lnTo>
                  <a:pt x="36" y="9"/>
                </a:lnTo>
                <a:lnTo>
                  <a:pt x="34" y="14"/>
                </a:lnTo>
                <a:lnTo>
                  <a:pt x="30" y="17"/>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1" name="Freeform 774"/>
          <p:cNvSpPr>
            <a:spLocks/>
          </p:cNvSpPr>
          <p:nvPr/>
        </p:nvSpPr>
        <p:spPr bwMode="auto">
          <a:xfrm>
            <a:off x="2119313" y="3979863"/>
            <a:ext cx="52387" cy="33337"/>
          </a:xfrm>
          <a:custGeom>
            <a:avLst/>
            <a:gdLst>
              <a:gd name="T0" fmla="*/ 25201322 w 33"/>
              <a:gd name="T1" fmla="*/ 52923281 h 21"/>
              <a:gd name="T2" fmla="*/ 15120793 w 33"/>
              <a:gd name="T3" fmla="*/ 52923281 h 21"/>
              <a:gd name="T4" fmla="*/ 5040264 w 33"/>
              <a:gd name="T5" fmla="*/ 42842807 h 21"/>
              <a:gd name="T6" fmla="*/ 0 w 33"/>
              <a:gd name="T7" fmla="*/ 32762334 h 21"/>
              <a:gd name="T8" fmla="*/ 5040264 w 33"/>
              <a:gd name="T9" fmla="*/ 17641623 h 21"/>
              <a:gd name="T10" fmla="*/ 17641719 w 33"/>
              <a:gd name="T11" fmla="*/ 10080474 h 21"/>
              <a:gd name="T12" fmla="*/ 60483173 w 33"/>
              <a:gd name="T13" fmla="*/ 0 h 21"/>
              <a:gd name="T14" fmla="*/ 70563702 w 33"/>
              <a:gd name="T15" fmla="*/ 0 h 21"/>
              <a:gd name="T16" fmla="*/ 80644230 w 33"/>
              <a:gd name="T17" fmla="*/ 10080474 h 21"/>
              <a:gd name="T18" fmla="*/ 83165156 w 33"/>
              <a:gd name="T19" fmla="*/ 20160948 h 21"/>
              <a:gd name="T20" fmla="*/ 80644230 w 33"/>
              <a:gd name="T21" fmla="*/ 35281658 h 21"/>
              <a:gd name="T22" fmla="*/ 65523437 w 33"/>
              <a:gd name="T23" fmla="*/ 42842807 h 21"/>
              <a:gd name="T24" fmla="*/ 25201322 w 33"/>
              <a:gd name="T25" fmla="*/ 529232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10" y="21"/>
                </a:moveTo>
                <a:lnTo>
                  <a:pt x="6" y="21"/>
                </a:lnTo>
                <a:lnTo>
                  <a:pt x="2" y="17"/>
                </a:lnTo>
                <a:lnTo>
                  <a:pt x="0" y="13"/>
                </a:lnTo>
                <a:lnTo>
                  <a:pt x="2" y="7"/>
                </a:lnTo>
                <a:lnTo>
                  <a:pt x="7" y="4"/>
                </a:lnTo>
                <a:lnTo>
                  <a:pt x="24" y="0"/>
                </a:lnTo>
                <a:lnTo>
                  <a:pt x="28" y="0"/>
                </a:lnTo>
                <a:lnTo>
                  <a:pt x="32" y="4"/>
                </a:lnTo>
                <a:lnTo>
                  <a:pt x="33" y="8"/>
                </a:lnTo>
                <a:lnTo>
                  <a:pt x="32" y="14"/>
                </a:lnTo>
                <a:lnTo>
                  <a:pt x="26" y="17"/>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2" name="Freeform 775"/>
          <p:cNvSpPr>
            <a:spLocks/>
          </p:cNvSpPr>
          <p:nvPr/>
        </p:nvSpPr>
        <p:spPr bwMode="auto">
          <a:xfrm>
            <a:off x="2146300" y="3970338"/>
            <a:ext cx="68263" cy="36512"/>
          </a:xfrm>
          <a:custGeom>
            <a:avLst/>
            <a:gdLst>
              <a:gd name="T0" fmla="*/ 22682366 w 43"/>
              <a:gd name="T1" fmla="*/ 57963594 h 23"/>
              <a:gd name="T2" fmla="*/ 12601667 w 43"/>
              <a:gd name="T3" fmla="*/ 57963594 h 23"/>
              <a:gd name="T4" fmla="*/ 2520968 w 43"/>
              <a:gd name="T5" fmla="*/ 47883107 h 23"/>
              <a:gd name="T6" fmla="*/ 0 w 43"/>
              <a:gd name="T7" fmla="*/ 35281704 h 23"/>
              <a:gd name="T8" fmla="*/ 2520968 w 43"/>
              <a:gd name="T9" fmla="*/ 22681889 h 23"/>
              <a:gd name="T10" fmla="*/ 17642017 w 43"/>
              <a:gd name="T11" fmla="*/ 15120730 h 23"/>
              <a:gd name="T12" fmla="*/ 85685940 w 43"/>
              <a:gd name="T13" fmla="*/ 0 h 23"/>
              <a:gd name="T14" fmla="*/ 95766639 w 43"/>
              <a:gd name="T15" fmla="*/ 0 h 23"/>
              <a:gd name="T16" fmla="*/ 105847338 w 43"/>
              <a:gd name="T17" fmla="*/ 10080487 h 23"/>
              <a:gd name="T18" fmla="*/ 108368306 w 43"/>
              <a:gd name="T19" fmla="*/ 20160974 h 23"/>
              <a:gd name="T20" fmla="*/ 105847338 w 43"/>
              <a:gd name="T21" fmla="*/ 32762376 h 23"/>
              <a:gd name="T22" fmla="*/ 90726290 w 43"/>
              <a:gd name="T23" fmla="*/ 40321948 h 23"/>
              <a:gd name="T24" fmla="*/ 22682366 w 43"/>
              <a:gd name="T25" fmla="*/ 5796359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3"/>
              <a:gd name="T41" fmla="*/ 43 w 4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3">
                <a:moveTo>
                  <a:pt x="9" y="23"/>
                </a:moveTo>
                <a:lnTo>
                  <a:pt x="5" y="23"/>
                </a:lnTo>
                <a:lnTo>
                  <a:pt x="1" y="19"/>
                </a:lnTo>
                <a:lnTo>
                  <a:pt x="0" y="14"/>
                </a:lnTo>
                <a:lnTo>
                  <a:pt x="1" y="9"/>
                </a:lnTo>
                <a:lnTo>
                  <a:pt x="7" y="6"/>
                </a:lnTo>
                <a:lnTo>
                  <a:pt x="34" y="0"/>
                </a:lnTo>
                <a:lnTo>
                  <a:pt x="38" y="0"/>
                </a:lnTo>
                <a:lnTo>
                  <a:pt x="42" y="4"/>
                </a:lnTo>
                <a:lnTo>
                  <a:pt x="43" y="8"/>
                </a:lnTo>
                <a:lnTo>
                  <a:pt x="42" y="13"/>
                </a:lnTo>
                <a:lnTo>
                  <a:pt x="36" y="16"/>
                </a:lnTo>
                <a:lnTo>
                  <a:pt x="9"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3" name="Freeform 776"/>
          <p:cNvSpPr>
            <a:spLocks/>
          </p:cNvSpPr>
          <p:nvPr/>
        </p:nvSpPr>
        <p:spPr bwMode="auto">
          <a:xfrm>
            <a:off x="2189163" y="3970338"/>
            <a:ext cx="30162" cy="25400"/>
          </a:xfrm>
          <a:custGeom>
            <a:avLst/>
            <a:gdLst>
              <a:gd name="T0" fmla="*/ 20160916 w 19"/>
              <a:gd name="T1" fmla="*/ 40322500 h 16"/>
              <a:gd name="T2" fmla="*/ 7561137 w 19"/>
              <a:gd name="T3" fmla="*/ 35282188 h 16"/>
              <a:gd name="T4" fmla="*/ 0 w 19"/>
              <a:gd name="T5" fmla="*/ 25201563 h 16"/>
              <a:gd name="T6" fmla="*/ 0 w 19"/>
              <a:gd name="T7" fmla="*/ 12599988 h 16"/>
              <a:gd name="T8" fmla="*/ 7561137 w 19"/>
              <a:gd name="T9" fmla="*/ 2520950 h 16"/>
              <a:gd name="T10" fmla="*/ 20160916 w 19"/>
              <a:gd name="T11" fmla="*/ 0 h 16"/>
              <a:gd name="T12" fmla="*/ 27722053 w 19"/>
              <a:gd name="T13" fmla="*/ 0 h 16"/>
              <a:gd name="T14" fmla="*/ 40321832 w 19"/>
              <a:gd name="T15" fmla="*/ 2520950 h 16"/>
              <a:gd name="T16" fmla="*/ 47882969 w 19"/>
              <a:gd name="T17" fmla="*/ 12599988 h 16"/>
              <a:gd name="T18" fmla="*/ 47882969 w 19"/>
              <a:gd name="T19" fmla="*/ 25201563 h 16"/>
              <a:gd name="T20" fmla="*/ 40321832 w 19"/>
              <a:gd name="T21" fmla="*/ 35282188 h 16"/>
              <a:gd name="T22" fmla="*/ 27722053 w 19"/>
              <a:gd name="T23" fmla="*/ 40322500 h 16"/>
              <a:gd name="T24" fmla="*/ 20160916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4"/>
                </a:lnTo>
                <a:lnTo>
                  <a:pt x="0" y="10"/>
                </a:lnTo>
                <a:lnTo>
                  <a:pt x="0" y="5"/>
                </a:lnTo>
                <a:lnTo>
                  <a:pt x="3"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4" name="Freeform 777"/>
          <p:cNvSpPr>
            <a:spLocks/>
          </p:cNvSpPr>
          <p:nvPr/>
        </p:nvSpPr>
        <p:spPr bwMode="auto">
          <a:xfrm>
            <a:off x="2193925" y="3965575"/>
            <a:ext cx="47625" cy="30163"/>
          </a:xfrm>
          <a:custGeom>
            <a:avLst/>
            <a:gdLst>
              <a:gd name="T0" fmla="*/ 22682200 w 30"/>
              <a:gd name="T1" fmla="*/ 47884556 h 19"/>
              <a:gd name="T2" fmla="*/ 10080625 w 30"/>
              <a:gd name="T3" fmla="*/ 42844160 h 19"/>
              <a:gd name="T4" fmla="*/ 2520950 w 30"/>
              <a:gd name="T5" fmla="*/ 37803764 h 19"/>
              <a:gd name="T6" fmla="*/ 0 w 30"/>
              <a:gd name="T7" fmla="*/ 22682576 h 19"/>
              <a:gd name="T8" fmla="*/ 5040313 w 30"/>
              <a:gd name="T9" fmla="*/ 12601784 h 19"/>
              <a:gd name="T10" fmla="*/ 15120938 w 30"/>
              <a:gd name="T11" fmla="*/ 7561388 h 19"/>
              <a:gd name="T12" fmla="*/ 50403125 w 30"/>
              <a:gd name="T13" fmla="*/ 0 h 19"/>
              <a:gd name="T14" fmla="*/ 63004700 w 30"/>
              <a:gd name="T15" fmla="*/ 2520992 h 19"/>
              <a:gd name="T16" fmla="*/ 70564375 w 30"/>
              <a:gd name="T17" fmla="*/ 10080792 h 19"/>
              <a:gd name="T18" fmla="*/ 75604688 w 30"/>
              <a:gd name="T19" fmla="*/ 22682576 h 19"/>
              <a:gd name="T20" fmla="*/ 68045013 w 30"/>
              <a:gd name="T21" fmla="*/ 32763368 h 19"/>
              <a:gd name="T22" fmla="*/ 57964388 w 30"/>
              <a:gd name="T23" fmla="*/ 40323168 h 19"/>
              <a:gd name="T24" fmla="*/ 22682200 w 30"/>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7"/>
                </a:lnTo>
                <a:lnTo>
                  <a:pt x="1" y="15"/>
                </a:lnTo>
                <a:lnTo>
                  <a:pt x="0" y="9"/>
                </a:lnTo>
                <a:lnTo>
                  <a:pt x="2" y="5"/>
                </a:lnTo>
                <a:lnTo>
                  <a:pt x="6" y="3"/>
                </a:lnTo>
                <a:lnTo>
                  <a:pt x="20" y="0"/>
                </a:lnTo>
                <a:lnTo>
                  <a:pt x="25" y="1"/>
                </a:lnTo>
                <a:lnTo>
                  <a:pt x="28" y="4"/>
                </a:lnTo>
                <a:lnTo>
                  <a:pt x="30" y="9"/>
                </a:lnTo>
                <a:lnTo>
                  <a:pt x="27" y="13"/>
                </a:lnTo>
                <a:lnTo>
                  <a:pt x="23"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5" name="Freeform 778"/>
          <p:cNvSpPr>
            <a:spLocks/>
          </p:cNvSpPr>
          <p:nvPr/>
        </p:nvSpPr>
        <p:spPr bwMode="auto">
          <a:xfrm>
            <a:off x="2214563" y="3960813"/>
            <a:ext cx="41275" cy="30162"/>
          </a:xfrm>
          <a:custGeom>
            <a:avLst/>
            <a:gdLst>
              <a:gd name="T0" fmla="*/ 27722513 w 26"/>
              <a:gd name="T1" fmla="*/ 47882969 h 19"/>
              <a:gd name="T2" fmla="*/ 15120938 w 26"/>
              <a:gd name="T3" fmla="*/ 47882969 h 19"/>
              <a:gd name="T4" fmla="*/ 5040313 w 26"/>
              <a:gd name="T5" fmla="*/ 37802511 h 19"/>
              <a:gd name="T6" fmla="*/ 0 w 26"/>
              <a:gd name="T7" fmla="*/ 27722053 h 19"/>
              <a:gd name="T8" fmla="*/ 5040313 w 26"/>
              <a:gd name="T9" fmla="*/ 15120687 h 19"/>
              <a:gd name="T10" fmla="*/ 15120938 w 26"/>
              <a:gd name="T11" fmla="*/ 7561137 h 19"/>
              <a:gd name="T12" fmla="*/ 37801550 w 26"/>
              <a:gd name="T13" fmla="*/ 0 h 19"/>
              <a:gd name="T14" fmla="*/ 52924075 w 26"/>
              <a:gd name="T15" fmla="*/ 0 h 19"/>
              <a:gd name="T16" fmla="*/ 63004700 w 26"/>
              <a:gd name="T17" fmla="*/ 10080458 h 19"/>
              <a:gd name="T18" fmla="*/ 65524063 w 26"/>
              <a:gd name="T19" fmla="*/ 20160916 h 19"/>
              <a:gd name="T20" fmla="*/ 63004700 w 26"/>
              <a:gd name="T21" fmla="*/ 35281603 h 19"/>
              <a:gd name="T22" fmla="*/ 52924075 w 26"/>
              <a:gd name="T23" fmla="*/ 40321832 h 19"/>
              <a:gd name="T24" fmla="*/ 27722513 w 26"/>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6" y="19"/>
                </a:lnTo>
                <a:lnTo>
                  <a:pt x="2" y="15"/>
                </a:lnTo>
                <a:lnTo>
                  <a:pt x="0" y="11"/>
                </a:lnTo>
                <a:lnTo>
                  <a:pt x="2" y="6"/>
                </a:lnTo>
                <a:lnTo>
                  <a:pt x="6" y="3"/>
                </a:lnTo>
                <a:lnTo>
                  <a:pt x="15" y="0"/>
                </a:lnTo>
                <a:lnTo>
                  <a:pt x="21" y="0"/>
                </a:lnTo>
                <a:lnTo>
                  <a:pt x="25" y="4"/>
                </a:lnTo>
                <a:lnTo>
                  <a:pt x="26" y="8"/>
                </a:lnTo>
                <a:lnTo>
                  <a:pt x="25" y="14"/>
                </a:lnTo>
                <a:lnTo>
                  <a:pt x="21"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6" name="Freeform 779"/>
          <p:cNvSpPr>
            <a:spLocks/>
          </p:cNvSpPr>
          <p:nvPr/>
        </p:nvSpPr>
        <p:spPr bwMode="auto">
          <a:xfrm>
            <a:off x="2230438" y="3959225"/>
            <a:ext cx="30162" cy="26988"/>
          </a:xfrm>
          <a:custGeom>
            <a:avLst/>
            <a:gdLst>
              <a:gd name="T0" fmla="*/ 30241374 w 19"/>
              <a:gd name="T1" fmla="*/ 40323247 h 17"/>
              <a:gd name="T2" fmla="*/ 17641595 w 19"/>
              <a:gd name="T3" fmla="*/ 42844244 h 17"/>
              <a:gd name="T4" fmla="*/ 5040229 w 19"/>
              <a:gd name="T5" fmla="*/ 37803838 h 17"/>
              <a:gd name="T6" fmla="*/ 0 w 19"/>
              <a:gd name="T7" fmla="*/ 27723026 h 17"/>
              <a:gd name="T8" fmla="*/ 2520908 w 19"/>
              <a:gd name="T9" fmla="*/ 12601808 h 17"/>
              <a:gd name="T10" fmla="*/ 10080458 w 19"/>
              <a:gd name="T11" fmla="*/ 5040406 h 17"/>
              <a:gd name="T12" fmla="*/ 17641595 w 19"/>
              <a:gd name="T13" fmla="*/ 2520997 h 17"/>
              <a:gd name="T14" fmla="*/ 30241374 w 19"/>
              <a:gd name="T15" fmla="*/ 0 h 17"/>
              <a:gd name="T16" fmla="*/ 40321832 w 19"/>
              <a:gd name="T17" fmla="*/ 5040406 h 17"/>
              <a:gd name="T18" fmla="*/ 47882969 w 19"/>
              <a:gd name="T19" fmla="*/ 17642214 h 17"/>
              <a:gd name="T20" fmla="*/ 42842740 w 19"/>
              <a:gd name="T21" fmla="*/ 30242435 h 17"/>
              <a:gd name="T22" fmla="*/ 37802511 w 19"/>
              <a:gd name="T23" fmla="*/ 37803838 h 17"/>
              <a:gd name="T24" fmla="*/ 30241374 w 19"/>
              <a:gd name="T25" fmla="*/ 403232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7" name="Freeform 780"/>
          <p:cNvSpPr>
            <a:spLocks/>
          </p:cNvSpPr>
          <p:nvPr/>
        </p:nvSpPr>
        <p:spPr bwMode="auto">
          <a:xfrm>
            <a:off x="2233613" y="3959225"/>
            <a:ext cx="28575" cy="25400"/>
          </a:xfrm>
          <a:custGeom>
            <a:avLst/>
            <a:gdLst>
              <a:gd name="T0" fmla="*/ 22682200 w 18"/>
              <a:gd name="T1" fmla="*/ 40322500 h 16"/>
              <a:gd name="T2" fmla="*/ 7559675 w 18"/>
              <a:gd name="T3" fmla="*/ 37801550 h 16"/>
              <a:gd name="T4" fmla="*/ 0 w 18"/>
              <a:gd name="T5" fmla="*/ 27720925 h 16"/>
              <a:gd name="T6" fmla="*/ 0 w 18"/>
              <a:gd name="T7" fmla="*/ 12599988 h 16"/>
              <a:gd name="T8" fmla="*/ 7559675 w 18"/>
              <a:gd name="T9" fmla="*/ 2520950 h 16"/>
              <a:gd name="T10" fmla="*/ 22682200 w 18"/>
              <a:gd name="T11" fmla="*/ 0 h 16"/>
              <a:gd name="T12" fmla="*/ 25201563 w 18"/>
              <a:gd name="T13" fmla="*/ 0 h 16"/>
              <a:gd name="T14" fmla="*/ 37801550 w 18"/>
              <a:gd name="T15" fmla="*/ 2520950 h 16"/>
              <a:gd name="T16" fmla="*/ 45362813 w 18"/>
              <a:gd name="T17" fmla="*/ 12599988 h 16"/>
              <a:gd name="T18" fmla="*/ 45362813 w 18"/>
              <a:gd name="T19" fmla="*/ 27720925 h 16"/>
              <a:gd name="T20" fmla="*/ 37801550 w 18"/>
              <a:gd name="T21" fmla="*/ 37801550 h 16"/>
              <a:gd name="T22" fmla="*/ 25201563 w 18"/>
              <a:gd name="T23" fmla="*/ 40322500 h 16"/>
              <a:gd name="T24" fmla="*/ 22682200 w 18"/>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9" y="16"/>
                </a:moveTo>
                <a:lnTo>
                  <a:pt x="3" y="15"/>
                </a:lnTo>
                <a:lnTo>
                  <a:pt x="0" y="11"/>
                </a:lnTo>
                <a:lnTo>
                  <a:pt x="0" y="5"/>
                </a:lnTo>
                <a:lnTo>
                  <a:pt x="3" y="1"/>
                </a:lnTo>
                <a:lnTo>
                  <a:pt x="9" y="0"/>
                </a:lnTo>
                <a:lnTo>
                  <a:pt x="10" y="0"/>
                </a:lnTo>
                <a:lnTo>
                  <a:pt x="15" y="1"/>
                </a:lnTo>
                <a:lnTo>
                  <a:pt x="18" y="5"/>
                </a:lnTo>
                <a:lnTo>
                  <a:pt x="18" y="11"/>
                </a:lnTo>
                <a:lnTo>
                  <a:pt x="15" y="15"/>
                </a:lnTo>
                <a:lnTo>
                  <a:pt x="10"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8" name="Freeform 781"/>
          <p:cNvSpPr>
            <a:spLocks/>
          </p:cNvSpPr>
          <p:nvPr/>
        </p:nvSpPr>
        <p:spPr bwMode="auto">
          <a:xfrm>
            <a:off x="2236788" y="3954463"/>
            <a:ext cx="42862" cy="30162"/>
          </a:xfrm>
          <a:custGeom>
            <a:avLst/>
            <a:gdLst>
              <a:gd name="T0" fmla="*/ 22681935 w 27"/>
              <a:gd name="T1" fmla="*/ 47882969 h 19"/>
              <a:gd name="T2" fmla="*/ 12601428 w 27"/>
              <a:gd name="T3" fmla="*/ 47882969 h 19"/>
              <a:gd name="T4" fmla="*/ 2520921 w 27"/>
              <a:gd name="T5" fmla="*/ 37802511 h 19"/>
              <a:gd name="T6" fmla="*/ 0 w 27"/>
              <a:gd name="T7" fmla="*/ 27722053 h 19"/>
              <a:gd name="T8" fmla="*/ 2520921 w 27"/>
              <a:gd name="T9" fmla="*/ 12601366 h 19"/>
              <a:gd name="T10" fmla="*/ 17641682 w 27"/>
              <a:gd name="T11" fmla="*/ 7561137 h 19"/>
              <a:gd name="T12" fmla="*/ 42842950 w 27"/>
              <a:gd name="T13" fmla="*/ 0 h 19"/>
              <a:gd name="T14" fmla="*/ 55442791 w 27"/>
              <a:gd name="T15" fmla="*/ 0 h 19"/>
              <a:gd name="T16" fmla="*/ 65523298 w 27"/>
              <a:gd name="T17" fmla="*/ 10080458 h 19"/>
              <a:gd name="T18" fmla="*/ 68044219 w 27"/>
              <a:gd name="T19" fmla="*/ 20160916 h 19"/>
              <a:gd name="T20" fmla="*/ 65523298 w 27"/>
              <a:gd name="T21" fmla="*/ 35281603 h 19"/>
              <a:gd name="T22" fmla="*/ 50402537 w 27"/>
              <a:gd name="T23" fmla="*/ 40321832 h 19"/>
              <a:gd name="T24" fmla="*/ 22681935 w 27"/>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2" y="0"/>
                </a:lnTo>
                <a:lnTo>
                  <a:pt x="26" y="4"/>
                </a:lnTo>
                <a:lnTo>
                  <a:pt x="27" y="8"/>
                </a:lnTo>
                <a:lnTo>
                  <a:pt x="26"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9" name="Freeform 782"/>
          <p:cNvSpPr>
            <a:spLocks/>
          </p:cNvSpPr>
          <p:nvPr/>
        </p:nvSpPr>
        <p:spPr bwMode="auto">
          <a:xfrm>
            <a:off x="2254250" y="3949700"/>
            <a:ext cx="47625" cy="30163"/>
          </a:xfrm>
          <a:custGeom>
            <a:avLst/>
            <a:gdLst>
              <a:gd name="T0" fmla="*/ 22682200 w 30"/>
              <a:gd name="T1" fmla="*/ 47884556 h 19"/>
              <a:gd name="T2" fmla="*/ 10080625 w 30"/>
              <a:gd name="T3" fmla="*/ 45363564 h 19"/>
              <a:gd name="T4" fmla="*/ 2520950 w 30"/>
              <a:gd name="T5" fmla="*/ 37803764 h 19"/>
              <a:gd name="T6" fmla="*/ 0 w 30"/>
              <a:gd name="T7" fmla="*/ 25201980 h 19"/>
              <a:gd name="T8" fmla="*/ 5040313 w 30"/>
              <a:gd name="T9" fmla="*/ 15121188 h 19"/>
              <a:gd name="T10" fmla="*/ 15120938 w 30"/>
              <a:gd name="T11" fmla="*/ 7561388 h 19"/>
              <a:gd name="T12" fmla="*/ 50403125 w 30"/>
              <a:gd name="T13" fmla="*/ 0 h 19"/>
              <a:gd name="T14" fmla="*/ 63004700 w 30"/>
              <a:gd name="T15" fmla="*/ 5040396 h 19"/>
              <a:gd name="T16" fmla="*/ 70564375 w 30"/>
              <a:gd name="T17" fmla="*/ 10080792 h 19"/>
              <a:gd name="T18" fmla="*/ 75604688 w 30"/>
              <a:gd name="T19" fmla="*/ 25201980 h 19"/>
              <a:gd name="T20" fmla="*/ 68045013 w 30"/>
              <a:gd name="T21" fmla="*/ 35282772 h 19"/>
              <a:gd name="T22" fmla="*/ 57964388 w 30"/>
              <a:gd name="T23" fmla="*/ 42844160 h 19"/>
              <a:gd name="T24" fmla="*/ 22682200 w 30"/>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10"/>
                </a:lnTo>
                <a:lnTo>
                  <a:pt x="2" y="6"/>
                </a:lnTo>
                <a:lnTo>
                  <a:pt x="6" y="3"/>
                </a:lnTo>
                <a:lnTo>
                  <a:pt x="20" y="0"/>
                </a:lnTo>
                <a:lnTo>
                  <a:pt x="25" y="2"/>
                </a:lnTo>
                <a:lnTo>
                  <a:pt x="28" y="4"/>
                </a:lnTo>
                <a:lnTo>
                  <a:pt x="30" y="10"/>
                </a:lnTo>
                <a:lnTo>
                  <a:pt x="27" y="14"/>
                </a:lnTo>
                <a:lnTo>
                  <a:pt x="23"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0" name="Freeform 783"/>
          <p:cNvSpPr>
            <a:spLocks/>
          </p:cNvSpPr>
          <p:nvPr/>
        </p:nvSpPr>
        <p:spPr bwMode="auto">
          <a:xfrm>
            <a:off x="2274888" y="3948113"/>
            <a:ext cx="33337" cy="28575"/>
          </a:xfrm>
          <a:custGeom>
            <a:avLst/>
            <a:gdLst>
              <a:gd name="T0" fmla="*/ 27722097 w 21"/>
              <a:gd name="T1" fmla="*/ 45362813 h 18"/>
              <a:gd name="T2" fmla="*/ 15120711 w 21"/>
              <a:gd name="T3" fmla="*/ 45362813 h 18"/>
              <a:gd name="T4" fmla="*/ 5040237 w 21"/>
              <a:gd name="T5" fmla="*/ 37801550 h 18"/>
              <a:gd name="T6" fmla="*/ 0 w 21"/>
              <a:gd name="T7" fmla="*/ 22682200 h 18"/>
              <a:gd name="T8" fmla="*/ 5040237 w 21"/>
              <a:gd name="T9" fmla="*/ 12599988 h 18"/>
              <a:gd name="T10" fmla="*/ 15120711 w 21"/>
              <a:gd name="T11" fmla="*/ 2520950 h 18"/>
              <a:gd name="T12" fmla="*/ 25201185 w 21"/>
              <a:gd name="T13" fmla="*/ 0 h 18"/>
              <a:gd name="T14" fmla="*/ 37802571 w 21"/>
              <a:gd name="T15" fmla="*/ 0 h 18"/>
              <a:gd name="T16" fmla="*/ 47883044 w 21"/>
              <a:gd name="T17" fmla="*/ 7559675 h 18"/>
              <a:gd name="T18" fmla="*/ 52923281 w 21"/>
              <a:gd name="T19" fmla="*/ 20161250 h 18"/>
              <a:gd name="T20" fmla="*/ 47883044 w 21"/>
              <a:gd name="T21" fmla="*/ 30241875 h 18"/>
              <a:gd name="T22" fmla="*/ 37802571 w 21"/>
              <a:gd name="T23" fmla="*/ 40322500 h 18"/>
              <a:gd name="T24" fmla="*/ 27722097 w 21"/>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1" name="Freeform 784"/>
          <p:cNvSpPr>
            <a:spLocks/>
          </p:cNvSpPr>
          <p:nvPr/>
        </p:nvSpPr>
        <p:spPr bwMode="auto">
          <a:xfrm>
            <a:off x="2281238" y="3946525"/>
            <a:ext cx="30162" cy="26988"/>
          </a:xfrm>
          <a:custGeom>
            <a:avLst/>
            <a:gdLst>
              <a:gd name="T0" fmla="*/ 32762282 w 19"/>
              <a:gd name="T1" fmla="*/ 40323247 h 17"/>
              <a:gd name="T2" fmla="*/ 17641595 w 19"/>
              <a:gd name="T3" fmla="*/ 42844244 h 17"/>
              <a:gd name="T4" fmla="*/ 7561137 w 19"/>
              <a:gd name="T5" fmla="*/ 37803838 h 17"/>
              <a:gd name="T6" fmla="*/ 0 w 19"/>
              <a:gd name="T7" fmla="*/ 25202029 h 17"/>
              <a:gd name="T8" fmla="*/ 5040229 w 19"/>
              <a:gd name="T9" fmla="*/ 12601808 h 17"/>
              <a:gd name="T10" fmla="*/ 10080458 w 19"/>
              <a:gd name="T11" fmla="*/ 5040406 h 17"/>
              <a:gd name="T12" fmla="*/ 17641595 w 19"/>
              <a:gd name="T13" fmla="*/ 2520997 h 17"/>
              <a:gd name="T14" fmla="*/ 32762282 w 19"/>
              <a:gd name="T15" fmla="*/ 0 h 17"/>
              <a:gd name="T16" fmla="*/ 42842740 w 19"/>
              <a:gd name="T17" fmla="*/ 5040406 h 17"/>
              <a:gd name="T18" fmla="*/ 47882969 w 19"/>
              <a:gd name="T19" fmla="*/ 15121218 h 17"/>
              <a:gd name="T20" fmla="*/ 45362061 w 19"/>
              <a:gd name="T21" fmla="*/ 30242435 h 17"/>
              <a:gd name="T22" fmla="*/ 37802511 w 19"/>
              <a:gd name="T23" fmla="*/ 37803838 h 17"/>
              <a:gd name="T24" fmla="*/ 32762282 w 19"/>
              <a:gd name="T25" fmla="*/ 403232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2" name="Freeform 785"/>
          <p:cNvSpPr>
            <a:spLocks/>
          </p:cNvSpPr>
          <p:nvPr/>
        </p:nvSpPr>
        <p:spPr bwMode="auto">
          <a:xfrm>
            <a:off x="2286000" y="3946525"/>
            <a:ext cx="31750" cy="25400"/>
          </a:xfrm>
          <a:custGeom>
            <a:avLst/>
            <a:gdLst>
              <a:gd name="T0" fmla="*/ 20161250 w 20"/>
              <a:gd name="T1" fmla="*/ 40322500 h 16"/>
              <a:gd name="T2" fmla="*/ 7559675 w 20"/>
              <a:gd name="T3" fmla="*/ 37801550 h 16"/>
              <a:gd name="T4" fmla="*/ 0 w 20"/>
              <a:gd name="T5" fmla="*/ 25201563 h 16"/>
              <a:gd name="T6" fmla="*/ 0 w 20"/>
              <a:gd name="T7" fmla="*/ 12599988 h 16"/>
              <a:gd name="T8" fmla="*/ 7559675 w 20"/>
              <a:gd name="T9" fmla="*/ 2520950 h 16"/>
              <a:gd name="T10" fmla="*/ 20161250 w 20"/>
              <a:gd name="T11" fmla="*/ 0 h 16"/>
              <a:gd name="T12" fmla="*/ 30241875 w 20"/>
              <a:gd name="T13" fmla="*/ 0 h 16"/>
              <a:gd name="T14" fmla="*/ 45362813 w 20"/>
              <a:gd name="T15" fmla="*/ 2520950 h 16"/>
              <a:gd name="T16" fmla="*/ 50403125 w 20"/>
              <a:gd name="T17" fmla="*/ 12599988 h 16"/>
              <a:gd name="T18" fmla="*/ 50403125 w 20"/>
              <a:gd name="T19" fmla="*/ 25201563 h 16"/>
              <a:gd name="T20" fmla="*/ 45362813 w 20"/>
              <a:gd name="T21" fmla="*/ 37801550 h 16"/>
              <a:gd name="T22" fmla="*/ 30241875 w 20"/>
              <a:gd name="T23" fmla="*/ 40322500 h 16"/>
              <a:gd name="T24" fmla="*/ 20161250 w 20"/>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0"/>
                </a:lnTo>
                <a:lnTo>
                  <a:pt x="0" y="5"/>
                </a:lnTo>
                <a:lnTo>
                  <a:pt x="3" y="1"/>
                </a:lnTo>
                <a:lnTo>
                  <a:pt x="8" y="0"/>
                </a:lnTo>
                <a:lnTo>
                  <a:pt x="12" y="0"/>
                </a:lnTo>
                <a:lnTo>
                  <a:pt x="18" y="1"/>
                </a:lnTo>
                <a:lnTo>
                  <a:pt x="20" y="5"/>
                </a:lnTo>
                <a:lnTo>
                  <a:pt x="20" y="10"/>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3" name="Freeform 786"/>
          <p:cNvSpPr>
            <a:spLocks/>
          </p:cNvSpPr>
          <p:nvPr/>
        </p:nvSpPr>
        <p:spPr bwMode="auto">
          <a:xfrm>
            <a:off x="2292350" y="3943350"/>
            <a:ext cx="31750" cy="28575"/>
          </a:xfrm>
          <a:custGeom>
            <a:avLst/>
            <a:gdLst>
              <a:gd name="T0" fmla="*/ 27720925 w 20"/>
              <a:gd name="T1" fmla="*/ 45362813 h 18"/>
              <a:gd name="T2" fmla="*/ 15120938 w 20"/>
              <a:gd name="T3" fmla="*/ 45362813 h 18"/>
              <a:gd name="T4" fmla="*/ 2520950 w 20"/>
              <a:gd name="T5" fmla="*/ 37801550 h 18"/>
              <a:gd name="T6" fmla="*/ 0 w 20"/>
              <a:gd name="T7" fmla="*/ 25201563 h 18"/>
              <a:gd name="T8" fmla="*/ 2520950 w 20"/>
              <a:gd name="T9" fmla="*/ 15120938 h 18"/>
              <a:gd name="T10" fmla="*/ 15120938 w 20"/>
              <a:gd name="T11" fmla="*/ 5040313 h 18"/>
              <a:gd name="T12" fmla="*/ 25201563 w 20"/>
              <a:gd name="T13" fmla="*/ 0 h 18"/>
              <a:gd name="T14" fmla="*/ 37801550 w 20"/>
              <a:gd name="T15" fmla="*/ 0 h 18"/>
              <a:gd name="T16" fmla="*/ 47883763 w 20"/>
              <a:gd name="T17" fmla="*/ 7559675 h 18"/>
              <a:gd name="T18" fmla="*/ 50403125 w 20"/>
              <a:gd name="T19" fmla="*/ 20161250 h 18"/>
              <a:gd name="T20" fmla="*/ 47883763 w 20"/>
              <a:gd name="T21" fmla="*/ 30241875 h 18"/>
              <a:gd name="T22" fmla="*/ 37801550 w 20"/>
              <a:gd name="T23" fmla="*/ 42843450 h 18"/>
              <a:gd name="T24" fmla="*/ 27720925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4" name="Freeform 787"/>
          <p:cNvSpPr>
            <a:spLocks/>
          </p:cNvSpPr>
          <p:nvPr/>
        </p:nvSpPr>
        <p:spPr bwMode="auto">
          <a:xfrm>
            <a:off x="2298700" y="3938588"/>
            <a:ext cx="39688" cy="31750"/>
          </a:xfrm>
          <a:custGeom>
            <a:avLst/>
            <a:gdLst>
              <a:gd name="T0" fmla="*/ 27722862 w 25"/>
              <a:gd name="T1" fmla="*/ 50403125 h 20"/>
              <a:gd name="T2" fmla="*/ 15121128 w 25"/>
              <a:gd name="T3" fmla="*/ 50403125 h 20"/>
              <a:gd name="T4" fmla="*/ 5040376 w 25"/>
              <a:gd name="T5" fmla="*/ 42843450 h 20"/>
              <a:gd name="T6" fmla="*/ 0 w 25"/>
              <a:gd name="T7" fmla="*/ 27720925 h 20"/>
              <a:gd name="T8" fmla="*/ 5040376 w 25"/>
              <a:gd name="T9" fmla="*/ 17640300 h 20"/>
              <a:gd name="T10" fmla="*/ 15121128 w 25"/>
              <a:gd name="T11" fmla="*/ 7559675 h 20"/>
              <a:gd name="T12" fmla="*/ 35282632 w 25"/>
              <a:gd name="T13" fmla="*/ 0 h 20"/>
              <a:gd name="T14" fmla="*/ 47884366 w 25"/>
              <a:gd name="T15" fmla="*/ 0 h 20"/>
              <a:gd name="T16" fmla="*/ 57965118 w 25"/>
              <a:gd name="T17" fmla="*/ 7559675 h 20"/>
              <a:gd name="T18" fmla="*/ 63005494 w 25"/>
              <a:gd name="T19" fmla="*/ 22682200 h 20"/>
              <a:gd name="T20" fmla="*/ 57965118 w 25"/>
              <a:gd name="T21" fmla="*/ 32761238 h 20"/>
              <a:gd name="T22" fmla="*/ 47884366 w 25"/>
              <a:gd name="T23" fmla="*/ 42843450 h 20"/>
              <a:gd name="T24" fmla="*/ 27722862 w 25"/>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1" y="20"/>
                </a:moveTo>
                <a:lnTo>
                  <a:pt x="6" y="20"/>
                </a:lnTo>
                <a:lnTo>
                  <a:pt x="2" y="17"/>
                </a:lnTo>
                <a:lnTo>
                  <a:pt x="0" y="11"/>
                </a:lnTo>
                <a:lnTo>
                  <a:pt x="2" y="7"/>
                </a:lnTo>
                <a:lnTo>
                  <a:pt x="6" y="3"/>
                </a:lnTo>
                <a:lnTo>
                  <a:pt x="14" y="0"/>
                </a:lnTo>
                <a:lnTo>
                  <a:pt x="19" y="0"/>
                </a:lnTo>
                <a:lnTo>
                  <a:pt x="23" y="3"/>
                </a:lnTo>
                <a:lnTo>
                  <a:pt x="25" y="9"/>
                </a:lnTo>
                <a:lnTo>
                  <a:pt x="23" y="13"/>
                </a:lnTo>
                <a:lnTo>
                  <a:pt x="19"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5" name="Freeform 788"/>
          <p:cNvSpPr>
            <a:spLocks/>
          </p:cNvSpPr>
          <p:nvPr/>
        </p:nvSpPr>
        <p:spPr bwMode="auto">
          <a:xfrm>
            <a:off x="2311400" y="3937000"/>
            <a:ext cx="34925" cy="28575"/>
          </a:xfrm>
          <a:custGeom>
            <a:avLst/>
            <a:gdLst>
              <a:gd name="T0" fmla="*/ 25201563 w 22"/>
              <a:gd name="T1" fmla="*/ 45362813 h 18"/>
              <a:gd name="T2" fmla="*/ 15120938 w 22"/>
              <a:gd name="T3" fmla="*/ 45362813 h 18"/>
              <a:gd name="T4" fmla="*/ 5040313 w 22"/>
              <a:gd name="T5" fmla="*/ 35282188 h 18"/>
              <a:gd name="T6" fmla="*/ 0 w 22"/>
              <a:gd name="T7" fmla="*/ 25201563 h 18"/>
              <a:gd name="T8" fmla="*/ 5040313 w 22"/>
              <a:gd name="T9" fmla="*/ 10080625 h 18"/>
              <a:gd name="T10" fmla="*/ 17640300 w 22"/>
              <a:gd name="T11" fmla="*/ 2520950 h 18"/>
              <a:gd name="T12" fmla="*/ 32761238 w 22"/>
              <a:gd name="T13" fmla="*/ 0 h 18"/>
              <a:gd name="T14" fmla="*/ 42843450 w 22"/>
              <a:gd name="T15" fmla="*/ 0 h 18"/>
              <a:gd name="T16" fmla="*/ 52924075 w 22"/>
              <a:gd name="T17" fmla="*/ 10080625 h 18"/>
              <a:gd name="T18" fmla="*/ 55443438 w 22"/>
              <a:gd name="T19" fmla="*/ 20161250 h 18"/>
              <a:gd name="T20" fmla="*/ 52924075 w 22"/>
              <a:gd name="T21" fmla="*/ 35282188 h 18"/>
              <a:gd name="T22" fmla="*/ 37801550 w 22"/>
              <a:gd name="T23" fmla="*/ 40322500 h 18"/>
              <a:gd name="T24" fmla="*/ 25201563 w 22"/>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6" name="Freeform 789"/>
          <p:cNvSpPr>
            <a:spLocks/>
          </p:cNvSpPr>
          <p:nvPr/>
        </p:nvSpPr>
        <p:spPr bwMode="auto">
          <a:xfrm>
            <a:off x="2320925" y="3937000"/>
            <a:ext cx="31750" cy="25400"/>
          </a:xfrm>
          <a:custGeom>
            <a:avLst/>
            <a:gdLst>
              <a:gd name="T0" fmla="*/ 20161250 w 20"/>
              <a:gd name="T1" fmla="*/ 40322500 h 16"/>
              <a:gd name="T2" fmla="*/ 5040313 w 20"/>
              <a:gd name="T3" fmla="*/ 37801550 h 16"/>
              <a:gd name="T4" fmla="*/ 0 w 20"/>
              <a:gd name="T5" fmla="*/ 27720925 h 16"/>
              <a:gd name="T6" fmla="*/ 0 w 20"/>
              <a:gd name="T7" fmla="*/ 15120938 h 16"/>
              <a:gd name="T8" fmla="*/ 5040313 w 20"/>
              <a:gd name="T9" fmla="*/ 2520950 h 16"/>
              <a:gd name="T10" fmla="*/ 20161250 w 20"/>
              <a:gd name="T11" fmla="*/ 0 h 16"/>
              <a:gd name="T12" fmla="*/ 30241875 w 20"/>
              <a:gd name="T13" fmla="*/ 0 h 16"/>
              <a:gd name="T14" fmla="*/ 42843450 w 20"/>
              <a:gd name="T15" fmla="*/ 2520950 h 16"/>
              <a:gd name="T16" fmla="*/ 50403125 w 20"/>
              <a:gd name="T17" fmla="*/ 15120938 h 16"/>
              <a:gd name="T18" fmla="*/ 50403125 w 20"/>
              <a:gd name="T19" fmla="*/ 27720925 h 16"/>
              <a:gd name="T20" fmla="*/ 42843450 w 20"/>
              <a:gd name="T21" fmla="*/ 37801550 h 16"/>
              <a:gd name="T22" fmla="*/ 30241875 w 20"/>
              <a:gd name="T23" fmla="*/ 40322500 h 16"/>
              <a:gd name="T24" fmla="*/ 20161250 w 20"/>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7" name="Freeform 790"/>
          <p:cNvSpPr>
            <a:spLocks/>
          </p:cNvSpPr>
          <p:nvPr/>
        </p:nvSpPr>
        <p:spPr bwMode="auto">
          <a:xfrm>
            <a:off x="2327275" y="3930650"/>
            <a:ext cx="47625" cy="31750"/>
          </a:xfrm>
          <a:custGeom>
            <a:avLst/>
            <a:gdLst>
              <a:gd name="T0" fmla="*/ 27722513 w 30"/>
              <a:gd name="T1" fmla="*/ 50403125 h 20"/>
              <a:gd name="T2" fmla="*/ 12601575 w 30"/>
              <a:gd name="T3" fmla="*/ 50403125 h 20"/>
              <a:gd name="T4" fmla="*/ 2520950 w 30"/>
              <a:gd name="T5" fmla="*/ 40322500 h 20"/>
              <a:gd name="T6" fmla="*/ 0 w 30"/>
              <a:gd name="T7" fmla="*/ 30241875 h 20"/>
              <a:gd name="T8" fmla="*/ 2520950 w 30"/>
              <a:gd name="T9" fmla="*/ 17640300 h 20"/>
              <a:gd name="T10" fmla="*/ 12601575 w 30"/>
              <a:gd name="T11" fmla="*/ 10080625 h 20"/>
              <a:gd name="T12" fmla="*/ 47883763 w 30"/>
              <a:gd name="T13" fmla="*/ 0 h 20"/>
              <a:gd name="T14" fmla="*/ 60483750 w 30"/>
              <a:gd name="T15" fmla="*/ 0 h 20"/>
              <a:gd name="T16" fmla="*/ 70564375 w 30"/>
              <a:gd name="T17" fmla="*/ 10080625 h 20"/>
              <a:gd name="T18" fmla="*/ 75604688 w 30"/>
              <a:gd name="T19" fmla="*/ 20161250 h 20"/>
              <a:gd name="T20" fmla="*/ 70564375 w 30"/>
              <a:gd name="T21" fmla="*/ 35282188 h 20"/>
              <a:gd name="T22" fmla="*/ 60483750 w 30"/>
              <a:gd name="T23" fmla="*/ 40322500 h 20"/>
              <a:gd name="T24" fmla="*/ 27722513 w 30"/>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0"/>
              <a:gd name="T41" fmla="*/ 30 w 3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0">
                <a:moveTo>
                  <a:pt x="11" y="20"/>
                </a:moveTo>
                <a:lnTo>
                  <a:pt x="5" y="20"/>
                </a:lnTo>
                <a:lnTo>
                  <a:pt x="1" y="16"/>
                </a:lnTo>
                <a:lnTo>
                  <a:pt x="0" y="12"/>
                </a:lnTo>
                <a:lnTo>
                  <a:pt x="1" y="7"/>
                </a:lnTo>
                <a:lnTo>
                  <a:pt x="5" y="4"/>
                </a:lnTo>
                <a:lnTo>
                  <a:pt x="19" y="0"/>
                </a:lnTo>
                <a:lnTo>
                  <a:pt x="24" y="0"/>
                </a:lnTo>
                <a:lnTo>
                  <a:pt x="28" y="4"/>
                </a:lnTo>
                <a:lnTo>
                  <a:pt x="30" y="8"/>
                </a:lnTo>
                <a:lnTo>
                  <a:pt x="28" y="14"/>
                </a:lnTo>
                <a:lnTo>
                  <a:pt x="24"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8" name="Freeform 791"/>
          <p:cNvSpPr>
            <a:spLocks/>
          </p:cNvSpPr>
          <p:nvPr/>
        </p:nvSpPr>
        <p:spPr bwMode="auto">
          <a:xfrm>
            <a:off x="2347913" y="3930650"/>
            <a:ext cx="30162" cy="25400"/>
          </a:xfrm>
          <a:custGeom>
            <a:avLst/>
            <a:gdLst>
              <a:gd name="T0" fmla="*/ 22681824 w 19"/>
              <a:gd name="T1" fmla="*/ 40322500 h 16"/>
              <a:gd name="T2" fmla="*/ 7561137 w 19"/>
              <a:gd name="T3" fmla="*/ 37801550 h 16"/>
              <a:gd name="T4" fmla="*/ 0 w 19"/>
              <a:gd name="T5" fmla="*/ 27720925 h 16"/>
              <a:gd name="T6" fmla="*/ 0 w 19"/>
              <a:gd name="T7" fmla="*/ 12599988 h 16"/>
              <a:gd name="T8" fmla="*/ 7561137 w 19"/>
              <a:gd name="T9" fmla="*/ 2520950 h 16"/>
              <a:gd name="T10" fmla="*/ 22681824 w 19"/>
              <a:gd name="T11" fmla="*/ 0 h 16"/>
              <a:gd name="T12" fmla="*/ 27722053 w 19"/>
              <a:gd name="T13" fmla="*/ 0 h 16"/>
              <a:gd name="T14" fmla="*/ 42842740 w 19"/>
              <a:gd name="T15" fmla="*/ 2520950 h 16"/>
              <a:gd name="T16" fmla="*/ 47882969 w 19"/>
              <a:gd name="T17" fmla="*/ 12599988 h 16"/>
              <a:gd name="T18" fmla="*/ 47882969 w 19"/>
              <a:gd name="T19" fmla="*/ 27720925 h 16"/>
              <a:gd name="T20" fmla="*/ 42842740 w 19"/>
              <a:gd name="T21" fmla="*/ 37801550 h 16"/>
              <a:gd name="T22" fmla="*/ 27722053 w 19"/>
              <a:gd name="T23" fmla="*/ 40322500 h 16"/>
              <a:gd name="T24" fmla="*/ 2268182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59" name="Freeform 792"/>
          <p:cNvSpPr>
            <a:spLocks/>
          </p:cNvSpPr>
          <p:nvPr/>
        </p:nvSpPr>
        <p:spPr bwMode="auto">
          <a:xfrm>
            <a:off x="2352675" y="3929063"/>
            <a:ext cx="34925" cy="26987"/>
          </a:xfrm>
          <a:custGeom>
            <a:avLst/>
            <a:gdLst>
              <a:gd name="T0" fmla="*/ 25201563 w 22"/>
              <a:gd name="T1" fmla="*/ 42842656 h 17"/>
              <a:gd name="T2" fmla="*/ 15120938 w 22"/>
              <a:gd name="T3" fmla="*/ 42842656 h 17"/>
              <a:gd name="T4" fmla="*/ 2520950 w 22"/>
              <a:gd name="T5" fmla="*/ 32762218 h 17"/>
              <a:gd name="T6" fmla="*/ 0 w 22"/>
              <a:gd name="T7" fmla="*/ 22681780 h 17"/>
              <a:gd name="T8" fmla="*/ 2520950 w 22"/>
              <a:gd name="T9" fmla="*/ 10080438 h 17"/>
              <a:gd name="T10" fmla="*/ 17640300 w 22"/>
              <a:gd name="T11" fmla="*/ 2520903 h 17"/>
              <a:gd name="T12" fmla="*/ 30241875 w 22"/>
              <a:gd name="T13" fmla="*/ 0 h 17"/>
              <a:gd name="T14" fmla="*/ 40322500 w 22"/>
              <a:gd name="T15" fmla="*/ 0 h 17"/>
              <a:gd name="T16" fmla="*/ 50403125 w 22"/>
              <a:gd name="T17" fmla="*/ 10080438 h 17"/>
              <a:gd name="T18" fmla="*/ 55443438 w 22"/>
              <a:gd name="T19" fmla="*/ 20160876 h 17"/>
              <a:gd name="T20" fmla="*/ 50403125 w 22"/>
              <a:gd name="T21" fmla="*/ 32762218 h 17"/>
              <a:gd name="T22" fmla="*/ 37801550 w 22"/>
              <a:gd name="T23" fmla="*/ 40321753 h 17"/>
              <a:gd name="T24" fmla="*/ 25201563 w 22"/>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0" name="Freeform 793"/>
          <p:cNvSpPr>
            <a:spLocks/>
          </p:cNvSpPr>
          <p:nvPr/>
        </p:nvSpPr>
        <p:spPr bwMode="auto">
          <a:xfrm>
            <a:off x="2362200" y="3924300"/>
            <a:ext cx="36513" cy="30163"/>
          </a:xfrm>
          <a:custGeom>
            <a:avLst/>
            <a:gdLst>
              <a:gd name="T0" fmla="*/ 25201908 w 23"/>
              <a:gd name="T1" fmla="*/ 47884556 h 19"/>
              <a:gd name="T2" fmla="*/ 15121145 w 23"/>
              <a:gd name="T3" fmla="*/ 47884556 h 19"/>
              <a:gd name="T4" fmla="*/ 2520985 w 23"/>
              <a:gd name="T5" fmla="*/ 40323168 h 19"/>
              <a:gd name="T6" fmla="*/ 0 w 23"/>
              <a:gd name="T7" fmla="*/ 27722972 h 19"/>
              <a:gd name="T8" fmla="*/ 2520985 w 23"/>
              <a:gd name="T9" fmla="*/ 17642180 h 19"/>
              <a:gd name="T10" fmla="*/ 12601748 w 23"/>
              <a:gd name="T11" fmla="*/ 7561388 h 19"/>
              <a:gd name="T12" fmla="*/ 30242289 w 23"/>
              <a:gd name="T13" fmla="*/ 0 h 19"/>
              <a:gd name="T14" fmla="*/ 40323052 w 23"/>
              <a:gd name="T15" fmla="*/ 0 h 19"/>
              <a:gd name="T16" fmla="*/ 52924800 w 23"/>
              <a:gd name="T17" fmla="*/ 7561388 h 19"/>
              <a:gd name="T18" fmla="*/ 57965181 w 23"/>
              <a:gd name="T19" fmla="*/ 20161584 h 19"/>
              <a:gd name="T20" fmla="*/ 52924800 w 23"/>
              <a:gd name="T21" fmla="*/ 30242376 h 19"/>
              <a:gd name="T22" fmla="*/ 42844037 w 23"/>
              <a:gd name="T23" fmla="*/ 40323168 h 19"/>
              <a:gd name="T24" fmla="*/ 25201908 w 23"/>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3"/>
                </a:lnTo>
                <a:lnTo>
                  <a:pt x="12" y="0"/>
                </a:lnTo>
                <a:lnTo>
                  <a:pt x="16" y="0"/>
                </a:lnTo>
                <a:lnTo>
                  <a:pt x="21" y="3"/>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1" name="Freeform 794"/>
          <p:cNvSpPr>
            <a:spLocks/>
          </p:cNvSpPr>
          <p:nvPr/>
        </p:nvSpPr>
        <p:spPr bwMode="auto">
          <a:xfrm>
            <a:off x="2371725" y="3922713"/>
            <a:ext cx="33338" cy="26987"/>
          </a:xfrm>
          <a:custGeom>
            <a:avLst/>
            <a:gdLst>
              <a:gd name="T0" fmla="*/ 27722928 w 21"/>
              <a:gd name="T1" fmla="*/ 42842656 h 17"/>
              <a:gd name="T2" fmla="*/ 15121164 w 21"/>
              <a:gd name="T3" fmla="*/ 42842656 h 17"/>
              <a:gd name="T4" fmla="*/ 5040388 w 21"/>
              <a:gd name="T5" fmla="*/ 37802437 h 17"/>
              <a:gd name="T6" fmla="*/ 0 w 21"/>
              <a:gd name="T7" fmla="*/ 22681780 h 17"/>
              <a:gd name="T8" fmla="*/ 5040388 w 21"/>
              <a:gd name="T9" fmla="*/ 12601342 h 17"/>
              <a:gd name="T10" fmla="*/ 15121164 w 21"/>
              <a:gd name="T11" fmla="*/ 2520903 h 17"/>
              <a:gd name="T12" fmla="*/ 25201940 w 21"/>
              <a:gd name="T13" fmla="*/ 0 h 17"/>
              <a:gd name="T14" fmla="*/ 37803704 w 21"/>
              <a:gd name="T15" fmla="*/ 0 h 17"/>
              <a:gd name="T16" fmla="*/ 47884481 w 21"/>
              <a:gd name="T17" fmla="*/ 5040219 h 17"/>
              <a:gd name="T18" fmla="*/ 52924869 w 21"/>
              <a:gd name="T19" fmla="*/ 20160876 h 17"/>
              <a:gd name="T20" fmla="*/ 47884481 w 21"/>
              <a:gd name="T21" fmla="*/ 30241315 h 17"/>
              <a:gd name="T22" fmla="*/ 37803704 w 21"/>
              <a:gd name="T23" fmla="*/ 40321753 h 17"/>
              <a:gd name="T24" fmla="*/ 27722928 w 21"/>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2" name="Freeform 795"/>
          <p:cNvSpPr>
            <a:spLocks/>
          </p:cNvSpPr>
          <p:nvPr/>
        </p:nvSpPr>
        <p:spPr bwMode="auto">
          <a:xfrm>
            <a:off x="2378075" y="3919538"/>
            <a:ext cx="44450" cy="28575"/>
          </a:xfrm>
          <a:custGeom>
            <a:avLst/>
            <a:gdLst>
              <a:gd name="T0" fmla="*/ 25201563 w 28"/>
              <a:gd name="T1" fmla="*/ 45362813 h 18"/>
              <a:gd name="T2" fmla="*/ 10080625 w 28"/>
              <a:gd name="T3" fmla="*/ 42843450 h 18"/>
              <a:gd name="T4" fmla="*/ 5040313 w 28"/>
              <a:gd name="T5" fmla="*/ 35282188 h 18"/>
              <a:gd name="T6" fmla="*/ 0 w 28"/>
              <a:gd name="T7" fmla="*/ 20161250 h 18"/>
              <a:gd name="T8" fmla="*/ 7561263 w 28"/>
              <a:gd name="T9" fmla="*/ 10080625 h 18"/>
              <a:gd name="T10" fmla="*/ 17641888 w 28"/>
              <a:gd name="T11" fmla="*/ 5040313 h 18"/>
              <a:gd name="T12" fmla="*/ 45362813 w 28"/>
              <a:gd name="T13" fmla="*/ 0 h 18"/>
              <a:gd name="T14" fmla="*/ 60483750 w 28"/>
              <a:gd name="T15" fmla="*/ 5040313 h 18"/>
              <a:gd name="T16" fmla="*/ 65524063 w 28"/>
              <a:gd name="T17" fmla="*/ 10080625 h 18"/>
              <a:gd name="T18" fmla="*/ 70564375 w 28"/>
              <a:gd name="T19" fmla="*/ 25201563 h 18"/>
              <a:gd name="T20" fmla="*/ 63004700 w 28"/>
              <a:gd name="T21" fmla="*/ 35282188 h 18"/>
              <a:gd name="T22" fmla="*/ 52924075 w 28"/>
              <a:gd name="T23" fmla="*/ 42843450 h 18"/>
              <a:gd name="T24" fmla="*/ 25201563 w 28"/>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8"/>
              <a:gd name="T41" fmla="*/ 28 w 2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8">
                <a:moveTo>
                  <a:pt x="10" y="18"/>
                </a:moveTo>
                <a:lnTo>
                  <a:pt x="4" y="17"/>
                </a:lnTo>
                <a:lnTo>
                  <a:pt x="2" y="14"/>
                </a:lnTo>
                <a:lnTo>
                  <a:pt x="0" y="8"/>
                </a:lnTo>
                <a:lnTo>
                  <a:pt x="3" y="4"/>
                </a:lnTo>
                <a:lnTo>
                  <a:pt x="7" y="2"/>
                </a:lnTo>
                <a:lnTo>
                  <a:pt x="18" y="0"/>
                </a:lnTo>
                <a:lnTo>
                  <a:pt x="24" y="2"/>
                </a:lnTo>
                <a:lnTo>
                  <a:pt x="26" y="4"/>
                </a:lnTo>
                <a:lnTo>
                  <a:pt x="28" y="10"/>
                </a:lnTo>
                <a:lnTo>
                  <a:pt x="25" y="14"/>
                </a:lnTo>
                <a:lnTo>
                  <a:pt x="21"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3" name="Freeform 796"/>
          <p:cNvSpPr>
            <a:spLocks/>
          </p:cNvSpPr>
          <p:nvPr/>
        </p:nvSpPr>
        <p:spPr bwMode="auto">
          <a:xfrm>
            <a:off x="2395538" y="3916363"/>
            <a:ext cx="39687" cy="30162"/>
          </a:xfrm>
          <a:custGeom>
            <a:avLst/>
            <a:gdLst>
              <a:gd name="T0" fmla="*/ 27722163 w 25"/>
              <a:gd name="T1" fmla="*/ 47882969 h 19"/>
              <a:gd name="T2" fmla="*/ 15120747 w 25"/>
              <a:gd name="T3" fmla="*/ 47882969 h 19"/>
              <a:gd name="T4" fmla="*/ 5040249 w 25"/>
              <a:gd name="T5" fmla="*/ 40321832 h 19"/>
              <a:gd name="T6" fmla="*/ 0 w 25"/>
              <a:gd name="T7" fmla="*/ 25201145 h 19"/>
              <a:gd name="T8" fmla="*/ 5040249 w 25"/>
              <a:gd name="T9" fmla="*/ 15120687 h 19"/>
              <a:gd name="T10" fmla="*/ 15120747 w 25"/>
              <a:gd name="T11" fmla="*/ 5040229 h 19"/>
              <a:gd name="T12" fmla="*/ 35281743 w 25"/>
              <a:gd name="T13" fmla="*/ 0 h 19"/>
              <a:gd name="T14" fmla="*/ 47883159 w 25"/>
              <a:gd name="T15" fmla="*/ 0 h 19"/>
              <a:gd name="T16" fmla="*/ 57963657 w 25"/>
              <a:gd name="T17" fmla="*/ 5040229 h 19"/>
              <a:gd name="T18" fmla="*/ 63003906 w 25"/>
              <a:gd name="T19" fmla="*/ 20160916 h 19"/>
              <a:gd name="T20" fmla="*/ 57963657 w 25"/>
              <a:gd name="T21" fmla="*/ 30241374 h 19"/>
              <a:gd name="T22" fmla="*/ 47883159 w 25"/>
              <a:gd name="T23" fmla="*/ 40321832 h 19"/>
              <a:gd name="T24" fmla="*/ 27722163 w 25"/>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0"/>
                </a:lnTo>
                <a:lnTo>
                  <a:pt x="2" y="6"/>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4" name="Freeform 797"/>
          <p:cNvSpPr>
            <a:spLocks/>
          </p:cNvSpPr>
          <p:nvPr/>
        </p:nvSpPr>
        <p:spPr bwMode="auto">
          <a:xfrm>
            <a:off x="2408238" y="3913188"/>
            <a:ext cx="30162" cy="28575"/>
          </a:xfrm>
          <a:custGeom>
            <a:avLst/>
            <a:gdLst>
              <a:gd name="T0" fmla="*/ 32762282 w 19"/>
              <a:gd name="T1" fmla="*/ 40322500 h 18"/>
              <a:gd name="T2" fmla="*/ 17641595 w 19"/>
              <a:gd name="T3" fmla="*/ 45362813 h 18"/>
              <a:gd name="T4" fmla="*/ 7561137 w 19"/>
              <a:gd name="T5" fmla="*/ 37801550 h 18"/>
              <a:gd name="T6" fmla="*/ 0 w 19"/>
              <a:gd name="T7" fmla="*/ 27720925 h 18"/>
              <a:gd name="T8" fmla="*/ 5040229 w 19"/>
              <a:gd name="T9" fmla="*/ 15120938 h 18"/>
              <a:gd name="T10" fmla="*/ 12601366 w 19"/>
              <a:gd name="T11" fmla="*/ 7559675 h 18"/>
              <a:gd name="T12" fmla="*/ 17641595 w 19"/>
              <a:gd name="T13" fmla="*/ 5040313 h 18"/>
              <a:gd name="T14" fmla="*/ 32762282 w 19"/>
              <a:gd name="T15" fmla="*/ 0 h 18"/>
              <a:gd name="T16" fmla="*/ 42842740 w 19"/>
              <a:gd name="T17" fmla="*/ 7559675 h 18"/>
              <a:gd name="T18" fmla="*/ 47882969 w 19"/>
              <a:gd name="T19" fmla="*/ 17640300 h 18"/>
              <a:gd name="T20" fmla="*/ 45362061 w 19"/>
              <a:gd name="T21" fmla="*/ 30241875 h 18"/>
              <a:gd name="T22" fmla="*/ 37802511 w 19"/>
              <a:gd name="T23" fmla="*/ 37801550 h 18"/>
              <a:gd name="T24" fmla="*/ 32762282 w 19"/>
              <a:gd name="T25" fmla="*/ 4032250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5" name="Freeform 798"/>
          <p:cNvSpPr>
            <a:spLocks/>
          </p:cNvSpPr>
          <p:nvPr/>
        </p:nvSpPr>
        <p:spPr bwMode="auto">
          <a:xfrm>
            <a:off x="2413000" y="3911600"/>
            <a:ext cx="36513" cy="26988"/>
          </a:xfrm>
          <a:custGeom>
            <a:avLst/>
            <a:gdLst>
              <a:gd name="T0" fmla="*/ 25201908 w 23"/>
              <a:gd name="T1" fmla="*/ 42844244 h 17"/>
              <a:gd name="T2" fmla="*/ 10080763 w 23"/>
              <a:gd name="T3" fmla="*/ 40323247 h 17"/>
              <a:gd name="T4" fmla="*/ 5040382 w 23"/>
              <a:gd name="T5" fmla="*/ 32763432 h 17"/>
              <a:gd name="T6" fmla="*/ 0 w 23"/>
              <a:gd name="T7" fmla="*/ 20161624 h 17"/>
              <a:gd name="T8" fmla="*/ 7561366 w 23"/>
              <a:gd name="T9" fmla="*/ 10080812 h 17"/>
              <a:gd name="T10" fmla="*/ 17642129 w 23"/>
              <a:gd name="T11" fmla="*/ 2520997 h 17"/>
              <a:gd name="T12" fmla="*/ 35282671 w 23"/>
              <a:gd name="T13" fmla="*/ 0 h 17"/>
              <a:gd name="T14" fmla="*/ 47884418 w 23"/>
              <a:gd name="T15" fmla="*/ 2520997 h 17"/>
              <a:gd name="T16" fmla="*/ 55444197 w 23"/>
              <a:gd name="T17" fmla="*/ 10080812 h 17"/>
              <a:gd name="T18" fmla="*/ 57965181 w 23"/>
              <a:gd name="T19" fmla="*/ 22682620 h 17"/>
              <a:gd name="T20" fmla="*/ 52924800 w 23"/>
              <a:gd name="T21" fmla="*/ 32763432 h 17"/>
              <a:gd name="T22" fmla="*/ 40323052 w 23"/>
              <a:gd name="T23" fmla="*/ 40323247 h 17"/>
              <a:gd name="T24" fmla="*/ 25201908 w 23"/>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7"/>
              <a:gd name="T41" fmla="*/ 23 w 2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7">
                <a:moveTo>
                  <a:pt x="10" y="17"/>
                </a:moveTo>
                <a:lnTo>
                  <a:pt x="4" y="16"/>
                </a:lnTo>
                <a:lnTo>
                  <a:pt x="2" y="13"/>
                </a:lnTo>
                <a:lnTo>
                  <a:pt x="0" y="8"/>
                </a:lnTo>
                <a:lnTo>
                  <a:pt x="3" y="4"/>
                </a:lnTo>
                <a:lnTo>
                  <a:pt x="7" y="1"/>
                </a:lnTo>
                <a:lnTo>
                  <a:pt x="14" y="0"/>
                </a:lnTo>
                <a:lnTo>
                  <a:pt x="19" y="1"/>
                </a:lnTo>
                <a:lnTo>
                  <a:pt x="22" y="4"/>
                </a:lnTo>
                <a:lnTo>
                  <a:pt x="23" y="9"/>
                </a:lnTo>
                <a:lnTo>
                  <a:pt x="21" y="13"/>
                </a:lnTo>
                <a:lnTo>
                  <a:pt x="16"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6" name="Freeform 799"/>
          <p:cNvSpPr>
            <a:spLocks/>
          </p:cNvSpPr>
          <p:nvPr/>
        </p:nvSpPr>
        <p:spPr bwMode="auto">
          <a:xfrm>
            <a:off x="2424113" y="3906838"/>
            <a:ext cx="41275" cy="30162"/>
          </a:xfrm>
          <a:custGeom>
            <a:avLst/>
            <a:gdLst>
              <a:gd name="T0" fmla="*/ 27722513 w 26"/>
              <a:gd name="T1" fmla="*/ 47882969 h 19"/>
              <a:gd name="T2" fmla="*/ 12601575 w 26"/>
              <a:gd name="T3" fmla="*/ 47882969 h 19"/>
              <a:gd name="T4" fmla="*/ 2520950 w 26"/>
              <a:gd name="T5" fmla="*/ 37802511 h 19"/>
              <a:gd name="T6" fmla="*/ 0 w 26"/>
              <a:gd name="T7" fmla="*/ 27722053 h 19"/>
              <a:gd name="T8" fmla="*/ 2520950 w 26"/>
              <a:gd name="T9" fmla="*/ 15120687 h 19"/>
              <a:gd name="T10" fmla="*/ 12601575 w 26"/>
              <a:gd name="T11" fmla="*/ 7561137 h 19"/>
              <a:gd name="T12" fmla="*/ 37801550 w 26"/>
              <a:gd name="T13" fmla="*/ 0 h 19"/>
              <a:gd name="T14" fmla="*/ 50403125 w 26"/>
              <a:gd name="T15" fmla="*/ 0 h 19"/>
              <a:gd name="T16" fmla="*/ 60483750 w 26"/>
              <a:gd name="T17" fmla="*/ 10080458 h 19"/>
              <a:gd name="T18" fmla="*/ 65524063 w 26"/>
              <a:gd name="T19" fmla="*/ 20160916 h 19"/>
              <a:gd name="T20" fmla="*/ 60483750 w 26"/>
              <a:gd name="T21" fmla="*/ 35281603 h 19"/>
              <a:gd name="T22" fmla="*/ 50403125 w 26"/>
              <a:gd name="T23" fmla="*/ 40321832 h 19"/>
              <a:gd name="T24" fmla="*/ 27722513 w 26"/>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1"/>
                </a:lnTo>
                <a:lnTo>
                  <a:pt x="1" y="6"/>
                </a:lnTo>
                <a:lnTo>
                  <a:pt x="5" y="3"/>
                </a:lnTo>
                <a:lnTo>
                  <a:pt x="15" y="0"/>
                </a:lnTo>
                <a:lnTo>
                  <a:pt x="20" y="0"/>
                </a:lnTo>
                <a:lnTo>
                  <a:pt x="24" y="4"/>
                </a:lnTo>
                <a:lnTo>
                  <a:pt x="26" y="8"/>
                </a:lnTo>
                <a:lnTo>
                  <a:pt x="24" y="14"/>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7" name="Freeform 800"/>
          <p:cNvSpPr>
            <a:spLocks/>
          </p:cNvSpPr>
          <p:nvPr/>
        </p:nvSpPr>
        <p:spPr bwMode="auto">
          <a:xfrm>
            <a:off x="2438400" y="3905250"/>
            <a:ext cx="39688" cy="26988"/>
          </a:xfrm>
          <a:custGeom>
            <a:avLst/>
            <a:gdLst>
              <a:gd name="T0" fmla="*/ 25201880 w 25"/>
              <a:gd name="T1" fmla="*/ 42844244 h 17"/>
              <a:gd name="T2" fmla="*/ 12601734 w 25"/>
              <a:gd name="T3" fmla="*/ 40323247 h 17"/>
              <a:gd name="T4" fmla="*/ 5040376 w 25"/>
              <a:gd name="T5" fmla="*/ 32763432 h 17"/>
              <a:gd name="T6" fmla="*/ 0 w 25"/>
              <a:gd name="T7" fmla="*/ 20161624 h 17"/>
              <a:gd name="T8" fmla="*/ 7561358 w 25"/>
              <a:gd name="T9" fmla="*/ 10080812 h 17"/>
              <a:gd name="T10" fmla="*/ 17642110 w 25"/>
              <a:gd name="T11" fmla="*/ 2520997 h 17"/>
              <a:gd name="T12" fmla="*/ 37803614 w 25"/>
              <a:gd name="T13" fmla="*/ 0 h 17"/>
              <a:gd name="T14" fmla="*/ 52924742 w 25"/>
              <a:gd name="T15" fmla="*/ 2520997 h 17"/>
              <a:gd name="T16" fmla="*/ 60484512 w 25"/>
              <a:gd name="T17" fmla="*/ 10080812 h 17"/>
              <a:gd name="T18" fmla="*/ 63005494 w 25"/>
              <a:gd name="T19" fmla="*/ 22682620 h 17"/>
              <a:gd name="T20" fmla="*/ 55444136 w 25"/>
              <a:gd name="T21" fmla="*/ 32763432 h 17"/>
              <a:gd name="T22" fmla="*/ 45363384 w 25"/>
              <a:gd name="T23" fmla="*/ 40323247 h 17"/>
              <a:gd name="T24" fmla="*/ 25201880 w 25"/>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10" y="17"/>
                </a:moveTo>
                <a:lnTo>
                  <a:pt x="5" y="16"/>
                </a:lnTo>
                <a:lnTo>
                  <a:pt x="2" y="13"/>
                </a:lnTo>
                <a:lnTo>
                  <a:pt x="0" y="8"/>
                </a:lnTo>
                <a:lnTo>
                  <a:pt x="3" y="4"/>
                </a:lnTo>
                <a:lnTo>
                  <a:pt x="7" y="1"/>
                </a:lnTo>
                <a:lnTo>
                  <a:pt x="15" y="0"/>
                </a:lnTo>
                <a:lnTo>
                  <a:pt x="21" y="1"/>
                </a:lnTo>
                <a:lnTo>
                  <a:pt x="24" y="4"/>
                </a:lnTo>
                <a:lnTo>
                  <a:pt x="25" y="9"/>
                </a:lnTo>
                <a:lnTo>
                  <a:pt x="22" y="13"/>
                </a:lnTo>
                <a:lnTo>
                  <a:pt x="18"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8" name="Freeform 801"/>
          <p:cNvSpPr>
            <a:spLocks/>
          </p:cNvSpPr>
          <p:nvPr/>
        </p:nvSpPr>
        <p:spPr bwMode="auto">
          <a:xfrm>
            <a:off x="2452688" y="3898900"/>
            <a:ext cx="46037" cy="31750"/>
          </a:xfrm>
          <a:custGeom>
            <a:avLst/>
            <a:gdLst>
              <a:gd name="T0" fmla="*/ 25201289 w 29"/>
              <a:gd name="T1" fmla="*/ 50403125 h 20"/>
              <a:gd name="T2" fmla="*/ 12601438 w 29"/>
              <a:gd name="T3" fmla="*/ 50403125 h 20"/>
              <a:gd name="T4" fmla="*/ 2520923 w 29"/>
              <a:gd name="T5" fmla="*/ 40322500 h 20"/>
              <a:gd name="T6" fmla="*/ 0 w 29"/>
              <a:gd name="T7" fmla="*/ 30241875 h 20"/>
              <a:gd name="T8" fmla="*/ 2520923 w 29"/>
              <a:gd name="T9" fmla="*/ 15120938 h 20"/>
              <a:gd name="T10" fmla="*/ 12601438 w 29"/>
              <a:gd name="T11" fmla="*/ 10080625 h 20"/>
              <a:gd name="T12" fmla="*/ 47883242 w 29"/>
              <a:gd name="T13" fmla="*/ 0 h 20"/>
              <a:gd name="T14" fmla="*/ 60483093 w 29"/>
              <a:gd name="T15" fmla="*/ 0 h 20"/>
              <a:gd name="T16" fmla="*/ 70563609 w 29"/>
              <a:gd name="T17" fmla="*/ 10080625 h 20"/>
              <a:gd name="T18" fmla="*/ 73084531 w 29"/>
              <a:gd name="T19" fmla="*/ 20161250 h 20"/>
              <a:gd name="T20" fmla="*/ 70563609 w 29"/>
              <a:gd name="T21" fmla="*/ 32761238 h 20"/>
              <a:gd name="T22" fmla="*/ 60483093 w 29"/>
              <a:gd name="T23" fmla="*/ 40322500 h 20"/>
              <a:gd name="T24" fmla="*/ 25201289 w 29"/>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10" y="20"/>
                </a:moveTo>
                <a:lnTo>
                  <a:pt x="5" y="20"/>
                </a:lnTo>
                <a:lnTo>
                  <a:pt x="1" y="16"/>
                </a:lnTo>
                <a:lnTo>
                  <a:pt x="0" y="12"/>
                </a:lnTo>
                <a:lnTo>
                  <a:pt x="1" y="6"/>
                </a:lnTo>
                <a:lnTo>
                  <a:pt x="5" y="4"/>
                </a:lnTo>
                <a:lnTo>
                  <a:pt x="19" y="0"/>
                </a:lnTo>
                <a:lnTo>
                  <a:pt x="24" y="0"/>
                </a:lnTo>
                <a:lnTo>
                  <a:pt x="28" y="4"/>
                </a:lnTo>
                <a:lnTo>
                  <a:pt x="29" y="8"/>
                </a:lnTo>
                <a:lnTo>
                  <a:pt x="28" y="13"/>
                </a:lnTo>
                <a:lnTo>
                  <a:pt x="24" y="16"/>
                </a:lnTo>
                <a:lnTo>
                  <a:pt x="10"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9" name="Freeform 802"/>
          <p:cNvSpPr>
            <a:spLocks/>
          </p:cNvSpPr>
          <p:nvPr/>
        </p:nvSpPr>
        <p:spPr bwMode="auto">
          <a:xfrm>
            <a:off x="2473325" y="3895725"/>
            <a:ext cx="34925" cy="28575"/>
          </a:xfrm>
          <a:custGeom>
            <a:avLst/>
            <a:gdLst>
              <a:gd name="T0" fmla="*/ 25201563 w 22"/>
              <a:gd name="T1" fmla="*/ 45362813 h 18"/>
              <a:gd name="T2" fmla="*/ 15120938 w 22"/>
              <a:gd name="T3" fmla="*/ 45362813 h 18"/>
              <a:gd name="T4" fmla="*/ 5040313 w 22"/>
              <a:gd name="T5" fmla="*/ 35282188 h 18"/>
              <a:gd name="T6" fmla="*/ 0 w 22"/>
              <a:gd name="T7" fmla="*/ 25201563 h 18"/>
              <a:gd name="T8" fmla="*/ 5040313 w 22"/>
              <a:gd name="T9" fmla="*/ 10080625 h 18"/>
              <a:gd name="T10" fmla="*/ 17640300 w 22"/>
              <a:gd name="T11" fmla="*/ 5040313 h 18"/>
              <a:gd name="T12" fmla="*/ 30241875 w 22"/>
              <a:gd name="T13" fmla="*/ 0 h 18"/>
              <a:gd name="T14" fmla="*/ 40322500 w 22"/>
              <a:gd name="T15" fmla="*/ 0 h 18"/>
              <a:gd name="T16" fmla="*/ 52924075 w 22"/>
              <a:gd name="T17" fmla="*/ 10080625 h 18"/>
              <a:gd name="T18" fmla="*/ 55443438 w 22"/>
              <a:gd name="T19" fmla="*/ 20161250 h 18"/>
              <a:gd name="T20" fmla="*/ 52924075 w 22"/>
              <a:gd name="T21" fmla="*/ 35282188 h 18"/>
              <a:gd name="T22" fmla="*/ 37801550 w 22"/>
              <a:gd name="T23" fmla="*/ 42843450 h 18"/>
              <a:gd name="T24" fmla="*/ 25201563 w 22"/>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2" y="0"/>
                </a:lnTo>
                <a:lnTo>
                  <a:pt x="16"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0" name="Freeform 803"/>
          <p:cNvSpPr>
            <a:spLocks/>
          </p:cNvSpPr>
          <p:nvPr/>
        </p:nvSpPr>
        <p:spPr bwMode="auto">
          <a:xfrm>
            <a:off x="2482850" y="3892550"/>
            <a:ext cx="38100" cy="30163"/>
          </a:xfrm>
          <a:custGeom>
            <a:avLst/>
            <a:gdLst>
              <a:gd name="T0" fmla="*/ 25201563 w 24"/>
              <a:gd name="T1" fmla="*/ 47884556 h 19"/>
              <a:gd name="T2" fmla="*/ 12601575 w 24"/>
              <a:gd name="T3" fmla="*/ 47884556 h 19"/>
              <a:gd name="T4" fmla="*/ 2520950 w 24"/>
              <a:gd name="T5" fmla="*/ 40323168 h 19"/>
              <a:gd name="T6" fmla="*/ 0 w 24"/>
              <a:gd name="T7" fmla="*/ 25201980 h 19"/>
              <a:gd name="T8" fmla="*/ 2520950 w 24"/>
              <a:gd name="T9" fmla="*/ 15121188 h 19"/>
              <a:gd name="T10" fmla="*/ 12601575 w 24"/>
              <a:gd name="T11" fmla="*/ 5040396 h 19"/>
              <a:gd name="T12" fmla="*/ 32761238 w 24"/>
              <a:gd name="T13" fmla="*/ 0 h 19"/>
              <a:gd name="T14" fmla="*/ 47883763 w 24"/>
              <a:gd name="T15" fmla="*/ 0 h 19"/>
              <a:gd name="T16" fmla="*/ 57964388 w 24"/>
              <a:gd name="T17" fmla="*/ 5040396 h 19"/>
              <a:gd name="T18" fmla="*/ 60483750 w 24"/>
              <a:gd name="T19" fmla="*/ 20161584 h 19"/>
              <a:gd name="T20" fmla="*/ 57964388 w 24"/>
              <a:gd name="T21" fmla="*/ 30242376 h 19"/>
              <a:gd name="T22" fmla="*/ 47883763 w 24"/>
              <a:gd name="T23" fmla="*/ 40323168 h 19"/>
              <a:gd name="T24" fmla="*/ 25201563 w 24"/>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0"/>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1" name="Freeform 804"/>
          <p:cNvSpPr>
            <a:spLocks/>
          </p:cNvSpPr>
          <p:nvPr/>
        </p:nvSpPr>
        <p:spPr bwMode="auto">
          <a:xfrm>
            <a:off x="2495550" y="3887788"/>
            <a:ext cx="42863" cy="30162"/>
          </a:xfrm>
          <a:custGeom>
            <a:avLst/>
            <a:gdLst>
              <a:gd name="T0" fmla="*/ 22682465 w 27"/>
              <a:gd name="T1" fmla="*/ 47882969 h 19"/>
              <a:gd name="T2" fmla="*/ 12601722 w 27"/>
              <a:gd name="T3" fmla="*/ 47882969 h 19"/>
              <a:gd name="T4" fmla="*/ 2520979 w 27"/>
              <a:gd name="T5" fmla="*/ 37802511 h 19"/>
              <a:gd name="T6" fmla="*/ 0 w 27"/>
              <a:gd name="T7" fmla="*/ 27722053 h 19"/>
              <a:gd name="T8" fmla="*/ 2520979 w 27"/>
              <a:gd name="T9" fmla="*/ 12601366 h 19"/>
              <a:gd name="T10" fmla="*/ 17642093 w 27"/>
              <a:gd name="T11" fmla="*/ 7561137 h 19"/>
              <a:gd name="T12" fmla="*/ 42843950 w 27"/>
              <a:gd name="T13" fmla="*/ 0 h 19"/>
              <a:gd name="T14" fmla="*/ 52924692 w 27"/>
              <a:gd name="T15" fmla="*/ 0 h 19"/>
              <a:gd name="T16" fmla="*/ 65524827 w 27"/>
              <a:gd name="T17" fmla="*/ 10080458 h 19"/>
              <a:gd name="T18" fmla="*/ 68045806 w 27"/>
              <a:gd name="T19" fmla="*/ 20160916 h 19"/>
              <a:gd name="T20" fmla="*/ 65524827 w 27"/>
              <a:gd name="T21" fmla="*/ 32762282 h 19"/>
              <a:gd name="T22" fmla="*/ 50403713 w 27"/>
              <a:gd name="T23" fmla="*/ 40321832 h 19"/>
              <a:gd name="T24" fmla="*/ 22682465 w 27"/>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1" y="0"/>
                </a:lnTo>
                <a:lnTo>
                  <a:pt x="26" y="4"/>
                </a:lnTo>
                <a:lnTo>
                  <a:pt x="27" y="8"/>
                </a:lnTo>
                <a:lnTo>
                  <a:pt x="26"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0472" name="Group 805"/>
          <p:cNvGrpSpPr>
            <a:grpSpLocks/>
          </p:cNvGrpSpPr>
          <p:nvPr/>
        </p:nvGrpSpPr>
        <p:grpSpPr bwMode="auto">
          <a:xfrm>
            <a:off x="2513013" y="3449638"/>
            <a:ext cx="1374775" cy="463550"/>
            <a:chOff x="2123" y="2293"/>
            <a:chExt cx="866" cy="292"/>
          </a:xfrm>
        </p:grpSpPr>
        <p:sp>
          <p:nvSpPr>
            <p:cNvPr id="80949" name="Freeform 806"/>
            <p:cNvSpPr>
              <a:spLocks/>
            </p:cNvSpPr>
            <p:nvPr/>
          </p:nvSpPr>
          <p:spPr bwMode="auto">
            <a:xfrm>
              <a:off x="2123" y="2568"/>
              <a:ext cx="21" cy="17"/>
            </a:xfrm>
            <a:custGeom>
              <a:avLst/>
              <a:gdLst>
                <a:gd name="T0" fmla="*/ 9 w 21"/>
                <a:gd name="T1" fmla="*/ 17 h 17"/>
                <a:gd name="T2" fmla="*/ 5 w 21"/>
                <a:gd name="T3" fmla="*/ 17 h 17"/>
                <a:gd name="T4" fmla="*/ 1 w 21"/>
                <a:gd name="T5" fmla="*/ 13 h 17"/>
                <a:gd name="T6" fmla="*/ 0 w 21"/>
                <a:gd name="T7" fmla="*/ 9 h 17"/>
                <a:gd name="T8" fmla="*/ 1 w 21"/>
                <a:gd name="T9" fmla="*/ 4 h 17"/>
                <a:gd name="T10" fmla="*/ 6 w 21"/>
                <a:gd name="T11" fmla="*/ 1 h 17"/>
                <a:gd name="T12" fmla="*/ 12 w 21"/>
                <a:gd name="T13" fmla="*/ 0 h 17"/>
                <a:gd name="T14" fmla="*/ 16 w 21"/>
                <a:gd name="T15" fmla="*/ 0 h 17"/>
                <a:gd name="T16" fmla="*/ 20 w 21"/>
                <a:gd name="T17" fmla="*/ 4 h 17"/>
                <a:gd name="T18" fmla="*/ 21 w 21"/>
                <a:gd name="T19" fmla="*/ 8 h 17"/>
                <a:gd name="T20" fmla="*/ 20 w 21"/>
                <a:gd name="T21" fmla="*/ 13 h 17"/>
                <a:gd name="T22" fmla="*/ 15 w 21"/>
                <a:gd name="T23" fmla="*/ 16 h 17"/>
                <a:gd name="T24" fmla="*/ 9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6"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0" name="Freeform 807"/>
            <p:cNvSpPr>
              <a:spLocks/>
            </p:cNvSpPr>
            <p:nvPr/>
          </p:nvSpPr>
          <p:spPr bwMode="auto">
            <a:xfrm>
              <a:off x="2128" y="2566"/>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10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1" name="Freeform 808"/>
            <p:cNvSpPr>
              <a:spLocks/>
            </p:cNvSpPr>
            <p:nvPr/>
          </p:nvSpPr>
          <p:spPr bwMode="auto">
            <a:xfrm>
              <a:off x="2132" y="2566"/>
              <a:ext cx="19" cy="16"/>
            </a:xfrm>
            <a:custGeom>
              <a:avLst/>
              <a:gdLst>
                <a:gd name="T0" fmla="*/ 8 w 19"/>
                <a:gd name="T1" fmla="*/ 16 h 16"/>
                <a:gd name="T2" fmla="*/ 3 w 19"/>
                <a:gd name="T3" fmla="*/ 15 h 16"/>
                <a:gd name="T4" fmla="*/ 0 w 19"/>
                <a:gd name="T5" fmla="*/ 11 h 16"/>
                <a:gd name="T6" fmla="*/ 0 w 19"/>
                <a:gd name="T7" fmla="*/ 6 h 16"/>
                <a:gd name="T8" fmla="*/ 3 w 19"/>
                <a:gd name="T9" fmla="*/ 2 h 16"/>
                <a:gd name="T10" fmla="*/ 8 w 19"/>
                <a:gd name="T11" fmla="*/ 0 h 16"/>
                <a:gd name="T12" fmla="*/ 11 w 19"/>
                <a:gd name="T13" fmla="*/ 0 h 16"/>
                <a:gd name="T14" fmla="*/ 16 w 19"/>
                <a:gd name="T15" fmla="*/ 2 h 16"/>
                <a:gd name="T16" fmla="*/ 19 w 19"/>
                <a:gd name="T17" fmla="*/ 6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2" name="Freeform 809"/>
            <p:cNvSpPr>
              <a:spLocks/>
            </p:cNvSpPr>
            <p:nvPr/>
          </p:nvSpPr>
          <p:spPr bwMode="auto">
            <a:xfrm>
              <a:off x="2135" y="2565"/>
              <a:ext cx="20" cy="17"/>
            </a:xfrm>
            <a:custGeom>
              <a:avLst/>
              <a:gdLst>
                <a:gd name="T0" fmla="*/ 11 w 20"/>
                <a:gd name="T1" fmla="*/ 17 h 17"/>
                <a:gd name="T2" fmla="*/ 5 w 20"/>
                <a:gd name="T3" fmla="*/ 17 h 17"/>
                <a:gd name="T4" fmla="*/ 1 w 20"/>
                <a:gd name="T5" fmla="*/ 15 h 17"/>
                <a:gd name="T6" fmla="*/ 0 w 20"/>
                <a:gd name="T7" fmla="*/ 9 h 17"/>
                <a:gd name="T8" fmla="*/ 1 w 20"/>
                <a:gd name="T9" fmla="*/ 5 h 17"/>
                <a:gd name="T10" fmla="*/ 5 w 20"/>
                <a:gd name="T11" fmla="*/ 1 h 17"/>
                <a:gd name="T12" fmla="*/ 9 w 20"/>
                <a:gd name="T13" fmla="*/ 0 h 17"/>
                <a:gd name="T14" fmla="*/ 15 w 20"/>
                <a:gd name="T15" fmla="*/ 0 h 17"/>
                <a:gd name="T16" fmla="*/ 19 w 20"/>
                <a:gd name="T17" fmla="*/ 3 h 17"/>
                <a:gd name="T18" fmla="*/ 20 w 20"/>
                <a:gd name="T19" fmla="*/ 8 h 17"/>
                <a:gd name="T20" fmla="*/ 19 w 20"/>
                <a:gd name="T21" fmla="*/ 12 h 17"/>
                <a:gd name="T22" fmla="*/ 15 w 20"/>
                <a:gd name="T23" fmla="*/ 16 h 17"/>
                <a:gd name="T24" fmla="*/ 11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3" name="Freeform 810"/>
            <p:cNvSpPr>
              <a:spLocks/>
            </p:cNvSpPr>
            <p:nvPr/>
          </p:nvSpPr>
          <p:spPr bwMode="auto">
            <a:xfrm>
              <a:off x="2139" y="2565"/>
              <a:ext cx="19" cy="16"/>
            </a:xfrm>
            <a:custGeom>
              <a:avLst/>
              <a:gdLst>
                <a:gd name="T0" fmla="*/ 8 w 19"/>
                <a:gd name="T1" fmla="*/ 16 h 16"/>
                <a:gd name="T2" fmla="*/ 3 w 19"/>
                <a:gd name="T3" fmla="*/ 15 h 16"/>
                <a:gd name="T4" fmla="*/ 0 w 19"/>
                <a:gd name="T5" fmla="*/ 11 h 16"/>
                <a:gd name="T6" fmla="*/ 0 w 19"/>
                <a:gd name="T7" fmla="*/ 5 h 16"/>
                <a:gd name="T8" fmla="*/ 3 w 19"/>
                <a:gd name="T9" fmla="*/ 1 h 16"/>
                <a:gd name="T10" fmla="*/ 8 w 19"/>
                <a:gd name="T11" fmla="*/ 0 h 16"/>
                <a:gd name="T12" fmla="*/ 11 w 19"/>
                <a:gd name="T13" fmla="*/ 0 h 16"/>
                <a:gd name="T14" fmla="*/ 16 w 19"/>
                <a:gd name="T15" fmla="*/ 1 h 16"/>
                <a:gd name="T16" fmla="*/ 19 w 19"/>
                <a:gd name="T17" fmla="*/ 5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4" name="Freeform 811"/>
            <p:cNvSpPr>
              <a:spLocks/>
            </p:cNvSpPr>
            <p:nvPr/>
          </p:nvSpPr>
          <p:spPr bwMode="auto">
            <a:xfrm>
              <a:off x="2142" y="2562"/>
              <a:ext cx="24" cy="19"/>
            </a:xfrm>
            <a:custGeom>
              <a:avLst/>
              <a:gdLst>
                <a:gd name="T0" fmla="*/ 10 w 24"/>
                <a:gd name="T1" fmla="*/ 19 h 19"/>
                <a:gd name="T2" fmla="*/ 5 w 24"/>
                <a:gd name="T3" fmla="*/ 19 h 19"/>
                <a:gd name="T4" fmla="*/ 1 w 24"/>
                <a:gd name="T5" fmla="*/ 16 h 19"/>
                <a:gd name="T6" fmla="*/ 0 w 24"/>
                <a:gd name="T7" fmla="*/ 11 h 19"/>
                <a:gd name="T8" fmla="*/ 1 w 24"/>
                <a:gd name="T9" fmla="*/ 7 h 19"/>
                <a:gd name="T10" fmla="*/ 5 w 24"/>
                <a:gd name="T11" fmla="*/ 3 h 19"/>
                <a:gd name="T12" fmla="*/ 13 w 24"/>
                <a:gd name="T13" fmla="*/ 0 h 19"/>
                <a:gd name="T14" fmla="*/ 19 w 24"/>
                <a:gd name="T15" fmla="*/ 0 h 19"/>
                <a:gd name="T16" fmla="*/ 23 w 24"/>
                <a:gd name="T17" fmla="*/ 3 h 19"/>
                <a:gd name="T18" fmla="*/ 24 w 24"/>
                <a:gd name="T19" fmla="*/ 8 h 19"/>
                <a:gd name="T20" fmla="*/ 23 w 24"/>
                <a:gd name="T21" fmla="*/ 12 h 19"/>
                <a:gd name="T22" fmla="*/ 19 w 24"/>
                <a:gd name="T23" fmla="*/ 16 h 19"/>
                <a:gd name="T24" fmla="*/ 10 w 24"/>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7"/>
                  </a:lnTo>
                  <a:lnTo>
                    <a:pt x="5" y="3"/>
                  </a:lnTo>
                  <a:lnTo>
                    <a:pt x="13" y="0"/>
                  </a:lnTo>
                  <a:lnTo>
                    <a:pt x="19" y="0"/>
                  </a:lnTo>
                  <a:lnTo>
                    <a:pt x="23" y="3"/>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5" name="Freeform 812"/>
            <p:cNvSpPr>
              <a:spLocks/>
            </p:cNvSpPr>
            <p:nvPr/>
          </p:nvSpPr>
          <p:spPr bwMode="auto">
            <a:xfrm>
              <a:off x="2150" y="2561"/>
              <a:ext cx="19" cy="17"/>
            </a:xfrm>
            <a:custGeom>
              <a:avLst/>
              <a:gdLst>
                <a:gd name="T0" fmla="*/ 12 w 19"/>
                <a:gd name="T1" fmla="*/ 16 h 17"/>
                <a:gd name="T2" fmla="*/ 7 w 19"/>
                <a:gd name="T3" fmla="*/ 17 h 17"/>
                <a:gd name="T4" fmla="*/ 2 w 19"/>
                <a:gd name="T5" fmla="*/ 15 h 17"/>
                <a:gd name="T6" fmla="*/ 0 w 19"/>
                <a:gd name="T7" fmla="*/ 11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7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6" name="Freeform 813"/>
            <p:cNvSpPr>
              <a:spLocks/>
            </p:cNvSpPr>
            <p:nvPr/>
          </p:nvSpPr>
          <p:spPr bwMode="auto">
            <a:xfrm>
              <a:off x="2152" y="2561"/>
              <a:ext cx="21" cy="16"/>
            </a:xfrm>
            <a:custGeom>
              <a:avLst/>
              <a:gdLst>
                <a:gd name="T0" fmla="*/ 9 w 21"/>
                <a:gd name="T1" fmla="*/ 16 h 16"/>
                <a:gd name="T2" fmla="*/ 3 w 21"/>
                <a:gd name="T3" fmla="*/ 15 h 16"/>
                <a:gd name="T4" fmla="*/ 0 w 21"/>
                <a:gd name="T5" fmla="*/ 11 h 16"/>
                <a:gd name="T6" fmla="*/ 0 w 21"/>
                <a:gd name="T7" fmla="*/ 5 h 16"/>
                <a:gd name="T8" fmla="*/ 3 w 21"/>
                <a:gd name="T9" fmla="*/ 1 h 16"/>
                <a:gd name="T10" fmla="*/ 9 w 21"/>
                <a:gd name="T11" fmla="*/ 0 h 16"/>
                <a:gd name="T12" fmla="*/ 13 w 21"/>
                <a:gd name="T13" fmla="*/ 0 h 16"/>
                <a:gd name="T14" fmla="*/ 18 w 21"/>
                <a:gd name="T15" fmla="*/ 1 h 16"/>
                <a:gd name="T16" fmla="*/ 21 w 21"/>
                <a:gd name="T17" fmla="*/ 5 h 16"/>
                <a:gd name="T18" fmla="*/ 21 w 21"/>
                <a:gd name="T19" fmla="*/ 11 h 16"/>
                <a:gd name="T20" fmla="*/ 18 w 21"/>
                <a:gd name="T21" fmla="*/ 15 h 16"/>
                <a:gd name="T22" fmla="*/ 13 w 21"/>
                <a:gd name="T23" fmla="*/ 16 h 16"/>
                <a:gd name="T24" fmla="*/ 9 w 2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9" y="16"/>
                  </a:moveTo>
                  <a:lnTo>
                    <a:pt x="3" y="15"/>
                  </a:lnTo>
                  <a:lnTo>
                    <a:pt x="0" y="11"/>
                  </a:lnTo>
                  <a:lnTo>
                    <a:pt x="0" y="5"/>
                  </a:lnTo>
                  <a:lnTo>
                    <a:pt x="3" y="1"/>
                  </a:lnTo>
                  <a:lnTo>
                    <a:pt x="9" y="0"/>
                  </a:lnTo>
                  <a:lnTo>
                    <a:pt x="13" y="0"/>
                  </a:lnTo>
                  <a:lnTo>
                    <a:pt x="18" y="1"/>
                  </a:lnTo>
                  <a:lnTo>
                    <a:pt x="21" y="5"/>
                  </a:lnTo>
                  <a:lnTo>
                    <a:pt x="21" y="11"/>
                  </a:lnTo>
                  <a:lnTo>
                    <a:pt x="18" y="15"/>
                  </a:lnTo>
                  <a:lnTo>
                    <a:pt x="13"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7" name="Freeform 814"/>
            <p:cNvSpPr>
              <a:spLocks/>
            </p:cNvSpPr>
            <p:nvPr/>
          </p:nvSpPr>
          <p:spPr bwMode="auto">
            <a:xfrm>
              <a:off x="2157" y="2558"/>
              <a:ext cx="27" cy="19"/>
            </a:xfrm>
            <a:custGeom>
              <a:avLst/>
              <a:gdLst>
                <a:gd name="T0" fmla="*/ 9 w 27"/>
                <a:gd name="T1" fmla="*/ 19 h 19"/>
                <a:gd name="T2" fmla="*/ 5 w 27"/>
                <a:gd name="T3" fmla="*/ 19 h 19"/>
                <a:gd name="T4" fmla="*/ 1 w 27"/>
                <a:gd name="T5" fmla="*/ 15 h 19"/>
                <a:gd name="T6" fmla="*/ 0 w 27"/>
                <a:gd name="T7" fmla="*/ 11 h 19"/>
                <a:gd name="T8" fmla="*/ 1 w 27"/>
                <a:gd name="T9" fmla="*/ 5 h 19"/>
                <a:gd name="T10" fmla="*/ 6 w 27"/>
                <a:gd name="T11" fmla="*/ 3 h 19"/>
                <a:gd name="T12" fmla="*/ 17 w 27"/>
                <a:gd name="T13" fmla="*/ 0 h 19"/>
                <a:gd name="T14" fmla="*/ 21 w 27"/>
                <a:gd name="T15" fmla="*/ 0 h 19"/>
                <a:gd name="T16" fmla="*/ 25 w 27"/>
                <a:gd name="T17" fmla="*/ 4 h 19"/>
                <a:gd name="T18" fmla="*/ 27 w 27"/>
                <a:gd name="T19" fmla="*/ 8 h 19"/>
                <a:gd name="T20" fmla="*/ 25 w 27"/>
                <a:gd name="T21" fmla="*/ 14 h 19"/>
                <a:gd name="T22" fmla="*/ 20 w 27"/>
                <a:gd name="T23" fmla="*/ 16 h 19"/>
                <a:gd name="T24" fmla="*/ 9 w 27"/>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6" y="3"/>
                  </a:lnTo>
                  <a:lnTo>
                    <a:pt x="17" y="0"/>
                  </a:lnTo>
                  <a:lnTo>
                    <a:pt x="21" y="0"/>
                  </a:lnTo>
                  <a:lnTo>
                    <a:pt x="25" y="4"/>
                  </a:lnTo>
                  <a:lnTo>
                    <a:pt x="27" y="8"/>
                  </a:lnTo>
                  <a:lnTo>
                    <a:pt x="25"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8" name="Freeform 815"/>
            <p:cNvSpPr>
              <a:spLocks/>
            </p:cNvSpPr>
            <p:nvPr/>
          </p:nvSpPr>
          <p:spPr bwMode="auto">
            <a:xfrm>
              <a:off x="2167" y="2557"/>
              <a:ext cx="18" cy="17"/>
            </a:xfrm>
            <a:custGeom>
              <a:avLst/>
              <a:gdLst>
                <a:gd name="T0" fmla="*/ 14 w 18"/>
                <a:gd name="T1" fmla="*/ 15 h 17"/>
                <a:gd name="T2" fmla="*/ 10 w 18"/>
                <a:gd name="T3" fmla="*/ 17 h 17"/>
                <a:gd name="T4" fmla="*/ 4 w 18"/>
                <a:gd name="T5" fmla="*/ 16 h 17"/>
                <a:gd name="T6" fmla="*/ 2 w 18"/>
                <a:gd name="T7" fmla="*/ 13 h 17"/>
                <a:gd name="T8" fmla="*/ 0 w 18"/>
                <a:gd name="T9" fmla="*/ 8 h 17"/>
                <a:gd name="T10" fmla="*/ 3 w 18"/>
                <a:gd name="T11" fmla="*/ 4 h 17"/>
                <a:gd name="T12" fmla="*/ 4 w 18"/>
                <a:gd name="T13" fmla="*/ 2 h 17"/>
                <a:gd name="T14" fmla="*/ 9 w 18"/>
                <a:gd name="T15" fmla="*/ 0 h 17"/>
                <a:gd name="T16" fmla="*/ 14 w 18"/>
                <a:gd name="T17" fmla="*/ 1 h 17"/>
                <a:gd name="T18" fmla="*/ 17 w 18"/>
                <a:gd name="T19" fmla="*/ 4 h 17"/>
                <a:gd name="T20" fmla="*/ 18 w 18"/>
                <a:gd name="T21" fmla="*/ 9 h 17"/>
                <a:gd name="T22" fmla="*/ 15 w 18"/>
                <a:gd name="T23" fmla="*/ 13 h 17"/>
                <a:gd name="T24" fmla="*/ 14 w 18"/>
                <a:gd name="T25" fmla="*/ 1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10" y="17"/>
                  </a:lnTo>
                  <a:lnTo>
                    <a:pt x="4" y="16"/>
                  </a:lnTo>
                  <a:lnTo>
                    <a:pt x="2" y="13"/>
                  </a:lnTo>
                  <a:lnTo>
                    <a:pt x="0" y="8"/>
                  </a:lnTo>
                  <a:lnTo>
                    <a:pt x="3" y="4"/>
                  </a:lnTo>
                  <a:lnTo>
                    <a:pt x="4" y="2"/>
                  </a:lnTo>
                  <a:lnTo>
                    <a:pt x="9" y="0"/>
                  </a:lnTo>
                  <a:lnTo>
                    <a:pt x="14" y="1"/>
                  </a:lnTo>
                  <a:lnTo>
                    <a:pt x="17"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9" name="Freeform 816"/>
            <p:cNvSpPr>
              <a:spLocks/>
            </p:cNvSpPr>
            <p:nvPr/>
          </p:nvSpPr>
          <p:spPr bwMode="auto">
            <a:xfrm>
              <a:off x="2169" y="2555"/>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8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0" name="Freeform 817"/>
            <p:cNvSpPr>
              <a:spLocks/>
            </p:cNvSpPr>
            <p:nvPr/>
          </p:nvSpPr>
          <p:spPr bwMode="auto">
            <a:xfrm>
              <a:off x="2173" y="2555"/>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1" name="Freeform 818"/>
            <p:cNvSpPr>
              <a:spLocks/>
            </p:cNvSpPr>
            <p:nvPr/>
          </p:nvSpPr>
          <p:spPr bwMode="auto">
            <a:xfrm>
              <a:off x="2176" y="2553"/>
              <a:ext cx="27" cy="19"/>
            </a:xfrm>
            <a:custGeom>
              <a:avLst/>
              <a:gdLst>
                <a:gd name="T0" fmla="*/ 9 w 27"/>
                <a:gd name="T1" fmla="*/ 19 h 19"/>
                <a:gd name="T2" fmla="*/ 5 w 27"/>
                <a:gd name="T3" fmla="*/ 19 h 19"/>
                <a:gd name="T4" fmla="*/ 1 w 27"/>
                <a:gd name="T5" fmla="*/ 15 h 19"/>
                <a:gd name="T6" fmla="*/ 0 w 27"/>
                <a:gd name="T7" fmla="*/ 10 h 19"/>
                <a:gd name="T8" fmla="*/ 1 w 27"/>
                <a:gd name="T9" fmla="*/ 5 h 19"/>
                <a:gd name="T10" fmla="*/ 6 w 27"/>
                <a:gd name="T11" fmla="*/ 2 h 19"/>
                <a:gd name="T12" fmla="*/ 17 w 27"/>
                <a:gd name="T13" fmla="*/ 0 h 19"/>
                <a:gd name="T14" fmla="*/ 21 w 27"/>
                <a:gd name="T15" fmla="*/ 0 h 19"/>
                <a:gd name="T16" fmla="*/ 25 w 27"/>
                <a:gd name="T17" fmla="*/ 4 h 19"/>
                <a:gd name="T18" fmla="*/ 27 w 27"/>
                <a:gd name="T19" fmla="*/ 8 h 19"/>
                <a:gd name="T20" fmla="*/ 25 w 27"/>
                <a:gd name="T21" fmla="*/ 13 h 19"/>
                <a:gd name="T22" fmla="*/ 20 w 27"/>
                <a:gd name="T23" fmla="*/ 16 h 19"/>
                <a:gd name="T24" fmla="*/ 9 w 27"/>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0"/>
                  </a:lnTo>
                  <a:lnTo>
                    <a:pt x="1" y="5"/>
                  </a:lnTo>
                  <a:lnTo>
                    <a:pt x="6" y="2"/>
                  </a:lnTo>
                  <a:lnTo>
                    <a:pt x="17" y="0"/>
                  </a:lnTo>
                  <a:lnTo>
                    <a:pt x="21" y="0"/>
                  </a:lnTo>
                  <a:lnTo>
                    <a:pt x="25" y="4"/>
                  </a:lnTo>
                  <a:lnTo>
                    <a:pt x="27" y="8"/>
                  </a:lnTo>
                  <a:lnTo>
                    <a:pt x="25"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2" name="Freeform 819"/>
            <p:cNvSpPr>
              <a:spLocks/>
            </p:cNvSpPr>
            <p:nvPr/>
          </p:nvSpPr>
          <p:spPr bwMode="auto">
            <a:xfrm>
              <a:off x="2186" y="2549"/>
              <a:ext cx="28" cy="20"/>
            </a:xfrm>
            <a:custGeom>
              <a:avLst/>
              <a:gdLst>
                <a:gd name="T0" fmla="*/ 11 w 28"/>
                <a:gd name="T1" fmla="*/ 20 h 20"/>
                <a:gd name="T2" fmla="*/ 6 w 28"/>
                <a:gd name="T3" fmla="*/ 20 h 20"/>
                <a:gd name="T4" fmla="*/ 2 w 28"/>
                <a:gd name="T5" fmla="*/ 17 h 20"/>
                <a:gd name="T6" fmla="*/ 0 w 28"/>
                <a:gd name="T7" fmla="*/ 12 h 20"/>
                <a:gd name="T8" fmla="*/ 2 w 28"/>
                <a:gd name="T9" fmla="*/ 8 h 20"/>
                <a:gd name="T10" fmla="*/ 6 w 28"/>
                <a:gd name="T11" fmla="*/ 4 h 20"/>
                <a:gd name="T12" fmla="*/ 17 w 28"/>
                <a:gd name="T13" fmla="*/ 0 h 20"/>
                <a:gd name="T14" fmla="*/ 22 w 28"/>
                <a:gd name="T15" fmla="*/ 0 h 20"/>
                <a:gd name="T16" fmla="*/ 26 w 28"/>
                <a:gd name="T17" fmla="*/ 2 h 20"/>
                <a:gd name="T18" fmla="*/ 28 w 28"/>
                <a:gd name="T19" fmla="*/ 8 h 20"/>
                <a:gd name="T20" fmla="*/ 26 w 28"/>
                <a:gd name="T21" fmla="*/ 12 h 20"/>
                <a:gd name="T22" fmla="*/ 22 w 28"/>
                <a:gd name="T23" fmla="*/ 16 h 20"/>
                <a:gd name="T24" fmla="*/ 11 w 28"/>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6" y="20"/>
                  </a:lnTo>
                  <a:lnTo>
                    <a:pt x="2" y="17"/>
                  </a:lnTo>
                  <a:lnTo>
                    <a:pt x="0" y="12"/>
                  </a:lnTo>
                  <a:lnTo>
                    <a:pt x="2" y="8"/>
                  </a:lnTo>
                  <a:lnTo>
                    <a:pt x="6" y="4"/>
                  </a:lnTo>
                  <a:lnTo>
                    <a:pt x="17" y="0"/>
                  </a:lnTo>
                  <a:lnTo>
                    <a:pt x="22" y="0"/>
                  </a:lnTo>
                  <a:lnTo>
                    <a:pt x="26" y="2"/>
                  </a:lnTo>
                  <a:lnTo>
                    <a:pt x="28"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3" name="Freeform 820"/>
            <p:cNvSpPr>
              <a:spLocks/>
            </p:cNvSpPr>
            <p:nvPr/>
          </p:nvSpPr>
          <p:spPr bwMode="auto">
            <a:xfrm>
              <a:off x="2197" y="2547"/>
              <a:ext cx="22" cy="18"/>
            </a:xfrm>
            <a:custGeom>
              <a:avLst/>
              <a:gdLst>
                <a:gd name="T0" fmla="*/ 10 w 22"/>
                <a:gd name="T1" fmla="*/ 18 h 18"/>
                <a:gd name="T2" fmla="*/ 6 w 22"/>
                <a:gd name="T3" fmla="*/ 18 h 18"/>
                <a:gd name="T4" fmla="*/ 2 w 22"/>
                <a:gd name="T5" fmla="*/ 14 h 18"/>
                <a:gd name="T6" fmla="*/ 0 w 22"/>
                <a:gd name="T7" fmla="*/ 10 h 18"/>
                <a:gd name="T8" fmla="*/ 2 w 22"/>
                <a:gd name="T9" fmla="*/ 4 h 18"/>
                <a:gd name="T10" fmla="*/ 7 w 22"/>
                <a:gd name="T11" fmla="*/ 2 h 18"/>
                <a:gd name="T12" fmla="*/ 13 w 22"/>
                <a:gd name="T13" fmla="*/ 0 h 18"/>
                <a:gd name="T14" fmla="*/ 17 w 22"/>
                <a:gd name="T15" fmla="*/ 0 h 18"/>
                <a:gd name="T16" fmla="*/ 21 w 22"/>
                <a:gd name="T17" fmla="*/ 4 h 18"/>
                <a:gd name="T18" fmla="*/ 22 w 22"/>
                <a:gd name="T19" fmla="*/ 8 h 18"/>
                <a:gd name="T20" fmla="*/ 21 w 22"/>
                <a:gd name="T21" fmla="*/ 14 h 18"/>
                <a:gd name="T22" fmla="*/ 15 w 22"/>
                <a:gd name="T23" fmla="*/ 16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4" name="Freeform 821"/>
            <p:cNvSpPr>
              <a:spLocks/>
            </p:cNvSpPr>
            <p:nvPr/>
          </p:nvSpPr>
          <p:spPr bwMode="auto">
            <a:xfrm>
              <a:off x="2203" y="2546"/>
              <a:ext cx="21" cy="17"/>
            </a:xfrm>
            <a:custGeom>
              <a:avLst/>
              <a:gdLst>
                <a:gd name="T0" fmla="*/ 9 w 21"/>
                <a:gd name="T1" fmla="*/ 17 h 17"/>
                <a:gd name="T2" fmla="*/ 5 w 21"/>
                <a:gd name="T3" fmla="*/ 17 h 17"/>
                <a:gd name="T4" fmla="*/ 1 w 21"/>
                <a:gd name="T5" fmla="*/ 13 h 17"/>
                <a:gd name="T6" fmla="*/ 0 w 21"/>
                <a:gd name="T7" fmla="*/ 9 h 17"/>
                <a:gd name="T8" fmla="*/ 1 w 21"/>
                <a:gd name="T9" fmla="*/ 4 h 17"/>
                <a:gd name="T10" fmla="*/ 7 w 21"/>
                <a:gd name="T11" fmla="*/ 1 h 17"/>
                <a:gd name="T12" fmla="*/ 12 w 21"/>
                <a:gd name="T13" fmla="*/ 0 h 17"/>
                <a:gd name="T14" fmla="*/ 16 w 21"/>
                <a:gd name="T15" fmla="*/ 0 h 17"/>
                <a:gd name="T16" fmla="*/ 20 w 21"/>
                <a:gd name="T17" fmla="*/ 4 h 17"/>
                <a:gd name="T18" fmla="*/ 21 w 21"/>
                <a:gd name="T19" fmla="*/ 8 h 17"/>
                <a:gd name="T20" fmla="*/ 20 w 21"/>
                <a:gd name="T21" fmla="*/ 13 h 17"/>
                <a:gd name="T22" fmla="*/ 15 w 21"/>
                <a:gd name="T23" fmla="*/ 16 h 17"/>
                <a:gd name="T24" fmla="*/ 9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5" name="Freeform 822"/>
            <p:cNvSpPr>
              <a:spLocks/>
            </p:cNvSpPr>
            <p:nvPr/>
          </p:nvSpPr>
          <p:spPr bwMode="auto">
            <a:xfrm>
              <a:off x="2208" y="2544"/>
              <a:ext cx="23" cy="18"/>
            </a:xfrm>
            <a:custGeom>
              <a:avLst/>
              <a:gdLst>
                <a:gd name="T0" fmla="*/ 10 w 23"/>
                <a:gd name="T1" fmla="*/ 18 h 18"/>
                <a:gd name="T2" fmla="*/ 4 w 23"/>
                <a:gd name="T3" fmla="*/ 17 h 18"/>
                <a:gd name="T4" fmla="*/ 2 w 23"/>
                <a:gd name="T5" fmla="*/ 14 h 18"/>
                <a:gd name="T6" fmla="*/ 0 w 23"/>
                <a:gd name="T7" fmla="*/ 9 h 18"/>
                <a:gd name="T8" fmla="*/ 3 w 23"/>
                <a:gd name="T9" fmla="*/ 5 h 18"/>
                <a:gd name="T10" fmla="*/ 7 w 23"/>
                <a:gd name="T11" fmla="*/ 2 h 18"/>
                <a:gd name="T12" fmla="*/ 14 w 23"/>
                <a:gd name="T13" fmla="*/ 0 h 18"/>
                <a:gd name="T14" fmla="*/ 19 w 23"/>
                <a:gd name="T15" fmla="*/ 2 h 18"/>
                <a:gd name="T16" fmla="*/ 22 w 23"/>
                <a:gd name="T17" fmla="*/ 5 h 18"/>
                <a:gd name="T18" fmla="*/ 23 w 23"/>
                <a:gd name="T19" fmla="*/ 10 h 18"/>
                <a:gd name="T20" fmla="*/ 21 w 23"/>
                <a:gd name="T21" fmla="*/ 14 h 18"/>
                <a:gd name="T22" fmla="*/ 16 w 23"/>
                <a:gd name="T23" fmla="*/ 17 h 18"/>
                <a:gd name="T24" fmla="*/ 10 w 23"/>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7"/>
                  </a:lnTo>
                  <a:lnTo>
                    <a:pt x="2" y="14"/>
                  </a:lnTo>
                  <a:lnTo>
                    <a:pt x="0" y="9"/>
                  </a:lnTo>
                  <a:lnTo>
                    <a:pt x="3" y="5"/>
                  </a:lnTo>
                  <a:lnTo>
                    <a:pt x="7" y="2"/>
                  </a:lnTo>
                  <a:lnTo>
                    <a:pt x="14" y="0"/>
                  </a:lnTo>
                  <a:lnTo>
                    <a:pt x="19" y="2"/>
                  </a:lnTo>
                  <a:lnTo>
                    <a:pt x="22" y="5"/>
                  </a:lnTo>
                  <a:lnTo>
                    <a:pt x="23" y="10"/>
                  </a:lnTo>
                  <a:lnTo>
                    <a:pt x="21" y="14"/>
                  </a:lnTo>
                  <a:lnTo>
                    <a:pt x="16"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6" name="Freeform 823"/>
            <p:cNvSpPr>
              <a:spLocks/>
            </p:cNvSpPr>
            <p:nvPr/>
          </p:nvSpPr>
          <p:spPr bwMode="auto">
            <a:xfrm>
              <a:off x="2215" y="2543"/>
              <a:ext cx="19" cy="18"/>
            </a:xfrm>
            <a:custGeom>
              <a:avLst/>
              <a:gdLst>
                <a:gd name="T0" fmla="*/ 12 w 19"/>
                <a:gd name="T1" fmla="*/ 16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7" name="Freeform 824"/>
            <p:cNvSpPr>
              <a:spLocks/>
            </p:cNvSpPr>
            <p:nvPr/>
          </p:nvSpPr>
          <p:spPr bwMode="auto">
            <a:xfrm>
              <a:off x="2218" y="2543"/>
              <a:ext cx="19" cy="16"/>
            </a:xfrm>
            <a:custGeom>
              <a:avLst/>
              <a:gdLst>
                <a:gd name="T0" fmla="*/ 8 w 19"/>
                <a:gd name="T1" fmla="*/ 16 h 16"/>
                <a:gd name="T2" fmla="*/ 2 w 19"/>
                <a:gd name="T3" fmla="*/ 15 h 16"/>
                <a:gd name="T4" fmla="*/ 0 w 19"/>
                <a:gd name="T5" fmla="*/ 11 h 16"/>
                <a:gd name="T6" fmla="*/ 0 w 19"/>
                <a:gd name="T7" fmla="*/ 6 h 16"/>
                <a:gd name="T8" fmla="*/ 2 w 19"/>
                <a:gd name="T9" fmla="*/ 1 h 16"/>
                <a:gd name="T10" fmla="*/ 8 w 19"/>
                <a:gd name="T11" fmla="*/ 0 h 16"/>
                <a:gd name="T12" fmla="*/ 11 w 19"/>
                <a:gd name="T13" fmla="*/ 0 h 16"/>
                <a:gd name="T14" fmla="*/ 16 w 19"/>
                <a:gd name="T15" fmla="*/ 1 h 16"/>
                <a:gd name="T16" fmla="*/ 19 w 19"/>
                <a:gd name="T17" fmla="*/ 6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8" name="Freeform 825"/>
            <p:cNvSpPr>
              <a:spLocks/>
            </p:cNvSpPr>
            <p:nvPr/>
          </p:nvSpPr>
          <p:spPr bwMode="auto">
            <a:xfrm>
              <a:off x="2220" y="2542"/>
              <a:ext cx="21" cy="17"/>
            </a:xfrm>
            <a:custGeom>
              <a:avLst/>
              <a:gdLst>
                <a:gd name="T0" fmla="*/ 11 w 21"/>
                <a:gd name="T1" fmla="*/ 17 h 17"/>
                <a:gd name="T2" fmla="*/ 6 w 21"/>
                <a:gd name="T3" fmla="*/ 17 h 17"/>
                <a:gd name="T4" fmla="*/ 2 w 21"/>
                <a:gd name="T5" fmla="*/ 15 h 17"/>
                <a:gd name="T6" fmla="*/ 0 w 21"/>
                <a:gd name="T7" fmla="*/ 9 h 17"/>
                <a:gd name="T8" fmla="*/ 2 w 21"/>
                <a:gd name="T9" fmla="*/ 5 h 17"/>
                <a:gd name="T10" fmla="*/ 6 w 21"/>
                <a:gd name="T11" fmla="*/ 1 h 17"/>
                <a:gd name="T12" fmla="*/ 10 w 21"/>
                <a:gd name="T13" fmla="*/ 0 h 17"/>
                <a:gd name="T14" fmla="*/ 15 w 21"/>
                <a:gd name="T15" fmla="*/ 0 h 17"/>
                <a:gd name="T16" fmla="*/ 19 w 21"/>
                <a:gd name="T17" fmla="*/ 2 h 17"/>
                <a:gd name="T18" fmla="*/ 21 w 21"/>
                <a:gd name="T19" fmla="*/ 8 h 17"/>
                <a:gd name="T20" fmla="*/ 19 w 21"/>
                <a:gd name="T21" fmla="*/ 12 h 17"/>
                <a:gd name="T22" fmla="*/ 15 w 21"/>
                <a:gd name="T23" fmla="*/ 16 h 17"/>
                <a:gd name="T24" fmla="*/ 11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9" name="Freeform 826"/>
            <p:cNvSpPr>
              <a:spLocks/>
            </p:cNvSpPr>
            <p:nvPr/>
          </p:nvSpPr>
          <p:spPr bwMode="auto">
            <a:xfrm>
              <a:off x="2224" y="2540"/>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2 h 18"/>
                <a:gd name="T12" fmla="*/ 10 w 21"/>
                <a:gd name="T13" fmla="*/ 0 h 18"/>
                <a:gd name="T14" fmla="*/ 15 w 21"/>
                <a:gd name="T15" fmla="*/ 0 h 18"/>
                <a:gd name="T16" fmla="*/ 19 w 21"/>
                <a:gd name="T17" fmla="*/ 3 h 18"/>
                <a:gd name="T18" fmla="*/ 21 w 21"/>
                <a:gd name="T19" fmla="*/ 9 h 18"/>
                <a:gd name="T20" fmla="*/ 19 w 21"/>
                <a:gd name="T21" fmla="*/ 13 h 18"/>
                <a:gd name="T22" fmla="*/ 15 w 21"/>
                <a:gd name="T23" fmla="*/ 17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0" name="Freeform 827"/>
            <p:cNvSpPr>
              <a:spLocks/>
            </p:cNvSpPr>
            <p:nvPr/>
          </p:nvSpPr>
          <p:spPr bwMode="auto">
            <a:xfrm>
              <a:off x="2229" y="2538"/>
              <a:ext cx="24" cy="19"/>
            </a:xfrm>
            <a:custGeom>
              <a:avLst/>
              <a:gdLst>
                <a:gd name="T0" fmla="*/ 10 w 24"/>
                <a:gd name="T1" fmla="*/ 19 h 19"/>
                <a:gd name="T2" fmla="*/ 5 w 24"/>
                <a:gd name="T3" fmla="*/ 19 h 19"/>
                <a:gd name="T4" fmla="*/ 1 w 24"/>
                <a:gd name="T5" fmla="*/ 16 h 19"/>
                <a:gd name="T6" fmla="*/ 0 w 24"/>
                <a:gd name="T7" fmla="*/ 11 h 19"/>
                <a:gd name="T8" fmla="*/ 1 w 24"/>
                <a:gd name="T9" fmla="*/ 6 h 19"/>
                <a:gd name="T10" fmla="*/ 5 w 24"/>
                <a:gd name="T11" fmla="*/ 2 h 19"/>
                <a:gd name="T12" fmla="*/ 13 w 24"/>
                <a:gd name="T13" fmla="*/ 0 h 19"/>
                <a:gd name="T14" fmla="*/ 19 w 24"/>
                <a:gd name="T15" fmla="*/ 0 h 19"/>
                <a:gd name="T16" fmla="*/ 23 w 24"/>
                <a:gd name="T17" fmla="*/ 2 h 19"/>
                <a:gd name="T18" fmla="*/ 24 w 24"/>
                <a:gd name="T19" fmla="*/ 8 h 19"/>
                <a:gd name="T20" fmla="*/ 23 w 24"/>
                <a:gd name="T21" fmla="*/ 12 h 19"/>
                <a:gd name="T22" fmla="*/ 19 w 24"/>
                <a:gd name="T23" fmla="*/ 16 h 19"/>
                <a:gd name="T24" fmla="*/ 10 w 24"/>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1" name="Freeform 828"/>
            <p:cNvSpPr>
              <a:spLocks/>
            </p:cNvSpPr>
            <p:nvPr/>
          </p:nvSpPr>
          <p:spPr bwMode="auto">
            <a:xfrm>
              <a:off x="2237" y="2536"/>
              <a:ext cx="21" cy="18"/>
            </a:xfrm>
            <a:custGeom>
              <a:avLst/>
              <a:gdLst>
                <a:gd name="T0" fmla="*/ 9 w 21"/>
                <a:gd name="T1" fmla="*/ 18 h 18"/>
                <a:gd name="T2" fmla="*/ 5 w 21"/>
                <a:gd name="T3" fmla="*/ 18 h 18"/>
                <a:gd name="T4" fmla="*/ 1 w 21"/>
                <a:gd name="T5" fmla="*/ 14 h 18"/>
                <a:gd name="T6" fmla="*/ 0 w 21"/>
                <a:gd name="T7" fmla="*/ 10 h 18"/>
                <a:gd name="T8" fmla="*/ 1 w 21"/>
                <a:gd name="T9" fmla="*/ 4 h 18"/>
                <a:gd name="T10" fmla="*/ 6 w 21"/>
                <a:gd name="T11" fmla="*/ 2 h 18"/>
                <a:gd name="T12" fmla="*/ 12 w 21"/>
                <a:gd name="T13" fmla="*/ 0 h 18"/>
                <a:gd name="T14" fmla="*/ 16 w 21"/>
                <a:gd name="T15" fmla="*/ 0 h 18"/>
                <a:gd name="T16" fmla="*/ 20 w 21"/>
                <a:gd name="T17" fmla="*/ 4 h 18"/>
                <a:gd name="T18" fmla="*/ 21 w 21"/>
                <a:gd name="T19" fmla="*/ 8 h 18"/>
                <a:gd name="T20" fmla="*/ 20 w 21"/>
                <a:gd name="T21" fmla="*/ 14 h 18"/>
                <a:gd name="T22" fmla="*/ 15 w 21"/>
                <a:gd name="T23" fmla="*/ 17 h 18"/>
                <a:gd name="T24" fmla="*/ 9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2" name="Freeform 829"/>
            <p:cNvSpPr>
              <a:spLocks/>
            </p:cNvSpPr>
            <p:nvPr/>
          </p:nvSpPr>
          <p:spPr bwMode="auto">
            <a:xfrm>
              <a:off x="2242" y="2536"/>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3" name="Freeform 830"/>
            <p:cNvSpPr>
              <a:spLocks/>
            </p:cNvSpPr>
            <p:nvPr/>
          </p:nvSpPr>
          <p:spPr bwMode="auto">
            <a:xfrm>
              <a:off x="2245" y="2532"/>
              <a:ext cx="27" cy="21"/>
            </a:xfrm>
            <a:custGeom>
              <a:avLst/>
              <a:gdLst>
                <a:gd name="T0" fmla="*/ 11 w 27"/>
                <a:gd name="T1" fmla="*/ 21 h 21"/>
                <a:gd name="T2" fmla="*/ 5 w 27"/>
                <a:gd name="T3" fmla="*/ 21 h 21"/>
                <a:gd name="T4" fmla="*/ 1 w 27"/>
                <a:gd name="T5" fmla="*/ 18 h 21"/>
                <a:gd name="T6" fmla="*/ 0 w 27"/>
                <a:gd name="T7" fmla="*/ 12 h 21"/>
                <a:gd name="T8" fmla="*/ 1 w 27"/>
                <a:gd name="T9" fmla="*/ 8 h 21"/>
                <a:gd name="T10" fmla="*/ 5 w 27"/>
                <a:gd name="T11" fmla="*/ 4 h 21"/>
                <a:gd name="T12" fmla="*/ 16 w 27"/>
                <a:gd name="T13" fmla="*/ 0 h 21"/>
                <a:gd name="T14" fmla="*/ 22 w 27"/>
                <a:gd name="T15" fmla="*/ 0 h 21"/>
                <a:gd name="T16" fmla="*/ 26 w 27"/>
                <a:gd name="T17" fmla="*/ 3 h 21"/>
                <a:gd name="T18" fmla="*/ 27 w 27"/>
                <a:gd name="T19" fmla="*/ 8 h 21"/>
                <a:gd name="T20" fmla="*/ 26 w 27"/>
                <a:gd name="T21" fmla="*/ 12 h 21"/>
                <a:gd name="T22" fmla="*/ 22 w 27"/>
                <a:gd name="T23" fmla="*/ 17 h 21"/>
                <a:gd name="T24" fmla="*/ 11 w 27"/>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2"/>
                  </a:lnTo>
                  <a:lnTo>
                    <a:pt x="1" y="8"/>
                  </a:lnTo>
                  <a:lnTo>
                    <a:pt x="5" y="4"/>
                  </a:lnTo>
                  <a:lnTo>
                    <a:pt x="16" y="0"/>
                  </a:lnTo>
                  <a:lnTo>
                    <a:pt x="22" y="0"/>
                  </a:lnTo>
                  <a:lnTo>
                    <a:pt x="26" y="3"/>
                  </a:lnTo>
                  <a:lnTo>
                    <a:pt x="27" y="8"/>
                  </a:lnTo>
                  <a:lnTo>
                    <a:pt x="26" y="12"/>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4" name="Freeform 831"/>
            <p:cNvSpPr>
              <a:spLocks/>
            </p:cNvSpPr>
            <p:nvPr/>
          </p:nvSpPr>
          <p:spPr bwMode="auto">
            <a:xfrm>
              <a:off x="2256" y="2532"/>
              <a:ext cx="19" cy="17"/>
            </a:xfrm>
            <a:custGeom>
              <a:avLst/>
              <a:gdLst>
                <a:gd name="T0" fmla="*/ 8 w 19"/>
                <a:gd name="T1" fmla="*/ 17 h 17"/>
                <a:gd name="T2" fmla="*/ 2 w 19"/>
                <a:gd name="T3" fmla="*/ 15 h 17"/>
                <a:gd name="T4" fmla="*/ 0 w 19"/>
                <a:gd name="T5" fmla="*/ 11 h 17"/>
                <a:gd name="T6" fmla="*/ 0 w 19"/>
                <a:gd name="T7" fmla="*/ 6 h 17"/>
                <a:gd name="T8" fmla="*/ 2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5" name="Freeform 832"/>
            <p:cNvSpPr>
              <a:spLocks/>
            </p:cNvSpPr>
            <p:nvPr/>
          </p:nvSpPr>
          <p:spPr bwMode="auto">
            <a:xfrm>
              <a:off x="2258" y="2531"/>
              <a:ext cx="19" cy="18"/>
            </a:xfrm>
            <a:custGeom>
              <a:avLst/>
              <a:gdLst>
                <a:gd name="T0" fmla="*/ 13 w 19"/>
                <a:gd name="T1" fmla="*/ 16 h 18"/>
                <a:gd name="T2" fmla="*/ 7 w 19"/>
                <a:gd name="T3" fmla="*/ 18 h 18"/>
                <a:gd name="T4" fmla="*/ 3 w 19"/>
                <a:gd name="T5" fmla="*/ 15 h 18"/>
                <a:gd name="T6" fmla="*/ 0 w 19"/>
                <a:gd name="T7" fmla="*/ 11 h 18"/>
                <a:gd name="T8" fmla="*/ 2 w 19"/>
                <a:gd name="T9" fmla="*/ 5 h 18"/>
                <a:gd name="T10" fmla="*/ 4 w 19"/>
                <a:gd name="T11" fmla="*/ 3 h 18"/>
                <a:gd name="T12" fmla="*/ 7 w 19"/>
                <a:gd name="T13" fmla="*/ 1 h 18"/>
                <a:gd name="T14" fmla="*/ 13 w 19"/>
                <a:gd name="T15" fmla="*/ 0 h 18"/>
                <a:gd name="T16" fmla="*/ 17 w 19"/>
                <a:gd name="T17" fmla="*/ 3 h 18"/>
                <a:gd name="T18" fmla="*/ 19 w 19"/>
                <a:gd name="T19" fmla="*/ 7 h 18"/>
                <a:gd name="T20" fmla="*/ 18 w 19"/>
                <a:gd name="T21" fmla="*/ 12 h 18"/>
                <a:gd name="T22" fmla="*/ 15 w 19"/>
                <a:gd name="T23" fmla="*/ 15 h 18"/>
                <a:gd name="T24" fmla="*/ 13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6" name="Freeform 833"/>
            <p:cNvSpPr>
              <a:spLocks/>
            </p:cNvSpPr>
            <p:nvPr/>
          </p:nvSpPr>
          <p:spPr bwMode="auto">
            <a:xfrm>
              <a:off x="2261" y="2530"/>
              <a:ext cx="22" cy="17"/>
            </a:xfrm>
            <a:custGeom>
              <a:avLst/>
              <a:gdLst>
                <a:gd name="T0" fmla="*/ 10 w 22"/>
                <a:gd name="T1" fmla="*/ 17 h 17"/>
                <a:gd name="T2" fmla="*/ 6 w 22"/>
                <a:gd name="T3" fmla="*/ 17 h 17"/>
                <a:gd name="T4" fmla="*/ 1 w 22"/>
                <a:gd name="T5" fmla="*/ 13 h 17"/>
                <a:gd name="T6" fmla="*/ 0 w 22"/>
                <a:gd name="T7" fmla="*/ 9 h 17"/>
                <a:gd name="T8" fmla="*/ 1 w 22"/>
                <a:gd name="T9" fmla="*/ 4 h 17"/>
                <a:gd name="T10" fmla="*/ 7 w 22"/>
                <a:gd name="T11" fmla="*/ 1 h 17"/>
                <a:gd name="T12" fmla="*/ 12 w 22"/>
                <a:gd name="T13" fmla="*/ 0 h 17"/>
                <a:gd name="T14" fmla="*/ 16 w 22"/>
                <a:gd name="T15" fmla="*/ 0 h 17"/>
                <a:gd name="T16" fmla="*/ 20 w 22"/>
                <a:gd name="T17" fmla="*/ 4 h 17"/>
                <a:gd name="T18" fmla="*/ 22 w 22"/>
                <a:gd name="T19" fmla="*/ 8 h 17"/>
                <a:gd name="T20" fmla="*/ 20 w 22"/>
                <a:gd name="T21" fmla="*/ 13 h 17"/>
                <a:gd name="T22" fmla="*/ 15 w 22"/>
                <a:gd name="T23" fmla="*/ 16 h 17"/>
                <a:gd name="T24" fmla="*/ 10 w 22"/>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7" name="Freeform 834"/>
            <p:cNvSpPr>
              <a:spLocks/>
            </p:cNvSpPr>
            <p:nvPr/>
          </p:nvSpPr>
          <p:spPr bwMode="auto">
            <a:xfrm>
              <a:off x="2267" y="2528"/>
              <a:ext cx="19" cy="18"/>
            </a:xfrm>
            <a:custGeom>
              <a:avLst/>
              <a:gdLst>
                <a:gd name="T0" fmla="*/ 12 w 19"/>
                <a:gd name="T1" fmla="*/ 16 h 18"/>
                <a:gd name="T2" fmla="*/ 6 w 19"/>
                <a:gd name="T3" fmla="*/ 18 h 18"/>
                <a:gd name="T4" fmla="*/ 2 w 19"/>
                <a:gd name="T5" fmla="*/ 15 h 18"/>
                <a:gd name="T6" fmla="*/ 0 w 19"/>
                <a:gd name="T7" fmla="*/ 11 h 18"/>
                <a:gd name="T8" fmla="*/ 1 w 19"/>
                <a:gd name="T9" fmla="*/ 6 h 18"/>
                <a:gd name="T10" fmla="*/ 4 w 19"/>
                <a:gd name="T11" fmla="*/ 3 h 18"/>
                <a:gd name="T12" fmla="*/ 6 w 19"/>
                <a:gd name="T13" fmla="*/ 2 h 18"/>
                <a:gd name="T14" fmla="*/ 12 w 19"/>
                <a:gd name="T15" fmla="*/ 0 h 18"/>
                <a:gd name="T16" fmla="*/ 16 w 19"/>
                <a:gd name="T17" fmla="*/ 3 h 18"/>
                <a:gd name="T18" fmla="*/ 19 w 19"/>
                <a:gd name="T19" fmla="*/ 7 h 18"/>
                <a:gd name="T20" fmla="*/ 17 w 19"/>
                <a:gd name="T21" fmla="*/ 12 h 18"/>
                <a:gd name="T22" fmla="*/ 14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8" name="Freeform 835"/>
            <p:cNvSpPr>
              <a:spLocks/>
            </p:cNvSpPr>
            <p:nvPr/>
          </p:nvSpPr>
          <p:spPr bwMode="auto">
            <a:xfrm>
              <a:off x="2269" y="2528"/>
              <a:ext cx="21" cy="16"/>
            </a:xfrm>
            <a:custGeom>
              <a:avLst/>
              <a:gdLst>
                <a:gd name="T0" fmla="*/ 8 w 21"/>
                <a:gd name="T1" fmla="*/ 16 h 16"/>
                <a:gd name="T2" fmla="*/ 3 w 21"/>
                <a:gd name="T3" fmla="*/ 15 h 16"/>
                <a:gd name="T4" fmla="*/ 0 w 21"/>
                <a:gd name="T5" fmla="*/ 11 h 16"/>
                <a:gd name="T6" fmla="*/ 0 w 21"/>
                <a:gd name="T7" fmla="*/ 6 h 16"/>
                <a:gd name="T8" fmla="*/ 3 w 21"/>
                <a:gd name="T9" fmla="*/ 2 h 16"/>
                <a:gd name="T10" fmla="*/ 8 w 21"/>
                <a:gd name="T11" fmla="*/ 0 h 16"/>
                <a:gd name="T12" fmla="*/ 12 w 21"/>
                <a:gd name="T13" fmla="*/ 0 h 16"/>
                <a:gd name="T14" fmla="*/ 18 w 21"/>
                <a:gd name="T15" fmla="*/ 2 h 16"/>
                <a:gd name="T16" fmla="*/ 21 w 21"/>
                <a:gd name="T17" fmla="*/ 6 h 16"/>
                <a:gd name="T18" fmla="*/ 21 w 21"/>
                <a:gd name="T19" fmla="*/ 11 h 16"/>
                <a:gd name="T20" fmla="*/ 18 w 21"/>
                <a:gd name="T21" fmla="*/ 15 h 16"/>
                <a:gd name="T22" fmla="*/ 12 w 21"/>
                <a:gd name="T23" fmla="*/ 16 h 16"/>
                <a:gd name="T24" fmla="*/ 8 w 2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2"/>
                  </a:lnTo>
                  <a:lnTo>
                    <a:pt x="8" y="0"/>
                  </a:lnTo>
                  <a:lnTo>
                    <a:pt x="12" y="0"/>
                  </a:lnTo>
                  <a:lnTo>
                    <a:pt x="18" y="2"/>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9" name="Freeform 836"/>
            <p:cNvSpPr>
              <a:spLocks/>
            </p:cNvSpPr>
            <p:nvPr/>
          </p:nvSpPr>
          <p:spPr bwMode="auto">
            <a:xfrm>
              <a:off x="2273" y="2525"/>
              <a:ext cx="23" cy="19"/>
            </a:xfrm>
            <a:custGeom>
              <a:avLst/>
              <a:gdLst>
                <a:gd name="T0" fmla="*/ 11 w 23"/>
                <a:gd name="T1" fmla="*/ 19 h 19"/>
                <a:gd name="T2" fmla="*/ 7 w 23"/>
                <a:gd name="T3" fmla="*/ 19 h 19"/>
                <a:gd name="T4" fmla="*/ 2 w 23"/>
                <a:gd name="T5" fmla="*/ 17 h 19"/>
                <a:gd name="T6" fmla="*/ 0 w 23"/>
                <a:gd name="T7" fmla="*/ 11 h 19"/>
                <a:gd name="T8" fmla="*/ 2 w 23"/>
                <a:gd name="T9" fmla="*/ 7 h 19"/>
                <a:gd name="T10" fmla="*/ 6 w 23"/>
                <a:gd name="T11" fmla="*/ 3 h 19"/>
                <a:gd name="T12" fmla="*/ 13 w 23"/>
                <a:gd name="T13" fmla="*/ 0 h 19"/>
                <a:gd name="T14" fmla="*/ 17 w 23"/>
                <a:gd name="T15" fmla="*/ 0 h 19"/>
                <a:gd name="T16" fmla="*/ 22 w 23"/>
                <a:gd name="T17" fmla="*/ 3 h 19"/>
                <a:gd name="T18" fmla="*/ 23 w 23"/>
                <a:gd name="T19" fmla="*/ 9 h 19"/>
                <a:gd name="T20" fmla="*/ 22 w 23"/>
                <a:gd name="T21" fmla="*/ 13 h 19"/>
                <a:gd name="T22" fmla="*/ 18 w 23"/>
                <a:gd name="T23" fmla="*/ 17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0" name="Freeform 837"/>
            <p:cNvSpPr>
              <a:spLocks/>
            </p:cNvSpPr>
            <p:nvPr/>
          </p:nvSpPr>
          <p:spPr bwMode="auto">
            <a:xfrm>
              <a:off x="2280" y="2524"/>
              <a:ext cx="20" cy="18"/>
            </a:xfrm>
            <a:custGeom>
              <a:avLst/>
              <a:gdLst>
                <a:gd name="T0" fmla="*/ 11 w 20"/>
                <a:gd name="T1" fmla="*/ 18 h 18"/>
                <a:gd name="T2" fmla="*/ 6 w 20"/>
                <a:gd name="T3" fmla="*/ 18 h 18"/>
                <a:gd name="T4" fmla="*/ 1 w 20"/>
                <a:gd name="T5" fmla="*/ 15 h 18"/>
                <a:gd name="T6" fmla="*/ 0 w 20"/>
                <a:gd name="T7" fmla="*/ 10 h 18"/>
                <a:gd name="T8" fmla="*/ 1 w 20"/>
                <a:gd name="T9" fmla="*/ 6 h 18"/>
                <a:gd name="T10" fmla="*/ 6 w 20"/>
                <a:gd name="T11" fmla="*/ 1 h 18"/>
                <a:gd name="T12" fmla="*/ 10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1" name="Freeform 838"/>
            <p:cNvSpPr>
              <a:spLocks/>
            </p:cNvSpPr>
            <p:nvPr/>
          </p:nvSpPr>
          <p:spPr bwMode="auto">
            <a:xfrm>
              <a:off x="2284" y="2524"/>
              <a:ext cx="21" cy="16"/>
            </a:xfrm>
            <a:custGeom>
              <a:avLst/>
              <a:gdLst>
                <a:gd name="T0" fmla="*/ 8 w 21"/>
                <a:gd name="T1" fmla="*/ 16 h 16"/>
                <a:gd name="T2" fmla="*/ 3 w 21"/>
                <a:gd name="T3" fmla="*/ 15 h 16"/>
                <a:gd name="T4" fmla="*/ 0 w 21"/>
                <a:gd name="T5" fmla="*/ 11 h 16"/>
                <a:gd name="T6" fmla="*/ 0 w 21"/>
                <a:gd name="T7" fmla="*/ 6 h 16"/>
                <a:gd name="T8" fmla="*/ 3 w 21"/>
                <a:gd name="T9" fmla="*/ 1 h 16"/>
                <a:gd name="T10" fmla="*/ 8 w 21"/>
                <a:gd name="T11" fmla="*/ 0 h 16"/>
                <a:gd name="T12" fmla="*/ 12 w 21"/>
                <a:gd name="T13" fmla="*/ 0 h 16"/>
                <a:gd name="T14" fmla="*/ 18 w 21"/>
                <a:gd name="T15" fmla="*/ 1 h 16"/>
                <a:gd name="T16" fmla="*/ 21 w 21"/>
                <a:gd name="T17" fmla="*/ 6 h 16"/>
                <a:gd name="T18" fmla="*/ 21 w 21"/>
                <a:gd name="T19" fmla="*/ 11 h 16"/>
                <a:gd name="T20" fmla="*/ 18 w 21"/>
                <a:gd name="T21" fmla="*/ 15 h 16"/>
                <a:gd name="T22" fmla="*/ 12 w 21"/>
                <a:gd name="T23" fmla="*/ 16 h 16"/>
                <a:gd name="T24" fmla="*/ 8 w 2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1"/>
                  </a:lnTo>
                  <a:lnTo>
                    <a:pt x="8" y="0"/>
                  </a:lnTo>
                  <a:lnTo>
                    <a:pt x="12" y="0"/>
                  </a:lnTo>
                  <a:lnTo>
                    <a:pt x="18" y="1"/>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2" name="Freeform 839"/>
            <p:cNvSpPr>
              <a:spLocks/>
            </p:cNvSpPr>
            <p:nvPr/>
          </p:nvSpPr>
          <p:spPr bwMode="auto">
            <a:xfrm>
              <a:off x="2288" y="2523"/>
              <a:ext cx="21" cy="17"/>
            </a:xfrm>
            <a:custGeom>
              <a:avLst/>
              <a:gdLst>
                <a:gd name="T0" fmla="*/ 11 w 21"/>
                <a:gd name="T1" fmla="*/ 17 h 17"/>
                <a:gd name="T2" fmla="*/ 6 w 21"/>
                <a:gd name="T3" fmla="*/ 17 h 17"/>
                <a:gd name="T4" fmla="*/ 2 w 21"/>
                <a:gd name="T5" fmla="*/ 15 h 17"/>
                <a:gd name="T6" fmla="*/ 0 w 21"/>
                <a:gd name="T7" fmla="*/ 9 h 17"/>
                <a:gd name="T8" fmla="*/ 2 w 21"/>
                <a:gd name="T9" fmla="*/ 5 h 17"/>
                <a:gd name="T10" fmla="*/ 6 w 21"/>
                <a:gd name="T11" fmla="*/ 1 h 17"/>
                <a:gd name="T12" fmla="*/ 10 w 21"/>
                <a:gd name="T13" fmla="*/ 0 h 17"/>
                <a:gd name="T14" fmla="*/ 15 w 21"/>
                <a:gd name="T15" fmla="*/ 0 h 17"/>
                <a:gd name="T16" fmla="*/ 19 w 21"/>
                <a:gd name="T17" fmla="*/ 2 h 17"/>
                <a:gd name="T18" fmla="*/ 21 w 21"/>
                <a:gd name="T19" fmla="*/ 8 h 17"/>
                <a:gd name="T20" fmla="*/ 19 w 21"/>
                <a:gd name="T21" fmla="*/ 12 h 17"/>
                <a:gd name="T22" fmla="*/ 15 w 21"/>
                <a:gd name="T23" fmla="*/ 16 h 17"/>
                <a:gd name="T24" fmla="*/ 11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3" name="Freeform 840"/>
            <p:cNvSpPr>
              <a:spLocks/>
            </p:cNvSpPr>
            <p:nvPr/>
          </p:nvSpPr>
          <p:spPr bwMode="auto">
            <a:xfrm>
              <a:off x="2292" y="2521"/>
              <a:ext cx="19" cy="18"/>
            </a:xfrm>
            <a:custGeom>
              <a:avLst/>
              <a:gdLst>
                <a:gd name="T0" fmla="*/ 13 w 19"/>
                <a:gd name="T1" fmla="*/ 17 h 18"/>
                <a:gd name="T2" fmla="*/ 7 w 19"/>
                <a:gd name="T3" fmla="*/ 18 h 18"/>
                <a:gd name="T4" fmla="*/ 3 w 19"/>
                <a:gd name="T5" fmla="*/ 15 h 18"/>
                <a:gd name="T6" fmla="*/ 0 w 19"/>
                <a:gd name="T7" fmla="*/ 11 h 18"/>
                <a:gd name="T8" fmla="*/ 2 w 19"/>
                <a:gd name="T9" fmla="*/ 6 h 18"/>
                <a:gd name="T10" fmla="*/ 4 w 19"/>
                <a:gd name="T11" fmla="*/ 3 h 18"/>
                <a:gd name="T12" fmla="*/ 7 w 19"/>
                <a:gd name="T13" fmla="*/ 2 h 18"/>
                <a:gd name="T14" fmla="*/ 13 w 19"/>
                <a:gd name="T15" fmla="*/ 0 h 18"/>
                <a:gd name="T16" fmla="*/ 17 w 19"/>
                <a:gd name="T17" fmla="*/ 3 h 18"/>
                <a:gd name="T18" fmla="*/ 19 w 19"/>
                <a:gd name="T19" fmla="*/ 7 h 18"/>
                <a:gd name="T20" fmla="*/ 18 w 19"/>
                <a:gd name="T21" fmla="*/ 13 h 18"/>
                <a:gd name="T22" fmla="*/ 15 w 19"/>
                <a:gd name="T23" fmla="*/ 15 h 18"/>
                <a:gd name="T24" fmla="*/ 13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4" name="Freeform 841"/>
            <p:cNvSpPr>
              <a:spLocks/>
            </p:cNvSpPr>
            <p:nvPr/>
          </p:nvSpPr>
          <p:spPr bwMode="auto">
            <a:xfrm>
              <a:off x="2295" y="2520"/>
              <a:ext cx="20" cy="18"/>
            </a:xfrm>
            <a:custGeom>
              <a:avLst/>
              <a:gdLst>
                <a:gd name="T0" fmla="*/ 11 w 20"/>
                <a:gd name="T1" fmla="*/ 18 h 18"/>
                <a:gd name="T2" fmla="*/ 5 w 20"/>
                <a:gd name="T3" fmla="*/ 18 h 18"/>
                <a:gd name="T4" fmla="*/ 1 w 20"/>
                <a:gd name="T5" fmla="*/ 15 h 18"/>
                <a:gd name="T6" fmla="*/ 0 w 20"/>
                <a:gd name="T7" fmla="*/ 10 h 18"/>
                <a:gd name="T8" fmla="*/ 1 w 20"/>
                <a:gd name="T9" fmla="*/ 5 h 18"/>
                <a:gd name="T10" fmla="*/ 5 w 20"/>
                <a:gd name="T11" fmla="*/ 1 h 18"/>
                <a:gd name="T12" fmla="*/ 10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5" name="Freeform 842"/>
            <p:cNvSpPr>
              <a:spLocks/>
            </p:cNvSpPr>
            <p:nvPr/>
          </p:nvSpPr>
          <p:spPr bwMode="auto">
            <a:xfrm>
              <a:off x="2299" y="2520"/>
              <a:ext cx="19" cy="16"/>
            </a:xfrm>
            <a:custGeom>
              <a:avLst/>
              <a:gdLst>
                <a:gd name="T0" fmla="*/ 8 w 19"/>
                <a:gd name="T1" fmla="*/ 16 h 16"/>
                <a:gd name="T2" fmla="*/ 3 w 19"/>
                <a:gd name="T3" fmla="*/ 15 h 16"/>
                <a:gd name="T4" fmla="*/ 0 w 19"/>
                <a:gd name="T5" fmla="*/ 11 h 16"/>
                <a:gd name="T6" fmla="*/ 0 w 19"/>
                <a:gd name="T7" fmla="*/ 5 h 16"/>
                <a:gd name="T8" fmla="*/ 3 w 19"/>
                <a:gd name="T9" fmla="*/ 1 h 16"/>
                <a:gd name="T10" fmla="*/ 8 w 19"/>
                <a:gd name="T11" fmla="*/ 0 h 16"/>
                <a:gd name="T12" fmla="*/ 11 w 19"/>
                <a:gd name="T13" fmla="*/ 0 h 16"/>
                <a:gd name="T14" fmla="*/ 16 w 19"/>
                <a:gd name="T15" fmla="*/ 1 h 16"/>
                <a:gd name="T16" fmla="*/ 19 w 19"/>
                <a:gd name="T17" fmla="*/ 5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6" name="Freeform 843"/>
            <p:cNvSpPr>
              <a:spLocks/>
            </p:cNvSpPr>
            <p:nvPr/>
          </p:nvSpPr>
          <p:spPr bwMode="auto">
            <a:xfrm>
              <a:off x="2302" y="2519"/>
              <a:ext cx="19" cy="17"/>
            </a:xfrm>
            <a:custGeom>
              <a:avLst/>
              <a:gdLst>
                <a:gd name="T0" fmla="*/ 12 w 19"/>
                <a:gd name="T1" fmla="*/ 16 h 17"/>
                <a:gd name="T2" fmla="*/ 7 w 19"/>
                <a:gd name="T3" fmla="*/ 17 h 17"/>
                <a:gd name="T4" fmla="*/ 3 w 19"/>
                <a:gd name="T5" fmla="*/ 15 h 17"/>
                <a:gd name="T6" fmla="*/ 0 w 19"/>
                <a:gd name="T7" fmla="*/ 11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6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7" name="Freeform 844"/>
            <p:cNvSpPr>
              <a:spLocks/>
            </p:cNvSpPr>
            <p:nvPr/>
          </p:nvSpPr>
          <p:spPr bwMode="auto">
            <a:xfrm>
              <a:off x="2305" y="2519"/>
              <a:ext cx="17" cy="16"/>
            </a:xfrm>
            <a:custGeom>
              <a:avLst/>
              <a:gdLst>
                <a:gd name="T0" fmla="*/ 8 w 17"/>
                <a:gd name="T1" fmla="*/ 16 h 16"/>
                <a:gd name="T2" fmla="*/ 2 w 17"/>
                <a:gd name="T3" fmla="*/ 15 h 16"/>
                <a:gd name="T4" fmla="*/ 0 w 17"/>
                <a:gd name="T5" fmla="*/ 11 h 16"/>
                <a:gd name="T6" fmla="*/ 0 w 17"/>
                <a:gd name="T7" fmla="*/ 5 h 16"/>
                <a:gd name="T8" fmla="*/ 2 w 17"/>
                <a:gd name="T9" fmla="*/ 1 h 16"/>
                <a:gd name="T10" fmla="*/ 8 w 17"/>
                <a:gd name="T11" fmla="*/ 0 h 16"/>
                <a:gd name="T12" fmla="*/ 9 w 17"/>
                <a:gd name="T13" fmla="*/ 0 h 16"/>
                <a:gd name="T14" fmla="*/ 14 w 17"/>
                <a:gd name="T15" fmla="*/ 1 h 16"/>
                <a:gd name="T16" fmla="*/ 17 w 17"/>
                <a:gd name="T17" fmla="*/ 5 h 16"/>
                <a:gd name="T18" fmla="*/ 17 w 17"/>
                <a:gd name="T19" fmla="*/ 11 h 16"/>
                <a:gd name="T20" fmla="*/ 14 w 17"/>
                <a:gd name="T21" fmla="*/ 15 h 16"/>
                <a:gd name="T22" fmla="*/ 9 w 17"/>
                <a:gd name="T23" fmla="*/ 16 h 16"/>
                <a:gd name="T24" fmla="*/ 8 w 17"/>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4" y="1"/>
                  </a:lnTo>
                  <a:lnTo>
                    <a:pt x="17" y="5"/>
                  </a:lnTo>
                  <a:lnTo>
                    <a:pt x="17" y="11"/>
                  </a:lnTo>
                  <a:lnTo>
                    <a:pt x="14"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8" name="Freeform 845"/>
            <p:cNvSpPr>
              <a:spLocks/>
            </p:cNvSpPr>
            <p:nvPr/>
          </p:nvSpPr>
          <p:spPr bwMode="auto">
            <a:xfrm>
              <a:off x="2306" y="2517"/>
              <a:ext cx="22" cy="18"/>
            </a:xfrm>
            <a:custGeom>
              <a:avLst/>
              <a:gdLst>
                <a:gd name="T0" fmla="*/ 9 w 22"/>
                <a:gd name="T1" fmla="*/ 18 h 18"/>
                <a:gd name="T2" fmla="*/ 5 w 22"/>
                <a:gd name="T3" fmla="*/ 18 h 18"/>
                <a:gd name="T4" fmla="*/ 1 w 22"/>
                <a:gd name="T5" fmla="*/ 14 h 18"/>
                <a:gd name="T6" fmla="*/ 0 w 22"/>
                <a:gd name="T7" fmla="*/ 10 h 18"/>
                <a:gd name="T8" fmla="*/ 1 w 22"/>
                <a:gd name="T9" fmla="*/ 4 h 18"/>
                <a:gd name="T10" fmla="*/ 7 w 22"/>
                <a:gd name="T11" fmla="*/ 2 h 18"/>
                <a:gd name="T12" fmla="*/ 12 w 22"/>
                <a:gd name="T13" fmla="*/ 0 h 18"/>
                <a:gd name="T14" fmla="*/ 16 w 22"/>
                <a:gd name="T15" fmla="*/ 0 h 18"/>
                <a:gd name="T16" fmla="*/ 20 w 22"/>
                <a:gd name="T17" fmla="*/ 4 h 18"/>
                <a:gd name="T18" fmla="*/ 22 w 22"/>
                <a:gd name="T19" fmla="*/ 8 h 18"/>
                <a:gd name="T20" fmla="*/ 20 w 22"/>
                <a:gd name="T21" fmla="*/ 14 h 18"/>
                <a:gd name="T22" fmla="*/ 15 w 22"/>
                <a:gd name="T23" fmla="*/ 17 h 18"/>
                <a:gd name="T24" fmla="*/ 9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9" name="Freeform 846"/>
            <p:cNvSpPr>
              <a:spLocks/>
            </p:cNvSpPr>
            <p:nvPr/>
          </p:nvSpPr>
          <p:spPr bwMode="auto">
            <a:xfrm>
              <a:off x="2311" y="2516"/>
              <a:ext cx="18" cy="18"/>
            </a:xfrm>
            <a:custGeom>
              <a:avLst/>
              <a:gdLst>
                <a:gd name="T0" fmla="*/ 14 w 18"/>
                <a:gd name="T1" fmla="*/ 15 h 18"/>
                <a:gd name="T2" fmla="*/ 10 w 18"/>
                <a:gd name="T3" fmla="*/ 18 h 18"/>
                <a:gd name="T4" fmla="*/ 4 w 18"/>
                <a:gd name="T5" fmla="*/ 16 h 18"/>
                <a:gd name="T6" fmla="*/ 2 w 18"/>
                <a:gd name="T7" fmla="*/ 14 h 18"/>
                <a:gd name="T8" fmla="*/ 0 w 18"/>
                <a:gd name="T9" fmla="*/ 8 h 18"/>
                <a:gd name="T10" fmla="*/ 3 w 18"/>
                <a:gd name="T11" fmla="*/ 4 h 18"/>
                <a:gd name="T12" fmla="*/ 4 w 18"/>
                <a:gd name="T13" fmla="*/ 3 h 18"/>
                <a:gd name="T14" fmla="*/ 8 w 18"/>
                <a:gd name="T15" fmla="*/ 0 h 18"/>
                <a:gd name="T16" fmla="*/ 14 w 18"/>
                <a:gd name="T17" fmla="*/ 1 h 18"/>
                <a:gd name="T18" fmla="*/ 17 w 18"/>
                <a:gd name="T19" fmla="*/ 4 h 18"/>
                <a:gd name="T20" fmla="*/ 18 w 18"/>
                <a:gd name="T21" fmla="*/ 9 h 18"/>
                <a:gd name="T22" fmla="*/ 15 w 18"/>
                <a:gd name="T23" fmla="*/ 14 h 18"/>
                <a:gd name="T24" fmla="*/ 14 w 18"/>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7" y="4"/>
                  </a:lnTo>
                  <a:lnTo>
                    <a:pt x="18" y="9"/>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0" name="Freeform 847"/>
            <p:cNvSpPr>
              <a:spLocks/>
            </p:cNvSpPr>
            <p:nvPr/>
          </p:nvSpPr>
          <p:spPr bwMode="auto">
            <a:xfrm>
              <a:off x="2313" y="2513"/>
              <a:ext cx="28" cy="19"/>
            </a:xfrm>
            <a:custGeom>
              <a:avLst/>
              <a:gdLst>
                <a:gd name="T0" fmla="*/ 9 w 28"/>
                <a:gd name="T1" fmla="*/ 19 h 19"/>
                <a:gd name="T2" fmla="*/ 5 w 28"/>
                <a:gd name="T3" fmla="*/ 19 h 19"/>
                <a:gd name="T4" fmla="*/ 1 w 28"/>
                <a:gd name="T5" fmla="*/ 15 h 19"/>
                <a:gd name="T6" fmla="*/ 0 w 28"/>
                <a:gd name="T7" fmla="*/ 10 h 19"/>
                <a:gd name="T8" fmla="*/ 2 w 28"/>
                <a:gd name="T9" fmla="*/ 6 h 19"/>
                <a:gd name="T10" fmla="*/ 6 w 28"/>
                <a:gd name="T11" fmla="*/ 3 h 19"/>
                <a:gd name="T12" fmla="*/ 19 w 28"/>
                <a:gd name="T13" fmla="*/ 0 h 19"/>
                <a:gd name="T14" fmla="*/ 23 w 28"/>
                <a:gd name="T15" fmla="*/ 0 h 19"/>
                <a:gd name="T16" fmla="*/ 27 w 28"/>
                <a:gd name="T17" fmla="*/ 4 h 19"/>
                <a:gd name="T18" fmla="*/ 28 w 28"/>
                <a:gd name="T19" fmla="*/ 10 h 19"/>
                <a:gd name="T20" fmla="*/ 25 w 28"/>
                <a:gd name="T21" fmla="*/ 14 h 19"/>
                <a:gd name="T22" fmla="*/ 21 w 28"/>
                <a:gd name="T23" fmla="*/ 17 h 19"/>
                <a:gd name="T24" fmla="*/ 9 w 28"/>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9"/>
                <a:gd name="T41" fmla="*/ 28 w 2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9">
                  <a:moveTo>
                    <a:pt x="9" y="19"/>
                  </a:moveTo>
                  <a:lnTo>
                    <a:pt x="5" y="19"/>
                  </a:lnTo>
                  <a:lnTo>
                    <a:pt x="1" y="15"/>
                  </a:lnTo>
                  <a:lnTo>
                    <a:pt x="0" y="10"/>
                  </a:lnTo>
                  <a:lnTo>
                    <a:pt x="2" y="6"/>
                  </a:lnTo>
                  <a:lnTo>
                    <a:pt x="6" y="3"/>
                  </a:lnTo>
                  <a:lnTo>
                    <a:pt x="19" y="0"/>
                  </a:lnTo>
                  <a:lnTo>
                    <a:pt x="23" y="0"/>
                  </a:lnTo>
                  <a:lnTo>
                    <a:pt x="27" y="4"/>
                  </a:lnTo>
                  <a:lnTo>
                    <a:pt x="28" y="10"/>
                  </a:lnTo>
                  <a:lnTo>
                    <a:pt x="25" y="14"/>
                  </a:lnTo>
                  <a:lnTo>
                    <a:pt x="21"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1" name="Freeform 848"/>
            <p:cNvSpPr>
              <a:spLocks/>
            </p:cNvSpPr>
            <p:nvPr/>
          </p:nvSpPr>
          <p:spPr bwMode="auto">
            <a:xfrm>
              <a:off x="2325" y="2512"/>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2" name="Freeform 849"/>
            <p:cNvSpPr>
              <a:spLocks/>
            </p:cNvSpPr>
            <p:nvPr/>
          </p:nvSpPr>
          <p:spPr bwMode="auto">
            <a:xfrm>
              <a:off x="2329" y="2511"/>
              <a:ext cx="19" cy="17"/>
            </a:xfrm>
            <a:custGeom>
              <a:avLst/>
              <a:gdLst>
                <a:gd name="T0" fmla="*/ 12 w 19"/>
                <a:gd name="T1" fmla="*/ 16 h 17"/>
                <a:gd name="T2" fmla="*/ 7 w 19"/>
                <a:gd name="T3" fmla="*/ 17 h 17"/>
                <a:gd name="T4" fmla="*/ 3 w 19"/>
                <a:gd name="T5" fmla="*/ 14 h 17"/>
                <a:gd name="T6" fmla="*/ 0 w 19"/>
                <a:gd name="T7" fmla="*/ 10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6 h 17"/>
                <a:gd name="T20" fmla="*/ 18 w 19"/>
                <a:gd name="T21" fmla="*/ 12 h 17"/>
                <a:gd name="T22" fmla="*/ 15 w 19"/>
                <a:gd name="T23" fmla="*/ 14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1" y="5"/>
                  </a:lnTo>
                  <a:lnTo>
                    <a:pt x="4" y="2"/>
                  </a:lnTo>
                  <a:lnTo>
                    <a:pt x="7" y="1"/>
                  </a:lnTo>
                  <a:lnTo>
                    <a:pt x="12" y="0"/>
                  </a:lnTo>
                  <a:lnTo>
                    <a:pt x="16"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3" name="Freeform 850"/>
            <p:cNvSpPr>
              <a:spLocks/>
            </p:cNvSpPr>
            <p:nvPr/>
          </p:nvSpPr>
          <p:spPr bwMode="auto">
            <a:xfrm>
              <a:off x="2332" y="2511"/>
              <a:ext cx="19" cy="16"/>
            </a:xfrm>
            <a:custGeom>
              <a:avLst/>
              <a:gdLst>
                <a:gd name="T0" fmla="*/ 8 w 19"/>
                <a:gd name="T1" fmla="*/ 16 h 16"/>
                <a:gd name="T2" fmla="*/ 2 w 19"/>
                <a:gd name="T3" fmla="*/ 14 h 16"/>
                <a:gd name="T4" fmla="*/ 0 w 19"/>
                <a:gd name="T5" fmla="*/ 10 h 16"/>
                <a:gd name="T6" fmla="*/ 0 w 19"/>
                <a:gd name="T7" fmla="*/ 5 h 16"/>
                <a:gd name="T8" fmla="*/ 2 w 19"/>
                <a:gd name="T9" fmla="*/ 1 h 16"/>
                <a:gd name="T10" fmla="*/ 8 w 19"/>
                <a:gd name="T11" fmla="*/ 0 h 16"/>
                <a:gd name="T12" fmla="*/ 11 w 19"/>
                <a:gd name="T13" fmla="*/ 0 h 16"/>
                <a:gd name="T14" fmla="*/ 16 w 19"/>
                <a:gd name="T15" fmla="*/ 1 h 16"/>
                <a:gd name="T16" fmla="*/ 19 w 19"/>
                <a:gd name="T17" fmla="*/ 5 h 16"/>
                <a:gd name="T18" fmla="*/ 19 w 19"/>
                <a:gd name="T19" fmla="*/ 10 h 16"/>
                <a:gd name="T20" fmla="*/ 16 w 19"/>
                <a:gd name="T21" fmla="*/ 14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4"/>
                  </a:lnTo>
                  <a:lnTo>
                    <a:pt x="0" y="10"/>
                  </a:lnTo>
                  <a:lnTo>
                    <a:pt x="0" y="5"/>
                  </a:lnTo>
                  <a:lnTo>
                    <a:pt x="2"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4" name="Freeform 851"/>
            <p:cNvSpPr>
              <a:spLocks/>
            </p:cNvSpPr>
            <p:nvPr/>
          </p:nvSpPr>
          <p:spPr bwMode="auto">
            <a:xfrm>
              <a:off x="2334" y="2509"/>
              <a:ext cx="19" cy="18"/>
            </a:xfrm>
            <a:custGeom>
              <a:avLst/>
              <a:gdLst>
                <a:gd name="T0" fmla="*/ 13 w 19"/>
                <a:gd name="T1" fmla="*/ 16 h 18"/>
                <a:gd name="T2" fmla="*/ 7 w 19"/>
                <a:gd name="T3" fmla="*/ 18 h 18"/>
                <a:gd name="T4" fmla="*/ 3 w 19"/>
                <a:gd name="T5" fmla="*/ 15 h 18"/>
                <a:gd name="T6" fmla="*/ 0 w 19"/>
                <a:gd name="T7" fmla="*/ 11 h 18"/>
                <a:gd name="T8" fmla="*/ 2 w 19"/>
                <a:gd name="T9" fmla="*/ 6 h 18"/>
                <a:gd name="T10" fmla="*/ 4 w 19"/>
                <a:gd name="T11" fmla="*/ 3 h 18"/>
                <a:gd name="T12" fmla="*/ 7 w 19"/>
                <a:gd name="T13" fmla="*/ 2 h 18"/>
                <a:gd name="T14" fmla="*/ 13 w 19"/>
                <a:gd name="T15" fmla="*/ 0 h 18"/>
                <a:gd name="T16" fmla="*/ 17 w 19"/>
                <a:gd name="T17" fmla="*/ 3 h 18"/>
                <a:gd name="T18" fmla="*/ 19 w 19"/>
                <a:gd name="T19" fmla="*/ 7 h 18"/>
                <a:gd name="T20" fmla="*/ 18 w 19"/>
                <a:gd name="T21" fmla="*/ 12 h 18"/>
                <a:gd name="T22" fmla="*/ 15 w 19"/>
                <a:gd name="T23" fmla="*/ 15 h 18"/>
                <a:gd name="T24" fmla="*/ 13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4"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5" name="Freeform 852"/>
            <p:cNvSpPr>
              <a:spLocks/>
            </p:cNvSpPr>
            <p:nvPr/>
          </p:nvSpPr>
          <p:spPr bwMode="auto">
            <a:xfrm>
              <a:off x="2337" y="2508"/>
              <a:ext cx="21" cy="17"/>
            </a:xfrm>
            <a:custGeom>
              <a:avLst/>
              <a:gdLst>
                <a:gd name="T0" fmla="*/ 11 w 21"/>
                <a:gd name="T1" fmla="*/ 17 h 17"/>
                <a:gd name="T2" fmla="*/ 6 w 21"/>
                <a:gd name="T3" fmla="*/ 17 h 17"/>
                <a:gd name="T4" fmla="*/ 1 w 21"/>
                <a:gd name="T5" fmla="*/ 15 h 17"/>
                <a:gd name="T6" fmla="*/ 0 w 21"/>
                <a:gd name="T7" fmla="*/ 9 h 17"/>
                <a:gd name="T8" fmla="*/ 1 w 21"/>
                <a:gd name="T9" fmla="*/ 5 h 17"/>
                <a:gd name="T10" fmla="*/ 6 w 21"/>
                <a:gd name="T11" fmla="*/ 1 h 17"/>
                <a:gd name="T12" fmla="*/ 10 w 21"/>
                <a:gd name="T13" fmla="*/ 0 h 17"/>
                <a:gd name="T14" fmla="*/ 15 w 21"/>
                <a:gd name="T15" fmla="*/ 0 h 17"/>
                <a:gd name="T16" fmla="*/ 19 w 21"/>
                <a:gd name="T17" fmla="*/ 3 h 17"/>
                <a:gd name="T18" fmla="*/ 21 w 21"/>
                <a:gd name="T19" fmla="*/ 8 h 17"/>
                <a:gd name="T20" fmla="*/ 19 w 21"/>
                <a:gd name="T21" fmla="*/ 12 h 17"/>
                <a:gd name="T22" fmla="*/ 15 w 21"/>
                <a:gd name="T23" fmla="*/ 16 h 17"/>
                <a:gd name="T24" fmla="*/ 11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1" y="15"/>
                  </a:lnTo>
                  <a:lnTo>
                    <a:pt x="0" y="9"/>
                  </a:lnTo>
                  <a:lnTo>
                    <a:pt x="1"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6" name="Freeform 853"/>
            <p:cNvSpPr>
              <a:spLocks/>
            </p:cNvSpPr>
            <p:nvPr/>
          </p:nvSpPr>
          <p:spPr bwMode="auto">
            <a:xfrm>
              <a:off x="2341" y="2508"/>
              <a:ext cx="18" cy="16"/>
            </a:xfrm>
            <a:custGeom>
              <a:avLst/>
              <a:gdLst>
                <a:gd name="T0" fmla="*/ 8 w 18"/>
                <a:gd name="T1" fmla="*/ 16 h 16"/>
                <a:gd name="T2" fmla="*/ 3 w 18"/>
                <a:gd name="T3" fmla="*/ 15 h 16"/>
                <a:gd name="T4" fmla="*/ 0 w 18"/>
                <a:gd name="T5" fmla="*/ 11 h 16"/>
                <a:gd name="T6" fmla="*/ 0 w 18"/>
                <a:gd name="T7" fmla="*/ 5 h 16"/>
                <a:gd name="T8" fmla="*/ 3 w 18"/>
                <a:gd name="T9" fmla="*/ 1 h 16"/>
                <a:gd name="T10" fmla="*/ 8 w 18"/>
                <a:gd name="T11" fmla="*/ 0 h 16"/>
                <a:gd name="T12" fmla="*/ 10 w 18"/>
                <a:gd name="T13" fmla="*/ 0 h 16"/>
                <a:gd name="T14" fmla="*/ 15 w 18"/>
                <a:gd name="T15" fmla="*/ 1 h 16"/>
                <a:gd name="T16" fmla="*/ 18 w 18"/>
                <a:gd name="T17" fmla="*/ 5 h 16"/>
                <a:gd name="T18" fmla="*/ 18 w 18"/>
                <a:gd name="T19" fmla="*/ 11 h 16"/>
                <a:gd name="T20" fmla="*/ 15 w 18"/>
                <a:gd name="T21" fmla="*/ 15 h 16"/>
                <a:gd name="T22" fmla="*/ 10 w 18"/>
                <a:gd name="T23" fmla="*/ 16 h 16"/>
                <a:gd name="T24" fmla="*/ 8 w 18"/>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10" y="0"/>
                  </a:lnTo>
                  <a:lnTo>
                    <a:pt x="15" y="1"/>
                  </a:lnTo>
                  <a:lnTo>
                    <a:pt x="18" y="5"/>
                  </a:lnTo>
                  <a:lnTo>
                    <a:pt x="18" y="11"/>
                  </a:lnTo>
                  <a:lnTo>
                    <a:pt x="15"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7" name="Freeform 854"/>
            <p:cNvSpPr>
              <a:spLocks/>
            </p:cNvSpPr>
            <p:nvPr/>
          </p:nvSpPr>
          <p:spPr bwMode="auto">
            <a:xfrm>
              <a:off x="2343" y="2506"/>
              <a:ext cx="20" cy="18"/>
            </a:xfrm>
            <a:custGeom>
              <a:avLst/>
              <a:gdLst>
                <a:gd name="T0" fmla="*/ 10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0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8" name="Freeform 855"/>
            <p:cNvSpPr>
              <a:spLocks/>
            </p:cNvSpPr>
            <p:nvPr/>
          </p:nvSpPr>
          <p:spPr bwMode="auto">
            <a:xfrm>
              <a:off x="2347" y="2506"/>
              <a:ext cx="17" cy="17"/>
            </a:xfrm>
            <a:custGeom>
              <a:avLst/>
              <a:gdLst>
                <a:gd name="T0" fmla="*/ 8 w 17"/>
                <a:gd name="T1" fmla="*/ 17 h 17"/>
                <a:gd name="T2" fmla="*/ 2 w 17"/>
                <a:gd name="T3" fmla="*/ 15 h 17"/>
                <a:gd name="T4" fmla="*/ 0 w 17"/>
                <a:gd name="T5" fmla="*/ 11 h 17"/>
                <a:gd name="T6" fmla="*/ 0 w 17"/>
                <a:gd name="T7" fmla="*/ 6 h 17"/>
                <a:gd name="T8" fmla="*/ 2 w 17"/>
                <a:gd name="T9" fmla="*/ 2 h 17"/>
                <a:gd name="T10" fmla="*/ 8 w 17"/>
                <a:gd name="T11" fmla="*/ 0 h 17"/>
                <a:gd name="T12" fmla="*/ 9 w 17"/>
                <a:gd name="T13" fmla="*/ 0 h 17"/>
                <a:gd name="T14" fmla="*/ 15 w 17"/>
                <a:gd name="T15" fmla="*/ 2 h 17"/>
                <a:gd name="T16" fmla="*/ 17 w 17"/>
                <a:gd name="T17" fmla="*/ 6 h 17"/>
                <a:gd name="T18" fmla="*/ 17 w 17"/>
                <a:gd name="T19" fmla="*/ 11 h 17"/>
                <a:gd name="T20" fmla="*/ 15 w 17"/>
                <a:gd name="T21" fmla="*/ 15 h 17"/>
                <a:gd name="T22" fmla="*/ 9 w 17"/>
                <a:gd name="T23" fmla="*/ 17 h 17"/>
                <a:gd name="T24" fmla="*/ 8 w 17"/>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9" name="Freeform 856"/>
            <p:cNvSpPr>
              <a:spLocks/>
            </p:cNvSpPr>
            <p:nvPr/>
          </p:nvSpPr>
          <p:spPr bwMode="auto">
            <a:xfrm>
              <a:off x="2348" y="2505"/>
              <a:ext cx="19" cy="18"/>
            </a:xfrm>
            <a:custGeom>
              <a:avLst/>
              <a:gdLst>
                <a:gd name="T0" fmla="*/ 12 w 19"/>
                <a:gd name="T1" fmla="*/ 16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0" name="Freeform 857"/>
            <p:cNvSpPr>
              <a:spLocks/>
            </p:cNvSpPr>
            <p:nvPr/>
          </p:nvSpPr>
          <p:spPr bwMode="auto">
            <a:xfrm>
              <a:off x="2351" y="2505"/>
              <a:ext cx="17" cy="16"/>
            </a:xfrm>
            <a:custGeom>
              <a:avLst/>
              <a:gdLst>
                <a:gd name="T0" fmla="*/ 8 w 17"/>
                <a:gd name="T1" fmla="*/ 16 h 16"/>
                <a:gd name="T2" fmla="*/ 2 w 17"/>
                <a:gd name="T3" fmla="*/ 15 h 16"/>
                <a:gd name="T4" fmla="*/ 0 w 17"/>
                <a:gd name="T5" fmla="*/ 11 h 16"/>
                <a:gd name="T6" fmla="*/ 0 w 17"/>
                <a:gd name="T7" fmla="*/ 6 h 16"/>
                <a:gd name="T8" fmla="*/ 2 w 17"/>
                <a:gd name="T9" fmla="*/ 1 h 16"/>
                <a:gd name="T10" fmla="*/ 8 w 17"/>
                <a:gd name="T11" fmla="*/ 0 h 16"/>
                <a:gd name="T12" fmla="*/ 9 w 17"/>
                <a:gd name="T13" fmla="*/ 0 h 16"/>
                <a:gd name="T14" fmla="*/ 15 w 17"/>
                <a:gd name="T15" fmla="*/ 1 h 16"/>
                <a:gd name="T16" fmla="*/ 17 w 17"/>
                <a:gd name="T17" fmla="*/ 6 h 16"/>
                <a:gd name="T18" fmla="*/ 17 w 17"/>
                <a:gd name="T19" fmla="*/ 11 h 16"/>
                <a:gd name="T20" fmla="*/ 15 w 17"/>
                <a:gd name="T21" fmla="*/ 15 h 16"/>
                <a:gd name="T22" fmla="*/ 9 w 17"/>
                <a:gd name="T23" fmla="*/ 16 h 16"/>
                <a:gd name="T24" fmla="*/ 8 w 17"/>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6"/>
                  </a:lnTo>
                  <a:lnTo>
                    <a:pt x="2" y="1"/>
                  </a:lnTo>
                  <a:lnTo>
                    <a:pt x="8" y="0"/>
                  </a:lnTo>
                  <a:lnTo>
                    <a:pt x="9" y="0"/>
                  </a:lnTo>
                  <a:lnTo>
                    <a:pt x="15" y="1"/>
                  </a:lnTo>
                  <a:lnTo>
                    <a:pt x="17" y="6"/>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1" name="Freeform 858"/>
            <p:cNvSpPr>
              <a:spLocks/>
            </p:cNvSpPr>
            <p:nvPr/>
          </p:nvSpPr>
          <p:spPr bwMode="auto">
            <a:xfrm>
              <a:off x="2352" y="2500"/>
              <a:ext cx="35" cy="21"/>
            </a:xfrm>
            <a:custGeom>
              <a:avLst/>
              <a:gdLst>
                <a:gd name="T0" fmla="*/ 11 w 35"/>
                <a:gd name="T1" fmla="*/ 21 h 21"/>
                <a:gd name="T2" fmla="*/ 6 w 35"/>
                <a:gd name="T3" fmla="*/ 21 h 21"/>
                <a:gd name="T4" fmla="*/ 1 w 35"/>
                <a:gd name="T5" fmla="*/ 17 h 21"/>
                <a:gd name="T6" fmla="*/ 0 w 35"/>
                <a:gd name="T7" fmla="*/ 13 h 21"/>
                <a:gd name="T8" fmla="*/ 1 w 35"/>
                <a:gd name="T9" fmla="*/ 8 h 21"/>
                <a:gd name="T10" fmla="*/ 6 w 35"/>
                <a:gd name="T11" fmla="*/ 5 h 21"/>
                <a:gd name="T12" fmla="*/ 25 w 35"/>
                <a:gd name="T13" fmla="*/ 0 h 21"/>
                <a:gd name="T14" fmla="*/ 30 w 35"/>
                <a:gd name="T15" fmla="*/ 0 h 21"/>
                <a:gd name="T16" fmla="*/ 34 w 35"/>
                <a:gd name="T17" fmla="*/ 4 h 21"/>
                <a:gd name="T18" fmla="*/ 35 w 35"/>
                <a:gd name="T19" fmla="*/ 8 h 21"/>
                <a:gd name="T20" fmla="*/ 34 w 35"/>
                <a:gd name="T21" fmla="*/ 13 h 21"/>
                <a:gd name="T22" fmla="*/ 30 w 35"/>
                <a:gd name="T23" fmla="*/ 16 h 21"/>
                <a:gd name="T24" fmla="*/ 11 w 35"/>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1"/>
                <a:gd name="T41" fmla="*/ 35 w 3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1">
                  <a:moveTo>
                    <a:pt x="11" y="21"/>
                  </a:moveTo>
                  <a:lnTo>
                    <a:pt x="6" y="21"/>
                  </a:lnTo>
                  <a:lnTo>
                    <a:pt x="1" y="17"/>
                  </a:lnTo>
                  <a:lnTo>
                    <a:pt x="0" y="13"/>
                  </a:lnTo>
                  <a:lnTo>
                    <a:pt x="1" y="8"/>
                  </a:lnTo>
                  <a:lnTo>
                    <a:pt x="6" y="5"/>
                  </a:lnTo>
                  <a:lnTo>
                    <a:pt x="25" y="0"/>
                  </a:lnTo>
                  <a:lnTo>
                    <a:pt x="30" y="0"/>
                  </a:lnTo>
                  <a:lnTo>
                    <a:pt x="34" y="4"/>
                  </a:lnTo>
                  <a:lnTo>
                    <a:pt x="35" y="8"/>
                  </a:lnTo>
                  <a:lnTo>
                    <a:pt x="34" y="13"/>
                  </a:lnTo>
                  <a:lnTo>
                    <a:pt x="30" y="16"/>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2" name="Freeform 859"/>
            <p:cNvSpPr>
              <a:spLocks/>
            </p:cNvSpPr>
            <p:nvPr/>
          </p:nvSpPr>
          <p:spPr bwMode="auto">
            <a:xfrm>
              <a:off x="2371" y="2497"/>
              <a:ext cx="22" cy="19"/>
            </a:xfrm>
            <a:custGeom>
              <a:avLst/>
              <a:gdLst>
                <a:gd name="T0" fmla="*/ 12 w 22"/>
                <a:gd name="T1" fmla="*/ 18 h 19"/>
                <a:gd name="T2" fmla="*/ 7 w 22"/>
                <a:gd name="T3" fmla="*/ 19 h 19"/>
                <a:gd name="T4" fmla="*/ 3 w 22"/>
                <a:gd name="T5" fmla="*/ 16 h 19"/>
                <a:gd name="T6" fmla="*/ 0 w 22"/>
                <a:gd name="T7" fmla="*/ 12 h 19"/>
                <a:gd name="T8" fmla="*/ 1 w 22"/>
                <a:gd name="T9" fmla="*/ 7 h 19"/>
                <a:gd name="T10" fmla="*/ 4 w 22"/>
                <a:gd name="T11" fmla="*/ 4 h 19"/>
                <a:gd name="T12" fmla="*/ 10 w 22"/>
                <a:gd name="T13" fmla="*/ 1 h 19"/>
                <a:gd name="T14" fmla="*/ 15 w 22"/>
                <a:gd name="T15" fmla="*/ 0 h 19"/>
                <a:gd name="T16" fmla="*/ 19 w 22"/>
                <a:gd name="T17" fmla="*/ 3 h 19"/>
                <a:gd name="T18" fmla="*/ 22 w 22"/>
                <a:gd name="T19" fmla="*/ 7 h 19"/>
                <a:gd name="T20" fmla="*/ 20 w 22"/>
                <a:gd name="T21" fmla="*/ 12 h 19"/>
                <a:gd name="T22" fmla="*/ 18 w 22"/>
                <a:gd name="T23" fmla="*/ 15 h 19"/>
                <a:gd name="T24" fmla="*/ 12 w 22"/>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3" name="Freeform 860"/>
            <p:cNvSpPr>
              <a:spLocks/>
            </p:cNvSpPr>
            <p:nvPr/>
          </p:nvSpPr>
          <p:spPr bwMode="auto">
            <a:xfrm>
              <a:off x="2377" y="2497"/>
              <a:ext cx="20" cy="16"/>
            </a:xfrm>
            <a:custGeom>
              <a:avLst/>
              <a:gdLst>
                <a:gd name="T0" fmla="*/ 8 w 20"/>
                <a:gd name="T1" fmla="*/ 16 h 16"/>
                <a:gd name="T2" fmla="*/ 2 w 20"/>
                <a:gd name="T3" fmla="*/ 15 h 16"/>
                <a:gd name="T4" fmla="*/ 0 w 20"/>
                <a:gd name="T5" fmla="*/ 11 h 16"/>
                <a:gd name="T6" fmla="*/ 0 w 20"/>
                <a:gd name="T7" fmla="*/ 5 h 16"/>
                <a:gd name="T8" fmla="*/ 2 w 20"/>
                <a:gd name="T9" fmla="*/ 1 h 16"/>
                <a:gd name="T10" fmla="*/ 8 w 20"/>
                <a:gd name="T11" fmla="*/ 0 h 16"/>
                <a:gd name="T12" fmla="*/ 12 w 20"/>
                <a:gd name="T13" fmla="*/ 0 h 16"/>
                <a:gd name="T14" fmla="*/ 17 w 20"/>
                <a:gd name="T15" fmla="*/ 1 h 16"/>
                <a:gd name="T16" fmla="*/ 20 w 20"/>
                <a:gd name="T17" fmla="*/ 5 h 16"/>
                <a:gd name="T18" fmla="*/ 20 w 20"/>
                <a:gd name="T19" fmla="*/ 11 h 16"/>
                <a:gd name="T20" fmla="*/ 17 w 20"/>
                <a:gd name="T21" fmla="*/ 15 h 16"/>
                <a:gd name="T22" fmla="*/ 12 w 20"/>
                <a:gd name="T23" fmla="*/ 16 h 16"/>
                <a:gd name="T24" fmla="*/ 8 w 20"/>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5"/>
                  </a:lnTo>
                  <a:lnTo>
                    <a:pt x="2" y="1"/>
                  </a:lnTo>
                  <a:lnTo>
                    <a:pt x="8" y="0"/>
                  </a:lnTo>
                  <a:lnTo>
                    <a:pt x="12" y="0"/>
                  </a:lnTo>
                  <a:lnTo>
                    <a:pt x="17" y="1"/>
                  </a:lnTo>
                  <a:lnTo>
                    <a:pt x="20" y="5"/>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4" name="Freeform 861"/>
            <p:cNvSpPr>
              <a:spLocks/>
            </p:cNvSpPr>
            <p:nvPr/>
          </p:nvSpPr>
          <p:spPr bwMode="auto">
            <a:xfrm>
              <a:off x="2381" y="2494"/>
              <a:ext cx="21" cy="19"/>
            </a:xfrm>
            <a:custGeom>
              <a:avLst/>
              <a:gdLst>
                <a:gd name="T0" fmla="*/ 12 w 21"/>
                <a:gd name="T1" fmla="*/ 18 h 19"/>
                <a:gd name="T2" fmla="*/ 6 w 21"/>
                <a:gd name="T3" fmla="*/ 19 h 19"/>
                <a:gd name="T4" fmla="*/ 2 w 21"/>
                <a:gd name="T5" fmla="*/ 17 h 19"/>
                <a:gd name="T6" fmla="*/ 0 w 21"/>
                <a:gd name="T7" fmla="*/ 12 h 19"/>
                <a:gd name="T8" fmla="*/ 1 w 21"/>
                <a:gd name="T9" fmla="*/ 7 h 19"/>
                <a:gd name="T10" fmla="*/ 4 w 21"/>
                <a:gd name="T11" fmla="*/ 4 h 19"/>
                <a:gd name="T12" fmla="*/ 9 w 21"/>
                <a:gd name="T13" fmla="*/ 2 h 19"/>
                <a:gd name="T14" fmla="*/ 15 w 21"/>
                <a:gd name="T15" fmla="*/ 0 h 19"/>
                <a:gd name="T16" fmla="*/ 19 w 21"/>
                <a:gd name="T17" fmla="*/ 3 h 19"/>
                <a:gd name="T18" fmla="*/ 21 w 21"/>
                <a:gd name="T19" fmla="*/ 7 h 19"/>
                <a:gd name="T20" fmla="*/ 20 w 21"/>
                <a:gd name="T21" fmla="*/ 12 h 19"/>
                <a:gd name="T22" fmla="*/ 17 w 21"/>
                <a:gd name="T23" fmla="*/ 15 h 19"/>
                <a:gd name="T24" fmla="*/ 12 w 21"/>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7"/>
                  </a:lnTo>
                  <a:lnTo>
                    <a:pt x="0" y="12"/>
                  </a:lnTo>
                  <a:lnTo>
                    <a:pt x="1" y="7"/>
                  </a:lnTo>
                  <a:lnTo>
                    <a:pt x="4" y="4"/>
                  </a:lnTo>
                  <a:lnTo>
                    <a:pt x="9" y="2"/>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5" name="Freeform 862"/>
            <p:cNvSpPr>
              <a:spLocks/>
            </p:cNvSpPr>
            <p:nvPr/>
          </p:nvSpPr>
          <p:spPr bwMode="auto">
            <a:xfrm>
              <a:off x="2386" y="2494"/>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6" name="Freeform 863"/>
            <p:cNvSpPr>
              <a:spLocks/>
            </p:cNvSpPr>
            <p:nvPr/>
          </p:nvSpPr>
          <p:spPr bwMode="auto">
            <a:xfrm>
              <a:off x="2389" y="2493"/>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7" name="Freeform 864"/>
            <p:cNvSpPr>
              <a:spLocks/>
            </p:cNvSpPr>
            <p:nvPr/>
          </p:nvSpPr>
          <p:spPr bwMode="auto">
            <a:xfrm>
              <a:off x="2393" y="2490"/>
              <a:ext cx="23" cy="19"/>
            </a:xfrm>
            <a:custGeom>
              <a:avLst/>
              <a:gdLst>
                <a:gd name="T0" fmla="*/ 11 w 23"/>
                <a:gd name="T1" fmla="*/ 19 h 19"/>
                <a:gd name="T2" fmla="*/ 7 w 23"/>
                <a:gd name="T3" fmla="*/ 19 h 19"/>
                <a:gd name="T4" fmla="*/ 1 w 23"/>
                <a:gd name="T5" fmla="*/ 16 h 19"/>
                <a:gd name="T6" fmla="*/ 0 w 23"/>
                <a:gd name="T7" fmla="*/ 11 h 19"/>
                <a:gd name="T8" fmla="*/ 1 w 23"/>
                <a:gd name="T9" fmla="*/ 7 h 19"/>
                <a:gd name="T10" fmla="*/ 5 w 23"/>
                <a:gd name="T11" fmla="*/ 3 h 19"/>
                <a:gd name="T12" fmla="*/ 12 w 23"/>
                <a:gd name="T13" fmla="*/ 0 h 19"/>
                <a:gd name="T14" fmla="*/ 16 w 23"/>
                <a:gd name="T15" fmla="*/ 0 h 19"/>
                <a:gd name="T16" fmla="*/ 22 w 23"/>
                <a:gd name="T17" fmla="*/ 3 h 19"/>
                <a:gd name="T18" fmla="*/ 23 w 23"/>
                <a:gd name="T19" fmla="*/ 8 h 19"/>
                <a:gd name="T20" fmla="*/ 22 w 23"/>
                <a:gd name="T21" fmla="*/ 12 h 19"/>
                <a:gd name="T22" fmla="*/ 17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8" name="Freeform 865"/>
            <p:cNvSpPr>
              <a:spLocks/>
            </p:cNvSpPr>
            <p:nvPr/>
          </p:nvSpPr>
          <p:spPr bwMode="auto">
            <a:xfrm>
              <a:off x="2400" y="2489"/>
              <a:ext cx="20" cy="17"/>
            </a:xfrm>
            <a:custGeom>
              <a:avLst/>
              <a:gdLst>
                <a:gd name="T0" fmla="*/ 10 w 20"/>
                <a:gd name="T1" fmla="*/ 17 h 17"/>
                <a:gd name="T2" fmla="*/ 5 w 20"/>
                <a:gd name="T3" fmla="*/ 17 h 17"/>
                <a:gd name="T4" fmla="*/ 1 w 20"/>
                <a:gd name="T5" fmla="*/ 15 h 17"/>
                <a:gd name="T6" fmla="*/ 0 w 20"/>
                <a:gd name="T7" fmla="*/ 9 h 17"/>
                <a:gd name="T8" fmla="*/ 1 w 20"/>
                <a:gd name="T9" fmla="*/ 5 h 17"/>
                <a:gd name="T10" fmla="*/ 5 w 20"/>
                <a:gd name="T11" fmla="*/ 1 h 17"/>
                <a:gd name="T12" fmla="*/ 9 w 20"/>
                <a:gd name="T13" fmla="*/ 0 h 17"/>
                <a:gd name="T14" fmla="*/ 15 w 20"/>
                <a:gd name="T15" fmla="*/ 0 h 17"/>
                <a:gd name="T16" fmla="*/ 19 w 20"/>
                <a:gd name="T17" fmla="*/ 3 h 17"/>
                <a:gd name="T18" fmla="*/ 20 w 20"/>
                <a:gd name="T19" fmla="*/ 8 h 17"/>
                <a:gd name="T20" fmla="*/ 19 w 20"/>
                <a:gd name="T21" fmla="*/ 12 h 17"/>
                <a:gd name="T22" fmla="*/ 15 w 20"/>
                <a:gd name="T23" fmla="*/ 16 h 17"/>
                <a:gd name="T24" fmla="*/ 10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5" y="0"/>
                  </a:lnTo>
                  <a:lnTo>
                    <a:pt x="19" y="3"/>
                  </a:lnTo>
                  <a:lnTo>
                    <a:pt x="20" y="8"/>
                  </a:lnTo>
                  <a:lnTo>
                    <a:pt x="19" y="12"/>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9" name="Freeform 866"/>
            <p:cNvSpPr>
              <a:spLocks/>
            </p:cNvSpPr>
            <p:nvPr/>
          </p:nvSpPr>
          <p:spPr bwMode="auto">
            <a:xfrm>
              <a:off x="2404" y="2489"/>
              <a:ext cx="19" cy="16"/>
            </a:xfrm>
            <a:custGeom>
              <a:avLst/>
              <a:gdLst>
                <a:gd name="T0" fmla="*/ 8 w 19"/>
                <a:gd name="T1" fmla="*/ 16 h 16"/>
                <a:gd name="T2" fmla="*/ 2 w 19"/>
                <a:gd name="T3" fmla="*/ 15 h 16"/>
                <a:gd name="T4" fmla="*/ 0 w 19"/>
                <a:gd name="T5" fmla="*/ 11 h 16"/>
                <a:gd name="T6" fmla="*/ 0 w 19"/>
                <a:gd name="T7" fmla="*/ 5 h 16"/>
                <a:gd name="T8" fmla="*/ 2 w 19"/>
                <a:gd name="T9" fmla="*/ 1 h 16"/>
                <a:gd name="T10" fmla="*/ 8 w 19"/>
                <a:gd name="T11" fmla="*/ 0 h 16"/>
                <a:gd name="T12" fmla="*/ 11 w 19"/>
                <a:gd name="T13" fmla="*/ 0 h 16"/>
                <a:gd name="T14" fmla="*/ 16 w 19"/>
                <a:gd name="T15" fmla="*/ 1 h 16"/>
                <a:gd name="T16" fmla="*/ 19 w 19"/>
                <a:gd name="T17" fmla="*/ 5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0" name="Freeform 867"/>
            <p:cNvSpPr>
              <a:spLocks/>
            </p:cNvSpPr>
            <p:nvPr/>
          </p:nvSpPr>
          <p:spPr bwMode="auto">
            <a:xfrm>
              <a:off x="2406" y="2487"/>
              <a:ext cx="19" cy="18"/>
            </a:xfrm>
            <a:custGeom>
              <a:avLst/>
              <a:gdLst>
                <a:gd name="T0" fmla="*/ 13 w 19"/>
                <a:gd name="T1" fmla="*/ 17 h 18"/>
                <a:gd name="T2" fmla="*/ 7 w 19"/>
                <a:gd name="T3" fmla="*/ 18 h 18"/>
                <a:gd name="T4" fmla="*/ 3 w 19"/>
                <a:gd name="T5" fmla="*/ 15 h 18"/>
                <a:gd name="T6" fmla="*/ 0 w 19"/>
                <a:gd name="T7" fmla="*/ 11 h 18"/>
                <a:gd name="T8" fmla="*/ 2 w 19"/>
                <a:gd name="T9" fmla="*/ 6 h 18"/>
                <a:gd name="T10" fmla="*/ 4 w 19"/>
                <a:gd name="T11" fmla="*/ 3 h 18"/>
                <a:gd name="T12" fmla="*/ 7 w 19"/>
                <a:gd name="T13" fmla="*/ 2 h 18"/>
                <a:gd name="T14" fmla="*/ 13 w 19"/>
                <a:gd name="T15" fmla="*/ 0 h 18"/>
                <a:gd name="T16" fmla="*/ 17 w 19"/>
                <a:gd name="T17" fmla="*/ 3 h 18"/>
                <a:gd name="T18" fmla="*/ 19 w 19"/>
                <a:gd name="T19" fmla="*/ 7 h 18"/>
                <a:gd name="T20" fmla="*/ 18 w 19"/>
                <a:gd name="T21" fmla="*/ 13 h 18"/>
                <a:gd name="T22" fmla="*/ 15 w 19"/>
                <a:gd name="T23" fmla="*/ 15 h 18"/>
                <a:gd name="T24" fmla="*/ 13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1" name="Freeform 868"/>
            <p:cNvSpPr>
              <a:spLocks/>
            </p:cNvSpPr>
            <p:nvPr/>
          </p:nvSpPr>
          <p:spPr bwMode="auto">
            <a:xfrm>
              <a:off x="2409" y="2487"/>
              <a:ext cx="18" cy="17"/>
            </a:xfrm>
            <a:custGeom>
              <a:avLst/>
              <a:gdLst>
                <a:gd name="T0" fmla="*/ 8 w 18"/>
                <a:gd name="T1" fmla="*/ 17 h 17"/>
                <a:gd name="T2" fmla="*/ 3 w 18"/>
                <a:gd name="T3" fmla="*/ 15 h 17"/>
                <a:gd name="T4" fmla="*/ 0 w 18"/>
                <a:gd name="T5" fmla="*/ 11 h 17"/>
                <a:gd name="T6" fmla="*/ 0 w 18"/>
                <a:gd name="T7" fmla="*/ 6 h 17"/>
                <a:gd name="T8" fmla="*/ 3 w 18"/>
                <a:gd name="T9" fmla="*/ 2 h 17"/>
                <a:gd name="T10" fmla="*/ 8 w 18"/>
                <a:gd name="T11" fmla="*/ 0 h 17"/>
                <a:gd name="T12" fmla="*/ 10 w 18"/>
                <a:gd name="T13" fmla="*/ 0 h 17"/>
                <a:gd name="T14" fmla="*/ 15 w 18"/>
                <a:gd name="T15" fmla="*/ 2 h 17"/>
                <a:gd name="T16" fmla="*/ 18 w 18"/>
                <a:gd name="T17" fmla="*/ 6 h 17"/>
                <a:gd name="T18" fmla="*/ 18 w 18"/>
                <a:gd name="T19" fmla="*/ 11 h 17"/>
                <a:gd name="T20" fmla="*/ 15 w 18"/>
                <a:gd name="T21" fmla="*/ 15 h 17"/>
                <a:gd name="T22" fmla="*/ 10 w 18"/>
                <a:gd name="T23" fmla="*/ 17 h 17"/>
                <a:gd name="T24" fmla="*/ 8 w 18"/>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2" name="Freeform 869"/>
            <p:cNvSpPr>
              <a:spLocks/>
            </p:cNvSpPr>
            <p:nvPr/>
          </p:nvSpPr>
          <p:spPr bwMode="auto">
            <a:xfrm>
              <a:off x="2410" y="2486"/>
              <a:ext cx="19" cy="18"/>
            </a:xfrm>
            <a:custGeom>
              <a:avLst/>
              <a:gdLst>
                <a:gd name="T0" fmla="*/ 13 w 19"/>
                <a:gd name="T1" fmla="*/ 16 h 18"/>
                <a:gd name="T2" fmla="*/ 7 w 19"/>
                <a:gd name="T3" fmla="*/ 18 h 18"/>
                <a:gd name="T4" fmla="*/ 3 w 19"/>
                <a:gd name="T5" fmla="*/ 15 h 18"/>
                <a:gd name="T6" fmla="*/ 0 w 19"/>
                <a:gd name="T7" fmla="*/ 11 h 18"/>
                <a:gd name="T8" fmla="*/ 2 w 19"/>
                <a:gd name="T9" fmla="*/ 6 h 18"/>
                <a:gd name="T10" fmla="*/ 5 w 19"/>
                <a:gd name="T11" fmla="*/ 3 h 18"/>
                <a:gd name="T12" fmla="*/ 7 w 19"/>
                <a:gd name="T13" fmla="*/ 1 h 18"/>
                <a:gd name="T14" fmla="*/ 13 w 19"/>
                <a:gd name="T15" fmla="*/ 0 h 18"/>
                <a:gd name="T16" fmla="*/ 17 w 19"/>
                <a:gd name="T17" fmla="*/ 3 h 18"/>
                <a:gd name="T18" fmla="*/ 19 w 19"/>
                <a:gd name="T19" fmla="*/ 7 h 18"/>
                <a:gd name="T20" fmla="*/ 18 w 19"/>
                <a:gd name="T21" fmla="*/ 12 h 18"/>
                <a:gd name="T22" fmla="*/ 15 w 19"/>
                <a:gd name="T23" fmla="*/ 15 h 18"/>
                <a:gd name="T24" fmla="*/ 13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3" name="Freeform 870"/>
            <p:cNvSpPr>
              <a:spLocks/>
            </p:cNvSpPr>
            <p:nvPr/>
          </p:nvSpPr>
          <p:spPr bwMode="auto">
            <a:xfrm>
              <a:off x="2413" y="2486"/>
              <a:ext cx="19" cy="16"/>
            </a:xfrm>
            <a:custGeom>
              <a:avLst/>
              <a:gdLst>
                <a:gd name="T0" fmla="*/ 8 w 19"/>
                <a:gd name="T1" fmla="*/ 16 h 16"/>
                <a:gd name="T2" fmla="*/ 3 w 19"/>
                <a:gd name="T3" fmla="*/ 15 h 16"/>
                <a:gd name="T4" fmla="*/ 0 w 19"/>
                <a:gd name="T5" fmla="*/ 11 h 16"/>
                <a:gd name="T6" fmla="*/ 0 w 19"/>
                <a:gd name="T7" fmla="*/ 6 h 16"/>
                <a:gd name="T8" fmla="*/ 3 w 19"/>
                <a:gd name="T9" fmla="*/ 1 h 16"/>
                <a:gd name="T10" fmla="*/ 8 w 19"/>
                <a:gd name="T11" fmla="*/ 0 h 16"/>
                <a:gd name="T12" fmla="*/ 11 w 19"/>
                <a:gd name="T13" fmla="*/ 0 h 16"/>
                <a:gd name="T14" fmla="*/ 16 w 19"/>
                <a:gd name="T15" fmla="*/ 1 h 16"/>
                <a:gd name="T16" fmla="*/ 19 w 19"/>
                <a:gd name="T17" fmla="*/ 6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4" name="Freeform 871"/>
            <p:cNvSpPr>
              <a:spLocks/>
            </p:cNvSpPr>
            <p:nvPr/>
          </p:nvSpPr>
          <p:spPr bwMode="auto">
            <a:xfrm>
              <a:off x="2416" y="2485"/>
              <a:ext cx="19" cy="17"/>
            </a:xfrm>
            <a:custGeom>
              <a:avLst/>
              <a:gdLst>
                <a:gd name="T0" fmla="*/ 12 w 19"/>
                <a:gd name="T1" fmla="*/ 16 h 17"/>
                <a:gd name="T2" fmla="*/ 7 w 19"/>
                <a:gd name="T3" fmla="*/ 17 h 17"/>
                <a:gd name="T4" fmla="*/ 3 w 19"/>
                <a:gd name="T5" fmla="*/ 15 h 17"/>
                <a:gd name="T6" fmla="*/ 0 w 19"/>
                <a:gd name="T7" fmla="*/ 11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7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5" name="Freeform 872"/>
            <p:cNvSpPr>
              <a:spLocks/>
            </p:cNvSpPr>
            <p:nvPr/>
          </p:nvSpPr>
          <p:spPr bwMode="auto">
            <a:xfrm>
              <a:off x="2419" y="2483"/>
              <a:ext cx="20" cy="18"/>
            </a:xfrm>
            <a:custGeom>
              <a:avLst/>
              <a:gdLst>
                <a:gd name="T0" fmla="*/ 10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0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6" name="Freeform 873"/>
            <p:cNvSpPr>
              <a:spLocks/>
            </p:cNvSpPr>
            <p:nvPr/>
          </p:nvSpPr>
          <p:spPr bwMode="auto">
            <a:xfrm>
              <a:off x="2423" y="2483"/>
              <a:ext cx="17" cy="17"/>
            </a:xfrm>
            <a:custGeom>
              <a:avLst/>
              <a:gdLst>
                <a:gd name="T0" fmla="*/ 8 w 17"/>
                <a:gd name="T1" fmla="*/ 17 h 17"/>
                <a:gd name="T2" fmla="*/ 2 w 17"/>
                <a:gd name="T3" fmla="*/ 15 h 17"/>
                <a:gd name="T4" fmla="*/ 0 w 17"/>
                <a:gd name="T5" fmla="*/ 11 h 17"/>
                <a:gd name="T6" fmla="*/ 0 w 17"/>
                <a:gd name="T7" fmla="*/ 6 h 17"/>
                <a:gd name="T8" fmla="*/ 2 w 17"/>
                <a:gd name="T9" fmla="*/ 2 h 17"/>
                <a:gd name="T10" fmla="*/ 8 w 17"/>
                <a:gd name="T11" fmla="*/ 0 h 17"/>
                <a:gd name="T12" fmla="*/ 9 w 17"/>
                <a:gd name="T13" fmla="*/ 0 h 17"/>
                <a:gd name="T14" fmla="*/ 15 w 17"/>
                <a:gd name="T15" fmla="*/ 2 h 17"/>
                <a:gd name="T16" fmla="*/ 17 w 17"/>
                <a:gd name="T17" fmla="*/ 6 h 17"/>
                <a:gd name="T18" fmla="*/ 17 w 17"/>
                <a:gd name="T19" fmla="*/ 11 h 17"/>
                <a:gd name="T20" fmla="*/ 15 w 17"/>
                <a:gd name="T21" fmla="*/ 15 h 17"/>
                <a:gd name="T22" fmla="*/ 9 w 17"/>
                <a:gd name="T23" fmla="*/ 17 h 17"/>
                <a:gd name="T24" fmla="*/ 8 w 17"/>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7" name="Freeform 874"/>
            <p:cNvSpPr>
              <a:spLocks/>
            </p:cNvSpPr>
            <p:nvPr/>
          </p:nvSpPr>
          <p:spPr bwMode="auto">
            <a:xfrm>
              <a:off x="2424" y="2482"/>
              <a:ext cx="19" cy="18"/>
            </a:xfrm>
            <a:custGeom>
              <a:avLst/>
              <a:gdLst>
                <a:gd name="T0" fmla="*/ 12 w 19"/>
                <a:gd name="T1" fmla="*/ 16 h 18"/>
                <a:gd name="T2" fmla="*/ 7 w 19"/>
                <a:gd name="T3" fmla="*/ 18 h 18"/>
                <a:gd name="T4" fmla="*/ 3 w 19"/>
                <a:gd name="T5" fmla="*/ 15 h 18"/>
                <a:gd name="T6" fmla="*/ 0 w 19"/>
                <a:gd name="T7" fmla="*/ 11 h 18"/>
                <a:gd name="T8" fmla="*/ 1 w 19"/>
                <a:gd name="T9" fmla="*/ 5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8" name="Freeform 875"/>
            <p:cNvSpPr>
              <a:spLocks/>
            </p:cNvSpPr>
            <p:nvPr/>
          </p:nvSpPr>
          <p:spPr bwMode="auto">
            <a:xfrm>
              <a:off x="2427" y="2481"/>
              <a:ext cx="21" cy="17"/>
            </a:xfrm>
            <a:custGeom>
              <a:avLst/>
              <a:gdLst>
                <a:gd name="T0" fmla="*/ 9 w 21"/>
                <a:gd name="T1" fmla="*/ 17 h 17"/>
                <a:gd name="T2" fmla="*/ 5 w 21"/>
                <a:gd name="T3" fmla="*/ 17 h 17"/>
                <a:gd name="T4" fmla="*/ 1 w 21"/>
                <a:gd name="T5" fmla="*/ 13 h 17"/>
                <a:gd name="T6" fmla="*/ 0 w 21"/>
                <a:gd name="T7" fmla="*/ 9 h 17"/>
                <a:gd name="T8" fmla="*/ 1 w 21"/>
                <a:gd name="T9" fmla="*/ 4 h 17"/>
                <a:gd name="T10" fmla="*/ 7 w 21"/>
                <a:gd name="T11" fmla="*/ 1 h 17"/>
                <a:gd name="T12" fmla="*/ 12 w 21"/>
                <a:gd name="T13" fmla="*/ 0 h 17"/>
                <a:gd name="T14" fmla="*/ 16 w 21"/>
                <a:gd name="T15" fmla="*/ 0 h 17"/>
                <a:gd name="T16" fmla="*/ 20 w 21"/>
                <a:gd name="T17" fmla="*/ 4 h 17"/>
                <a:gd name="T18" fmla="*/ 21 w 21"/>
                <a:gd name="T19" fmla="*/ 8 h 17"/>
                <a:gd name="T20" fmla="*/ 20 w 21"/>
                <a:gd name="T21" fmla="*/ 13 h 17"/>
                <a:gd name="T22" fmla="*/ 15 w 21"/>
                <a:gd name="T23" fmla="*/ 16 h 17"/>
                <a:gd name="T24" fmla="*/ 9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9" name="Freeform 876"/>
            <p:cNvSpPr>
              <a:spLocks/>
            </p:cNvSpPr>
            <p:nvPr/>
          </p:nvSpPr>
          <p:spPr bwMode="auto">
            <a:xfrm>
              <a:off x="2432" y="2479"/>
              <a:ext cx="19" cy="18"/>
            </a:xfrm>
            <a:custGeom>
              <a:avLst/>
              <a:gdLst>
                <a:gd name="T0" fmla="*/ 12 w 19"/>
                <a:gd name="T1" fmla="*/ 17 h 18"/>
                <a:gd name="T2" fmla="*/ 7 w 19"/>
                <a:gd name="T3" fmla="*/ 18 h 18"/>
                <a:gd name="T4" fmla="*/ 3 w 19"/>
                <a:gd name="T5" fmla="*/ 15 h 18"/>
                <a:gd name="T6" fmla="*/ 0 w 19"/>
                <a:gd name="T7" fmla="*/ 11 h 18"/>
                <a:gd name="T8" fmla="*/ 2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0" name="Freeform 877"/>
            <p:cNvSpPr>
              <a:spLocks/>
            </p:cNvSpPr>
            <p:nvPr/>
          </p:nvSpPr>
          <p:spPr bwMode="auto">
            <a:xfrm>
              <a:off x="2435" y="2479"/>
              <a:ext cx="20" cy="17"/>
            </a:xfrm>
            <a:custGeom>
              <a:avLst/>
              <a:gdLst>
                <a:gd name="T0" fmla="*/ 8 w 20"/>
                <a:gd name="T1" fmla="*/ 17 h 17"/>
                <a:gd name="T2" fmla="*/ 3 w 20"/>
                <a:gd name="T3" fmla="*/ 15 h 17"/>
                <a:gd name="T4" fmla="*/ 0 w 20"/>
                <a:gd name="T5" fmla="*/ 11 h 17"/>
                <a:gd name="T6" fmla="*/ 0 w 20"/>
                <a:gd name="T7" fmla="*/ 6 h 17"/>
                <a:gd name="T8" fmla="*/ 3 w 20"/>
                <a:gd name="T9" fmla="*/ 2 h 17"/>
                <a:gd name="T10" fmla="*/ 8 w 20"/>
                <a:gd name="T11" fmla="*/ 0 h 17"/>
                <a:gd name="T12" fmla="*/ 12 w 20"/>
                <a:gd name="T13" fmla="*/ 0 h 17"/>
                <a:gd name="T14" fmla="*/ 18 w 20"/>
                <a:gd name="T15" fmla="*/ 2 h 17"/>
                <a:gd name="T16" fmla="*/ 20 w 20"/>
                <a:gd name="T17" fmla="*/ 6 h 17"/>
                <a:gd name="T18" fmla="*/ 20 w 20"/>
                <a:gd name="T19" fmla="*/ 11 h 17"/>
                <a:gd name="T20" fmla="*/ 18 w 20"/>
                <a:gd name="T21" fmla="*/ 15 h 17"/>
                <a:gd name="T22" fmla="*/ 12 w 20"/>
                <a:gd name="T23" fmla="*/ 17 h 17"/>
                <a:gd name="T24" fmla="*/ 8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3" y="15"/>
                  </a:lnTo>
                  <a:lnTo>
                    <a:pt x="0" y="11"/>
                  </a:lnTo>
                  <a:lnTo>
                    <a:pt x="0" y="6"/>
                  </a:lnTo>
                  <a:lnTo>
                    <a:pt x="3" y="2"/>
                  </a:lnTo>
                  <a:lnTo>
                    <a:pt x="8" y="0"/>
                  </a:lnTo>
                  <a:lnTo>
                    <a:pt x="12" y="0"/>
                  </a:lnTo>
                  <a:lnTo>
                    <a:pt x="18" y="2"/>
                  </a:lnTo>
                  <a:lnTo>
                    <a:pt x="20" y="6"/>
                  </a:lnTo>
                  <a:lnTo>
                    <a:pt x="20" y="11"/>
                  </a:lnTo>
                  <a:lnTo>
                    <a:pt x="18"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1" name="Freeform 878"/>
            <p:cNvSpPr>
              <a:spLocks/>
            </p:cNvSpPr>
            <p:nvPr/>
          </p:nvSpPr>
          <p:spPr bwMode="auto">
            <a:xfrm>
              <a:off x="2439" y="2478"/>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2" name="Freeform 879"/>
            <p:cNvSpPr>
              <a:spLocks/>
            </p:cNvSpPr>
            <p:nvPr/>
          </p:nvSpPr>
          <p:spPr bwMode="auto">
            <a:xfrm>
              <a:off x="2443" y="2477"/>
              <a:ext cx="19" cy="17"/>
            </a:xfrm>
            <a:custGeom>
              <a:avLst/>
              <a:gdLst>
                <a:gd name="T0" fmla="*/ 12 w 19"/>
                <a:gd name="T1" fmla="*/ 16 h 17"/>
                <a:gd name="T2" fmla="*/ 7 w 19"/>
                <a:gd name="T3" fmla="*/ 17 h 17"/>
                <a:gd name="T4" fmla="*/ 3 w 19"/>
                <a:gd name="T5" fmla="*/ 15 h 17"/>
                <a:gd name="T6" fmla="*/ 0 w 19"/>
                <a:gd name="T7" fmla="*/ 10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6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3" name="Freeform 880"/>
            <p:cNvSpPr>
              <a:spLocks/>
            </p:cNvSpPr>
            <p:nvPr/>
          </p:nvSpPr>
          <p:spPr bwMode="auto">
            <a:xfrm>
              <a:off x="2446" y="2475"/>
              <a:ext cx="19" cy="18"/>
            </a:xfrm>
            <a:custGeom>
              <a:avLst/>
              <a:gdLst>
                <a:gd name="T0" fmla="*/ 12 w 19"/>
                <a:gd name="T1" fmla="*/ 17 h 18"/>
                <a:gd name="T2" fmla="*/ 7 w 19"/>
                <a:gd name="T3" fmla="*/ 18 h 18"/>
                <a:gd name="T4" fmla="*/ 2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7 w 19"/>
                <a:gd name="T21" fmla="*/ 12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4" name="Freeform 881"/>
            <p:cNvSpPr>
              <a:spLocks/>
            </p:cNvSpPr>
            <p:nvPr/>
          </p:nvSpPr>
          <p:spPr bwMode="auto">
            <a:xfrm>
              <a:off x="2448" y="2474"/>
              <a:ext cx="22" cy="18"/>
            </a:xfrm>
            <a:custGeom>
              <a:avLst/>
              <a:gdLst>
                <a:gd name="T0" fmla="*/ 10 w 22"/>
                <a:gd name="T1" fmla="*/ 18 h 18"/>
                <a:gd name="T2" fmla="*/ 6 w 22"/>
                <a:gd name="T3" fmla="*/ 18 h 18"/>
                <a:gd name="T4" fmla="*/ 2 w 22"/>
                <a:gd name="T5" fmla="*/ 13 h 18"/>
                <a:gd name="T6" fmla="*/ 0 w 22"/>
                <a:gd name="T7" fmla="*/ 9 h 18"/>
                <a:gd name="T8" fmla="*/ 2 w 22"/>
                <a:gd name="T9" fmla="*/ 4 h 18"/>
                <a:gd name="T10" fmla="*/ 7 w 22"/>
                <a:gd name="T11" fmla="*/ 1 h 18"/>
                <a:gd name="T12" fmla="*/ 13 w 22"/>
                <a:gd name="T13" fmla="*/ 0 h 18"/>
                <a:gd name="T14" fmla="*/ 17 w 22"/>
                <a:gd name="T15" fmla="*/ 0 h 18"/>
                <a:gd name="T16" fmla="*/ 21 w 22"/>
                <a:gd name="T17" fmla="*/ 4 h 18"/>
                <a:gd name="T18" fmla="*/ 22 w 22"/>
                <a:gd name="T19" fmla="*/ 8 h 18"/>
                <a:gd name="T20" fmla="*/ 21 w 22"/>
                <a:gd name="T21" fmla="*/ 13 h 18"/>
                <a:gd name="T22" fmla="*/ 15 w 22"/>
                <a:gd name="T23" fmla="*/ 16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3"/>
                  </a:lnTo>
                  <a:lnTo>
                    <a:pt x="0" y="9"/>
                  </a:lnTo>
                  <a:lnTo>
                    <a:pt x="2" y="4"/>
                  </a:lnTo>
                  <a:lnTo>
                    <a:pt x="7" y="1"/>
                  </a:lnTo>
                  <a:lnTo>
                    <a:pt x="13" y="0"/>
                  </a:lnTo>
                  <a:lnTo>
                    <a:pt x="17" y="0"/>
                  </a:lnTo>
                  <a:lnTo>
                    <a:pt x="21" y="4"/>
                  </a:lnTo>
                  <a:lnTo>
                    <a:pt x="22" y="8"/>
                  </a:lnTo>
                  <a:lnTo>
                    <a:pt x="21" y="13"/>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5" name="Freeform 882"/>
            <p:cNvSpPr>
              <a:spLocks/>
            </p:cNvSpPr>
            <p:nvPr/>
          </p:nvSpPr>
          <p:spPr bwMode="auto">
            <a:xfrm>
              <a:off x="2454" y="2472"/>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6" name="Freeform 883"/>
            <p:cNvSpPr>
              <a:spLocks/>
            </p:cNvSpPr>
            <p:nvPr/>
          </p:nvSpPr>
          <p:spPr bwMode="auto">
            <a:xfrm>
              <a:off x="2457" y="2472"/>
              <a:ext cx="20" cy="17"/>
            </a:xfrm>
            <a:custGeom>
              <a:avLst/>
              <a:gdLst>
                <a:gd name="T0" fmla="*/ 8 w 20"/>
                <a:gd name="T1" fmla="*/ 17 h 17"/>
                <a:gd name="T2" fmla="*/ 2 w 20"/>
                <a:gd name="T3" fmla="*/ 15 h 17"/>
                <a:gd name="T4" fmla="*/ 0 w 20"/>
                <a:gd name="T5" fmla="*/ 11 h 17"/>
                <a:gd name="T6" fmla="*/ 0 w 20"/>
                <a:gd name="T7" fmla="*/ 6 h 17"/>
                <a:gd name="T8" fmla="*/ 2 w 20"/>
                <a:gd name="T9" fmla="*/ 2 h 17"/>
                <a:gd name="T10" fmla="*/ 8 w 20"/>
                <a:gd name="T11" fmla="*/ 0 h 17"/>
                <a:gd name="T12" fmla="*/ 12 w 20"/>
                <a:gd name="T13" fmla="*/ 0 h 17"/>
                <a:gd name="T14" fmla="*/ 17 w 20"/>
                <a:gd name="T15" fmla="*/ 2 h 17"/>
                <a:gd name="T16" fmla="*/ 20 w 20"/>
                <a:gd name="T17" fmla="*/ 6 h 17"/>
                <a:gd name="T18" fmla="*/ 20 w 20"/>
                <a:gd name="T19" fmla="*/ 11 h 17"/>
                <a:gd name="T20" fmla="*/ 17 w 20"/>
                <a:gd name="T21" fmla="*/ 15 h 17"/>
                <a:gd name="T22" fmla="*/ 12 w 20"/>
                <a:gd name="T23" fmla="*/ 17 h 17"/>
                <a:gd name="T24" fmla="*/ 8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2" y="15"/>
                  </a:lnTo>
                  <a:lnTo>
                    <a:pt x="0" y="11"/>
                  </a:lnTo>
                  <a:lnTo>
                    <a:pt x="0" y="6"/>
                  </a:lnTo>
                  <a:lnTo>
                    <a:pt x="2" y="2"/>
                  </a:lnTo>
                  <a:lnTo>
                    <a:pt x="8" y="0"/>
                  </a:lnTo>
                  <a:lnTo>
                    <a:pt x="12" y="0"/>
                  </a:lnTo>
                  <a:lnTo>
                    <a:pt x="17" y="2"/>
                  </a:lnTo>
                  <a:lnTo>
                    <a:pt x="20" y="6"/>
                  </a:lnTo>
                  <a:lnTo>
                    <a:pt x="20" y="11"/>
                  </a:lnTo>
                  <a:lnTo>
                    <a:pt x="17"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7" name="Freeform 884"/>
            <p:cNvSpPr>
              <a:spLocks/>
            </p:cNvSpPr>
            <p:nvPr/>
          </p:nvSpPr>
          <p:spPr bwMode="auto">
            <a:xfrm>
              <a:off x="2461" y="2471"/>
              <a:ext cx="17" cy="18"/>
            </a:xfrm>
            <a:custGeom>
              <a:avLst/>
              <a:gdLst>
                <a:gd name="T0" fmla="*/ 13 w 17"/>
                <a:gd name="T1" fmla="*/ 15 h 18"/>
                <a:gd name="T2" fmla="*/ 9 w 17"/>
                <a:gd name="T3" fmla="*/ 18 h 18"/>
                <a:gd name="T4" fmla="*/ 4 w 17"/>
                <a:gd name="T5" fmla="*/ 16 h 18"/>
                <a:gd name="T6" fmla="*/ 1 w 17"/>
                <a:gd name="T7" fmla="*/ 14 h 18"/>
                <a:gd name="T8" fmla="*/ 0 w 17"/>
                <a:gd name="T9" fmla="*/ 8 h 18"/>
                <a:gd name="T10" fmla="*/ 2 w 17"/>
                <a:gd name="T11" fmla="*/ 4 h 18"/>
                <a:gd name="T12" fmla="*/ 4 w 17"/>
                <a:gd name="T13" fmla="*/ 3 h 18"/>
                <a:gd name="T14" fmla="*/ 8 w 17"/>
                <a:gd name="T15" fmla="*/ 0 h 18"/>
                <a:gd name="T16" fmla="*/ 13 w 17"/>
                <a:gd name="T17" fmla="*/ 1 h 18"/>
                <a:gd name="T18" fmla="*/ 16 w 17"/>
                <a:gd name="T19" fmla="*/ 4 h 18"/>
                <a:gd name="T20" fmla="*/ 17 w 17"/>
                <a:gd name="T21" fmla="*/ 10 h 18"/>
                <a:gd name="T22" fmla="*/ 15 w 17"/>
                <a:gd name="T23" fmla="*/ 14 h 18"/>
                <a:gd name="T24" fmla="*/ 13 w 17"/>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6"/>
                  </a:lnTo>
                  <a:lnTo>
                    <a:pt x="1" y="14"/>
                  </a:lnTo>
                  <a:lnTo>
                    <a:pt x="0" y="8"/>
                  </a:lnTo>
                  <a:lnTo>
                    <a:pt x="2" y="4"/>
                  </a:lnTo>
                  <a:lnTo>
                    <a:pt x="4" y="3"/>
                  </a:lnTo>
                  <a:lnTo>
                    <a:pt x="8" y="0"/>
                  </a:lnTo>
                  <a:lnTo>
                    <a:pt x="13" y="1"/>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8" name="Freeform 885"/>
            <p:cNvSpPr>
              <a:spLocks/>
            </p:cNvSpPr>
            <p:nvPr/>
          </p:nvSpPr>
          <p:spPr bwMode="auto">
            <a:xfrm>
              <a:off x="2462" y="2471"/>
              <a:ext cx="19" cy="16"/>
            </a:xfrm>
            <a:custGeom>
              <a:avLst/>
              <a:gdLst>
                <a:gd name="T0" fmla="*/ 8 w 19"/>
                <a:gd name="T1" fmla="*/ 16 h 16"/>
                <a:gd name="T2" fmla="*/ 3 w 19"/>
                <a:gd name="T3" fmla="*/ 15 h 16"/>
                <a:gd name="T4" fmla="*/ 0 w 19"/>
                <a:gd name="T5" fmla="*/ 11 h 16"/>
                <a:gd name="T6" fmla="*/ 0 w 19"/>
                <a:gd name="T7" fmla="*/ 6 h 16"/>
                <a:gd name="T8" fmla="*/ 3 w 19"/>
                <a:gd name="T9" fmla="*/ 1 h 16"/>
                <a:gd name="T10" fmla="*/ 8 w 19"/>
                <a:gd name="T11" fmla="*/ 0 h 16"/>
                <a:gd name="T12" fmla="*/ 11 w 19"/>
                <a:gd name="T13" fmla="*/ 0 h 16"/>
                <a:gd name="T14" fmla="*/ 16 w 19"/>
                <a:gd name="T15" fmla="*/ 1 h 16"/>
                <a:gd name="T16" fmla="*/ 19 w 19"/>
                <a:gd name="T17" fmla="*/ 6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29" name="Freeform 886"/>
            <p:cNvSpPr>
              <a:spLocks/>
            </p:cNvSpPr>
            <p:nvPr/>
          </p:nvSpPr>
          <p:spPr bwMode="auto">
            <a:xfrm>
              <a:off x="2465" y="2470"/>
              <a:ext cx="19" cy="17"/>
            </a:xfrm>
            <a:custGeom>
              <a:avLst/>
              <a:gdLst>
                <a:gd name="T0" fmla="*/ 12 w 19"/>
                <a:gd name="T1" fmla="*/ 16 h 17"/>
                <a:gd name="T2" fmla="*/ 7 w 19"/>
                <a:gd name="T3" fmla="*/ 17 h 17"/>
                <a:gd name="T4" fmla="*/ 2 w 19"/>
                <a:gd name="T5" fmla="*/ 15 h 17"/>
                <a:gd name="T6" fmla="*/ 0 w 19"/>
                <a:gd name="T7" fmla="*/ 11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7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0" name="Freeform 887"/>
            <p:cNvSpPr>
              <a:spLocks/>
            </p:cNvSpPr>
            <p:nvPr/>
          </p:nvSpPr>
          <p:spPr bwMode="auto">
            <a:xfrm>
              <a:off x="2467" y="2468"/>
              <a:ext cx="19" cy="18"/>
            </a:xfrm>
            <a:custGeom>
              <a:avLst/>
              <a:gdLst>
                <a:gd name="T0" fmla="*/ 13 w 19"/>
                <a:gd name="T1" fmla="*/ 17 h 18"/>
                <a:gd name="T2" fmla="*/ 7 w 19"/>
                <a:gd name="T3" fmla="*/ 18 h 18"/>
                <a:gd name="T4" fmla="*/ 3 w 19"/>
                <a:gd name="T5" fmla="*/ 15 h 18"/>
                <a:gd name="T6" fmla="*/ 0 w 19"/>
                <a:gd name="T7" fmla="*/ 11 h 18"/>
                <a:gd name="T8" fmla="*/ 2 w 19"/>
                <a:gd name="T9" fmla="*/ 6 h 18"/>
                <a:gd name="T10" fmla="*/ 5 w 19"/>
                <a:gd name="T11" fmla="*/ 3 h 18"/>
                <a:gd name="T12" fmla="*/ 7 w 19"/>
                <a:gd name="T13" fmla="*/ 2 h 18"/>
                <a:gd name="T14" fmla="*/ 13 w 19"/>
                <a:gd name="T15" fmla="*/ 0 h 18"/>
                <a:gd name="T16" fmla="*/ 17 w 19"/>
                <a:gd name="T17" fmla="*/ 3 h 18"/>
                <a:gd name="T18" fmla="*/ 19 w 19"/>
                <a:gd name="T19" fmla="*/ 7 h 18"/>
                <a:gd name="T20" fmla="*/ 18 w 19"/>
                <a:gd name="T21" fmla="*/ 13 h 18"/>
                <a:gd name="T22" fmla="*/ 15 w 19"/>
                <a:gd name="T23" fmla="*/ 15 h 18"/>
                <a:gd name="T24" fmla="*/ 13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5"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1" name="Freeform 888"/>
            <p:cNvSpPr>
              <a:spLocks/>
            </p:cNvSpPr>
            <p:nvPr/>
          </p:nvSpPr>
          <p:spPr bwMode="auto">
            <a:xfrm>
              <a:off x="2470" y="2467"/>
              <a:ext cx="23" cy="18"/>
            </a:xfrm>
            <a:custGeom>
              <a:avLst/>
              <a:gdLst>
                <a:gd name="T0" fmla="*/ 10 w 23"/>
                <a:gd name="T1" fmla="*/ 18 h 18"/>
                <a:gd name="T2" fmla="*/ 4 w 23"/>
                <a:gd name="T3" fmla="*/ 16 h 18"/>
                <a:gd name="T4" fmla="*/ 2 w 23"/>
                <a:gd name="T5" fmla="*/ 14 h 18"/>
                <a:gd name="T6" fmla="*/ 0 w 23"/>
                <a:gd name="T7" fmla="*/ 8 h 18"/>
                <a:gd name="T8" fmla="*/ 3 w 23"/>
                <a:gd name="T9" fmla="*/ 4 h 18"/>
                <a:gd name="T10" fmla="*/ 7 w 23"/>
                <a:gd name="T11" fmla="*/ 1 h 18"/>
                <a:gd name="T12" fmla="*/ 14 w 23"/>
                <a:gd name="T13" fmla="*/ 0 h 18"/>
                <a:gd name="T14" fmla="*/ 19 w 23"/>
                <a:gd name="T15" fmla="*/ 1 h 18"/>
                <a:gd name="T16" fmla="*/ 22 w 23"/>
                <a:gd name="T17" fmla="*/ 4 h 18"/>
                <a:gd name="T18" fmla="*/ 23 w 23"/>
                <a:gd name="T19" fmla="*/ 10 h 18"/>
                <a:gd name="T20" fmla="*/ 21 w 23"/>
                <a:gd name="T21" fmla="*/ 14 h 18"/>
                <a:gd name="T22" fmla="*/ 16 w 23"/>
                <a:gd name="T23" fmla="*/ 16 h 18"/>
                <a:gd name="T24" fmla="*/ 10 w 23"/>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6"/>
                  </a:lnTo>
                  <a:lnTo>
                    <a:pt x="2" y="14"/>
                  </a:lnTo>
                  <a:lnTo>
                    <a:pt x="0" y="8"/>
                  </a:lnTo>
                  <a:lnTo>
                    <a:pt x="3" y="4"/>
                  </a:lnTo>
                  <a:lnTo>
                    <a:pt x="7" y="1"/>
                  </a:lnTo>
                  <a:lnTo>
                    <a:pt x="14" y="0"/>
                  </a:lnTo>
                  <a:lnTo>
                    <a:pt x="19" y="1"/>
                  </a:lnTo>
                  <a:lnTo>
                    <a:pt x="22" y="4"/>
                  </a:lnTo>
                  <a:lnTo>
                    <a:pt x="23" y="10"/>
                  </a:lnTo>
                  <a:lnTo>
                    <a:pt x="21" y="14"/>
                  </a:lnTo>
                  <a:lnTo>
                    <a:pt x="16"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2" name="Freeform 889"/>
            <p:cNvSpPr>
              <a:spLocks/>
            </p:cNvSpPr>
            <p:nvPr/>
          </p:nvSpPr>
          <p:spPr bwMode="auto">
            <a:xfrm>
              <a:off x="2477" y="2466"/>
              <a:ext cx="18" cy="17"/>
            </a:xfrm>
            <a:custGeom>
              <a:avLst/>
              <a:gdLst>
                <a:gd name="T0" fmla="*/ 14 w 18"/>
                <a:gd name="T1" fmla="*/ 15 h 17"/>
                <a:gd name="T2" fmla="*/ 9 w 18"/>
                <a:gd name="T3" fmla="*/ 17 h 17"/>
                <a:gd name="T4" fmla="*/ 4 w 18"/>
                <a:gd name="T5" fmla="*/ 16 h 17"/>
                <a:gd name="T6" fmla="*/ 1 w 18"/>
                <a:gd name="T7" fmla="*/ 13 h 17"/>
                <a:gd name="T8" fmla="*/ 0 w 18"/>
                <a:gd name="T9" fmla="*/ 8 h 17"/>
                <a:gd name="T10" fmla="*/ 3 w 18"/>
                <a:gd name="T11" fmla="*/ 4 h 17"/>
                <a:gd name="T12" fmla="*/ 4 w 18"/>
                <a:gd name="T13" fmla="*/ 2 h 17"/>
                <a:gd name="T14" fmla="*/ 8 w 18"/>
                <a:gd name="T15" fmla="*/ 0 h 17"/>
                <a:gd name="T16" fmla="*/ 14 w 18"/>
                <a:gd name="T17" fmla="*/ 1 h 17"/>
                <a:gd name="T18" fmla="*/ 16 w 18"/>
                <a:gd name="T19" fmla="*/ 4 h 17"/>
                <a:gd name="T20" fmla="*/ 18 w 18"/>
                <a:gd name="T21" fmla="*/ 9 h 17"/>
                <a:gd name="T22" fmla="*/ 15 w 18"/>
                <a:gd name="T23" fmla="*/ 13 h 17"/>
                <a:gd name="T24" fmla="*/ 14 w 18"/>
                <a:gd name="T25" fmla="*/ 1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9" y="17"/>
                  </a:lnTo>
                  <a:lnTo>
                    <a:pt x="4" y="16"/>
                  </a:lnTo>
                  <a:lnTo>
                    <a:pt x="1" y="13"/>
                  </a:lnTo>
                  <a:lnTo>
                    <a:pt x="0" y="8"/>
                  </a:lnTo>
                  <a:lnTo>
                    <a:pt x="3" y="4"/>
                  </a:lnTo>
                  <a:lnTo>
                    <a:pt x="4" y="2"/>
                  </a:lnTo>
                  <a:lnTo>
                    <a:pt x="8" y="0"/>
                  </a:lnTo>
                  <a:lnTo>
                    <a:pt x="14" y="1"/>
                  </a:lnTo>
                  <a:lnTo>
                    <a:pt x="16"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3" name="Freeform 890"/>
            <p:cNvSpPr>
              <a:spLocks/>
            </p:cNvSpPr>
            <p:nvPr/>
          </p:nvSpPr>
          <p:spPr bwMode="auto">
            <a:xfrm>
              <a:off x="2478" y="2464"/>
              <a:ext cx="22" cy="18"/>
            </a:xfrm>
            <a:custGeom>
              <a:avLst/>
              <a:gdLst>
                <a:gd name="T0" fmla="*/ 10 w 22"/>
                <a:gd name="T1" fmla="*/ 18 h 18"/>
                <a:gd name="T2" fmla="*/ 6 w 22"/>
                <a:gd name="T3" fmla="*/ 18 h 18"/>
                <a:gd name="T4" fmla="*/ 2 w 22"/>
                <a:gd name="T5" fmla="*/ 14 h 18"/>
                <a:gd name="T6" fmla="*/ 0 w 22"/>
                <a:gd name="T7" fmla="*/ 10 h 18"/>
                <a:gd name="T8" fmla="*/ 2 w 22"/>
                <a:gd name="T9" fmla="*/ 4 h 18"/>
                <a:gd name="T10" fmla="*/ 7 w 22"/>
                <a:gd name="T11" fmla="*/ 2 h 18"/>
                <a:gd name="T12" fmla="*/ 13 w 22"/>
                <a:gd name="T13" fmla="*/ 0 h 18"/>
                <a:gd name="T14" fmla="*/ 17 w 22"/>
                <a:gd name="T15" fmla="*/ 0 h 18"/>
                <a:gd name="T16" fmla="*/ 21 w 22"/>
                <a:gd name="T17" fmla="*/ 4 h 18"/>
                <a:gd name="T18" fmla="*/ 22 w 22"/>
                <a:gd name="T19" fmla="*/ 8 h 18"/>
                <a:gd name="T20" fmla="*/ 21 w 22"/>
                <a:gd name="T21" fmla="*/ 14 h 18"/>
                <a:gd name="T22" fmla="*/ 15 w 22"/>
                <a:gd name="T23" fmla="*/ 17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4" name="Freeform 891"/>
            <p:cNvSpPr>
              <a:spLocks/>
            </p:cNvSpPr>
            <p:nvPr/>
          </p:nvSpPr>
          <p:spPr bwMode="auto">
            <a:xfrm>
              <a:off x="2484" y="2463"/>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5" name="Freeform 892"/>
            <p:cNvSpPr>
              <a:spLocks/>
            </p:cNvSpPr>
            <p:nvPr/>
          </p:nvSpPr>
          <p:spPr bwMode="auto">
            <a:xfrm>
              <a:off x="2488" y="2462"/>
              <a:ext cx="22" cy="17"/>
            </a:xfrm>
            <a:custGeom>
              <a:avLst/>
              <a:gdLst>
                <a:gd name="T0" fmla="*/ 9 w 22"/>
                <a:gd name="T1" fmla="*/ 17 h 17"/>
                <a:gd name="T2" fmla="*/ 5 w 22"/>
                <a:gd name="T3" fmla="*/ 17 h 17"/>
                <a:gd name="T4" fmla="*/ 1 w 22"/>
                <a:gd name="T5" fmla="*/ 13 h 17"/>
                <a:gd name="T6" fmla="*/ 0 w 22"/>
                <a:gd name="T7" fmla="*/ 9 h 17"/>
                <a:gd name="T8" fmla="*/ 1 w 22"/>
                <a:gd name="T9" fmla="*/ 4 h 17"/>
                <a:gd name="T10" fmla="*/ 7 w 22"/>
                <a:gd name="T11" fmla="*/ 1 h 17"/>
                <a:gd name="T12" fmla="*/ 12 w 22"/>
                <a:gd name="T13" fmla="*/ 0 h 17"/>
                <a:gd name="T14" fmla="*/ 16 w 22"/>
                <a:gd name="T15" fmla="*/ 0 h 17"/>
                <a:gd name="T16" fmla="*/ 20 w 22"/>
                <a:gd name="T17" fmla="*/ 4 h 17"/>
                <a:gd name="T18" fmla="*/ 22 w 22"/>
                <a:gd name="T19" fmla="*/ 8 h 17"/>
                <a:gd name="T20" fmla="*/ 20 w 22"/>
                <a:gd name="T21" fmla="*/ 13 h 17"/>
                <a:gd name="T22" fmla="*/ 15 w 22"/>
                <a:gd name="T23" fmla="*/ 16 h 17"/>
                <a:gd name="T24" fmla="*/ 9 w 22"/>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6" name="Freeform 893"/>
            <p:cNvSpPr>
              <a:spLocks/>
            </p:cNvSpPr>
            <p:nvPr/>
          </p:nvSpPr>
          <p:spPr bwMode="auto">
            <a:xfrm>
              <a:off x="2493" y="2460"/>
              <a:ext cx="22" cy="18"/>
            </a:xfrm>
            <a:custGeom>
              <a:avLst/>
              <a:gdLst>
                <a:gd name="T0" fmla="*/ 10 w 22"/>
                <a:gd name="T1" fmla="*/ 18 h 18"/>
                <a:gd name="T2" fmla="*/ 6 w 22"/>
                <a:gd name="T3" fmla="*/ 18 h 18"/>
                <a:gd name="T4" fmla="*/ 2 w 22"/>
                <a:gd name="T5" fmla="*/ 14 h 18"/>
                <a:gd name="T6" fmla="*/ 0 w 22"/>
                <a:gd name="T7" fmla="*/ 10 h 18"/>
                <a:gd name="T8" fmla="*/ 2 w 22"/>
                <a:gd name="T9" fmla="*/ 4 h 18"/>
                <a:gd name="T10" fmla="*/ 7 w 22"/>
                <a:gd name="T11" fmla="*/ 2 h 18"/>
                <a:gd name="T12" fmla="*/ 13 w 22"/>
                <a:gd name="T13" fmla="*/ 0 h 18"/>
                <a:gd name="T14" fmla="*/ 17 w 22"/>
                <a:gd name="T15" fmla="*/ 0 h 18"/>
                <a:gd name="T16" fmla="*/ 21 w 22"/>
                <a:gd name="T17" fmla="*/ 4 h 18"/>
                <a:gd name="T18" fmla="*/ 22 w 22"/>
                <a:gd name="T19" fmla="*/ 8 h 18"/>
                <a:gd name="T20" fmla="*/ 21 w 22"/>
                <a:gd name="T21" fmla="*/ 14 h 18"/>
                <a:gd name="T22" fmla="*/ 15 w 22"/>
                <a:gd name="T23" fmla="*/ 17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7" name="Freeform 894"/>
            <p:cNvSpPr>
              <a:spLocks/>
            </p:cNvSpPr>
            <p:nvPr/>
          </p:nvSpPr>
          <p:spPr bwMode="auto">
            <a:xfrm>
              <a:off x="2499" y="2458"/>
              <a:ext cx="23" cy="19"/>
            </a:xfrm>
            <a:custGeom>
              <a:avLst/>
              <a:gdLst>
                <a:gd name="T0" fmla="*/ 11 w 23"/>
                <a:gd name="T1" fmla="*/ 19 h 19"/>
                <a:gd name="T2" fmla="*/ 7 w 23"/>
                <a:gd name="T3" fmla="*/ 19 h 19"/>
                <a:gd name="T4" fmla="*/ 1 w 23"/>
                <a:gd name="T5" fmla="*/ 16 h 19"/>
                <a:gd name="T6" fmla="*/ 0 w 23"/>
                <a:gd name="T7" fmla="*/ 10 h 19"/>
                <a:gd name="T8" fmla="*/ 1 w 23"/>
                <a:gd name="T9" fmla="*/ 6 h 19"/>
                <a:gd name="T10" fmla="*/ 5 w 23"/>
                <a:gd name="T11" fmla="*/ 2 h 19"/>
                <a:gd name="T12" fmla="*/ 12 w 23"/>
                <a:gd name="T13" fmla="*/ 0 h 19"/>
                <a:gd name="T14" fmla="*/ 16 w 23"/>
                <a:gd name="T15" fmla="*/ 0 h 19"/>
                <a:gd name="T16" fmla="*/ 21 w 23"/>
                <a:gd name="T17" fmla="*/ 2 h 19"/>
                <a:gd name="T18" fmla="*/ 23 w 23"/>
                <a:gd name="T19" fmla="*/ 8 h 19"/>
                <a:gd name="T20" fmla="*/ 21 w 23"/>
                <a:gd name="T21" fmla="*/ 12 h 19"/>
                <a:gd name="T22" fmla="*/ 17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1" y="2"/>
                  </a:lnTo>
                  <a:lnTo>
                    <a:pt x="23" y="8"/>
                  </a:lnTo>
                  <a:lnTo>
                    <a:pt x="21"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8" name="Freeform 895"/>
            <p:cNvSpPr>
              <a:spLocks/>
            </p:cNvSpPr>
            <p:nvPr/>
          </p:nvSpPr>
          <p:spPr bwMode="auto">
            <a:xfrm>
              <a:off x="2506" y="2456"/>
              <a:ext cx="21" cy="18"/>
            </a:xfrm>
            <a:custGeom>
              <a:avLst/>
              <a:gdLst>
                <a:gd name="T0" fmla="*/ 9 w 21"/>
                <a:gd name="T1" fmla="*/ 18 h 18"/>
                <a:gd name="T2" fmla="*/ 5 w 21"/>
                <a:gd name="T3" fmla="*/ 18 h 18"/>
                <a:gd name="T4" fmla="*/ 1 w 21"/>
                <a:gd name="T5" fmla="*/ 14 h 18"/>
                <a:gd name="T6" fmla="*/ 0 w 21"/>
                <a:gd name="T7" fmla="*/ 10 h 18"/>
                <a:gd name="T8" fmla="*/ 1 w 21"/>
                <a:gd name="T9" fmla="*/ 4 h 18"/>
                <a:gd name="T10" fmla="*/ 6 w 21"/>
                <a:gd name="T11" fmla="*/ 2 h 18"/>
                <a:gd name="T12" fmla="*/ 12 w 21"/>
                <a:gd name="T13" fmla="*/ 0 h 18"/>
                <a:gd name="T14" fmla="*/ 16 w 21"/>
                <a:gd name="T15" fmla="*/ 0 h 18"/>
                <a:gd name="T16" fmla="*/ 20 w 21"/>
                <a:gd name="T17" fmla="*/ 4 h 18"/>
                <a:gd name="T18" fmla="*/ 21 w 21"/>
                <a:gd name="T19" fmla="*/ 8 h 18"/>
                <a:gd name="T20" fmla="*/ 20 w 21"/>
                <a:gd name="T21" fmla="*/ 14 h 18"/>
                <a:gd name="T22" fmla="*/ 14 w 21"/>
                <a:gd name="T23" fmla="*/ 16 h 18"/>
                <a:gd name="T24" fmla="*/ 9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39" name="Freeform 896"/>
            <p:cNvSpPr>
              <a:spLocks/>
            </p:cNvSpPr>
            <p:nvPr/>
          </p:nvSpPr>
          <p:spPr bwMode="auto">
            <a:xfrm>
              <a:off x="2511" y="2455"/>
              <a:ext cx="19" cy="17"/>
            </a:xfrm>
            <a:custGeom>
              <a:avLst/>
              <a:gdLst>
                <a:gd name="T0" fmla="*/ 12 w 19"/>
                <a:gd name="T1" fmla="*/ 16 h 17"/>
                <a:gd name="T2" fmla="*/ 7 w 19"/>
                <a:gd name="T3" fmla="*/ 17 h 17"/>
                <a:gd name="T4" fmla="*/ 3 w 19"/>
                <a:gd name="T5" fmla="*/ 15 h 17"/>
                <a:gd name="T6" fmla="*/ 0 w 19"/>
                <a:gd name="T7" fmla="*/ 11 h 17"/>
                <a:gd name="T8" fmla="*/ 1 w 19"/>
                <a:gd name="T9" fmla="*/ 5 h 17"/>
                <a:gd name="T10" fmla="*/ 4 w 19"/>
                <a:gd name="T11" fmla="*/ 3 h 17"/>
                <a:gd name="T12" fmla="*/ 7 w 19"/>
                <a:gd name="T13" fmla="*/ 1 h 17"/>
                <a:gd name="T14" fmla="*/ 12 w 19"/>
                <a:gd name="T15" fmla="*/ 0 h 17"/>
                <a:gd name="T16" fmla="*/ 16 w 19"/>
                <a:gd name="T17" fmla="*/ 3 h 17"/>
                <a:gd name="T18" fmla="*/ 19 w 19"/>
                <a:gd name="T19" fmla="*/ 7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0" name="Freeform 897"/>
            <p:cNvSpPr>
              <a:spLocks/>
            </p:cNvSpPr>
            <p:nvPr/>
          </p:nvSpPr>
          <p:spPr bwMode="auto">
            <a:xfrm>
              <a:off x="2514" y="2455"/>
              <a:ext cx="17" cy="16"/>
            </a:xfrm>
            <a:custGeom>
              <a:avLst/>
              <a:gdLst>
                <a:gd name="T0" fmla="*/ 8 w 17"/>
                <a:gd name="T1" fmla="*/ 16 h 16"/>
                <a:gd name="T2" fmla="*/ 2 w 17"/>
                <a:gd name="T3" fmla="*/ 15 h 16"/>
                <a:gd name="T4" fmla="*/ 0 w 17"/>
                <a:gd name="T5" fmla="*/ 11 h 16"/>
                <a:gd name="T6" fmla="*/ 0 w 17"/>
                <a:gd name="T7" fmla="*/ 5 h 16"/>
                <a:gd name="T8" fmla="*/ 2 w 17"/>
                <a:gd name="T9" fmla="*/ 1 h 16"/>
                <a:gd name="T10" fmla="*/ 8 w 17"/>
                <a:gd name="T11" fmla="*/ 0 h 16"/>
                <a:gd name="T12" fmla="*/ 9 w 17"/>
                <a:gd name="T13" fmla="*/ 0 h 16"/>
                <a:gd name="T14" fmla="*/ 15 w 17"/>
                <a:gd name="T15" fmla="*/ 1 h 16"/>
                <a:gd name="T16" fmla="*/ 17 w 17"/>
                <a:gd name="T17" fmla="*/ 5 h 16"/>
                <a:gd name="T18" fmla="*/ 17 w 17"/>
                <a:gd name="T19" fmla="*/ 11 h 16"/>
                <a:gd name="T20" fmla="*/ 15 w 17"/>
                <a:gd name="T21" fmla="*/ 15 h 16"/>
                <a:gd name="T22" fmla="*/ 9 w 17"/>
                <a:gd name="T23" fmla="*/ 16 h 16"/>
                <a:gd name="T24" fmla="*/ 8 w 17"/>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5" y="1"/>
                  </a:lnTo>
                  <a:lnTo>
                    <a:pt x="17" y="5"/>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1" name="Freeform 898"/>
            <p:cNvSpPr>
              <a:spLocks/>
            </p:cNvSpPr>
            <p:nvPr/>
          </p:nvSpPr>
          <p:spPr bwMode="auto">
            <a:xfrm>
              <a:off x="2515" y="2453"/>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2" name="Freeform 899"/>
            <p:cNvSpPr>
              <a:spLocks/>
            </p:cNvSpPr>
            <p:nvPr/>
          </p:nvSpPr>
          <p:spPr bwMode="auto">
            <a:xfrm>
              <a:off x="2518" y="2453"/>
              <a:ext cx="19" cy="17"/>
            </a:xfrm>
            <a:custGeom>
              <a:avLst/>
              <a:gdLst>
                <a:gd name="T0" fmla="*/ 8 w 19"/>
                <a:gd name="T1" fmla="*/ 17 h 17"/>
                <a:gd name="T2" fmla="*/ 2 w 19"/>
                <a:gd name="T3" fmla="*/ 15 h 17"/>
                <a:gd name="T4" fmla="*/ 0 w 19"/>
                <a:gd name="T5" fmla="*/ 11 h 17"/>
                <a:gd name="T6" fmla="*/ 0 w 19"/>
                <a:gd name="T7" fmla="*/ 6 h 17"/>
                <a:gd name="T8" fmla="*/ 2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3" name="Freeform 900"/>
            <p:cNvSpPr>
              <a:spLocks/>
            </p:cNvSpPr>
            <p:nvPr/>
          </p:nvSpPr>
          <p:spPr bwMode="auto">
            <a:xfrm>
              <a:off x="2520" y="2452"/>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1 h 18"/>
                <a:gd name="T12" fmla="*/ 10 w 21"/>
                <a:gd name="T13" fmla="*/ 0 h 18"/>
                <a:gd name="T14" fmla="*/ 15 w 21"/>
                <a:gd name="T15" fmla="*/ 0 h 18"/>
                <a:gd name="T16" fmla="*/ 19 w 21"/>
                <a:gd name="T17" fmla="*/ 3 h 18"/>
                <a:gd name="T18" fmla="*/ 21 w 21"/>
                <a:gd name="T19" fmla="*/ 8 h 18"/>
                <a:gd name="T20" fmla="*/ 19 w 21"/>
                <a:gd name="T21" fmla="*/ 12 h 18"/>
                <a:gd name="T22" fmla="*/ 15 w 21"/>
                <a:gd name="T23" fmla="*/ 16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4" name="Freeform 901"/>
            <p:cNvSpPr>
              <a:spLocks/>
            </p:cNvSpPr>
            <p:nvPr/>
          </p:nvSpPr>
          <p:spPr bwMode="auto">
            <a:xfrm>
              <a:off x="2525" y="2451"/>
              <a:ext cx="20" cy="17"/>
            </a:xfrm>
            <a:custGeom>
              <a:avLst/>
              <a:gdLst>
                <a:gd name="T0" fmla="*/ 10 w 20"/>
                <a:gd name="T1" fmla="*/ 17 h 17"/>
                <a:gd name="T2" fmla="*/ 5 w 20"/>
                <a:gd name="T3" fmla="*/ 17 h 17"/>
                <a:gd name="T4" fmla="*/ 1 w 20"/>
                <a:gd name="T5" fmla="*/ 15 h 17"/>
                <a:gd name="T6" fmla="*/ 0 w 20"/>
                <a:gd name="T7" fmla="*/ 9 h 17"/>
                <a:gd name="T8" fmla="*/ 1 w 20"/>
                <a:gd name="T9" fmla="*/ 5 h 17"/>
                <a:gd name="T10" fmla="*/ 5 w 20"/>
                <a:gd name="T11" fmla="*/ 1 h 17"/>
                <a:gd name="T12" fmla="*/ 9 w 20"/>
                <a:gd name="T13" fmla="*/ 0 h 17"/>
                <a:gd name="T14" fmla="*/ 14 w 20"/>
                <a:gd name="T15" fmla="*/ 0 h 17"/>
                <a:gd name="T16" fmla="*/ 19 w 20"/>
                <a:gd name="T17" fmla="*/ 2 h 17"/>
                <a:gd name="T18" fmla="*/ 20 w 20"/>
                <a:gd name="T19" fmla="*/ 8 h 17"/>
                <a:gd name="T20" fmla="*/ 19 w 20"/>
                <a:gd name="T21" fmla="*/ 12 h 17"/>
                <a:gd name="T22" fmla="*/ 14 w 20"/>
                <a:gd name="T23" fmla="*/ 16 h 17"/>
                <a:gd name="T24" fmla="*/ 10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4" y="0"/>
                  </a:lnTo>
                  <a:lnTo>
                    <a:pt x="19" y="2"/>
                  </a:lnTo>
                  <a:lnTo>
                    <a:pt x="20" y="8"/>
                  </a:lnTo>
                  <a:lnTo>
                    <a:pt x="19" y="12"/>
                  </a:lnTo>
                  <a:lnTo>
                    <a:pt x="14"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5" name="Freeform 902"/>
            <p:cNvSpPr>
              <a:spLocks/>
            </p:cNvSpPr>
            <p:nvPr/>
          </p:nvSpPr>
          <p:spPr bwMode="auto">
            <a:xfrm>
              <a:off x="2529" y="2448"/>
              <a:ext cx="21" cy="19"/>
            </a:xfrm>
            <a:custGeom>
              <a:avLst/>
              <a:gdLst>
                <a:gd name="T0" fmla="*/ 12 w 21"/>
                <a:gd name="T1" fmla="*/ 18 h 19"/>
                <a:gd name="T2" fmla="*/ 6 w 21"/>
                <a:gd name="T3" fmla="*/ 19 h 19"/>
                <a:gd name="T4" fmla="*/ 2 w 21"/>
                <a:gd name="T5" fmla="*/ 16 h 19"/>
                <a:gd name="T6" fmla="*/ 0 w 21"/>
                <a:gd name="T7" fmla="*/ 12 h 19"/>
                <a:gd name="T8" fmla="*/ 1 w 21"/>
                <a:gd name="T9" fmla="*/ 7 h 19"/>
                <a:gd name="T10" fmla="*/ 4 w 21"/>
                <a:gd name="T11" fmla="*/ 4 h 19"/>
                <a:gd name="T12" fmla="*/ 9 w 21"/>
                <a:gd name="T13" fmla="*/ 1 h 19"/>
                <a:gd name="T14" fmla="*/ 15 w 21"/>
                <a:gd name="T15" fmla="*/ 0 h 19"/>
                <a:gd name="T16" fmla="*/ 19 w 21"/>
                <a:gd name="T17" fmla="*/ 3 h 19"/>
                <a:gd name="T18" fmla="*/ 21 w 21"/>
                <a:gd name="T19" fmla="*/ 7 h 19"/>
                <a:gd name="T20" fmla="*/ 20 w 21"/>
                <a:gd name="T21" fmla="*/ 12 h 19"/>
                <a:gd name="T22" fmla="*/ 17 w 21"/>
                <a:gd name="T23" fmla="*/ 15 h 19"/>
                <a:gd name="T24" fmla="*/ 12 w 21"/>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6"/>
                  </a:lnTo>
                  <a:lnTo>
                    <a:pt x="0" y="12"/>
                  </a:lnTo>
                  <a:lnTo>
                    <a:pt x="1" y="7"/>
                  </a:lnTo>
                  <a:lnTo>
                    <a:pt x="4" y="4"/>
                  </a:lnTo>
                  <a:lnTo>
                    <a:pt x="9" y="1"/>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6" name="Freeform 903"/>
            <p:cNvSpPr>
              <a:spLocks/>
            </p:cNvSpPr>
            <p:nvPr/>
          </p:nvSpPr>
          <p:spPr bwMode="auto">
            <a:xfrm>
              <a:off x="2534" y="2448"/>
              <a:ext cx="20" cy="16"/>
            </a:xfrm>
            <a:custGeom>
              <a:avLst/>
              <a:gdLst>
                <a:gd name="T0" fmla="*/ 8 w 20"/>
                <a:gd name="T1" fmla="*/ 16 h 16"/>
                <a:gd name="T2" fmla="*/ 3 w 20"/>
                <a:gd name="T3" fmla="*/ 15 h 16"/>
                <a:gd name="T4" fmla="*/ 0 w 20"/>
                <a:gd name="T5" fmla="*/ 11 h 16"/>
                <a:gd name="T6" fmla="*/ 0 w 20"/>
                <a:gd name="T7" fmla="*/ 5 h 16"/>
                <a:gd name="T8" fmla="*/ 3 w 20"/>
                <a:gd name="T9" fmla="*/ 1 h 16"/>
                <a:gd name="T10" fmla="*/ 8 w 20"/>
                <a:gd name="T11" fmla="*/ 0 h 16"/>
                <a:gd name="T12" fmla="*/ 12 w 20"/>
                <a:gd name="T13" fmla="*/ 0 h 16"/>
                <a:gd name="T14" fmla="*/ 18 w 20"/>
                <a:gd name="T15" fmla="*/ 1 h 16"/>
                <a:gd name="T16" fmla="*/ 20 w 20"/>
                <a:gd name="T17" fmla="*/ 5 h 16"/>
                <a:gd name="T18" fmla="*/ 20 w 20"/>
                <a:gd name="T19" fmla="*/ 11 h 16"/>
                <a:gd name="T20" fmla="*/ 18 w 20"/>
                <a:gd name="T21" fmla="*/ 15 h 16"/>
                <a:gd name="T22" fmla="*/ 12 w 20"/>
                <a:gd name="T23" fmla="*/ 16 h 16"/>
                <a:gd name="T24" fmla="*/ 8 w 20"/>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7" name="Freeform 904"/>
            <p:cNvSpPr>
              <a:spLocks/>
            </p:cNvSpPr>
            <p:nvPr/>
          </p:nvSpPr>
          <p:spPr bwMode="auto">
            <a:xfrm>
              <a:off x="2538" y="2447"/>
              <a:ext cx="20" cy="17"/>
            </a:xfrm>
            <a:custGeom>
              <a:avLst/>
              <a:gdLst>
                <a:gd name="T0" fmla="*/ 11 w 20"/>
                <a:gd name="T1" fmla="*/ 17 h 17"/>
                <a:gd name="T2" fmla="*/ 6 w 20"/>
                <a:gd name="T3" fmla="*/ 17 h 17"/>
                <a:gd name="T4" fmla="*/ 1 w 20"/>
                <a:gd name="T5" fmla="*/ 15 h 17"/>
                <a:gd name="T6" fmla="*/ 0 w 20"/>
                <a:gd name="T7" fmla="*/ 9 h 17"/>
                <a:gd name="T8" fmla="*/ 1 w 20"/>
                <a:gd name="T9" fmla="*/ 5 h 17"/>
                <a:gd name="T10" fmla="*/ 6 w 20"/>
                <a:gd name="T11" fmla="*/ 1 h 17"/>
                <a:gd name="T12" fmla="*/ 10 w 20"/>
                <a:gd name="T13" fmla="*/ 0 h 17"/>
                <a:gd name="T14" fmla="*/ 15 w 20"/>
                <a:gd name="T15" fmla="*/ 0 h 17"/>
                <a:gd name="T16" fmla="*/ 19 w 20"/>
                <a:gd name="T17" fmla="*/ 2 h 17"/>
                <a:gd name="T18" fmla="*/ 20 w 20"/>
                <a:gd name="T19" fmla="*/ 8 h 17"/>
                <a:gd name="T20" fmla="*/ 19 w 20"/>
                <a:gd name="T21" fmla="*/ 12 h 17"/>
                <a:gd name="T22" fmla="*/ 15 w 20"/>
                <a:gd name="T23" fmla="*/ 16 h 17"/>
                <a:gd name="T24" fmla="*/ 11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6" y="17"/>
                  </a:lnTo>
                  <a:lnTo>
                    <a:pt x="1" y="15"/>
                  </a:lnTo>
                  <a:lnTo>
                    <a:pt x="0" y="9"/>
                  </a:lnTo>
                  <a:lnTo>
                    <a:pt x="1" y="5"/>
                  </a:lnTo>
                  <a:lnTo>
                    <a:pt x="6" y="1"/>
                  </a:lnTo>
                  <a:lnTo>
                    <a:pt x="10"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8" name="Freeform 905"/>
            <p:cNvSpPr>
              <a:spLocks/>
            </p:cNvSpPr>
            <p:nvPr/>
          </p:nvSpPr>
          <p:spPr bwMode="auto">
            <a:xfrm>
              <a:off x="2542" y="2445"/>
              <a:ext cx="19" cy="18"/>
            </a:xfrm>
            <a:custGeom>
              <a:avLst/>
              <a:gdLst>
                <a:gd name="T0" fmla="*/ 12 w 19"/>
                <a:gd name="T1" fmla="*/ 17 h 18"/>
                <a:gd name="T2" fmla="*/ 7 w 19"/>
                <a:gd name="T3" fmla="*/ 18 h 18"/>
                <a:gd name="T4" fmla="*/ 3 w 19"/>
                <a:gd name="T5" fmla="*/ 15 h 18"/>
                <a:gd name="T6" fmla="*/ 0 w 19"/>
                <a:gd name="T7" fmla="*/ 11 h 18"/>
                <a:gd name="T8" fmla="*/ 2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9" name="Freeform 906"/>
            <p:cNvSpPr>
              <a:spLocks/>
            </p:cNvSpPr>
            <p:nvPr/>
          </p:nvSpPr>
          <p:spPr bwMode="auto">
            <a:xfrm>
              <a:off x="2545" y="2444"/>
              <a:ext cx="19" cy="18"/>
            </a:xfrm>
            <a:custGeom>
              <a:avLst/>
              <a:gdLst>
                <a:gd name="T0" fmla="*/ 12 w 19"/>
                <a:gd name="T1" fmla="*/ 16 h 18"/>
                <a:gd name="T2" fmla="*/ 7 w 19"/>
                <a:gd name="T3" fmla="*/ 18 h 18"/>
                <a:gd name="T4" fmla="*/ 3 w 19"/>
                <a:gd name="T5" fmla="*/ 15 h 18"/>
                <a:gd name="T6" fmla="*/ 0 w 19"/>
                <a:gd name="T7" fmla="*/ 11 h 18"/>
                <a:gd name="T8" fmla="*/ 1 w 19"/>
                <a:gd name="T9" fmla="*/ 5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0" name="Freeform 907"/>
            <p:cNvSpPr>
              <a:spLocks/>
            </p:cNvSpPr>
            <p:nvPr/>
          </p:nvSpPr>
          <p:spPr bwMode="auto">
            <a:xfrm>
              <a:off x="2548" y="2444"/>
              <a:ext cx="19" cy="16"/>
            </a:xfrm>
            <a:custGeom>
              <a:avLst/>
              <a:gdLst>
                <a:gd name="T0" fmla="*/ 8 w 19"/>
                <a:gd name="T1" fmla="*/ 16 h 16"/>
                <a:gd name="T2" fmla="*/ 2 w 19"/>
                <a:gd name="T3" fmla="*/ 15 h 16"/>
                <a:gd name="T4" fmla="*/ 0 w 19"/>
                <a:gd name="T5" fmla="*/ 11 h 16"/>
                <a:gd name="T6" fmla="*/ 0 w 19"/>
                <a:gd name="T7" fmla="*/ 5 h 16"/>
                <a:gd name="T8" fmla="*/ 2 w 19"/>
                <a:gd name="T9" fmla="*/ 1 h 16"/>
                <a:gd name="T10" fmla="*/ 8 w 19"/>
                <a:gd name="T11" fmla="*/ 0 h 16"/>
                <a:gd name="T12" fmla="*/ 10 w 19"/>
                <a:gd name="T13" fmla="*/ 0 h 16"/>
                <a:gd name="T14" fmla="*/ 16 w 19"/>
                <a:gd name="T15" fmla="*/ 1 h 16"/>
                <a:gd name="T16" fmla="*/ 19 w 19"/>
                <a:gd name="T17" fmla="*/ 5 h 16"/>
                <a:gd name="T18" fmla="*/ 19 w 19"/>
                <a:gd name="T19" fmla="*/ 11 h 16"/>
                <a:gd name="T20" fmla="*/ 16 w 19"/>
                <a:gd name="T21" fmla="*/ 15 h 16"/>
                <a:gd name="T22" fmla="*/ 10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1" name="Freeform 908"/>
            <p:cNvSpPr>
              <a:spLocks/>
            </p:cNvSpPr>
            <p:nvPr/>
          </p:nvSpPr>
          <p:spPr bwMode="auto">
            <a:xfrm>
              <a:off x="2550" y="2443"/>
              <a:ext cx="19" cy="17"/>
            </a:xfrm>
            <a:custGeom>
              <a:avLst/>
              <a:gdLst>
                <a:gd name="T0" fmla="*/ 13 w 19"/>
                <a:gd name="T1" fmla="*/ 16 h 17"/>
                <a:gd name="T2" fmla="*/ 7 w 19"/>
                <a:gd name="T3" fmla="*/ 17 h 17"/>
                <a:gd name="T4" fmla="*/ 3 w 19"/>
                <a:gd name="T5" fmla="*/ 15 h 17"/>
                <a:gd name="T6" fmla="*/ 0 w 19"/>
                <a:gd name="T7" fmla="*/ 10 h 17"/>
                <a:gd name="T8" fmla="*/ 2 w 19"/>
                <a:gd name="T9" fmla="*/ 5 h 17"/>
                <a:gd name="T10" fmla="*/ 4 w 19"/>
                <a:gd name="T11" fmla="*/ 2 h 17"/>
                <a:gd name="T12" fmla="*/ 7 w 19"/>
                <a:gd name="T13" fmla="*/ 1 h 17"/>
                <a:gd name="T14" fmla="*/ 13 w 19"/>
                <a:gd name="T15" fmla="*/ 0 h 17"/>
                <a:gd name="T16" fmla="*/ 17 w 19"/>
                <a:gd name="T17" fmla="*/ 2 h 17"/>
                <a:gd name="T18" fmla="*/ 19 w 19"/>
                <a:gd name="T19" fmla="*/ 6 h 17"/>
                <a:gd name="T20" fmla="*/ 18 w 19"/>
                <a:gd name="T21" fmla="*/ 12 h 17"/>
                <a:gd name="T22" fmla="*/ 15 w 19"/>
                <a:gd name="T23" fmla="*/ 15 h 17"/>
                <a:gd name="T24" fmla="*/ 13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2" name="Freeform 909"/>
            <p:cNvSpPr>
              <a:spLocks/>
            </p:cNvSpPr>
            <p:nvPr/>
          </p:nvSpPr>
          <p:spPr bwMode="auto">
            <a:xfrm>
              <a:off x="2553" y="2440"/>
              <a:ext cx="23" cy="19"/>
            </a:xfrm>
            <a:custGeom>
              <a:avLst/>
              <a:gdLst>
                <a:gd name="T0" fmla="*/ 11 w 23"/>
                <a:gd name="T1" fmla="*/ 19 h 19"/>
                <a:gd name="T2" fmla="*/ 7 w 23"/>
                <a:gd name="T3" fmla="*/ 19 h 19"/>
                <a:gd name="T4" fmla="*/ 1 w 23"/>
                <a:gd name="T5" fmla="*/ 16 h 19"/>
                <a:gd name="T6" fmla="*/ 0 w 23"/>
                <a:gd name="T7" fmla="*/ 11 h 19"/>
                <a:gd name="T8" fmla="*/ 1 w 23"/>
                <a:gd name="T9" fmla="*/ 7 h 19"/>
                <a:gd name="T10" fmla="*/ 5 w 23"/>
                <a:gd name="T11" fmla="*/ 3 h 19"/>
                <a:gd name="T12" fmla="*/ 12 w 23"/>
                <a:gd name="T13" fmla="*/ 0 h 19"/>
                <a:gd name="T14" fmla="*/ 16 w 23"/>
                <a:gd name="T15" fmla="*/ 0 h 19"/>
                <a:gd name="T16" fmla="*/ 22 w 23"/>
                <a:gd name="T17" fmla="*/ 3 h 19"/>
                <a:gd name="T18" fmla="*/ 23 w 23"/>
                <a:gd name="T19" fmla="*/ 8 h 19"/>
                <a:gd name="T20" fmla="*/ 22 w 23"/>
                <a:gd name="T21" fmla="*/ 12 h 19"/>
                <a:gd name="T22" fmla="*/ 18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3" name="Freeform 910"/>
            <p:cNvSpPr>
              <a:spLocks/>
            </p:cNvSpPr>
            <p:nvPr/>
          </p:nvSpPr>
          <p:spPr bwMode="auto">
            <a:xfrm>
              <a:off x="2560" y="2440"/>
              <a:ext cx="19" cy="16"/>
            </a:xfrm>
            <a:custGeom>
              <a:avLst/>
              <a:gdLst>
                <a:gd name="T0" fmla="*/ 8 w 19"/>
                <a:gd name="T1" fmla="*/ 16 h 16"/>
                <a:gd name="T2" fmla="*/ 3 w 19"/>
                <a:gd name="T3" fmla="*/ 15 h 16"/>
                <a:gd name="T4" fmla="*/ 0 w 19"/>
                <a:gd name="T5" fmla="*/ 11 h 16"/>
                <a:gd name="T6" fmla="*/ 0 w 19"/>
                <a:gd name="T7" fmla="*/ 5 h 16"/>
                <a:gd name="T8" fmla="*/ 3 w 19"/>
                <a:gd name="T9" fmla="*/ 1 h 16"/>
                <a:gd name="T10" fmla="*/ 8 w 19"/>
                <a:gd name="T11" fmla="*/ 0 h 16"/>
                <a:gd name="T12" fmla="*/ 11 w 19"/>
                <a:gd name="T13" fmla="*/ 0 h 16"/>
                <a:gd name="T14" fmla="*/ 16 w 19"/>
                <a:gd name="T15" fmla="*/ 1 h 16"/>
                <a:gd name="T16" fmla="*/ 19 w 19"/>
                <a:gd name="T17" fmla="*/ 5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4" name="Freeform 911"/>
            <p:cNvSpPr>
              <a:spLocks/>
            </p:cNvSpPr>
            <p:nvPr/>
          </p:nvSpPr>
          <p:spPr bwMode="auto">
            <a:xfrm>
              <a:off x="2563" y="2439"/>
              <a:ext cx="19" cy="17"/>
            </a:xfrm>
            <a:custGeom>
              <a:avLst/>
              <a:gdLst>
                <a:gd name="T0" fmla="*/ 12 w 19"/>
                <a:gd name="T1" fmla="*/ 16 h 17"/>
                <a:gd name="T2" fmla="*/ 6 w 19"/>
                <a:gd name="T3" fmla="*/ 17 h 17"/>
                <a:gd name="T4" fmla="*/ 2 w 19"/>
                <a:gd name="T5" fmla="*/ 14 h 17"/>
                <a:gd name="T6" fmla="*/ 0 w 19"/>
                <a:gd name="T7" fmla="*/ 10 h 17"/>
                <a:gd name="T8" fmla="*/ 1 w 19"/>
                <a:gd name="T9" fmla="*/ 5 h 17"/>
                <a:gd name="T10" fmla="*/ 4 w 19"/>
                <a:gd name="T11" fmla="*/ 2 h 17"/>
                <a:gd name="T12" fmla="*/ 6 w 19"/>
                <a:gd name="T13" fmla="*/ 1 h 17"/>
                <a:gd name="T14" fmla="*/ 12 w 19"/>
                <a:gd name="T15" fmla="*/ 0 h 17"/>
                <a:gd name="T16" fmla="*/ 16 w 19"/>
                <a:gd name="T17" fmla="*/ 2 h 17"/>
                <a:gd name="T18" fmla="*/ 19 w 19"/>
                <a:gd name="T19" fmla="*/ 6 h 17"/>
                <a:gd name="T20" fmla="*/ 17 w 19"/>
                <a:gd name="T21" fmla="*/ 12 h 17"/>
                <a:gd name="T22" fmla="*/ 14 w 19"/>
                <a:gd name="T23" fmla="*/ 14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4"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5" name="Freeform 912"/>
            <p:cNvSpPr>
              <a:spLocks/>
            </p:cNvSpPr>
            <p:nvPr/>
          </p:nvSpPr>
          <p:spPr bwMode="auto">
            <a:xfrm>
              <a:off x="2565" y="2439"/>
              <a:ext cx="18" cy="16"/>
            </a:xfrm>
            <a:custGeom>
              <a:avLst/>
              <a:gdLst>
                <a:gd name="T0" fmla="*/ 8 w 18"/>
                <a:gd name="T1" fmla="*/ 16 h 16"/>
                <a:gd name="T2" fmla="*/ 3 w 18"/>
                <a:gd name="T3" fmla="*/ 14 h 16"/>
                <a:gd name="T4" fmla="*/ 0 w 18"/>
                <a:gd name="T5" fmla="*/ 10 h 16"/>
                <a:gd name="T6" fmla="*/ 0 w 18"/>
                <a:gd name="T7" fmla="*/ 5 h 16"/>
                <a:gd name="T8" fmla="*/ 3 w 18"/>
                <a:gd name="T9" fmla="*/ 1 h 16"/>
                <a:gd name="T10" fmla="*/ 8 w 18"/>
                <a:gd name="T11" fmla="*/ 0 h 16"/>
                <a:gd name="T12" fmla="*/ 10 w 18"/>
                <a:gd name="T13" fmla="*/ 0 h 16"/>
                <a:gd name="T14" fmla="*/ 15 w 18"/>
                <a:gd name="T15" fmla="*/ 1 h 16"/>
                <a:gd name="T16" fmla="*/ 18 w 18"/>
                <a:gd name="T17" fmla="*/ 5 h 16"/>
                <a:gd name="T18" fmla="*/ 18 w 18"/>
                <a:gd name="T19" fmla="*/ 10 h 16"/>
                <a:gd name="T20" fmla="*/ 15 w 18"/>
                <a:gd name="T21" fmla="*/ 14 h 16"/>
                <a:gd name="T22" fmla="*/ 10 w 18"/>
                <a:gd name="T23" fmla="*/ 16 h 16"/>
                <a:gd name="T24" fmla="*/ 8 w 18"/>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4"/>
                  </a:lnTo>
                  <a:lnTo>
                    <a:pt x="0" y="10"/>
                  </a:lnTo>
                  <a:lnTo>
                    <a:pt x="0" y="5"/>
                  </a:lnTo>
                  <a:lnTo>
                    <a:pt x="3" y="1"/>
                  </a:lnTo>
                  <a:lnTo>
                    <a:pt x="8" y="0"/>
                  </a:lnTo>
                  <a:lnTo>
                    <a:pt x="10" y="0"/>
                  </a:lnTo>
                  <a:lnTo>
                    <a:pt x="15" y="1"/>
                  </a:lnTo>
                  <a:lnTo>
                    <a:pt x="18" y="5"/>
                  </a:lnTo>
                  <a:lnTo>
                    <a:pt x="18" y="10"/>
                  </a:lnTo>
                  <a:lnTo>
                    <a:pt x="15" y="14"/>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6" name="Freeform 913"/>
            <p:cNvSpPr>
              <a:spLocks/>
            </p:cNvSpPr>
            <p:nvPr/>
          </p:nvSpPr>
          <p:spPr bwMode="auto">
            <a:xfrm>
              <a:off x="2567" y="2437"/>
              <a:ext cx="19" cy="18"/>
            </a:xfrm>
            <a:custGeom>
              <a:avLst/>
              <a:gdLst>
                <a:gd name="T0" fmla="*/ 12 w 19"/>
                <a:gd name="T1" fmla="*/ 16 h 18"/>
                <a:gd name="T2" fmla="*/ 6 w 19"/>
                <a:gd name="T3" fmla="*/ 18 h 18"/>
                <a:gd name="T4" fmla="*/ 2 w 19"/>
                <a:gd name="T5" fmla="*/ 15 h 18"/>
                <a:gd name="T6" fmla="*/ 0 w 19"/>
                <a:gd name="T7" fmla="*/ 11 h 18"/>
                <a:gd name="T8" fmla="*/ 1 w 19"/>
                <a:gd name="T9" fmla="*/ 6 h 18"/>
                <a:gd name="T10" fmla="*/ 4 w 19"/>
                <a:gd name="T11" fmla="*/ 3 h 18"/>
                <a:gd name="T12" fmla="*/ 6 w 19"/>
                <a:gd name="T13" fmla="*/ 2 h 18"/>
                <a:gd name="T14" fmla="*/ 12 w 19"/>
                <a:gd name="T15" fmla="*/ 0 h 18"/>
                <a:gd name="T16" fmla="*/ 16 w 19"/>
                <a:gd name="T17" fmla="*/ 3 h 18"/>
                <a:gd name="T18" fmla="*/ 19 w 19"/>
                <a:gd name="T19" fmla="*/ 7 h 18"/>
                <a:gd name="T20" fmla="*/ 17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7" name="Freeform 914"/>
            <p:cNvSpPr>
              <a:spLocks/>
            </p:cNvSpPr>
            <p:nvPr/>
          </p:nvSpPr>
          <p:spPr bwMode="auto">
            <a:xfrm>
              <a:off x="2569" y="2436"/>
              <a:ext cx="19" cy="17"/>
            </a:xfrm>
            <a:custGeom>
              <a:avLst/>
              <a:gdLst>
                <a:gd name="T0" fmla="*/ 13 w 19"/>
                <a:gd name="T1" fmla="*/ 16 h 17"/>
                <a:gd name="T2" fmla="*/ 7 w 19"/>
                <a:gd name="T3" fmla="*/ 17 h 17"/>
                <a:gd name="T4" fmla="*/ 3 w 19"/>
                <a:gd name="T5" fmla="*/ 15 h 17"/>
                <a:gd name="T6" fmla="*/ 0 w 19"/>
                <a:gd name="T7" fmla="*/ 11 h 17"/>
                <a:gd name="T8" fmla="*/ 2 w 19"/>
                <a:gd name="T9" fmla="*/ 5 h 17"/>
                <a:gd name="T10" fmla="*/ 4 w 19"/>
                <a:gd name="T11" fmla="*/ 3 h 17"/>
                <a:gd name="T12" fmla="*/ 7 w 19"/>
                <a:gd name="T13" fmla="*/ 1 h 17"/>
                <a:gd name="T14" fmla="*/ 13 w 19"/>
                <a:gd name="T15" fmla="*/ 0 h 17"/>
                <a:gd name="T16" fmla="*/ 17 w 19"/>
                <a:gd name="T17" fmla="*/ 3 h 17"/>
                <a:gd name="T18" fmla="*/ 19 w 19"/>
                <a:gd name="T19" fmla="*/ 7 h 17"/>
                <a:gd name="T20" fmla="*/ 18 w 19"/>
                <a:gd name="T21" fmla="*/ 12 h 17"/>
                <a:gd name="T22" fmla="*/ 15 w 19"/>
                <a:gd name="T23" fmla="*/ 15 h 17"/>
                <a:gd name="T24" fmla="*/ 13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8" name="Freeform 915"/>
            <p:cNvSpPr>
              <a:spLocks/>
            </p:cNvSpPr>
            <p:nvPr/>
          </p:nvSpPr>
          <p:spPr bwMode="auto">
            <a:xfrm>
              <a:off x="2572" y="2434"/>
              <a:ext cx="24" cy="18"/>
            </a:xfrm>
            <a:custGeom>
              <a:avLst/>
              <a:gdLst>
                <a:gd name="T0" fmla="*/ 10 w 24"/>
                <a:gd name="T1" fmla="*/ 18 h 18"/>
                <a:gd name="T2" fmla="*/ 4 w 24"/>
                <a:gd name="T3" fmla="*/ 17 h 18"/>
                <a:gd name="T4" fmla="*/ 1 w 24"/>
                <a:gd name="T5" fmla="*/ 14 h 18"/>
                <a:gd name="T6" fmla="*/ 0 w 24"/>
                <a:gd name="T7" fmla="*/ 9 h 18"/>
                <a:gd name="T8" fmla="*/ 3 w 24"/>
                <a:gd name="T9" fmla="*/ 5 h 18"/>
                <a:gd name="T10" fmla="*/ 7 w 24"/>
                <a:gd name="T11" fmla="*/ 2 h 18"/>
                <a:gd name="T12" fmla="*/ 15 w 24"/>
                <a:gd name="T13" fmla="*/ 0 h 18"/>
                <a:gd name="T14" fmla="*/ 20 w 24"/>
                <a:gd name="T15" fmla="*/ 2 h 18"/>
                <a:gd name="T16" fmla="*/ 23 w 24"/>
                <a:gd name="T17" fmla="*/ 5 h 18"/>
                <a:gd name="T18" fmla="*/ 24 w 24"/>
                <a:gd name="T19" fmla="*/ 10 h 18"/>
                <a:gd name="T20" fmla="*/ 22 w 24"/>
                <a:gd name="T21" fmla="*/ 14 h 18"/>
                <a:gd name="T22" fmla="*/ 18 w 24"/>
                <a:gd name="T23" fmla="*/ 17 h 18"/>
                <a:gd name="T24" fmla="*/ 10 w 24"/>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4" y="17"/>
                  </a:lnTo>
                  <a:lnTo>
                    <a:pt x="1" y="14"/>
                  </a:lnTo>
                  <a:lnTo>
                    <a:pt x="0" y="9"/>
                  </a:lnTo>
                  <a:lnTo>
                    <a:pt x="3" y="5"/>
                  </a:lnTo>
                  <a:lnTo>
                    <a:pt x="7" y="2"/>
                  </a:lnTo>
                  <a:lnTo>
                    <a:pt x="15" y="0"/>
                  </a:lnTo>
                  <a:lnTo>
                    <a:pt x="20" y="2"/>
                  </a:lnTo>
                  <a:lnTo>
                    <a:pt x="23" y="5"/>
                  </a:lnTo>
                  <a:lnTo>
                    <a:pt x="24" y="10"/>
                  </a:lnTo>
                  <a:lnTo>
                    <a:pt x="22" y="14"/>
                  </a:lnTo>
                  <a:lnTo>
                    <a:pt x="18"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9" name="Freeform 916"/>
            <p:cNvSpPr>
              <a:spLocks/>
            </p:cNvSpPr>
            <p:nvPr/>
          </p:nvSpPr>
          <p:spPr bwMode="auto">
            <a:xfrm>
              <a:off x="2580" y="2432"/>
              <a:ext cx="23" cy="19"/>
            </a:xfrm>
            <a:custGeom>
              <a:avLst/>
              <a:gdLst>
                <a:gd name="T0" fmla="*/ 11 w 23"/>
                <a:gd name="T1" fmla="*/ 19 h 19"/>
                <a:gd name="T2" fmla="*/ 7 w 23"/>
                <a:gd name="T3" fmla="*/ 19 h 19"/>
                <a:gd name="T4" fmla="*/ 2 w 23"/>
                <a:gd name="T5" fmla="*/ 16 h 19"/>
                <a:gd name="T6" fmla="*/ 0 w 23"/>
                <a:gd name="T7" fmla="*/ 11 h 19"/>
                <a:gd name="T8" fmla="*/ 2 w 23"/>
                <a:gd name="T9" fmla="*/ 7 h 19"/>
                <a:gd name="T10" fmla="*/ 6 w 23"/>
                <a:gd name="T11" fmla="*/ 2 h 19"/>
                <a:gd name="T12" fmla="*/ 12 w 23"/>
                <a:gd name="T13" fmla="*/ 0 h 19"/>
                <a:gd name="T14" fmla="*/ 16 w 23"/>
                <a:gd name="T15" fmla="*/ 0 h 19"/>
                <a:gd name="T16" fmla="*/ 22 w 23"/>
                <a:gd name="T17" fmla="*/ 2 h 19"/>
                <a:gd name="T18" fmla="*/ 23 w 23"/>
                <a:gd name="T19" fmla="*/ 8 h 19"/>
                <a:gd name="T20" fmla="*/ 22 w 23"/>
                <a:gd name="T21" fmla="*/ 12 h 19"/>
                <a:gd name="T22" fmla="*/ 18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0" name="Freeform 917"/>
            <p:cNvSpPr>
              <a:spLocks/>
            </p:cNvSpPr>
            <p:nvPr/>
          </p:nvSpPr>
          <p:spPr bwMode="auto">
            <a:xfrm>
              <a:off x="2587" y="2430"/>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1" name="Freeform 918"/>
            <p:cNvSpPr>
              <a:spLocks/>
            </p:cNvSpPr>
            <p:nvPr/>
          </p:nvSpPr>
          <p:spPr bwMode="auto">
            <a:xfrm>
              <a:off x="2590" y="2430"/>
              <a:ext cx="19" cy="17"/>
            </a:xfrm>
            <a:custGeom>
              <a:avLst/>
              <a:gdLst>
                <a:gd name="T0" fmla="*/ 8 w 19"/>
                <a:gd name="T1" fmla="*/ 17 h 17"/>
                <a:gd name="T2" fmla="*/ 2 w 19"/>
                <a:gd name="T3" fmla="*/ 15 h 17"/>
                <a:gd name="T4" fmla="*/ 0 w 19"/>
                <a:gd name="T5" fmla="*/ 11 h 17"/>
                <a:gd name="T6" fmla="*/ 0 w 19"/>
                <a:gd name="T7" fmla="*/ 6 h 17"/>
                <a:gd name="T8" fmla="*/ 2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2" name="Freeform 919"/>
            <p:cNvSpPr>
              <a:spLocks/>
            </p:cNvSpPr>
            <p:nvPr/>
          </p:nvSpPr>
          <p:spPr bwMode="auto">
            <a:xfrm>
              <a:off x="2592" y="2429"/>
              <a:ext cx="19" cy="18"/>
            </a:xfrm>
            <a:custGeom>
              <a:avLst/>
              <a:gdLst>
                <a:gd name="T0" fmla="*/ 13 w 19"/>
                <a:gd name="T1" fmla="*/ 16 h 18"/>
                <a:gd name="T2" fmla="*/ 7 w 19"/>
                <a:gd name="T3" fmla="*/ 18 h 18"/>
                <a:gd name="T4" fmla="*/ 3 w 19"/>
                <a:gd name="T5" fmla="*/ 15 h 18"/>
                <a:gd name="T6" fmla="*/ 0 w 19"/>
                <a:gd name="T7" fmla="*/ 11 h 18"/>
                <a:gd name="T8" fmla="*/ 2 w 19"/>
                <a:gd name="T9" fmla="*/ 5 h 18"/>
                <a:gd name="T10" fmla="*/ 4 w 19"/>
                <a:gd name="T11" fmla="*/ 3 h 18"/>
                <a:gd name="T12" fmla="*/ 7 w 19"/>
                <a:gd name="T13" fmla="*/ 1 h 18"/>
                <a:gd name="T14" fmla="*/ 13 w 19"/>
                <a:gd name="T15" fmla="*/ 0 h 18"/>
                <a:gd name="T16" fmla="*/ 17 w 19"/>
                <a:gd name="T17" fmla="*/ 3 h 18"/>
                <a:gd name="T18" fmla="*/ 19 w 19"/>
                <a:gd name="T19" fmla="*/ 7 h 18"/>
                <a:gd name="T20" fmla="*/ 18 w 19"/>
                <a:gd name="T21" fmla="*/ 12 h 18"/>
                <a:gd name="T22" fmla="*/ 15 w 19"/>
                <a:gd name="T23" fmla="*/ 15 h 18"/>
                <a:gd name="T24" fmla="*/ 13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3" name="Freeform 920"/>
            <p:cNvSpPr>
              <a:spLocks/>
            </p:cNvSpPr>
            <p:nvPr/>
          </p:nvSpPr>
          <p:spPr bwMode="auto">
            <a:xfrm>
              <a:off x="2595" y="2426"/>
              <a:ext cx="23" cy="19"/>
            </a:xfrm>
            <a:custGeom>
              <a:avLst/>
              <a:gdLst>
                <a:gd name="T0" fmla="*/ 11 w 23"/>
                <a:gd name="T1" fmla="*/ 19 h 19"/>
                <a:gd name="T2" fmla="*/ 7 w 23"/>
                <a:gd name="T3" fmla="*/ 19 h 19"/>
                <a:gd name="T4" fmla="*/ 1 w 23"/>
                <a:gd name="T5" fmla="*/ 17 h 19"/>
                <a:gd name="T6" fmla="*/ 0 w 23"/>
                <a:gd name="T7" fmla="*/ 11 h 19"/>
                <a:gd name="T8" fmla="*/ 1 w 23"/>
                <a:gd name="T9" fmla="*/ 7 h 19"/>
                <a:gd name="T10" fmla="*/ 6 w 23"/>
                <a:gd name="T11" fmla="*/ 3 h 19"/>
                <a:gd name="T12" fmla="*/ 12 w 23"/>
                <a:gd name="T13" fmla="*/ 0 h 19"/>
                <a:gd name="T14" fmla="*/ 16 w 23"/>
                <a:gd name="T15" fmla="*/ 0 h 19"/>
                <a:gd name="T16" fmla="*/ 22 w 23"/>
                <a:gd name="T17" fmla="*/ 3 h 19"/>
                <a:gd name="T18" fmla="*/ 23 w 23"/>
                <a:gd name="T19" fmla="*/ 8 h 19"/>
                <a:gd name="T20" fmla="*/ 22 w 23"/>
                <a:gd name="T21" fmla="*/ 13 h 19"/>
                <a:gd name="T22" fmla="*/ 18 w 23"/>
                <a:gd name="T23" fmla="*/ 17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4" name="Freeform 921"/>
            <p:cNvSpPr>
              <a:spLocks/>
            </p:cNvSpPr>
            <p:nvPr/>
          </p:nvSpPr>
          <p:spPr bwMode="auto">
            <a:xfrm>
              <a:off x="2602" y="2426"/>
              <a:ext cx="18" cy="17"/>
            </a:xfrm>
            <a:custGeom>
              <a:avLst/>
              <a:gdLst>
                <a:gd name="T0" fmla="*/ 8 w 18"/>
                <a:gd name="T1" fmla="*/ 17 h 17"/>
                <a:gd name="T2" fmla="*/ 3 w 18"/>
                <a:gd name="T3" fmla="*/ 15 h 17"/>
                <a:gd name="T4" fmla="*/ 0 w 18"/>
                <a:gd name="T5" fmla="*/ 11 h 17"/>
                <a:gd name="T6" fmla="*/ 0 w 18"/>
                <a:gd name="T7" fmla="*/ 6 h 17"/>
                <a:gd name="T8" fmla="*/ 3 w 18"/>
                <a:gd name="T9" fmla="*/ 2 h 17"/>
                <a:gd name="T10" fmla="*/ 8 w 18"/>
                <a:gd name="T11" fmla="*/ 0 h 17"/>
                <a:gd name="T12" fmla="*/ 9 w 18"/>
                <a:gd name="T13" fmla="*/ 0 h 17"/>
                <a:gd name="T14" fmla="*/ 15 w 18"/>
                <a:gd name="T15" fmla="*/ 2 h 17"/>
                <a:gd name="T16" fmla="*/ 18 w 18"/>
                <a:gd name="T17" fmla="*/ 6 h 17"/>
                <a:gd name="T18" fmla="*/ 18 w 18"/>
                <a:gd name="T19" fmla="*/ 11 h 17"/>
                <a:gd name="T20" fmla="*/ 15 w 18"/>
                <a:gd name="T21" fmla="*/ 15 h 17"/>
                <a:gd name="T22" fmla="*/ 9 w 18"/>
                <a:gd name="T23" fmla="*/ 17 h 17"/>
                <a:gd name="T24" fmla="*/ 8 w 18"/>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9" y="0"/>
                  </a:lnTo>
                  <a:lnTo>
                    <a:pt x="15" y="2"/>
                  </a:lnTo>
                  <a:lnTo>
                    <a:pt x="18" y="6"/>
                  </a:lnTo>
                  <a:lnTo>
                    <a:pt x="18"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5" name="Freeform 922"/>
            <p:cNvSpPr>
              <a:spLocks/>
            </p:cNvSpPr>
            <p:nvPr/>
          </p:nvSpPr>
          <p:spPr bwMode="auto">
            <a:xfrm>
              <a:off x="2603" y="2425"/>
              <a:ext cx="19" cy="18"/>
            </a:xfrm>
            <a:custGeom>
              <a:avLst/>
              <a:gdLst>
                <a:gd name="T0" fmla="*/ 12 w 19"/>
                <a:gd name="T1" fmla="*/ 16 h 18"/>
                <a:gd name="T2" fmla="*/ 7 w 19"/>
                <a:gd name="T3" fmla="*/ 18 h 18"/>
                <a:gd name="T4" fmla="*/ 3 w 19"/>
                <a:gd name="T5" fmla="*/ 15 h 18"/>
                <a:gd name="T6" fmla="*/ 0 w 19"/>
                <a:gd name="T7" fmla="*/ 11 h 18"/>
                <a:gd name="T8" fmla="*/ 2 w 19"/>
                <a:gd name="T9" fmla="*/ 5 h 18"/>
                <a:gd name="T10" fmla="*/ 4 w 19"/>
                <a:gd name="T11" fmla="*/ 3 h 18"/>
                <a:gd name="T12" fmla="*/ 7 w 19"/>
                <a:gd name="T13" fmla="*/ 1 h 18"/>
                <a:gd name="T14" fmla="*/ 12 w 19"/>
                <a:gd name="T15" fmla="*/ 0 h 18"/>
                <a:gd name="T16" fmla="*/ 17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7"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6" name="Freeform 923"/>
            <p:cNvSpPr>
              <a:spLocks/>
            </p:cNvSpPr>
            <p:nvPr/>
          </p:nvSpPr>
          <p:spPr bwMode="auto">
            <a:xfrm>
              <a:off x="2606" y="2425"/>
              <a:ext cx="18" cy="16"/>
            </a:xfrm>
            <a:custGeom>
              <a:avLst/>
              <a:gdLst>
                <a:gd name="T0" fmla="*/ 8 w 18"/>
                <a:gd name="T1" fmla="*/ 16 h 16"/>
                <a:gd name="T2" fmla="*/ 3 w 18"/>
                <a:gd name="T3" fmla="*/ 15 h 16"/>
                <a:gd name="T4" fmla="*/ 0 w 18"/>
                <a:gd name="T5" fmla="*/ 11 h 16"/>
                <a:gd name="T6" fmla="*/ 0 w 18"/>
                <a:gd name="T7" fmla="*/ 5 h 16"/>
                <a:gd name="T8" fmla="*/ 3 w 18"/>
                <a:gd name="T9" fmla="*/ 1 h 16"/>
                <a:gd name="T10" fmla="*/ 8 w 18"/>
                <a:gd name="T11" fmla="*/ 0 h 16"/>
                <a:gd name="T12" fmla="*/ 9 w 18"/>
                <a:gd name="T13" fmla="*/ 0 h 16"/>
                <a:gd name="T14" fmla="*/ 15 w 18"/>
                <a:gd name="T15" fmla="*/ 1 h 16"/>
                <a:gd name="T16" fmla="*/ 18 w 18"/>
                <a:gd name="T17" fmla="*/ 5 h 16"/>
                <a:gd name="T18" fmla="*/ 18 w 18"/>
                <a:gd name="T19" fmla="*/ 11 h 16"/>
                <a:gd name="T20" fmla="*/ 15 w 18"/>
                <a:gd name="T21" fmla="*/ 15 h 16"/>
                <a:gd name="T22" fmla="*/ 9 w 18"/>
                <a:gd name="T23" fmla="*/ 16 h 16"/>
                <a:gd name="T24" fmla="*/ 8 w 18"/>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9" y="0"/>
                  </a:lnTo>
                  <a:lnTo>
                    <a:pt x="15" y="1"/>
                  </a:lnTo>
                  <a:lnTo>
                    <a:pt x="18" y="5"/>
                  </a:lnTo>
                  <a:lnTo>
                    <a:pt x="18"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7" name="Freeform 924"/>
            <p:cNvSpPr>
              <a:spLocks/>
            </p:cNvSpPr>
            <p:nvPr/>
          </p:nvSpPr>
          <p:spPr bwMode="auto">
            <a:xfrm>
              <a:off x="2607" y="2424"/>
              <a:ext cx="21" cy="17"/>
            </a:xfrm>
            <a:custGeom>
              <a:avLst/>
              <a:gdLst>
                <a:gd name="T0" fmla="*/ 11 w 21"/>
                <a:gd name="T1" fmla="*/ 17 h 17"/>
                <a:gd name="T2" fmla="*/ 6 w 21"/>
                <a:gd name="T3" fmla="*/ 17 h 17"/>
                <a:gd name="T4" fmla="*/ 2 w 21"/>
                <a:gd name="T5" fmla="*/ 15 h 17"/>
                <a:gd name="T6" fmla="*/ 0 w 21"/>
                <a:gd name="T7" fmla="*/ 9 h 17"/>
                <a:gd name="T8" fmla="*/ 2 w 21"/>
                <a:gd name="T9" fmla="*/ 5 h 17"/>
                <a:gd name="T10" fmla="*/ 6 w 21"/>
                <a:gd name="T11" fmla="*/ 1 h 17"/>
                <a:gd name="T12" fmla="*/ 10 w 21"/>
                <a:gd name="T13" fmla="*/ 0 h 17"/>
                <a:gd name="T14" fmla="*/ 15 w 21"/>
                <a:gd name="T15" fmla="*/ 0 h 17"/>
                <a:gd name="T16" fmla="*/ 19 w 21"/>
                <a:gd name="T17" fmla="*/ 2 h 17"/>
                <a:gd name="T18" fmla="*/ 21 w 21"/>
                <a:gd name="T19" fmla="*/ 8 h 17"/>
                <a:gd name="T20" fmla="*/ 19 w 21"/>
                <a:gd name="T21" fmla="*/ 12 h 17"/>
                <a:gd name="T22" fmla="*/ 15 w 21"/>
                <a:gd name="T23" fmla="*/ 16 h 17"/>
                <a:gd name="T24" fmla="*/ 11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8" name="Freeform 925"/>
            <p:cNvSpPr>
              <a:spLocks/>
            </p:cNvSpPr>
            <p:nvPr/>
          </p:nvSpPr>
          <p:spPr bwMode="auto">
            <a:xfrm>
              <a:off x="2611" y="2422"/>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2 h 18"/>
                <a:gd name="T12" fmla="*/ 10 w 21"/>
                <a:gd name="T13" fmla="*/ 0 h 18"/>
                <a:gd name="T14" fmla="*/ 15 w 21"/>
                <a:gd name="T15" fmla="*/ 0 h 18"/>
                <a:gd name="T16" fmla="*/ 19 w 21"/>
                <a:gd name="T17" fmla="*/ 3 h 18"/>
                <a:gd name="T18" fmla="*/ 21 w 21"/>
                <a:gd name="T19" fmla="*/ 8 h 18"/>
                <a:gd name="T20" fmla="*/ 19 w 21"/>
                <a:gd name="T21" fmla="*/ 12 h 18"/>
                <a:gd name="T22" fmla="*/ 15 w 21"/>
                <a:gd name="T23" fmla="*/ 17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9" name="Freeform 926"/>
            <p:cNvSpPr>
              <a:spLocks/>
            </p:cNvSpPr>
            <p:nvPr/>
          </p:nvSpPr>
          <p:spPr bwMode="auto">
            <a:xfrm>
              <a:off x="2615" y="2421"/>
              <a:ext cx="21" cy="18"/>
            </a:xfrm>
            <a:custGeom>
              <a:avLst/>
              <a:gdLst>
                <a:gd name="T0" fmla="*/ 11 w 21"/>
                <a:gd name="T1" fmla="*/ 18 h 18"/>
                <a:gd name="T2" fmla="*/ 6 w 21"/>
                <a:gd name="T3" fmla="*/ 18 h 18"/>
                <a:gd name="T4" fmla="*/ 2 w 21"/>
                <a:gd name="T5" fmla="*/ 15 h 18"/>
                <a:gd name="T6" fmla="*/ 0 w 21"/>
                <a:gd name="T7" fmla="*/ 9 h 18"/>
                <a:gd name="T8" fmla="*/ 2 w 21"/>
                <a:gd name="T9" fmla="*/ 5 h 18"/>
                <a:gd name="T10" fmla="*/ 6 w 21"/>
                <a:gd name="T11" fmla="*/ 1 h 18"/>
                <a:gd name="T12" fmla="*/ 10 w 21"/>
                <a:gd name="T13" fmla="*/ 0 h 18"/>
                <a:gd name="T14" fmla="*/ 15 w 21"/>
                <a:gd name="T15" fmla="*/ 0 h 18"/>
                <a:gd name="T16" fmla="*/ 20 w 21"/>
                <a:gd name="T17" fmla="*/ 3 h 18"/>
                <a:gd name="T18" fmla="*/ 21 w 21"/>
                <a:gd name="T19" fmla="*/ 8 h 18"/>
                <a:gd name="T20" fmla="*/ 20 w 21"/>
                <a:gd name="T21" fmla="*/ 12 h 18"/>
                <a:gd name="T22" fmla="*/ 15 w 21"/>
                <a:gd name="T23" fmla="*/ 16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20" y="3"/>
                  </a:lnTo>
                  <a:lnTo>
                    <a:pt x="21" y="8"/>
                  </a:lnTo>
                  <a:lnTo>
                    <a:pt x="20"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0" name="Freeform 927"/>
            <p:cNvSpPr>
              <a:spLocks/>
            </p:cNvSpPr>
            <p:nvPr/>
          </p:nvSpPr>
          <p:spPr bwMode="auto">
            <a:xfrm>
              <a:off x="2620" y="2420"/>
              <a:ext cx="19" cy="17"/>
            </a:xfrm>
            <a:custGeom>
              <a:avLst/>
              <a:gdLst>
                <a:gd name="T0" fmla="*/ 12 w 19"/>
                <a:gd name="T1" fmla="*/ 16 h 17"/>
                <a:gd name="T2" fmla="*/ 6 w 19"/>
                <a:gd name="T3" fmla="*/ 17 h 17"/>
                <a:gd name="T4" fmla="*/ 2 w 19"/>
                <a:gd name="T5" fmla="*/ 14 h 17"/>
                <a:gd name="T6" fmla="*/ 0 w 19"/>
                <a:gd name="T7" fmla="*/ 10 h 17"/>
                <a:gd name="T8" fmla="*/ 1 w 19"/>
                <a:gd name="T9" fmla="*/ 5 h 17"/>
                <a:gd name="T10" fmla="*/ 4 w 19"/>
                <a:gd name="T11" fmla="*/ 2 h 17"/>
                <a:gd name="T12" fmla="*/ 6 w 19"/>
                <a:gd name="T13" fmla="*/ 1 h 17"/>
                <a:gd name="T14" fmla="*/ 12 w 19"/>
                <a:gd name="T15" fmla="*/ 0 h 17"/>
                <a:gd name="T16" fmla="*/ 16 w 19"/>
                <a:gd name="T17" fmla="*/ 2 h 17"/>
                <a:gd name="T18" fmla="*/ 19 w 19"/>
                <a:gd name="T19" fmla="*/ 6 h 17"/>
                <a:gd name="T20" fmla="*/ 17 w 19"/>
                <a:gd name="T21" fmla="*/ 12 h 17"/>
                <a:gd name="T22" fmla="*/ 15 w 19"/>
                <a:gd name="T23" fmla="*/ 14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1" name="Freeform 928"/>
            <p:cNvSpPr>
              <a:spLocks/>
            </p:cNvSpPr>
            <p:nvPr/>
          </p:nvSpPr>
          <p:spPr bwMode="auto">
            <a:xfrm>
              <a:off x="2622" y="2417"/>
              <a:ext cx="25" cy="19"/>
            </a:xfrm>
            <a:custGeom>
              <a:avLst/>
              <a:gdLst>
                <a:gd name="T0" fmla="*/ 11 w 25"/>
                <a:gd name="T1" fmla="*/ 19 h 19"/>
                <a:gd name="T2" fmla="*/ 6 w 25"/>
                <a:gd name="T3" fmla="*/ 19 h 19"/>
                <a:gd name="T4" fmla="*/ 2 w 25"/>
                <a:gd name="T5" fmla="*/ 16 h 19"/>
                <a:gd name="T6" fmla="*/ 0 w 25"/>
                <a:gd name="T7" fmla="*/ 11 h 19"/>
                <a:gd name="T8" fmla="*/ 2 w 25"/>
                <a:gd name="T9" fmla="*/ 7 h 19"/>
                <a:gd name="T10" fmla="*/ 6 w 25"/>
                <a:gd name="T11" fmla="*/ 3 h 19"/>
                <a:gd name="T12" fmla="*/ 14 w 25"/>
                <a:gd name="T13" fmla="*/ 0 h 19"/>
                <a:gd name="T14" fmla="*/ 19 w 25"/>
                <a:gd name="T15" fmla="*/ 0 h 19"/>
                <a:gd name="T16" fmla="*/ 23 w 25"/>
                <a:gd name="T17" fmla="*/ 3 h 19"/>
                <a:gd name="T18" fmla="*/ 25 w 25"/>
                <a:gd name="T19" fmla="*/ 8 h 19"/>
                <a:gd name="T20" fmla="*/ 23 w 25"/>
                <a:gd name="T21" fmla="*/ 12 h 19"/>
                <a:gd name="T22" fmla="*/ 19 w 25"/>
                <a:gd name="T23" fmla="*/ 16 h 19"/>
                <a:gd name="T24" fmla="*/ 11 w 25"/>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3"/>
                  </a:lnTo>
                  <a:lnTo>
                    <a:pt x="14" y="0"/>
                  </a:lnTo>
                  <a:lnTo>
                    <a:pt x="19" y="0"/>
                  </a:lnTo>
                  <a:lnTo>
                    <a:pt x="23" y="3"/>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2" name="Freeform 929"/>
            <p:cNvSpPr>
              <a:spLocks/>
            </p:cNvSpPr>
            <p:nvPr/>
          </p:nvSpPr>
          <p:spPr bwMode="auto">
            <a:xfrm>
              <a:off x="2630" y="2415"/>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2 h 18"/>
                <a:gd name="T12" fmla="*/ 10 w 21"/>
                <a:gd name="T13" fmla="*/ 0 h 18"/>
                <a:gd name="T14" fmla="*/ 15 w 21"/>
                <a:gd name="T15" fmla="*/ 0 h 18"/>
                <a:gd name="T16" fmla="*/ 19 w 21"/>
                <a:gd name="T17" fmla="*/ 3 h 18"/>
                <a:gd name="T18" fmla="*/ 21 w 21"/>
                <a:gd name="T19" fmla="*/ 9 h 18"/>
                <a:gd name="T20" fmla="*/ 19 w 21"/>
                <a:gd name="T21" fmla="*/ 13 h 18"/>
                <a:gd name="T22" fmla="*/ 15 w 21"/>
                <a:gd name="T23" fmla="*/ 17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3" name="Freeform 930"/>
            <p:cNvSpPr>
              <a:spLocks/>
            </p:cNvSpPr>
            <p:nvPr/>
          </p:nvSpPr>
          <p:spPr bwMode="auto">
            <a:xfrm>
              <a:off x="2635" y="2415"/>
              <a:ext cx="17" cy="17"/>
            </a:xfrm>
            <a:custGeom>
              <a:avLst/>
              <a:gdLst>
                <a:gd name="T0" fmla="*/ 8 w 17"/>
                <a:gd name="T1" fmla="*/ 17 h 17"/>
                <a:gd name="T2" fmla="*/ 2 w 17"/>
                <a:gd name="T3" fmla="*/ 15 h 17"/>
                <a:gd name="T4" fmla="*/ 0 w 17"/>
                <a:gd name="T5" fmla="*/ 11 h 17"/>
                <a:gd name="T6" fmla="*/ 0 w 17"/>
                <a:gd name="T7" fmla="*/ 6 h 17"/>
                <a:gd name="T8" fmla="*/ 2 w 17"/>
                <a:gd name="T9" fmla="*/ 2 h 17"/>
                <a:gd name="T10" fmla="*/ 8 w 17"/>
                <a:gd name="T11" fmla="*/ 0 h 17"/>
                <a:gd name="T12" fmla="*/ 9 w 17"/>
                <a:gd name="T13" fmla="*/ 0 h 17"/>
                <a:gd name="T14" fmla="*/ 14 w 17"/>
                <a:gd name="T15" fmla="*/ 2 h 17"/>
                <a:gd name="T16" fmla="*/ 17 w 17"/>
                <a:gd name="T17" fmla="*/ 6 h 17"/>
                <a:gd name="T18" fmla="*/ 17 w 17"/>
                <a:gd name="T19" fmla="*/ 11 h 17"/>
                <a:gd name="T20" fmla="*/ 14 w 17"/>
                <a:gd name="T21" fmla="*/ 15 h 17"/>
                <a:gd name="T22" fmla="*/ 9 w 17"/>
                <a:gd name="T23" fmla="*/ 17 h 17"/>
                <a:gd name="T24" fmla="*/ 8 w 17"/>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4" y="2"/>
                  </a:lnTo>
                  <a:lnTo>
                    <a:pt x="17" y="6"/>
                  </a:lnTo>
                  <a:lnTo>
                    <a:pt x="17" y="11"/>
                  </a:lnTo>
                  <a:lnTo>
                    <a:pt x="14"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4" name="Freeform 931"/>
            <p:cNvSpPr>
              <a:spLocks/>
            </p:cNvSpPr>
            <p:nvPr/>
          </p:nvSpPr>
          <p:spPr bwMode="auto">
            <a:xfrm>
              <a:off x="2636" y="2414"/>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5" name="Freeform 932"/>
            <p:cNvSpPr>
              <a:spLocks/>
            </p:cNvSpPr>
            <p:nvPr/>
          </p:nvSpPr>
          <p:spPr bwMode="auto">
            <a:xfrm>
              <a:off x="2640" y="2413"/>
              <a:ext cx="19" cy="17"/>
            </a:xfrm>
            <a:custGeom>
              <a:avLst/>
              <a:gdLst>
                <a:gd name="T0" fmla="*/ 12 w 19"/>
                <a:gd name="T1" fmla="*/ 16 h 17"/>
                <a:gd name="T2" fmla="*/ 7 w 19"/>
                <a:gd name="T3" fmla="*/ 17 h 17"/>
                <a:gd name="T4" fmla="*/ 3 w 19"/>
                <a:gd name="T5" fmla="*/ 15 h 17"/>
                <a:gd name="T6" fmla="*/ 0 w 19"/>
                <a:gd name="T7" fmla="*/ 11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7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6" name="Freeform 933"/>
            <p:cNvSpPr>
              <a:spLocks/>
            </p:cNvSpPr>
            <p:nvPr/>
          </p:nvSpPr>
          <p:spPr bwMode="auto">
            <a:xfrm>
              <a:off x="2643" y="2411"/>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7" name="Freeform 934"/>
            <p:cNvSpPr>
              <a:spLocks/>
            </p:cNvSpPr>
            <p:nvPr/>
          </p:nvSpPr>
          <p:spPr bwMode="auto">
            <a:xfrm>
              <a:off x="2647" y="2410"/>
              <a:ext cx="23" cy="18"/>
            </a:xfrm>
            <a:custGeom>
              <a:avLst/>
              <a:gdLst>
                <a:gd name="T0" fmla="*/ 9 w 23"/>
                <a:gd name="T1" fmla="*/ 18 h 18"/>
                <a:gd name="T2" fmla="*/ 4 w 23"/>
                <a:gd name="T3" fmla="*/ 16 h 18"/>
                <a:gd name="T4" fmla="*/ 1 w 23"/>
                <a:gd name="T5" fmla="*/ 14 h 18"/>
                <a:gd name="T6" fmla="*/ 0 w 23"/>
                <a:gd name="T7" fmla="*/ 8 h 18"/>
                <a:gd name="T8" fmla="*/ 2 w 23"/>
                <a:gd name="T9" fmla="*/ 4 h 18"/>
                <a:gd name="T10" fmla="*/ 7 w 23"/>
                <a:gd name="T11" fmla="*/ 1 h 18"/>
                <a:gd name="T12" fmla="*/ 13 w 23"/>
                <a:gd name="T13" fmla="*/ 0 h 18"/>
                <a:gd name="T14" fmla="*/ 19 w 23"/>
                <a:gd name="T15" fmla="*/ 1 h 18"/>
                <a:gd name="T16" fmla="*/ 21 w 23"/>
                <a:gd name="T17" fmla="*/ 4 h 18"/>
                <a:gd name="T18" fmla="*/ 23 w 23"/>
                <a:gd name="T19" fmla="*/ 10 h 18"/>
                <a:gd name="T20" fmla="*/ 20 w 23"/>
                <a:gd name="T21" fmla="*/ 14 h 18"/>
                <a:gd name="T22" fmla="*/ 16 w 23"/>
                <a:gd name="T23" fmla="*/ 16 h 18"/>
                <a:gd name="T24" fmla="*/ 9 w 23"/>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7" y="1"/>
                  </a:lnTo>
                  <a:lnTo>
                    <a:pt x="13" y="0"/>
                  </a:lnTo>
                  <a:lnTo>
                    <a:pt x="19" y="1"/>
                  </a:lnTo>
                  <a:lnTo>
                    <a:pt x="21" y="4"/>
                  </a:lnTo>
                  <a:lnTo>
                    <a:pt x="23" y="10"/>
                  </a:lnTo>
                  <a:lnTo>
                    <a:pt x="20" y="14"/>
                  </a:lnTo>
                  <a:lnTo>
                    <a:pt x="16"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8" name="Freeform 935"/>
            <p:cNvSpPr>
              <a:spLocks/>
            </p:cNvSpPr>
            <p:nvPr/>
          </p:nvSpPr>
          <p:spPr bwMode="auto">
            <a:xfrm>
              <a:off x="2654" y="2407"/>
              <a:ext cx="24" cy="19"/>
            </a:xfrm>
            <a:custGeom>
              <a:avLst/>
              <a:gdLst>
                <a:gd name="T0" fmla="*/ 10 w 24"/>
                <a:gd name="T1" fmla="*/ 19 h 19"/>
                <a:gd name="T2" fmla="*/ 5 w 24"/>
                <a:gd name="T3" fmla="*/ 19 h 19"/>
                <a:gd name="T4" fmla="*/ 1 w 24"/>
                <a:gd name="T5" fmla="*/ 17 h 19"/>
                <a:gd name="T6" fmla="*/ 0 w 24"/>
                <a:gd name="T7" fmla="*/ 11 h 19"/>
                <a:gd name="T8" fmla="*/ 1 w 24"/>
                <a:gd name="T9" fmla="*/ 7 h 19"/>
                <a:gd name="T10" fmla="*/ 5 w 24"/>
                <a:gd name="T11" fmla="*/ 3 h 19"/>
                <a:gd name="T12" fmla="*/ 13 w 24"/>
                <a:gd name="T13" fmla="*/ 0 h 19"/>
                <a:gd name="T14" fmla="*/ 19 w 24"/>
                <a:gd name="T15" fmla="*/ 0 h 19"/>
                <a:gd name="T16" fmla="*/ 23 w 24"/>
                <a:gd name="T17" fmla="*/ 3 h 19"/>
                <a:gd name="T18" fmla="*/ 24 w 24"/>
                <a:gd name="T19" fmla="*/ 8 h 19"/>
                <a:gd name="T20" fmla="*/ 23 w 24"/>
                <a:gd name="T21" fmla="*/ 13 h 19"/>
                <a:gd name="T22" fmla="*/ 19 w 24"/>
                <a:gd name="T23" fmla="*/ 17 h 19"/>
                <a:gd name="T24" fmla="*/ 10 w 24"/>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7"/>
                  </a:lnTo>
                  <a:lnTo>
                    <a:pt x="0" y="11"/>
                  </a:lnTo>
                  <a:lnTo>
                    <a:pt x="1" y="7"/>
                  </a:lnTo>
                  <a:lnTo>
                    <a:pt x="5" y="3"/>
                  </a:lnTo>
                  <a:lnTo>
                    <a:pt x="13" y="0"/>
                  </a:lnTo>
                  <a:lnTo>
                    <a:pt x="19" y="0"/>
                  </a:lnTo>
                  <a:lnTo>
                    <a:pt x="23" y="3"/>
                  </a:lnTo>
                  <a:lnTo>
                    <a:pt x="24" y="8"/>
                  </a:lnTo>
                  <a:lnTo>
                    <a:pt x="23" y="13"/>
                  </a:lnTo>
                  <a:lnTo>
                    <a:pt x="19" y="17"/>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9" name="Freeform 936"/>
            <p:cNvSpPr>
              <a:spLocks/>
            </p:cNvSpPr>
            <p:nvPr/>
          </p:nvSpPr>
          <p:spPr bwMode="auto">
            <a:xfrm>
              <a:off x="2662" y="2406"/>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0" name="Freeform 937"/>
            <p:cNvSpPr>
              <a:spLocks/>
            </p:cNvSpPr>
            <p:nvPr/>
          </p:nvSpPr>
          <p:spPr bwMode="auto">
            <a:xfrm>
              <a:off x="2666" y="2405"/>
              <a:ext cx="20" cy="17"/>
            </a:xfrm>
            <a:custGeom>
              <a:avLst/>
              <a:gdLst>
                <a:gd name="T0" fmla="*/ 11 w 20"/>
                <a:gd name="T1" fmla="*/ 17 h 17"/>
                <a:gd name="T2" fmla="*/ 5 w 20"/>
                <a:gd name="T3" fmla="*/ 17 h 17"/>
                <a:gd name="T4" fmla="*/ 1 w 20"/>
                <a:gd name="T5" fmla="*/ 15 h 17"/>
                <a:gd name="T6" fmla="*/ 0 w 20"/>
                <a:gd name="T7" fmla="*/ 9 h 17"/>
                <a:gd name="T8" fmla="*/ 1 w 20"/>
                <a:gd name="T9" fmla="*/ 5 h 17"/>
                <a:gd name="T10" fmla="*/ 5 w 20"/>
                <a:gd name="T11" fmla="*/ 1 h 17"/>
                <a:gd name="T12" fmla="*/ 9 w 20"/>
                <a:gd name="T13" fmla="*/ 0 h 17"/>
                <a:gd name="T14" fmla="*/ 15 w 20"/>
                <a:gd name="T15" fmla="*/ 0 h 17"/>
                <a:gd name="T16" fmla="*/ 19 w 20"/>
                <a:gd name="T17" fmla="*/ 2 h 17"/>
                <a:gd name="T18" fmla="*/ 20 w 20"/>
                <a:gd name="T19" fmla="*/ 8 h 17"/>
                <a:gd name="T20" fmla="*/ 19 w 20"/>
                <a:gd name="T21" fmla="*/ 12 h 17"/>
                <a:gd name="T22" fmla="*/ 15 w 20"/>
                <a:gd name="T23" fmla="*/ 16 h 17"/>
                <a:gd name="T24" fmla="*/ 11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1" name="Freeform 938"/>
            <p:cNvSpPr>
              <a:spLocks/>
            </p:cNvSpPr>
            <p:nvPr/>
          </p:nvSpPr>
          <p:spPr bwMode="auto">
            <a:xfrm>
              <a:off x="2670" y="2403"/>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7 w 19"/>
                <a:gd name="T21" fmla="*/ 12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2" name="Freeform 939"/>
            <p:cNvSpPr>
              <a:spLocks/>
            </p:cNvSpPr>
            <p:nvPr/>
          </p:nvSpPr>
          <p:spPr bwMode="auto">
            <a:xfrm>
              <a:off x="2673" y="2402"/>
              <a:ext cx="19" cy="18"/>
            </a:xfrm>
            <a:custGeom>
              <a:avLst/>
              <a:gdLst>
                <a:gd name="T0" fmla="*/ 12 w 19"/>
                <a:gd name="T1" fmla="*/ 16 h 18"/>
                <a:gd name="T2" fmla="*/ 6 w 19"/>
                <a:gd name="T3" fmla="*/ 18 h 18"/>
                <a:gd name="T4" fmla="*/ 2 w 19"/>
                <a:gd name="T5" fmla="*/ 15 h 18"/>
                <a:gd name="T6" fmla="*/ 0 w 19"/>
                <a:gd name="T7" fmla="*/ 11 h 18"/>
                <a:gd name="T8" fmla="*/ 1 w 19"/>
                <a:gd name="T9" fmla="*/ 5 h 18"/>
                <a:gd name="T10" fmla="*/ 4 w 19"/>
                <a:gd name="T11" fmla="*/ 3 h 18"/>
                <a:gd name="T12" fmla="*/ 6 w 19"/>
                <a:gd name="T13" fmla="*/ 1 h 18"/>
                <a:gd name="T14" fmla="*/ 12 w 19"/>
                <a:gd name="T15" fmla="*/ 0 h 18"/>
                <a:gd name="T16" fmla="*/ 16 w 19"/>
                <a:gd name="T17" fmla="*/ 3 h 18"/>
                <a:gd name="T18" fmla="*/ 19 w 19"/>
                <a:gd name="T19" fmla="*/ 7 h 18"/>
                <a:gd name="T20" fmla="*/ 17 w 19"/>
                <a:gd name="T21" fmla="*/ 12 h 18"/>
                <a:gd name="T22" fmla="*/ 14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3" name="Freeform 940"/>
            <p:cNvSpPr>
              <a:spLocks/>
            </p:cNvSpPr>
            <p:nvPr/>
          </p:nvSpPr>
          <p:spPr bwMode="auto">
            <a:xfrm>
              <a:off x="2675" y="2401"/>
              <a:ext cx="19" cy="17"/>
            </a:xfrm>
            <a:custGeom>
              <a:avLst/>
              <a:gdLst>
                <a:gd name="T0" fmla="*/ 12 w 19"/>
                <a:gd name="T1" fmla="*/ 16 h 17"/>
                <a:gd name="T2" fmla="*/ 7 w 19"/>
                <a:gd name="T3" fmla="*/ 17 h 17"/>
                <a:gd name="T4" fmla="*/ 3 w 19"/>
                <a:gd name="T5" fmla="*/ 14 h 17"/>
                <a:gd name="T6" fmla="*/ 0 w 19"/>
                <a:gd name="T7" fmla="*/ 10 h 17"/>
                <a:gd name="T8" fmla="*/ 2 w 19"/>
                <a:gd name="T9" fmla="*/ 5 h 17"/>
                <a:gd name="T10" fmla="*/ 4 w 19"/>
                <a:gd name="T11" fmla="*/ 2 h 17"/>
                <a:gd name="T12" fmla="*/ 7 w 19"/>
                <a:gd name="T13" fmla="*/ 1 h 17"/>
                <a:gd name="T14" fmla="*/ 12 w 19"/>
                <a:gd name="T15" fmla="*/ 0 h 17"/>
                <a:gd name="T16" fmla="*/ 17 w 19"/>
                <a:gd name="T17" fmla="*/ 2 h 17"/>
                <a:gd name="T18" fmla="*/ 19 w 19"/>
                <a:gd name="T19" fmla="*/ 6 h 17"/>
                <a:gd name="T20" fmla="*/ 18 w 19"/>
                <a:gd name="T21" fmla="*/ 12 h 17"/>
                <a:gd name="T22" fmla="*/ 15 w 19"/>
                <a:gd name="T23" fmla="*/ 14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4" name="Freeform 941"/>
            <p:cNvSpPr>
              <a:spLocks/>
            </p:cNvSpPr>
            <p:nvPr/>
          </p:nvSpPr>
          <p:spPr bwMode="auto">
            <a:xfrm>
              <a:off x="2678" y="2399"/>
              <a:ext cx="22" cy="18"/>
            </a:xfrm>
            <a:custGeom>
              <a:avLst/>
              <a:gdLst>
                <a:gd name="T0" fmla="*/ 9 w 22"/>
                <a:gd name="T1" fmla="*/ 18 h 18"/>
                <a:gd name="T2" fmla="*/ 5 w 22"/>
                <a:gd name="T3" fmla="*/ 18 h 18"/>
                <a:gd name="T4" fmla="*/ 1 w 22"/>
                <a:gd name="T5" fmla="*/ 14 h 18"/>
                <a:gd name="T6" fmla="*/ 0 w 22"/>
                <a:gd name="T7" fmla="*/ 10 h 18"/>
                <a:gd name="T8" fmla="*/ 1 w 22"/>
                <a:gd name="T9" fmla="*/ 4 h 18"/>
                <a:gd name="T10" fmla="*/ 7 w 22"/>
                <a:gd name="T11" fmla="*/ 2 h 18"/>
                <a:gd name="T12" fmla="*/ 12 w 22"/>
                <a:gd name="T13" fmla="*/ 0 h 18"/>
                <a:gd name="T14" fmla="*/ 16 w 22"/>
                <a:gd name="T15" fmla="*/ 0 h 18"/>
                <a:gd name="T16" fmla="*/ 20 w 22"/>
                <a:gd name="T17" fmla="*/ 4 h 18"/>
                <a:gd name="T18" fmla="*/ 22 w 22"/>
                <a:gd name="T19" fmla="*/ 8 h 18"/>
                <a:gd name="T20" fmla="*/ 20 w 22"/>
                <a:gd name="T21" fmla="*/ 14 h 18"/>
                <a:gd name="T22" fmla="*/ 15 w 22"/>
                <a:gd name="T23" fmla="*/ 16 h 18"/>
                <a:gd name="T24" fmla="*/ 9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5" name="Freeform 942"/>
            <p:cNvSpPr>
              <a:spLocks/>
            </p:cNvSpPr>
            <p:nvPr/>
          </p:nvSpPr>
          <p:spPr bwMode="auto">
            <a:xfrm>
              <a:off x="2683" y="2398"/>
              <a:ext cx="19" cy="17"/>
            </a:xfrm>
            <a:custGeom>
              <a:avLst/>
              <a:gdLst>
                <a:gd name="T0" fmla="*/ 13 w 19"/>
                <a:gd name="T1" fmla="*/ 16 h 17"/>
                <a:gd name="T2" fmla="*/ 7 w 19"/>
                <a:gd name="T3" fmla="*/ 17 h 17"/>
                <a:gd name="T4" fmla="*/ 3 w 19"/>
                <a:gd name="T5" fmla="*/ 15 h 17"/>
                <a:gd name="T6" fmla="*/ 0 w 19"/>
                <a:gd name="T7" fmla="*/ 11 h 17"/>
                <a:gd name="T8" fmla="*/ 2 w 19"/>
                <a:gd name="T9" fmla="*/ 5 h 17"/>
                <a:gd name="T10" fmla="*/ 4 w 19"/>
                <a:gd name="T11" fmla="*/ 3 h 17"/>
                <a:gd name="T12" fmla="*/ 7 w 19"/>
                <a:gd name="T13" fmla="*/ 1 h 17"/>
                <a:gd name="T14" fmla="*/ 13 w 19"/>
                <a:gd name="T15" fmla="*/ 0 h 17"/>
                <a:gd name="T16" fmla="*/ 17 w 19"/>
                <a:gd name="T17" fmla="*/ 3 h 17"/>
                <a:gd name="T18" fmla="*/ 19 w 19"/>
                <a:gd name="T19" fmla="*/ 7 h 17"/>
                <a:gd name="T20" fmla="*/ 18 w 19"/>
                <a:gd name="T21" fmla="*/ 12 h 17"/>
                <a:gd name="T22" fmla="*/ 15 w 19"/>
                <a:gd name="T23" fmla="*/ 15 h 17"/>
                <a:gd name="T24" fmla="*/ 13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6" name="Freeform 943"/>
            <p:cNvSpPr>
              <a:spLocks/>
            </p:cNvSpPr>
            <p:nvPr/>
          </p:nvSpPr>
          <p:spPr bwMode="auto">
            <a:xfrm>
              <a:off x="2686" y="2396"/>
              <a:ext cx="20" cy="18"/>
            </a:xfrm>
            <a:custGeom>
              <a:avLst/>
              <a:gdLst>
                <a:gd name="T0" fmla="*/ 11 w 20"/>
                <a:gd name="T1" fmla="*/ 18 h 18"/>
                <a:gd name="T2" fmla="*/ 6 w 20"/>
                <a:gd name="T3" fmla="*/ 18 h 18"/>
                <a:gd name="T4" fmla="*/ 1 w 20"/>
                <a:gd name="T5" fmla="*/ 15 h 18"/>
                <a:gd name="T6" fmla="*/ 0 w 20"/>
                <a:gd name="T7" fmla="*/ 10 h 18"/>
                <a:gd name="T8" fmla="*/ 1 w 20"/>
                <a:gd name="T9" fmla="*/ 6 h 18"/>
                <a:gd name="T10" fmla="*/ 6 w 20"/>
                <a:gd name="T11" fmla="*/ 2 h 18"/>
                <a:gd name="T12" fmla="*/ 10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7" name="Freeform 944"/>
            <p:cNvSpPr>
              <a:spLocks/>
            </p:cNvSpPr>
            <p:nvPr/>
          </p:nvSpPr>
          <p:spPr bwMode="auto">
            <a:xfrm>
              <a:off x="2690" y="2396"/>
              <a:ext cx="18" cy="17"/>
            </a:xfrm>
            <a:custGeom>
              <a:avLst/>
              <a:gdLst>
                <a:gd name="T0" fmla="*/ 8 w 18"/>
                <a:gd name="T1" fmla="*/ 17 h 17"/>
                <a:gd name="T2" fmla="*/ 3 w 18"/>
                <a:gd name="T3" fmla="*/ 15 h 17"/>
                <a:gd name="T4" fmla="*/ 0 w 18"/>
                <a:gd name="T5" fmla="*/ 11 h 17"/>
                <a:gd name="T6" fmla="*/ 0 w 18"/>
                <a:gd name="T7" fmla="*/ 6 h 17"/>
                <a:gd name="T8" fmla="*/ 3 w 18"/>
                <a:gd name="T9" fmla="*/ 2 h 17"/>
                <a:gd name="T10" fmla="*/ 8 w 18"/>
                <a:gd name="T11" fmla="*/ 0 h 17"/>
                <a:gd name="T12" fmla="*/ 10 w 18"/>
                <a:gd name="T13" fmla="*/ 0 h 17"/>
                <a:gd name="T14" fmla="*/ 15 w 18"/>
                <a:gd name="T15" fmla="*/ 2 h 17"/>
                <a:gd name="T16" fmla="*/ 18 w 18"/>
                <a:gd name="T17" fmla="*/ 6 h 17"/>
                <a:gd name="T18" fmla="*/ 18 w 18"/>
                <a:gd name="T19" fmla="*/ 11 h 17"/>
                <a:gd name="T20" fmla="*/ 15 w 18"/>
                <a:gd name="T21" fmla="*/ 15 h 17"/>
                <a:gd name="T22" fmla="*/ 10 w 18"/>
                <a:gd name="T23" fmla="*/ 17 h 17"/>
                <a:gd name="T24" fmla="*/ 8 w 18"/>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8" name="Freeform 945"/>
            <p:cNvSpPr>
              <a:spLocks/>
            </p:cNvSpPr>
            <p:nvPr/>
          </p:nvSpPr>
          <p:spPr bwMode="auto">
            <a:xfrm>
              <a:off x="2692" y="2394"/>
              <a:ext cx="23" cy="19"/>
            </a:xfrm>
            <a:custGeom>
              <a:avLst/>
              <a:gdLst>
                <a:gd name="T0" fmla="*/ 10 w 23"/>
                <a:gd name="T1" fmla="*/ 19 h 19"/>
                <a:gd name="T2" fmla="*/ 6 w 23"/>
                <a:gd name="T3" fmla="*/ 19 h 19"/>
                <a:gd name="T4" fmla="*/ 1 w 23"/>
                <a:gd name="T5" fmla="*/ 16 h 19"/>
                <a:gd name="T6" fmla="*/ 0 w 23"/>
                <a:gd name="T7" fmla="*/ 11 h 19"/>
                <a:gd name="T8" fmla="*/ 1 w 23"/>
                <a:gd name="T9" fmla="*/ 7 h 19"/>
                <a:gd name="T10" fmla="*/ 5 w 23"/>
                <a:gd name="T11" fmla="*/ 2 h 19"/>
                <a:gd name="T12" fmla="*/ 12 w 23"/>
                <a:gd name="T13" fmla="*/ 0 h 19"/>
                <a:gd name="T14" fmla="*/ 16 w 23"/>
                <a:gd name="T15" fmla="*/ 0 h 19"/>
                <a:gd name="T16" fmla="*/ 21 w 23"/>
                <a:gd name="T17" fmla="*/ 2 h 19"/>
                <a:gd name="T18" fmla="*/ 23 w 23"/>
                <a:gd name="T19" fmla="*/ 8 h 19"/>
                <a:gd name="T20" fmla="*/ 21 w 23"/>
                <a:gd name="T21" fmla="*/ 12 h 19"/>
                <a:gd name="T22" fmla="*/ 17 w 23"/>
                <a:gd name="T23" fmla="*/ 16 h 19"/>
                <a:gd name="T24" fmla="*/ 10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2"/>
                  </a:lnTo>
                  <a:lnTo>
                    <a:pt x="12" y="0"/>
                  </a:lnTo>
                  <a:lnTo>
                    <a:pt x="16" y="0"/>
                  </a:lnTo>
                  <a:lnTo>
                    <a:pt x="21" y="2"/>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9" name="Freeform 946"/>
            <p:cNvSpPr>
              <a:spLocks/>
            </p:cNvSpPr>
            <p:nvPr/>
          </p:nvSpPr>
          <p:spPr bwMode="auto">
            <a:xfrm>
              <a:off x="2698" y="2392"/>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2 h 18"/>
                <a:gd name="T12" fmla="*/ 10 w 21"/>
                <a:gd name="T13" fmla="*/ 0 h 18"/>
                <a:gd name="T14" fmla="*/ 15 w 21"/>
                <a:gd name="T15" fmla="*/ 0 h 18"/>
                <a:gd name="T16" fmla="*/ 19 w 21"/>
                <a:gd name="T17" fmla="*/ 3 h 18"/>
                <a:gd name="T18" fmla="*/ 21 w 21"/>
                <a:gd name="T19" fmla="*/ 9 h 18"/>
                <a:gd name="T20" fmla="*/ 19 w 21"/>
                <a:gd name="T21" fmla="*/ 13 h 18"/>
                <a:gd name="T22" fmla="*/ 15 w 21"/>
                <a:gd name="T23" fmla="*/ 17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0" name="Freeform 947"/>
            <p:cNvSpPr>
              <a:spLocks/>
            </p:cNvSpPr>
            <p:nvPr/>
          </p:nvSpPr>
          <p:spPr bwMode="auto">
            <a:xfrm>
              <a:off x="2702" y="2391"/>
              <a:ext cx="19" cy="18"/>
            </a:xfrm>
            <a:custGeom>
              <a:avLst/>
              <a:gdLst>
                <a:gd name="T0" fmla="*/ 13 w 19"/>
                <a:gd name="T1" fmla="*/ 16 h 18"/>
                <a:gd name="T2" fmla="*/ 7 w 19"/>
                <a:gd name="T3" fmla="*/ 18 h 18"/>
                <a:gd name="T4" fmla="*/ 3 w 19"/>
                <a:gd name="T5" fmla="*/ 15 h 18"/>
                <a:gd name="T6" fmla="*/ 0 w 19"/>
                <a:gd name="T7" fmla="*/ 11 h 18"/>
                <a:gd name="T8" fmla="*/ 2 w 19"/>
                <a:gd name="T9" fmla="*/ 5 h 18"/>
                <a:gd name="T10" fmla="*/ 4 w 19"/>
                <a:gd name="T11" fmla="*/ 3 h 18"/>
                <a:gd name="T12" fmla="*/ 7 w 19"/>
                <a:gd name="T13" fmla="*/ 1 h 18"/>
                <a:gd name="T14" fmla="*/ 13 w 19"/>
                <a:gd name="T15" fmla="*/ 0 h 18"/>
                <a:gd name="T16" fmla="*/ 17 w 19"/>
                <a:gd name="T17" fmla="*/ 3 h 18"/>
                <a:gd name="T18" fmla="*/ 19 w 19"/>
                <a:gd name="T19" fmla="*/ 7 h 18"/>
                <a:gd name="T20" fmla="*/ 18 w 19"/>
                <a:gd name="T21" fmla="*/ 12 h 18"/>
                <a:gd name="T22" fmla="*/ 15 w 19"/>
                <a:gd name="T23" fmla="*/ 15 h 18"/>
                <a:gd name="T24" fmla="*/ 13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1" name="Freeform 948"/>
            <p:cNvSpPr>
              <a:spLocks/>
            </p:cNvSpPr>
            <p:nvPr/>
          </p:nvSpPr>
          <p:spPr bwMode="auto">
            <a:xfrm>
              <a:off x="2705" y="2391"/>
              <a:ext cx="19" cy="16"/>
            </a:xfrm>
            <a:custGeom>
              <a:avLst/>
              <a:gdLst>
                <a:gd name="T0" fmla="*/ 8 w 19"/>
                <a:gd name="T1" fmla="*/ 16 h 16"/>
                <a:gd name="T2" fmla="*/ 3 w 19"/>
                <a:gd name="T3" fmla="*/ 15 h 16"/>
                <a:gd name="T4" fmla="*/ 0 w 19"/>
                <a:gd name="T5" fmla="*/ 11 h 16"/>
                <a:gd name="T6" fmla="*/ 0 w 19"/>
                <a:gd name="T7" fmla="*/ 5 h 16"/>
                <a:gd name="T8" fmla="*/ 3 w 19"/>
                <a:gd name="T9" fmla="*/ 1 h 16"/>
                <a:gd name="T10" fmla="*/ 8 w 19"/>
                <a:gd name="T11" fmla="*/ 0 h 16"/>
                <a:gd name="T12" fmla="*/ 11 w 19"/>
                <a:gd name="T13" fmla="*/ 0 h 16"/>
                <a:gd name="T14" fmla="*/ 16 w 19"/>
                <a:gd name="T15" fmla="*/ 1 h 16"/>
                <a:gd name="T16" fmla="*/ 19 w 19"/>
                <a:gd name="T17" fmla="*/ 5 h 16"/>
                <a:gd name="T18" fmla="*/ 19 w 19"/>
                <a:gd name="T19" fmla="*/ 11 h 16"/>
                <a:gd name="T20" fmla="*/ 16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2" name="Freeform 949"/>
            <p:cNvSpPr>
              <a:spLocks/>
            </p:cNvSpPr>
            <p:nvPr/>
          </p:nvSpPr>
          <p:spPr bwMode="auto">
            <a:xfrm>
              <a:off x="2708" y="2388"/>
              <a:ext cx="22" cy="19"/>
            </a:xfrm>
            <a:custGeom>
              <a:avLst/>
              <a:gdLst>
                <a:gd name="T0" fmla="*/ 12 w 22"/>
                <a:gd name="T1" fmla="*/ 18 h 19"/>
                <a:gd name="T2" fmla="*/ 7 w 22"/>
                <a:gd name="T3" fmla="*/ 19 h 19"/>
                <a:gd name="T4" fmla="*/ 3 w 22"/>
                <a:gd name="T5" fmla="*/ 17 h 19"/>
                <a:gd name="T6" fmla="*/ 0 w 22"/>
                <a:gd name="T7" fmla="*/ 13 h 19"/>
                <a:gd name="T8" fmla="*/ 1 w 22"/>
                <a:gd name="T9" fmla="*/ 7 h 19"/>
                <a:gd name="T10" fmla="*/ 4 w 22"/>
                <a:gd name="T11" fmla="*/ 4 h 19"/>
                <a:gd name="T12" fmla="*/ 9 w 22"/>
                <a:gd name="T13" fmla="*/ 2 h 19"/>
                <a:gd name="T14" fmla="*/ 15 w 22"/>
                <a:gd name="T15" fmla="*/ 0 h 19"/>
                <a:gd name="T16" fmla="*/ 19 w 22"/>
                <a:gd name="T17" fmla="*/ 3 h 19"/>
                <a:gd name="T18" fmla="*/ 22 w 22"/>
                <a:gd name="T19" fmla="*/ 7 h 19"/>
                <a:gd name="T20" fmla="*/ 20 w 22"/>
                <a:gd name="T21" fmla="*/ 13 h 19"/>
                <a:gd name="T22" fmla="*/ 17 w 22"/>
                <a:gd name="T23" fmla="*/ 15 h 19"/>
                <a:gd name="T24" fmla="*/ 12 w 22"/>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4"/>
                  </a:lnTo>
                  <a:lnTo>
                    <a:pt x="9" y="2"/>
                  </a:lnTo>
                  <a:lnTo>
                    <a:pt x="15" y="0"/>
                  </a:lnTo>
                  <a:lnTo>
                    <a:pt x="19" y="3"/>
                  </a:lnTo>
                  <a:lnTo>
                    <a:pt x="22" y="7"/>
                  </a:lnTo>
                  <a:lnTo>
                    <a:pt x="20" y="13"/>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3" name="Freeform 950"/>
            <p:cNvSpPr>
              <a:spLocks/>
            </p:cNvSpPr>
            <p:nvPr/>
          </p:nvSpPr>
          <p:spPr bwMode="auto">
            <a:xfrm>
              <a:off x="2713" y="2388"/>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7 w 19"/>
                <a:gd name="T15" fmla="*/ 2 h 17"/>
                <a:gd name="T16" fmla="*/ 19 w 19"/>
                <a:gd name="T17" fmla="*/ 6 h 17"/>
                <a:gd name="T18" fmla="*/ 19 w 19"/>
                <a:gd name="T19" fmla="*/ 11 h 17"/>
                <a:gd name="T20" fmla="*/ 17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7" y="2"/>
                  </a:lnTo>
                  <a:lnTo>
                    <a:pt x="19" y="6"/>
                  </a:lnTo>
                  <a:lnTo>
                    <a:pt x="19" y="11"/>
                  </a:lnTo>
                  <a:lnTo>
                    <a:pt x="17"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4" name="Freeform 951"/>
            <p:cNvSpPr>
              <a:spLocks/>
            </p:cNvSpPr>
            <p:nvPr/>
          </p:nvSpPr>
          <p:spPr bwMode="auto">
            <a:xfrm>
              <a:off x="2716" y="2387"/>
              <a:ext cx="19" cy="18"/>
            </a:xfrm>
            <a:custGeom>
              <a:avLst/>
              <a:gdLst>
                <a:gd name="T0" fmla="*/ 12 w 19"/>
                <a:gd name="T1" fmla="*/ 16 h 18"/>
                <a:gd name="T2" fmla="*/ 7 w 19"/>
                <a:gd name="T3" fmla="*/ 18 h 18"/>
                <a:gd name="T4" fmla="*/ 3 w 19"/>
                <a:gd name="T5" fmla="*/ 15 h 18"/>
                <a:gd name="T6" fmla="*/ 0 w 19"/>
                <a:gd name="T7" fmla="*/ 11 h 18"/>
                <a:gd name="T8" fmla="*/ 1 w 19"/>
                <a:gd name="T9" fmla="*/ 5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5" name="Freeform 952"/>
            <p:cNvSpPr>
              <a:spLocks/>
            </p:cNvSpPr>
            <p:nvPr/>
          </p:nvSpPr>
          <p:spPr bwMode="auto">
            <a:xfrm>
              <a:off x="2719" y="2386"/>
              <a:ext cx="19" cy="17"/>
            </a:xfrm>
            <a:custGeom>
              <a:avLst/>
              <a:gdLst>
                <a:gd name="T0" fmla="*/ 12 w 19"/>
                <a:gd name="T1" fmla="*/ 16 h 17"/>
                <a:gd name="T2" fmla="*/ 6 w 19"/>
                <a:gd name="T3" fmla="*/ 17 h 17"/>
                <a:gd name="T4" fmla="*/ 2 w 19"/>
                <a:gd name="T5" fmla="*/ 15 h 17"/>
                <a:gd name="T6" fmla="*/ 0 w 19"/>
                <a:gd name="T7" fmla="*/ 10 h 17"/>
                <a:gd name="T8" fmla="*/ 1 w 19"/>
                <a:gd name="T9" fmla="*/ 5 h 17"/>
                <a:gd name="T10" fmla="*/ 4 w 19"/>
                <a:gd name="T11" fmla="*/ 2 h 17"/>
                <a:gd name="T12" fmla="*/ 6 w 19"/>
                <a:gd name="T13" fmla="*/ 1 h 17"/>
                <a:gd name="T14" fmla="*/ 12 w 19"/>
                <a:gd name="T15" fmla="*/ 0 h 17"/>
                <a:gd name="T16" fmla="*/ 16 w 19"/>
                <a:gd name="T17" fmla="*/ 2 h 17"/>
                <a:gd name="T18" fmla="*/ 19 w 19"/>
                <a:gd name="T19" fmla="*/ 6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0"/>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6" name="Freeform 953"/>
            <p:cNvSpPr>
              <a:spLocks/>
            </p:cNvSpPr>
            <p:nvPr/>
          </p:nvSpPr>
          <p:spPr bwMode="auto">
            <a:xfrm>
              <a:off x="2721" y="2384"/>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2 h 18"/>
                <a:gd name="T12" fmla="*/ 10 w 21"/>
                <a:gd name="T13" fmla="*/ 0 h 18"/>
                <a:gd name="T14" fmla="*/ 15 w 21"/>
                <a:gd name="T15" fmla="*/ 0 h 18"/>
                <a:gd name="T16" fmla="*/ 19 w 21"/>
                <a:gd name="T17" fmla="*/ 3 h 18"/>
                <a:gd name="T18" fmla="*/ 21 w 21"/>
                <a:gd name="T19" fmla="*/ 8 h 18"/>
                <a:gd name="T20" fmla="*/ 19 w 21"/>
                <a:gd name="T21" fmla="*/ 12 h 18"/>
                <a:gd name="T22" fmla="*/ 15 w 21"/>
                <a:gd name="T23" fmla="*/ 17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7" name="Freeform 954"/>
            <p:cNvSpPr>
              <a:spLocks/>
            </p:cNvSpPr>
            <p:nvPr/>
          </p:nvSpPr>
          <p:spPr bwMode="auto">
            <a:xfrm>
              <a:off x="2725" y="2383"/>
              <a:ext cx="24" cy="18"/>
            </a:xfrm>
            <a:custGeom>
              <a:avLst/>
              <a:gdLst>
                <a:gd name="T0" fmla="*/ 10 w 24"/>
                <a:gd name="T1" fmla="*/ 18 h 18"/>
                <a:gd name="T2" fmla="*/ 5 w 24"/>
                <a:gd name="T3" fmla="*/ 16 h 18"/>
                <a:gd name="T4" fmla="*/ 2 w 24"/>
                <a:gd name="T5" fmla="*/ 13 h 18"/>
                <a:gd name="T6" fmla="*/ 0 w 24"/>
                <a:gd name="T7" fmla="*/ 8 h 18"/>
                <a:gd name="T8" fmla="*/ 3 w 24"/>
                <a:gd name="T9" fmla="*/ 4 h 18"/>
                <a:gd name="T10" fmla="*/ 7 w 24"/>
                <a:gd name="T11" fmla="*/ 1 h 18"/>
                <a:gd name="T12" fmla="*/ 14 w 24"/>
                <a:gd name="T13" fmla="*/ 0 h 18"/>
                <a:gd name="T14" fmla="*/ 19 w 24"/>
                <a:gd name="T15" fmla="*/ 1 h 18"/>
                <a:gd name="T16" fmla="*/ 22 w 24"/>
                <a:gd name="T17" fmla="*/ 4 h 18"/>
                <a:gd name="T18" fmla="*/ 24 w 24"/>
                <a:gd name="T19" fmla="*/ 9 h 18"/>
                <a:gd name="T20" fmla="*/ 21 w 24"/>
                <a:gd name="T21" fmla="*/ 13 h 18"/>
                <a:gd name="T22" fmla="*/ 17 w 24"/>
                <a:gd name="T23" fmla="*/ 16 h 18"/>
                <a:gd name="T24" fmla="*/ 10 w 24"/>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5" y="16"/>
                  </a:lnTo>
                  <a:lnTo>
                    <a:pt x="2" y="13"/>
                  </a:lnTo>
                  <a:lnTo>
                    <a:pt x="0" y="8"/>
                  </a:lnTo>
                  <a:lnTo>
                    <a:pt x="3" y="4"/>
                  </a:lnTo>
                  <a:lnTo>
                    <a:pt x="7" y="1"/>
                  </a:lnTo>
                  <a:lnTo>
                    <a:pt x="14" y="0"/>
                  </a:lnTo>
                  <a:lnTo>
                    <a:pt x="19" y="1"/>
                  </a:lnTo>
                  <a:lnTo>
                    <a:pt x="22" y="4"/>
                  </a:lnTo>
                  <a:lnTo>
                    <a:pt x="24" y="9"/>
                  </a:lnTo>
                  <a:lnTo>
                    <a:pt x="21" y="13"/>
                  </a:lnTo>
                  <a:lnTo>
                    <a:pt x="17"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8" name="Freeform 955"/>
            <p:cNvSpPr>
              <a:spLocks/>
            </p:cNvSpPr>
            <p:nvPr/>
          </p:nvSpPr>
          <p:spPr bwMode="auto">
            <a:xfrm>
              <a:off x="2732" y="2382"/>
              <a:ext cx="19" cy="17"/>
            </a:xfrm>
            <a:custGeom>
              <a:avLst/>
              <a:gdLst>
                <a:gd name="T0" fmla="*/ 12 w 19"/>
                <a:gd name="T1" fmla="*/ 16 h 17"/>
                <a:gd name="T2" fmla="*/ 7 w 19"/>
                <a:gd name="T3" fmla="*/ 17 h 17"/>
                <a:gd name="T4" fmla="*/ 3 w 19"/>
                <a:gd name="T5" fmla="*/ 14 h 17"/>
                <a:gd name="T6" fmla="*/ 0 w 19"/>
                <a:gd name="T7" fmla="*/ 10 h 17"/>
                <a:gd name="T8" fmla="*/ 2 w 19"/>
                <a:gd name="T9" fmla="*/ 5 h 17"/>
                <a:gd name="T10" fmla="*/ 4 w 19"/>
                <a:gd name="T11" fmla="*/ 2 h 17"/>
                <a:gd name="T12" fmla="*/ 7 w 19"/>
                <a:gd name="T13" fmla="*/ 1 h 17"/>
                <a:gd name="T14" fmla="*/ 12 w 19"/>
                <a:gd name="T15" fmla="*/ 0 h 17"/>
                <a:gd name="T16" fmla="*/ 17 w 19"/>
                <a:gd name="T17" fmla="*/ 2 h 17"/>
                <a:gd name="T18" fmla="*/ 19 w 19"/>
                <a:gd name="T19" fmla="*/ 6 h 17"/>
                <a:gd name="T20" fmla="*/ 18 w 19"/>
                <a:gd name="T21" fmla="*/ 12 h 17"/>
                <a:gd name="T22" fmla="*/ 15 w 19"/>
                <a:gd name="T23" fmla="*/ 14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9" name="Freeform 956"/>
            <p:cNvSpPr>
              <a:spLocks/>
            </p:cNvSpPr>
            <p:nvPr/>
          </p:nvSpPr>
          <p:spPr bwMode="auto">
            <a:xfrm>
              <a:off x="2735" y="2379"/>
              <a:ext cx="22" cy="19"/>
            </a:xfrm>
            <a:custGeom>
              <a:avLst/>
              <a:gdLst>
                <a:gd name="T0" fmla="*/ 12 w 22"/>
                <a:gd name="T1" fmla="*/ 17 h 19"/>
                <a:gd name="T2" fmla="*/ 7 w 22"/>
                <a:gd name="T3" fmla="*/ 19 h 19"/>
                <a:gd name="T4" fmla="*/ 3 w 22"/>
                <a:gd name="T5" fmla="*/ 16 h 19"/>
                <a:gd name="T6" fmla="*/ 0 w 22"/>
                <a:gd name="T7" fmla="*/ 12 h 19"/>
                <a:gd name="T8" fmla="*/ 1 w 22"/>
                <a:gd name="T9" fmla="*/ 7 h 19"/>
                <a:gd name="T10" fmla="*/ 4 w 22"/>
                <a:gd name="T11" fmla="*/ 4 h 19"/>
                <a:gd name="T12" fmla="*/ 9 w 22"/>
                <a:gd name="T13" fmla="*/ 1 h 19"/>
                <a:gd name="T14" fmla="*/ 15 w 22"/>
                <a:gd name="T15" fmla="*/ 0 h 19"/>
                <a:gd name="T16" fmla="*/ 19 w 22"/>
                <a:gd name="T17" fmla="*/ 3 h 19"/>
                <a:gd name="T18" fmla="*/ 22 w 22"/>
                <a:gd name="T19" fmla="*/ 7 h 19"/>
                <a:gd name="T20" fmla="*/ 20 w 22"/>
                <a:gd name="T21" fmla="*/ 12 h 19"/>
                <a:gd name="T22" fmla="*/ 18 w 22"/>
                <a:gd name="T23" fmla="*/ 15 h 19"/>
                <a:gd name="T24" fmla="*/ 12 w 22"/>
                <a:gd name="T25" fmla="*/ 1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7"/>
                  </a:moveTo>
                  <a:lnTo>
                    <a:pt x="7" y="19"/>
                  </a:lnTo>
                  <a:lnTo>
                    <a:pt x="3" y="16"/>
                  </a:lnTo>
                  <a:lnTo>
                    <a:pt x="0" y="12"/>
                  </a:lnTo>
                  <a:lnTo>
                    <a:pt x="1" y="7"/>
                  </a:lnTo>
                  <a:lnTo>
                    <a:pt x="4" y="4"/>
                  </a:lnTo>
                  <a:lnTo>
                    <a:pt x="9" y="1"/>
                  </a:lnTo>
                  <a:lnTo>
                    <a:pt x="15" y="0"/>
                  </a:lnTo>
                  <a:lnTo>
                    <a:pt x="19" y="3"/>
                  </a:lnTo>
                  <a:lnTo>
                    <a:pt x="22" y="7"/>
                  </a:lnTo>
                  <a:lnTo>
                    <a:pt x="20" y="12"/>
                  </a:lnTo>
                  <a:lnTo>
                    <a:pt x="18"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0" name="Freeform 957"/>
            <p:cNvSpPr>
              <a:spLocks/>
            </p:cNvSpPr>
            <p:nvPr/>
          </p:nvSpPr>
          <p:spPr bwMode="auto">
            <a:xfrm>
              <a:off x="2740" y="2379"/>
              <a:ext cx="19" cy="16"/>
            </a:xfrm>
            <a:custGeom>
              <a:avLst/>
              <a:gdLst>
                <a:gd name="T0" fmla="*/ 9 w 19"/>
                <a:gd name="T1" fmla="*/ 16 h 16"/>
                <a:gd name="T2" fmla="*/ 3 w 19"/>
                <a:gd name="T3" fmla="*/ 15 h 16"/>
                <a:gd name="T4" fmla="*/ 0 w 19"/>
                <a:gd name="T5" fmla="*/ 11 h 16"/>
                <a:gd name="T6" fmla="*/ 0 w 19"/>
                <a:gd name="T7" fmla="*/ 5 h 16"/>
                <a:gd name="T8" fmla="*/ 3 w 19"/>
                <a:gd name="T9" fmla="*/ 1 h 16"/>
                <a:gd name="T10" fmla="*/ 9 w 19"/>
                <a:gd name="T11" fmla="*/ 0 h 16"/>
                <a:gd name="T12" fmla="*/ 11 w 19"/>
                <a:gd name="T13" fmla="*/ 0 h 16"/>
                <a:gd name="T14" fmla="*/ 17 w 19"/>
                <a:gd name="T15" fmla="*/ 1 h 16"/>
                <a:gd name="T16" fmla="*/ 19 w 19"/>
                <a:gd name="T17" fmla="*/ 5 h 16"/>
                <a:gd name="T18" fmla="*/ 19 w 19"/>
                <a:gd name="T19" fmla="*/ 11 h 16"/>
                <a:gd name="T20" fmla="*/ 17 w 19"/>
                <a:gd name="T21" fmla="*/ 15 h 16"/>
                <a:gd name="T22" fmla="*/ 11 w 19"/>
                <a:gd name="T23" fmla="*/ 16 h 16"/>
                <a:gd name="T24" fmla="*/ 9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1" name="Freeform 958"/>
            <p:cNvSpPr>
              <a:spLocks/>
            </p:cNvSpPr>
            <p:nvPr/>
          </p:nvSpPr>
          <p:spPr bwMode="auto">
            <a:xfrm>
              <a:off x="2743" y="2377"/>
              <a:ext cx="20" cy="18"/>
            </a:xfrm>
            <a:custGeom>
              <a:avLst/>
              <a:gdLst>
                <a:gd name="T0" fmla="*/ 11 w 20"/>
                <a:gd name="T1" fmla="*/ 18 h 18"/>
                <a:gd name="T2" fmla="*/ 6 w 20"/>
                <a:gd name="T3" fmla="*/ 18 h 18"/>
                <a:gd name="T4" fmla="*/ 1 w 20"/>
                <a:gd name="T5" fmla="*/ 15 h 18"/>
                <a:gd name="T6" fmla="*/ 0 w 20"/>
                <a:gd name="T7" fmla="*/ 10 h 18"/>
                <a:gd name="T8" fmla="*/ 1 w 20"/>
                <a:gd name="T9" fmla="*/ 6 h 18"/>
                <a:gd name="T10" fmla="*/ 6 w 20"/>
                <a:gd name="T11" fmla="*/ 2 h 18"/>
                <a:gd name="T12" fmla="*/ 10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2" name="Freeform 959"/>
            <p:cNvSpPr>
              <a:spLocks/>
            </p:cNvSpPr>
            <p:nvPr/>
          </p:nvSpPr>
          <p:spPr bwMode="auto">
            <a:xfrm>
              <a:off x="2747" y="2371"/>
              <a:ext cx="33" cy="23"/>
            </a:xfrm>
            <a:custGeom>
              <a:avLst/>
              <a:gdLst>
                <a:gd name="T0" fmla="*/ 11 w 33"/>
                <a:gd name="T1" fmla="*/ 23 h 23"/>
                <a:gd name="T2" fmla="*/ 7 w 33"/>
                <a:gd name="T3" fmla="*/ 23 h 23"/>
                <a:gd name="T4" fmla="*/ 2 w 33"/>
                <a:gd name="T5" fmla="*/ 20 h 23"/>
                <a:gd name="T6" fmla="*/ 0 w 33"/>
                <a:gd name="T7" fmla="*/ 15 h 23"/>
                <a:gd name="T8" fmla="*/ 2 w 33"/>
                <a:gd name="T9" fmla="*/ 11 h 23"/>
                <a:gd name="T10" fmla="*/ 6 w 33"/>
                <a:gd name="T11" fmla="*/ 6 h 23"/>
                <a:gd name="T12" fmla="*/ 22 w 33"/>
                <a:gd name="T13" fmla="*/ 0 h 23"/>
                <a:gd name="T14" fmla="*/ 26 w 33"/>
                <a:gd name="T15" fmla="*/ 0 h 23"/>
                <a:gd name="T16" fmla="*/ 31 w 33"/>
                <a:gd name="T17" fmla="*/ 2 h 23"/>
                <a:gd name="T18" fmla="*/ 33 w 33"/>
                <a:gd name="T19" fmla="*/ 8 h 23"/>
                <a:gd name="T20" fmla="*/ 31 w 33"/>
                <a:gd name="T21" fmla="*/ 12 h 23"/>
                <a:gd name="T22" fmla="*/ 27 w 33"/>
                <a:gd name="T23" fmla="*/ 16 h 23"/>
                <a:gd name="T24" fmla="*/ 11 w 33"/>
                <a:gd name="T25" fmla="*/ 2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3" name="Freeform 960"/>
            <p:cNvSpPr>
              <a:spLocks/>
            </p:cNvSpPr>
            <p:nvPr/>
          </p:nvSpPr>
          <p:spPr bwMode="auto">
            <a:xfrm>
              <a:off x="2763" y="2369"/>
              <a:ext cx="22" cy="18"/>
            </a:xfrm>
            <a:custGeom>
              <a:avLst/>
              <a:gdLst>
                <a:gd name="T0" fmla="*/ 10 w 22"/>
                <a:gd name="T1" fmla="*/ 18 h 18"/>
                <a:gd name="T2" fmla="*/ 6 w 22"/>
                <a:gd name="T3" fmla="*/ 18 h 18"/>
                <a:gd name="T4" fmla="*/ 2 w 22"/>
                <a:gd name="T5" fmla="*/ 14 h 18"/>
                <a:gd name="T6" fmla="*/ 0 w 22"/>
                <a:gd name="T7" fmla="*/ 10 h 18"/>
                <a:gd name="T8" fmla="*/ 2 w 22"/>
                <a:gd name="T9" fmla="*/ 4 h 18"/>
                <a:gd name="T10" fmla="*/ 7 w 22"/>
                <a:gd name="T11" fmla="*/ 2 h 18"/>
                <a:gd name="T12" fmla="*/ 13 w 22"/>
                <a:gd name="T13" fmla="*/ 0 h 18"/>
                <a:gd name="T14" fmla="*/ 17 w 22"/>
                <a:gd name="T15" fmla="*/ 0 h 18"/>
                <a:gd name="T16" fmla="*/ 21 w 22"/>
                <a:gd name="T17" fmla="*/ 4 h 18"/>
                <a:gd name="T18" fmla="*/ 22 w 22"/>
                <a:gd name="T19" fmla="*/ 8 h 18"/>
                <a:gd name="T20" fmla="*/ 21 w 22"/>
                <a:gd name="T21" fmla="*/ 14 h 18"/>
                <a:gd name="T22" fmla="*/ 15 w 22"/>
                <a:gd name="T23" fmla="*/ 17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4" name="Freeform 961"/>
            <p:cNvSpPr>
              <a:spLocks/>
            </p:cNvSpPr>
            <p:nvPr/>
          </p:nvSpPr>
          <p:spPr bwMode="auto">
            <a:xfrm>
              <a:off x="2769" y="2367"/>
              <a:ext cx="26" cy="19"/>
            </a:xfrm>
            <a:custGeom>
              <a:avLst/>
              <a:gdLst>
                <a:gd name="T0" fmla="*/ 11 w 26"/>
                <a:gd name="T1" fmla="*/ 19 h 19"/>
                <a:gd name="T2" fmla="*/ 5 w 26"/>
                <a:gd name="T3" fmla="*/ 19 h 19"/>
                <a:gd name="T4" fmla="*/ 1 w 26"/>
                <a:gd name="T5" fmla="*/ 15 h 19"/>
                <a:gd name="T6" fmla="*/ 0 w 26"/>
                <a:gd name="T7" fmla="*/ 10 h 19"/>
                <a:gd name="T8" fmla="*/ 1 w 26"/>
                <a:gd name="T9" fmla="*/ 5 h 19"/>
                <a:gd name="T10" fmla="*/ 5 w 26"/>
                <a:gd name="T11" fmla="*/ 2 h 19"/>
                <a:gd name="T12" fmla="*/ 15 w 26"/>
                <a:gd name="T13" fmla="*/ 0 h 19"/>
                <a:gd name="T14" fmla="*/ 20 w 26"/>
                <a:gd name="T15" fmla="*/ 0 h 19"/>
                <a:gd name="T16" fmla="*/ 24 w 26"/>
                <a:gd name="T17" fmla="*/ 4 h 19"/>
                <a:gd name="T18" fmla="*/ 26 w 26"/>
                <a:gd name="T19" fmla="*/ 8 h 19"/>
                <a:gd name="T20" fmla="*/ 24 w 26"/>
                <a:gd name="T21" fmla="*/ 13 h 19"/>
                <a:gd name="T22" fmla="*/ 20 w 26"/>
                <a:gd name="T23" fmla="*/ 16 h 19"/>
                <a:gd name="T24" fmla="*/ 11 w 26"/>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0"/>
                  </a:lnTo>
                  <a:lnTo>
                    <a:pt x="1" y="5"/>
                  </a:lnTo>
                  <a:lnTo>
                    <a:pt x="5" y="2"/>
                  </a:lnTo>
                  <a:lnTo>
                    <a:pt x="15" y="0"/>
                  </a:lnTo>
                  <a:lnTo>
                    <a:pt x="20" y="0"/>
                  </a:lnTo>
                  <a:lnTo>
                    <a:pt x="24" y="4"/>
                  </a:lnTo>
                  <a:lnTo>
                    <a:pt x="26" y="8"/>
                  </a:lnTo>
                  <a:lnTo>
                    <a:pt x="24" y="13"/>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5" name="Freeform 962"/>
            <p:cNvSpPr>
              <a:spLocks/>
            </p:cNvSpPr>
            <p:nvPr/>
          </p:nvSpPr>
          <p:spPr bwMode="auto">
            <a:xfrm>
              <a:off x="2778" y="2365"/>
              <a:ext cx="18" cy="18"/>
            </a:xfrm>
            <a:custGeom>
              <a:avLst/>
              <a:gdLst>
                <a:gd name="T0" fmla="*/ 14 w 18"/>
                <a:gd name="T1" fmla="*/ 15 h 18"/>
                <a:gd name="T2" fmla="*/ 10 w 18"/>
                <a:gd name="T3" fmla="*/ 18 h 18"/>
                <a:gd name="T4" fmla="*/ 5 w 18"/>
                <a:gd name="T5" fmla="*/ 17 h 18"/>
                <a:gd name="T6" fmla="*/ 2 w 18"/>
                <a:gd name="T7" fmla="*/ 14 h 18"/>
                <a:gd name="T8" fmla="*/ 0 w 18"/>
                <a:gd name="T9" fmla="*/ 8 h 18"/>
                <a:gd name="T10" fmla="*/ 3 w 18"/>
                <a:gd name="T11" fmla="*/ 4 h 18"/>
                <a:gd name="T12" fmla="*/ 5 w 18"/>
                <a:gd name="T13" fmla="*/ 3 h 18"/>
                <a:gd name="T14" fmla="*/ 9 w 18"/>
                <a:gd name="T15" fmla="*/ 0 h 18"/>
                <a:gd name="T16" fmla="*/ 14 w 18"/>
                <a:gd name="T17" fmla="*/ 2 h 18"/>
                <a:gd name="T18" fmla="*/ 17 w 18"/>
                <a:gd name="T19" fmla="*/ 4 h 18"/>
                <a:gd name="T20" fmla="*/ 18 w 18"/>
                <a:gd name="T21" fmla="*/ 10 h 18"/>
                <a:gd name="T22" fmla="*/ 15 w 18"/>
                <a:gd name="T23" fmla="*/ 14 h 18"/>
                <a:gd name="T24" fmla="*/ 14 w 18"/>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5" y="17"/>
                  </a:lnTo>
                  <a:lnTo>
                    <a:pt x="2" y="14"/>
                  </a:lnTo>
                  <a:lnTo>
                    <a:pt x="0" y="8"/>
                  </a:lnTo>
                  <a:lnTo>
                    <a:pt x="3" y="4"/>
                  </a:lnTo>
                  <a:lnTo>
                    <a:pt x="5" y="3"/>
                  </a:lnTo>
                  <a:lnTo>
                    <a:pt x="9" y="0"/>
                  </a:lnTo>
                  <a:lnTo>
                    <a:pt x="14" y="2"/>
                  </a:lnTo>
                  <a:lnTo>
                    <a:pt x="17" y="4"/>
                  </a:lnTo>
                  <a:lnTo>
                    <a:pt x="18" y="10"/>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6" name="Freeform 963"/>
            <p:cNvSpPr>
              <a:spLocks/>
            </p:cNvSpPr>
            <p:nvPr/>
          </p:nvSpPr>
          <p:spPr bwMode="auto">
            <a:xfrm>
              <a:off x="2780" y="2365"/>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7" name="Freeform 964"/>
            <p:cNvSpPr>
              <a:spLocks/>
            </p:cNvSpPr>
            <p:nvPr/>
          </p:nvSpPr>
          <p:spPr bwMode="auto">
            <a:xfrm>
              <a:off x="2783" y="2364"/>
              <a:ext cx="19" cy="18"/>
            </a:xfrm>
            <a:custGeom>
              <a:avLst/>
              <a:gdLst>
                <a:gd name="T0" fmla="*/ 12 w 19"/>
                <a:gd name="T1" fmla="*/ 16 h 18"/>
                <a:gd name="T2" fmla="*/ 6 w 19"/>
                <a:gd name="T3" fmla="*/ 18 h 18"/>
                <a:gd name="T4" fmla="*/ 2 w 19"/>
                <a:gd name="T5" fmla="*/ 15 h 18"/>
                <a:gd name="T6" fmla="*/ 0 w 19"/>
                <a:gd name="T7" fmla="*/ 11 h 18"/>
                <a:gd name="T8" fmla="*/ 1 w 19"/>
                <a:gd name="T9" fmla="*/ 5 h 18"/>
                <a:gd name="T10" fmla="*/ 4 w 19"/>
                <a:gd name="T11" fmla="*/ 3 h 18"/>
                <a:gd name="T12" fmla="*/ 6 w 19"/>
                <a:gd name="T13" fmla="*/ 1 h 18"/>
                <a:gd name="T14" fmla="*/ 12 w 19"/>
                <a:gd name="T15" fmla="*/ 0 h 18"/>
                <a:gd name="T16" fmla="*/ 16 w 19"/>
                <a:gd name="T17" fmla="*/ 3 h 18"/>
                <a:gd name="T18" fmla="*/ 19 w 19"/>
                <a:gd name="T19" fmla="*/ 7 h 18"/>
                <a:gd name="T20" fmla="*/ 17 w 19"/>
                <a:gd name="T21" fmla="*/ 12 h 18"/>
                <a:gd name="T22" fmla="*/ 14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8" name="Freeform 965"/>
            <p:cNvSpPr>
              <a:spLocks/>
            </p:cNvSpPr>
            <p:nvPr/>
          </p:nvSpPr>
          <p:spPr bwMode="auto">
            <a:xfrm>
              <a:off x="2785" y="2360"/>
              <a:ext cx="26" cy="20"/>
            </a:xfrm>
            <a:custGeom>
              <a:avLst/>
              <a:gdLst>
                <a:gd name="T0" fmla="*/ 11 w 26"/>
                <a:gd name="T1" fmla="*/ 20 h 20"/>
                <a:gd name="T2" fmla="*/ 7 w 26"/>
                <a:gd name="T3" fmla="*/ 20 h 20"/>
                <a:gd name="T4" fmla="*/ 2 w 26"/>
                <a:gd name="T5" fmla="*/ 17 h 20"/>
                <a:gd name="T6" fmla="*/ 0 w 26"/>
                <a:gd name="T7" fmla="*/ 13 h 20"/>
                <a:gd name="T8" fmla="*/ 2 w 26"/>
                <a:gd name="T9" fmla="*/ 8 h 20"/>
                <a:gd name="T10" fmla="*/ 6 w 26"/>
                <a:gd name="T11" fmla="*/ 4 h 20"/>
                <a:gd name="T12" fmla="*/ 15 w 26"/>
                <a:gd name="T13" fmla="*/ 0 h 20"/>
                <a:gd name="T14" fmla="*/ 19 w 26"/>
                <a:gd name="T15" fmla="*/ 0 h 20"/>
                <a:gd name="T16" fmla="*/ 25 w 26"/>
                <a:gd name="T17" fmla="*/ 3 h 20"/>
                <a:gd name="T18" fmla="*/ 26 w 26"/>
                <a:gd name="T19" fmla="*/ 7 h 20"/>
                <a:gd name="T20" fmla="*/ 25 w 26"/>
                <a:gd name="T21" fmla="*/ 12 h 20"/>
                <a:gd name="T22" fmla="*/ 21 w 26"/>
                <a:gd name="T23" fmla="*/ 16 h 20"/>
                <a:gd name="T24" fmla="*/ 11 w 26"/>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3"/>
                  </a:lnTo>
                  <a:lnTo>
                    <a:pt x="26" y="7"/>
                  </a:lnTo>
                  <a:lnTo>
                    <a:pt x="25" y="12"/>
                  </a:lnTo>
                  <a:lnTo>
                    <a:pt x="21"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9" name="Freeform 966"/>
            <p:cNvSpPr>
              <a:spLocks/>
            </p:cNvSpPr>
            <p:nvPr/>
          </p:nvSpPr>
          <p:spPr bwMode="auto">
            <a:xfrm>
              <a:off x="2795" y="2358"/>
              <a:ext cx="19" cy="18"/>
            </a:xfrm>
            <a:custGeom>
              <a:avLst/>
              <a:gdLst>
                <a:gd name="T0" fmla="*/ 12 w 19"/>
                <a:gd name="T1" fmla="*/ 17 h 18"/>
                <a:gd name="T2" fmla="*/ 7 w 19"/>
                <a:gd name="T3" fmla="*/ 18 h 18"/>
                <a:gd name="T4" fmla="*/ 2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7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0" name="Freeform 967"/>
            <p:cNvSpPr>
              <a:spLocks/>
            </p:cNvSpPr>
            <p:nvPr/>
          </p:nvSpPr>
          <p:spPr bwMode="auto">
            <a:xfrm>
              <a:off x="2797" y="2357"/>
              <a:ext cx="21" cy="18"/>
            </a:xfrm>
            <a:custGeom>
              <a:avLst/>
              <a:gdLst>
                <a:gd name="T0" fmla="*/ 11 w 21"/>
                <a:gd name="T1" fmla="*/ 18 h 18"/>
                <a:gd name="T2" fmla="*/ 6 w 21"/>
                <a:gd name="T3" fmla="*/ 18 h 18"/>
                <a:gd name="T4" fmla="*/ 2 w 21"/>
                <a:gd name="T5" fmla="*/ 15 h 18"/>
                <a:gd name="T6" fmla="*/ 0 w 21"/>
                <a:gd name="T7" fmla="*/ 10 h 18"/>
                <a:gd name="T8" fmla="*/ 2 w 21"/>
                <a:gd name="T9" fmla="*/ 6 h 18"/>
                <a:gd name="T10" fmla="*/ 6 w 21"/>
                <a:gd name="T11" fmla="*/ 1 h 18"/>
                <a:gd name="T12" fmla="*/ 10 w 21"/>
                <a:gd name="T13" fmla="*/ 0 h 18"/>
                <a:gd name="T14" fmla="*/ 15 w 21"/>
                <a:gd name="T15" fmla="*/ 0 h 18"/>
                <a:gd name="T16" fmla="*/ 19 w 21"/>
                <a:gd name="T17" fmla="*/ 3 h 18"/>
                <a:gd name="T18" fmla="*/ 21 w 21"/>
                <a:gd name="T19" fmla="*/ 8 h 18"/>
                <a:gd name="T20" fmla="*/ 19 w 21"/>
                <a:gd name="T21" fmla="*/ 12 h 18"/>
                <a:gd name="T22" fmla="*/ 15 w 21"/>
                <a:gd name="T23" fmla="*/ 16 h 18"/>
                <a:gd name="T24" fmla="*/ 11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1" name="Freeform 968"/>
            <p:cNvSpPr>
              <a:spLocks/>
            </p:cNvSpPr>
            <p:nvPr/>
          </p:nvSpPr>
          <p:spPr bwMode="auto">
            <a:xfrm>
              <a:off x="2802" y="2357"/>
              <a:ext cx="19" cy="16"/>
            </a:xfrm>
            <a:custGeom>
              <a:avLst/>
              <a:gdLst>
                <a:gd name="T0" fmla="*/ 8 w 19"/>
                <a:gd name="T1" fmla="*/ 16 h 16"/>
                <a:gd name="T2" fmla="*/ 2 w 19"/>
                <a:gd name="T3" fmla="*/ 15 h 16"/>
                <a:gd name="T4" fmla="*/ 0 w 19"/>
                <a:gd name="T5" fmla="*/ 11 h 16"/>
                <a:gd name="T6" fmla="*/ 0 w 19"/>
                <a:gd name="T7" fmla="*/ 6 h 16"/>
                <a:gd name="T8" fmla="*/ 2 w 19"/>
                <a:gd name="T9" fmla="*/ 1 h 16"/>
                <a:gd name="T10" fmla="*/ 8 w 19"/>
                <a:gd name="T11" fmla="*/ 0 h 16"/>
                <a:gd name="T12" fmla="*/ 10 w 19"/>
                <a:gd name="T13" fmla="*/ 0 h 16"/>
                <a:gd name="T14" fmla="*/ 16 w 19"/>
                <a:gd name="T15" fmla="*/ 1 h 16"/>
                <a:gd name="T16" fmla="*/ 19 w 19"/>
                <a:gd name="T17" fmla="*/ 6 h 16"/>
                <a:gd name="T18" fmla="*/ 19 w 19"/>
                <a:gd name="T19" fmla="*/ 11 h 16"/>
                <a:gd name="T20" fmla="*/ 16 w 19"/>
                <a:gd name="T21" fmla="*/ 15 h 16"/>
                <a:gd name="T22" fmla="*/ 10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0" y="0"/>
                  </a:lnTo>
                  <a:lnTo>
                    <a:pt x="16" y="1"/>
                  </a:lnTo>
                  <a:lnTo>
                    <a:pt x="19" y="6"/>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2" name="Freeform 969"/>
            <p:cNvSpPr>
              <a:spLocks/>
            </p:cNvSpPr>
            <p:nvPr/>
          </p:nvSpPr>
          <p:spPr bwMode="auto">
            <a:xfrm>
              <a:off x="2804" y="2356"/>
              <a:ext cx="19" cy="17"/>
            </a:xfrm>
            <a:custGeom>
              <a:avLst/>
              <a:gdLst>
                <a:gd name="T0" fmla="*/ 12 w 19"/>
                <a:gd name="T1" fmla="*/ 16 h 17"/>
                <a:gd name="T2" fmla="*/ 7 w 19"/>
                <a:gd name="T3" fmla="*/ 17 h 17"/>
                <a:gd name="T4" fmla="*/ 3 w 19"/>
                <a:gd name="T5" fmla="*/ 15 h 17"/>
                <a:gd name="T6" fmla="*/ 0 w 19"/>
                <a:gd name="T7" fmla="*/ 11 h 17"/>
                <a:gd name="T8" fmla="*/ 2 w 19"/>
                <a:gd name="T9" fmla="*/ 5 h 17"/>
                <a:gd name="T10" fmla="*/ 4 w 19"/>
                <a:gd name="T11" fmla="*/ 2 h 17"/>
                <a:gd name="T12" fmla="*/ 7 w 19"/>
                <a:gd name="T13" fmla="*/ 1 h 17"/>
                <a:gd name="T14" fmla="*/ 12 w 19"/>
                <a:gd name="T15" fmla="*/ 0 h 17"/>
                <a:gd name="T16" fmla="*/ 17 w 19"/>
                <a:gd name="T17" fmla="*/ 2 h 17"/>
                <a:gd name="T18" fmla="*/ 19 w 19"/>
                <a:gd name="T19" fmla="*/ 7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2" y="5"/>
                  </a:lnTo>
                  <a:lnTo>
                    <a:pt x="4" y="2"/>
                  </a:lnTo>
                  <a:lnTo>
                    <a:pt x="7" y="1"/>
                  </a:lnTo>
                  <a:lnTo>
                    <a:pt x="12" y="0"/>
                  </a:lnTo>
                  <a:lnTo>
                    <a:pt x="17"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3" name="Freeform 970"/>
            <p:cNvSpPr>
              <a:spLocks/>
            </p:cNvSpPr>
            <p:nvPr/>
          </p:nvSpPr>
          <p:spPr bwMode="auto">
            <a:xfrm>
              <a:off x="2807" y="2354"/>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4" name="Freeform 971"/>
            <p:cNvSpPr>
              <a:spLocks/>
            </p:cNvSpPr>
            <p:nvPr/>
          </p:nvSpPr>
          <p:spPr bwMode="auto">
            <a:xfrm>
              <a:off x="2810" y="2350"/>
              <a:ext cx="27" cy="21"/>
            </a:xfrm>
            <a:custGeom>
              <a:avLst/>
              <a:gdLst>
                <a:gd name="T0" fmla="*/ 11 w 27"/>
                <a:gd name="T1" fmla="*/ 21 h 21"/>
                <a:gd name="T2" fmla="*/ 5 w 27"/>
                <a:gd name="T3" fmla="*/ 21 h 21"/>
                <a:gd name="T4" fmla="*/ 1 w 27"/>
                <a:gd name="T5" fmla="*/ 18 h 21"/>
                <a:gd name="T6" fmla="*/ 0 w 27"/>
                <a:gd name="T7" fmla="*/ 13 h 21"/>
                <a:gd name="T8" fmla="*/ 1 w 27"/>
                <a:gd name="T9" fmla="*/ 8 h 21"/>
                <a:gd name="T10" fmla="*/ 5 w 27"/>
                <a:gd name="T11" fmla="*/ 4 h 21"/>
                <a:gd name="T12" fmla="*/ 16 w 27"/>
                <a:gd name="T13" fmla="*/ 0 h 21"/>
                <a:gd name="T14" fmla="*/ 21 w 27"/>
                <a:gd name="T15" fmla="*/ 0 h 21"/>
                <a:gd name="T16" fmla="*/ 25 w 27"/>
                <a:gd name="T17" fmla="*/ 3 h 21"/>
                <a:gd name="T18" fmla="*/ 27 w 27"/>
                <a:gd name="T19" fmla="*/ 8 h 21"/>
                <a:gd name="T20" fmla="*/ 25 w 27"/>
                <a:gd name="T21" fmla="*/ 13 h 21"/>
                <a:gd name="T22" fmla="*/ 21 w 27"/>
                <a:gd name="T23" fmla="*/ 17 h 21"/>
                <a:gd name="T24" fmla="*/ 11 w 27"/>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8"/>
                  </a:lnTo>
                  <a:lnTo>
                    <a:pt x="5" y="4"/>
                  </a:lnTo>
                  <a:lnTo>
                    <a:pt x="16" y="0"/>
                  </a:lnTo>
                  <a:lnTo>
                    <a:pt x="21" y="0"/>
                  </a:lnTo>
                  <a:lnTo>
                    <a:pt x="25" y="3"/>
                  </a:lnTo>
                  <a:lnTo>
                    <a:pt x="27" y="8"/>
                  </a:lnTo>
                  <a:lnTo>
                    <a:pt x="25" y="13"/>
                  </a:lnTo>
                  <a:lnTo>
                    <a:pt x="21"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5" name="Freeform 972"/>
            <p:cNvSpPr>
              <a:spLocks/>
            </p:cNvSpPr>
            <p:nvPr/>
          </p:nvSpPr>
          <p:spPr bwMode="auto">
            <a:xfrm>
              <a:off x="2821" y="2349"/>
              <a:ext cx="21" cy="18"/>
            </a:xfrm>
            <a:custGeom>
              <a:avLst/>
              <a:gdLst>
                <a:gd name="T0" fmla="*/ 9 w 21"/>
                <a:gd name="T1" fmla="*/ 18 h 18"/>
                <a:gd name="T2" fmla="*/ 5 w 21"/>
                <a:gd name="T3" fmla="*/ 18 h 18"/>
                <a:gd name="T4" fmla="*/ 1 w 21"/>
                <a:gd name="T5" fmla="*/ 14 h 18"/>
                <a:gd name="T6" fmla="*/ 0 w 21"/>
                <a:gd name="T7" fmla="*/ 9 h 18"/>
                <a:gd name="T8" fmla="*/ 1 w 21"/>
                <a:gd name="T9" fmla="*/ 4 h 18"/>
                <a:gd name="T10" fmla="*/ 6 w 21"/>
                <a:gd name="T11" fmla="*/ 1 h 18"/>
                <a:gd name="T12" fmla="*/ 12 w 21"/>
                <a:gd name="T13" fmla="*/ 0 h 18"/>
                <a:gd name="T14" fmla="*/ 16 w 21"/>
                <a:gd name="T15" fmla="*/ 0 h 18"/>
                <a:gd name="T16" fmla="*/ 20 w 21"/>
                <a:gd name="T17" fmla="*/ 4 h 18"/>
                <a:gd name="T18" fmla="*/ 21 w 21"/>
                <a:gd name="T19" fmla="*/ 8 h 18"/>
                <a:gd name="T20" fmla="*/ 20 w 21"/>
                <a:gd name="T21" fmla="*/ 14 h 18"/>
                <a:gd name="T22" fmla="*/ 14 w 21"/>
                <a:gd name="T23" fmla="*/ 16 h 18"/>
                <a:gd name="T24" fmla="*/ 9 w 21"/>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9"/>
                  </a:lnTo>
                  <a:lnTo>
                    <a:pt x="1" y="4"/>
                  </a:lnTo>
                  <a:lnTo>
                    <a:pt x="6" y="1"/>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6" name="Freeform 973"/>
            <p:cNvSpPr>
              <a:spLocks/>
            </p:cNvSpPr>
            <p:nvPr/>
          </p:nvSpPr>
          <p:spPr bwMode="auto">
            <a:xfrm>
              <a:off x="2826" y="2348"/>
              <a:ext cx="19" cy="17"/>
            </a:xfrm>
            <a:custGeom>
              <a:avLst/>
              <a:gdLst>
                <a:gd name="T0" fmla="*/ 12 w 19"/>
                <a:gd name="T1" fmla="*/ 16 h 17"/>
                <a:gd name="T2" fmla="*/ 7 w 19"/>
                <a:gd name="T3" fmla="*/ 17 h 17"/>
                <a:gd name="T4" fmla="*/ 3 w 19"/>
                <a:gd name="T5" fmla="*/ 15 h 17"/>
                <a:gd name="T6" fmla="*/ 0 w 19"/>
                <a:gd name="T7" fmla="*/ 10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6 h 17"/>
                <a:gd name="T20" fmla="*/ 18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7" name="Freeform 974"/>
            <p:cNvSpPr>
              <a:spLocks/>
            </p:cNvSpPr>
            <p:nvPr/>
          </p:nvSpPr>
          <p:spPr bwMode="auto">
            <a:xfrm>
              <a:off x="2829" y="2346"/>
              <a:ext cx="19" cy="18"/>
            </a:xfrm>
            <a:custGeom>
              <a:avLst/>
              <a:gdLst>
                <a:gd name="T0" fmla="*/ 12 w 19"/>
                <a:gd name="T1" fmla="*/ 17 h 18"/>
                <a:gd name="T2" fmla="*/ 6 w 19"/>
                <a:gd name="T3" fmla="*/ 18 h 18"/>
                <a:gd name="T4" fmla="*/ 2 w 19"/>
                <a:gd name="T5" fmla="*/ 15 h 18"/>
                <a:gd name="T6" fmla="*/ 0 w 19"/>
                <a:gd name="T7" fmla="*/ 11 h 18"/>
                <a:gd name="T8" fmla="*/ 1 w 19"/>
                <a:gd name="T9" fmla="*/ 6 h 18"/>
                <a:gd name="T10" fmla="*/ 4 w 19"/>
                <a:gd name="T11" fmla="*/ 3 h 18"/>
                <a:gd name="T12" fmla="*/ 6 w 19"/>
                <a:gd name="T13" fmla="*/ 2 h 18"/>
                <a:gd name="T14" fmla="*/ 12 w 19"/>
                <a:gd name="T15" fmla="*/ 0 h 18"/>
                <a:gd name="T16" fmla="*/ 16 w 19"/>
                <a:gd name="T17" fmla="*/ 3 h 18"/>
                <a:gd name="T18" fmla="*/ 19 w 19"/>
                <a:gd name="T19" fmla="*/ 7 h 18"/>
                <a:gd name="T20" fmla="*/ 17 w 19"/>
                <a:gd name="T21" fmla="*/ 12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8" name="Freeform 975"/>
            <p:cNvSpPr>
              <a:spLocks/>
            </p:cNvSpPr>
            <p:nvPr/>
          </p:nvSpPr>
          <p:spPr bwMode="auto">
            <a:xfrm>
              <a:off x="2831" y="2346"/>
              <a:ext cx="19" cy="17"/>
            </a:xfrm>
            <a:custGeom>
              <a:avLst/>
              <a:gdLst>
                <a:gd name="T0" fmla="*/ 9 w 19"/>
                <a:gd name="T1" fmla="*/ 17 h 17"/>
                <a:gd name="T2" fmla="*/ 3 w 19"/>
                <a:gd name="T3" fmla="*/ 15 h 17"/>
                <a:gd name="T4" fmla="*/ 0 w 19"/>
                <a:gd name="T5" fmla="*/ 11 h 17"/>
                <a:gd name="T6" fmla="*/ 0 w 19"/>
                <a:gd name="T7" fmla="*/ 6 h 17"/>
                <a:gd name="T8" fmla="*/ 3 w 19"/>
                <a:gd name="T9" fmla="*/ 2 h 17"/>
                <a:gd name="T10" fmla="*/ 9 w 19"/>
                <a:gd name="T11" fmla="*/ 0 h 17"/>
                <a:gd name="T12" fmla="*/ 11 w 19"/>
                <a:gd name="T13" fmla="*/ 0 h 17"/>
                <a:gd name="T14" fmla="*/ 17 w 19"/>
                <a:gd name="T15" fmla="*/ 2 h 17"/>
                <a:gd name="T16" fmla="*/ 19 w 19"/>
                <a:gd name="T17" fmla="*/ 6 h 17"/>
                <a:gd name="T18" fmla="*/ 19 w 19"/>
                <a:gd name="T19" fmla="*/ 11 h 17"/>
                <a:gd name="T20" fmla="*/ 17 w 19"/>
                <a:gd name="T21" fmla="*/ 15 h 17"/>
                <a:gd name="T22" fmla="*/ 11 w 19"/>
                <a:gd name="T23" fmla="*/ 17 h 17"/>
                <a:gd name="T24" fmla="*/ 9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9" y="17"/>
                  </a:moveTo>
                  <a:lnTo>
                    <a:pt x="3" y="15"/>
                  </a:lnTo>
                  <a:lnTo>
                    <a:pt x="0" y="11"/>
                  </a:lnTo>
                  <a:lnTo>
                    <a:pt x="0" y="6"/>
                  </a:lnTo>
                  <a:lnTo>
                    <a:pt x="3" y="2"/>
                  </a:lnTo>
                  <a:lnTo>
                    <a:pt x="9" y="0"/>
                  </a:lnTo>
                  <a:lnTo>
                    <a:pt x="11" y="0"/>
                  </a:lnTo>
                  <a:lnTo>
                    <a:pt x="17" y="2"/>
                  </a:lnTo>
                  <a:lnTo>
                    <a:pt x="19" y="6"/>
                  </a:lnTo>
                  <a:lnTo>
                    <a:pt x="19" y="11"/>
                  </a:lnTo>
                  <a:lnTo>
                    <a:pt x="17" y="15"/>
                  </a:lnTo>
                  <a:lnTo>
                    <a:pt x="11" y="17"/>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9" name="Freeform 976"/>
            <p:cNvSpPr>
              <a:spLocks/>
            </p:cNvSpPr>
            <p:nvPr/>
          </p:nvSpPr>
          <p:spPr bwMode="auto">
            <a:xfrm>
              <a:off x="2834" y="2343"/>
              <a:ext cx="23" cy="20"/>
            </a:xfrm>
            <a:custGeom>
              <a:avLst/>
              <a:gdLst>
                <a:gd name="T0" fmla="*/ 11 w 23"/>
                <a:gd name="T1" fmla="*/ 20 h 20"/>
                <a:gd name="T2" fmla="*/ 7 w 23"/>
                <a:gd name="T3" fmla="*/ 20 h 20"/>
                <a:gd name="T4" fmla="*/ 1 w 23"/>
                <a:gd name="T5" fmla="*/ 17 h 20"/>
                <a:gd name="T6" fmla="*/ 0 w 23"/>
                <a:gd name="T7" fmla="*/ 11 h 20"/>
                <a:gd name="T8" fmla="*/ 1 w 23"/>
                <a:gd name="T9" fmla="*/ 7 h 20"/>
                <a:gd name="T10" fmla="*/ 6 w 23"/>
                <a:gd name="T11" fmla="*/ 3 h 20"/>
                <a:gd name="T12" fmla="*/ 12 w 23"/>
                <a:gd name="T13" fmla="*/ 0 h 20"/>
                <a:gd name="T14" fmla="*/ 16 w 23"/>
                <a:gd name="T15" fmla="*/ 0 h 20"/>
                <a:gd name="T16" fmla="*/ 22 w 23"/>
                <a:gd name="T17" fmla="*/ 3 h 20"/>
                <a:gd name="T18" fmla="*/ 23 w 23"/>
                <a:gd name="T19" fmla="*/ 9 h 20"/>
                <a:gd name="T20" fmla="*/ 22 w 23"/>
                <a:gd name="T21" fmla="*/ 13 h 20"/>
                <a:gd name="T22" fmla="*/ 18 w 23"/>
                <a:gd name="T23" fmla="*/ 17 h 20"/>
                <a:gd name="T24" fmla="*/ 11 w 23"/>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11" y="20"/>
                  </a:moveTo>
                  <a:lnTo>
                    <a:pt x="7" y="20"/>
                  </a:lnTo>
                  <a:lnTo>
                    <a:pt x="1" y="17"/>
                  </a:lnTo>
                  <a:lnTo>
                    <a:pt x="0" y="11"/>
                  </a:lnTo>
                  <a:lnTo>
                    <a:pt x="1" y="7"/>
                  </a:lnTo>
                  <a:lnTo>
                    <a:pt x="6" y="3"/>
                  </a:lnTo>
                  <a:lnTo>
                    <a:pt x="12" y="0"/>
                  </a:lnTo>
                  <a:lnTo>
                    <a:pt x="16" y="0"/>
                  </a:lnTo>
                  <a:lnTo>
                    <a:pt x="22" y="3"/>
                  </a:lnTo>
                  <a:lnTo>
                    <a:pt x="23" y="9"/>
                  </a:lnTo>
                  <a:lnTo>
                    <a:pt x="22" y="13"/>
                  </a:lnTo>
                  <a:lnTo>
                    <a:pt x="18"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0" name="Freeform 977"/>
            <p:cNvSpPr>
              <a:spLocks/>
            </p:cNvSpPr>
            <p:nvPr/>
          </p:nvSpPr>
          <p:spPr bwMode="auto">
            <a:xfrm>
              <a:off x="2841" y="2342"/>
              <a:ext cx="19" cy="18"/>
            </a:xfrm>
            <a:custGeom>
              <a:avLst/>
              <a:gdLst>
                <a:gd name="T0" fmla="*/ 12 w 19"/>
                <a:gd name="T1" fmla="*/ 16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1" name="Freeform 978"/>
            <p:cNvSpPr>
              <a:spLocks/>
            </p:cNvSpPr>
            <p:nvPr/>
          </p:nvSpPr>
          <p:spPr bwMode="auto">
            <a:xfrm>
              <a:off x="2844" y="2341"/>
              <a:ext cx="19" cy="17"/>
            </a:xfrm>
            <a:custGeom>
              <a:avLst/>
              <a:gdLst>
                <a:gd name="T0" fmla="*/ 12 w 19"/>
                <a:gd name="T1" fmla="*/ 16 h 17"/>
                <a:gd name="T2" fmla="*/ 6 w 19"/>
                <a:gd name="T3" fmla="*/ 17 h 17"/>
                <a:gd name="T4" fmla="*/ 2 w 19"/>
                <a:gd name="T5" fmla="*/ 15 h 17"/>
                <a:gd name="T6" fmla="*/ 0 w 19"/>
                <a:gd name="T7" fmla="*/ 11 h 17"/>
                <a:gd name="T8" fmla="*/ 1 w 19"/>
                <a:gd name="T9" fmla="*/ 5 h 17"/>
                <a:gd name="T10" fmla="*/ 4 w 19"/>
                <a:gd name="T11" fmla="*/ 2 h 17"/>
                <a:gd name="T12" fmla="*/ 6 w 19"/>
                <a:gd name="T13" fmla="*/ 1 h 17"/>
                <a:gd name="T14" fmla="*/ 12 w 19"/>
                <a:gd name="T15" fmla="*/ 0 h 17"/>
                <a:gd name="T16" fmla="*/ 16 w 19"/>
                <a:gd name="T17" fmla="*/ 2 h 17"/>
                <a:gd name="T18" fmla="*/ 19 w 19"/>
                <a:gd name="T19" fmla="*/ 7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2" name="Freeform 979"/>
            <p:cNvSpPr>
              <a:spLocks/>
            </p:cNvSpPr>
            <p:nvPr/>
          </p:nvSpPr>
          <p:spPr bwMode="auto">
            <a:xfrm>
              <a:off x="2846" y="2341"/>
              <a:ext cx="19" cy="16"/>
            </a:xfrm>
            <a:custGeom>
              <a:avLst/>
              <a:gdLst>
                <a:gd name="T0" fmla="*/ 8 w 19"/>
                <a:gd name="T1" fmla="*/ 16 h 16"/>
                <a:gd name="T2" fmla="*/ 3 w 19"/>
                <a:gd name="T3" fmla="*/ 15 h 16"/>
                <a:gd name="T4" fmla="*/ 0 w 19"/>
                <a:gd name="T5" fmla="*/ 11 h 16"/>
                <a:gd name="T6" fmla="*/ 0 w 19"/>
                <a:gd name="T7" fmla="*/ 5 h 16"/>
                <a:gd name="T8" fmla="*/ 3 w 19"/>
                <a:gd name="T9" fmla="*/ 1 h 16"/>
                <a:gd name="T10" fmla="*/ 8 w 19"/>
                <a:gd name="T11" fmla="*/ 0 h 16"/>
                <a:gd name="T12" fmla="*/ 11 w 19"/>
                <a:gd name="T13" fmla="*/ 0 h 16"/>
                <a:gd name="T14" fmla="*/ 17 w 19"/>
                <a:gd name="T15" fmla="*/ 1 h 16"/>
                <a:gd name="T16" fmla="*/ 19 w 19"/>
                <a:gd name="T17" fmla="*/ 5 h 16"/>
                <a:gd name="T18" fmla="*/ 19 w 19"/>
                <a:gd name="T19" fmla="*/ 11 h 16"/>
                <a:gd name="T20" fmla="*/ 17 w 19"/>
                <a:gd name="T21" fmla="*/ 15 h 16"/>
                <a:gd name="T22" fmla="*/ 11 w 19"/>
                <a:gd name="T23" fmla="*/ 16 h 16"/>
                <a:gd name="T24" fmla="*/ 8 w 19"/>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3" name="Freeform 980"/>
            <p:cNvSpPr>
              <a:spLocks/>
            </p:cNvSpPr>
            <p:nvPr/>
          </p:nvSpPr>
          <p:spPr bwMode="auto">
            <a:xfrm>
              <a:off x="2849" y="2339"/>
              <a:ext cx="19" cy="18"/>
            </a:xfrm>
            <a:custGeom>
              <a:avLst/>
              <a:gdLst>
                <a:gd name="T0" fmla="*/ 12 w 19"/>
                <a:gd name="T1" fmla="*/ 17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2 h 18"/>
                <a:gd name="T14" fmla="*/ 12 w 19"/>
                <a:gd name="T15" fmla="*/ 0 h 18"/>
                <a:gd name="T16" fmla="*/ 16 w 19"/>
                <a:gd name="T17" fmla="*/ 3 h 18"/>
                <a:gd name="T18" fmla="*/ 19 w 19"/>
                <a:gd name="T19" fmla="*/ 7 h 18"/>
                <a:gd name="T20" fmla="*/ 18 w 19"/>
                <a:gd name="T21" fmla="*/ 13 h 18"/>
                <a:gd name="T22" fmla="*/ 15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4" name="Freeform 981"/>
            <p:cNvSpPr>
              <a:spLocks/>
            </p:cNvSpPr>
            <p:nvPr/>
          </p:nvSpPr>
          <p:spPr bwMode="auto">
            <a:xfrm>
              <a:off x="2852" y="2338"/>
              <a:ext cx="20" cy="18"/>
            </a:xfrm>
            <a:custGeom>
              <a:avLst/>
              <a:gdLst>
                <a:gd name="T0" fmla="*/ 11 w 20"/>
                <a:gd name="T1" fmla="*/ 18 h 18"/>
                <a:gd name="T2" fmla="*/ 5 w 20"/>
                <a:gd name="T3" fmla="*/ 18 h 18"/>
                <a:gd name="T4" fmla="*/ 1 w 20"/>
                <a:gd name="T5" fmla="*/ 15 h 18"/>
                <a:gd name="T6" fmla="*/ 0 w 20"/>
                <a:gd name="T7" fmla="*/ 10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5" name="Freeform 982"/>
            <p:cNvSpPr>
              <a:spLocks/>
            </p:cNvSpPr>
            <p:nvPr/>
          </p:nvSpPr>
          <p:spPr bwMode="auto">
            <a:xfrm>
              <a:off x="2856" y="2335"/>
              <a:ext cx="24" cy="19"/>
            </a:xfrm>
            <a:custGeom>
              <a:avLst/>
              <a:gdLst>
                <a:gd name="T0" fmla="*/ 11 w 24"/>
                <a:gd name="T1" fmla="*/ 19 h 19"/>
                <a:gd name="T2" fmla="*/ 5 w 24"/>
                <a:gd name="T3" fmla="*/ 19 h 19"/>
                <a:gd name="T4" fmla="*/ 1 w 24"/>
                <a:gd name="T5" fmla="*/ 17 h 19"/>
                <a:gd name="T6" fmla="*/ 0 w 24"/>
                <a:gd name="T7" fmla="*/ 11 h 19"/>
                <a:gd name="T8" fmla="*/ 1 w 24"/>
                <a:gd name="T9" fmla="*/ 7 h 19"/>
                <a:gd name="T10" fmla="*/ 5 w 24"/>
                <a:gd name="T11" fmla="*/ 3 h 19"/>
                <a:gd name="T12" fmla="*/ 13 w 24"/>
                <a:gd name="T13" fmla="*/ 0 h 19"/>
                <a:gd name="T14" fmla="*/ 19 w 24"/>
                <a:gd name="T15" fmla="*/ 0 h 19"/>
                <a:gd name="T16" fmla="*/ 23 w 24"/>
                <a:gd name="T17" fmla="*/ 3 h 19"/>
                <a:gd name="T18" fmla="*/ 24 w 24"/>
                <a:gd name="T19" fmla="*/ 8 h 19"/>
                <a:gd name="T20" fmla="*/ 23 w 24"/>
                <a:gd name="T21" fmla="*/ 13 h 19"/>
                <a:gd name="T22" fmla="*/ 19 w 24"/>
                <a:gd name="T23" fmla="*/ 17 h 19"/>
                <a:gd name="T24" fmla="*/ 11 w 24"/>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7"/>
                  </a:lnTo>
                  <a:lnTo>
                    <a:pt x="0" y="11"/>
                  </a:lnTo>
                  <a:lnTo>
                    <a:pt x="1" y="7"/>
                  </a:lnTo>
                  <a:lnTo>
                    <a:pt x="5" y="3"/>
                  </a:lnTo>
                  <a:lnTo>
                    <a:pt x="13" y="0"/>
                  </a:lnTo>
                  <a:lnTo>
                    <a:pt x="19" y="0"/>
                  </a:lnTo>
                  <a:lnTo>
                    <a:pt x="23" y="3"/>
                  </a:lnTo>
                  <a:lnTo>
                    <a:pt x="24" y="8"/>
                  </a:lnTo>
                  <a:lnTo>
                    <a:pt x="23" y="13"/>
                  </a:lnTo>
                  <a:lnTo>
                    <a:pt x="19"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6" name="Freeform 983"/>
            <p:cNvSpPr>
              <a:spLocks/>
            </p:cNvSpPr>
            <p:nvPr/>
          </p:nvSpPr>
          <p:spPr bwMode="auto">
            <a:xfrm>
              <a:off x="2864" y="2333"/>
              <a:ext cx="20" cy="19"/>
            </a:xfrm>
            <a:custGeom>
              <a:avLst/>
              <a:gdLst>
                <a:gd name="T0" fmla="*/ 12 w 20"/>
                <a:gd name="T1" fmla="*/ 17 h 19"/>
                <a:gd name="T2" fmla="*/ 8 w 20"/>
                <a:gd name="T3" fmla="*/ 19 h 19"/>
                <a:gd name="T4" fmla="*/ 3 w 20"/>
                <a:gd name="T5" fmla="*/ 17 h 19"/>
                <a:gd name="T6" fmla="*/ 0 w 20"/>
                <a:gd name="T7" fmla="*/ 13 h 19"/>
                <a:gd name="T8" fmla="*/ 0 w 20"/>
                <a:gd name="T9" fmla="*/ 8 h 19"/>
                <a:gd name="T10" fmla="*/ 4 w 20"/>
                <a:gd name="T11" fmla="*/ 4 h 19"/>
                <a:gd name="T12" fmla="*/ 8 w 20"/>
                <a:gd name="T13" fmla="*/ 1 h 19"/>
                <a:gd name="T14" fmla="*/ 12 w 20"/>
                <a:gd name="T15" fmla="*/ 0 h 19"/>
                <a:gd name="T16" fmla="*/ 18 w 20"/>
                <a:gd name="T17" fmla="*/ 1 h 19"/>
                <a:gd name="T18" fmla="*/ 20 w 20"/>
                <a:gd name="T19" fmla="*/ 5 h 19"/>
                <a:gd name="T20" fmla="*/ 20 w 20"/>
                <a:gd name="T21" fmla="*/ 10 h 19"/>
                <a:gd name="T22" fmla="*/ 16 w 20"/>
                <a:gd name="T23" fmla="*/ 15 h 19"/>
                <a:gd name="T24" fmla="*/ 12 w 20"/>
                <a:gd name="T25" fmla="*/ 1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0"/>
                  </a:lnTo>
                  <a:lnTo>
                    <a:pt x="16"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7" name="Freeform 984"/>
            <p:cNvSpPr>
              <a:spLocks/>
            </p:cNvSpPr>
            <p:nvPr/>
          </p:nvSpPr>
          <p:spPr bwMode="auto">
            <a:xfrm>
              <a:off x="2868" y="2331"/>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10 w 20"/>
                <a:gd name="T13" fmla="*/ 0 h 18"/>
                <a:gd name="T14" fmla="*/ 15 w 20"/>
                <a:gd name="T15" fmla="*/ 0 h 18"/>
                <a:gd name="T16" fmla="*/ 19 w 20"/>
                <a:gd name="T17" fmla="*/ 3 h 18"/>
                <a:gd name="T18" fmla="*/ 20 w 20"/>
                <a:gd name="T19" fmla="*/ 8 h 18"/>
                <a:gd name="T20" fmla="*/ 19 w 20"/>
                <a:gd name="T21" fmla="*/ 12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8" name="Freeform 985"/>
            <p:cNvSpPr>
              <a:spLocks/>
            </p:cNvSpPr>
            <p:nvPr/>
          </p:nvSpPr>
          <p:spPr bwMode="auto">
            <a:xfrm>
              <a:off x="2872" y="2331"/>
              <a:ext cx="19" cy="17"/>
            </a:xfrm>
            <a:custGeom>
              <a:avLst/>
              <a:gdLst>
                <a:gd name="T0" fmla="*/ 8 w 19"/>
                <a:gd name="T1" fmla="*/ 17 h 17"/>
                <a:gd name="T2" fmla="*/ 3 w 19"/>
                <a:gd name="T3" fmla="*/ 15 h 17"/>
                <a:gd name="T4" fmla="*/ 0 w 19"/>
                <a:gd name="T5" fmla="*/ 11 h 17"/>
                <a:gd name="T6" fmla="*/ 0 w 19"/>
                <a:gd name="T7" fmla="*/ 6 h 17"/>
                <a:gd name="T8" fmla="*/ 3 w 19"/>
                <a:gd name="T9" fmla="*/ 2 h 17"/>
                <a:gd name="T10" fmla="*/ 8 w 19"/>
                <a:gd name="T11" fmla="*/ 0 h 17"/>
                <a:gd name="T12" fmla="*/ 11 w 19"/>
                <a:gd name="T13" fmla="*/ 0 h 17"/>
                <a:gd name="T14" fmla="*/ 16 w 19"/>
                <a:gd name="T15" fmla="*/ 2 h 17"/>
                <a:gd name="T16" fmla="*/ 19 w 19"/>
                <a:gd name="T17" fmla="*/ 6 h 17"/>
                <a:gd name="T18" fmla="*/ 19 w 19"/>
                <a:gd name="T19" fmla="*/ 11 h 17"/>
                <a:gd name="T20" fmla="*/ 16 w 19"/>
                <a:gd name="T21" fmla="*/ 15 h 17"/>
                <a:gd name="T22" fmla="*/ 11 w 19"/>
                <a:gd name="T23" fmla="*/ 17 h 17"/>
                <a:gd name="T24" fmla="*/ 8 w 19"/>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9" name="Freeform 986"/>
            <p:cNvSpPr>
              <a:spLocks/>
            </p:cNvSpPr>
            <p:nvPr/>
          </p:nvSpPr>
          <p:spPr bwMode="auto">
            <a:xfrm>
              <a:off x="2875" y="2330"/>
              <a:ext cx="20" cy="18"/>
            </a:xfrm>
            <a:custGeom>
              <a:avLst/>
              <a:gdLst>
                <a:gd name="T0" fmla="*/ 11 w 20"/>
                <a:gd name="T1" fmla="*/ 18 h 18"/>
                <a:gd name="T2" fmla="*/ 5 w 20"/>
                <a:gd name="T3" fmla="*/ 18 h 18"/>
                <a:gd name="T4" fmla="*/ 1 w 20"/>
                <a:gd name="T5" fmla="*/ 15 h 18"/>
                <a:gd name="T6" fmla="*/ 0 w 20"/>
                <a:gd name="T7" fmla="*/ 9 h 18"/>
                <a:gd name="T8" fmla="*/ 1 w 20"/>
                <a:gd name="T9" fmla="*/ 5 h 18"/>
                <a:gd name="T10" fmla="*/ 5 w 20"/>
                <a:gd name="T11" fmla="*/ 1 h 18"/>
                <a:gd name="T12" fmla="*/ 9 w 20"/>
                <a:gd name="T13" fmla="*/ 0 h 18"/>
                <a:gd name="T14" fmla="*/ 15 w 20"/>
                <a:gd name="T15" fmla="*/ 0 h 18"/>
                <a:gd name="T16" fmla="*/ 19 w 20"/>
                <a:gd name="T17" fmla="*/ 3 h 18"/>
                <a:gd name="T18" fmla="*/ 20 w 20"/>
                <a:gd name="T19" fmla="*/ 8 h 18"/>
                <a:gd name="T20" fmla="*/ 19 w 20"/>
                <a:gd name="T21" fmla="*/ 12 h 18"/>
                <a:gd name="T22" fmla="*/ 15 w 20"/>
                <a:gd name="T23" fmla="*/ 16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0" name="Freeform 987"/>
            <p:cNvSpPr>
              <a:spLocks/>
            </p:cNvSpPr>
            <p:nvPr/>
          </p:nvSpPr>
          <p:spPr bwMode="auto">
            <a:xfrm>
              <a:off x="2879" y="2329"/>
              <a:ext cx="18" cy="17"/>
            </a:xfrm>
            <a:custGeom>
              <a:avLst/>
              <a:gdLst>
                <a:gd name="T0" fmla="*/ 13 w 18"/>
                <a:gd name="T1" fmla="*/ 14 h 17"/>
                <a:gd name="T2" fmla="*/ 9 w 18"/>
                <a:gd name="T3" fmla="*/ 17 h 17"/>
                <a:gd name="T4" fmla="*/ 4 w 18"/>
                <a:gd name="T5" fmla="*/ 16 h 17"/>
                <a:gd name="T6" fmla="*/ 1 w 18"/>
                <a:gd name="T7" fmla="*/ 13 h 17"/>
                <a:gd name="T8" fmla="*/ 0 w 18"/>
                <a:gd name="T9" fmla="*/ 8 h 17"/>
                <a:gd name="T10" fmla="*/ 3 w 18"/>
                <a:gd name="T11" fmla="*/ 4 h 17"/>
                <a:gd name="T12" fmla="*/ 4 w 18"/>
                <a:gd name="T13" fmla="*/ 2 h 17"/>
                <a:gd name="T14" fmla="*/ 8 w 18"/>
                <a:gd name="T15" fmla="*/ 0 h 17"/>
                <a:gd name="T16" fmla="*/ 13 w 18"/>
                <a:gd name="T17" fmla="*/ 1 h 17"/>
                <a:gd name="T18" fmla="*/ 16 w 18"/>
                <a:gd name="T19" fmla="*/ 4 h 17"/>
                <a:gd name="T20" fmla="*/ 18 w 18"/>
                <a:gd name="T21" fmla="*/ 9 h 17"/>
                <a:gd name="T22" fmla="*/ 15 w 18"/>
                <a:gd name="T23" fmla="*/ 13 h 17"/>
                <a:gd name="T24" fmla="*/ 13 w 18"/>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3" y="14"/>
                  </a:moveTo>
                  <a:lnTo>
                    <a:pt x="9" y="17"/>
                  </a:lnTo>
                  <a:lnTo>
                    <a:pt x="4" y="16"/>
                  </a:lnTo>
                  <a:lnTo>
                    <a:pt x="1" y="13"/>
                  </a:lnTo>
                  <a:lnTo>
                    <a:pt x="0" y="8"/>
                  </a:lnTo>
                  <a:lnTo>
                    <a:pt x="3" y="4"/>
                  </a:lnTo>
                  <a:lnTo>
                    <a:pt x="4" y="2"/>
                  </a:lnTo>
                  <a:lnTo>
                    <a:pt x="8" y="0"/>
                  </a:lnTo>
                  <a:lnTo>
                    <a:pt x="13" y="1"/>
                  </a:lnTo>
                  <a:lnTo>
                    <a:pt x="16" y="4"/>
                  </a:lnTo>
                  <a:lnTo>
                    <a:pt x="18" y="9"/>
                  </a:lnTo>
                  <a:lnTo>
                    <a:pt x="15" y="13"/>
                  </a:lnTo>
                  <a:lnTo>
                    <a:pt x="13"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1" name="Freeform 988"/>
            <p:cNvSpPr>
              <a:spLocks/>
            </p:cNvSpPr>
            <p:nvPr/>
          </p:nvSpPr>
          <p:spPr bwMode="auto">
            <a:xfrm>
              <a:off x="2880" y="2326"/>
              <a:ext cx="23" cy="19"/>
            </a:xfrm>
            <a:custGeom>
              <a:avLst/>
              <a:gdLst>
                <a:gd name="T0" fmla="*/ 11 w 23"/>
                <a:gd name="T1" fmla="*/ 19 h 19"/>
                <a:gd name="T2" fmla="*/ 7 w 23"/>
                <a:gd name="T3" fmla="*/ 19 h 19"/>
                <a:gd name="T4" fmla="*/ 2 w 23"/>
                <a:gd name="T5" fmla="*/ 16 h 19"/>
                <a:gd name="T6" fmla="*/ 0 w 23"/>
                <a:gd name="T7" fmla="*/ 11 h 19"/>
                <a:gd name="T8" fmla="*/ 2 w 23"/>
                <a:gd name="T9" fmla="*/ 7 h 19"/>
                <a:gd name="T10" fmla="*/ 6 w 23"/>
                <a:gd name="T11" fmla="*/ 3 h 19"/>
                <a:gd name="T12" fmla="*/ 12 w 23"/>
                <a:gd name="T13" fmla="*/ 0 h 19"/>
                <a:gd name="T14" fmla="*/ 17 w 23"/>
                <a:gd name="T15" fmla="*/ 0 h 19"/>
                <a:gd name="T16" fmla="*/ 22 w 23"/>
                <a:gd name="T17" fmla="*/ 3 h 19"/>
                <a:gd name="T18" fmla="*/ 23 w 23"/>
                <a:gd name="T19" fmla="*/ 8 h 19"/>
                <a:gd name="T20" fmla="*/ 22 w 23"/>
                <a:gd name="T21" fmla="*/ 12 h 19"/>
                <a:gd name="T22" fmla="*/ 18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2" name="Freeform 989"/>
            <p:cNvSpPr>
              <a:spLocks/>
            </p:cNvSpPr>
            <p:nvPr/>
          </p:nvSpPr>
          <p:spPr bwMode="auto">
            <a:xfrm>
              <a:off x="2887" y="2324"/>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10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3" name="Freeform 990"/>
            <p:cNvSpPr>
              <a:spLocks/>
            </p:cNvSpPr>
            <p:nvPr/>
          </p:nvSpPr>
          <p:spPr bwMode="auto">
            <a:xfrm>
              <a:off x="2891" y="2323"/>
              <a:ext cx="19" cy="18"/>
            </a:xfrm>
            <a:custGeom>
              <a:avLst/>
              <a:gdLst>
                <a:gd name="T0" fmla="*/ 12 w 19"/>
                <a:gd name="T1" fmla="*/ 16 h 18"/>
                <a:gd name="T2" fmla="*/ 7 w 19"/>
                <a:gd name="T3" fmla="*/ 18 h 18"/>
                <a:gd name="T4" fmla="*/ 3 w 19"/>
                <a:gd name="T5" fmla="*/ 15 h 18"/>
                <a:gd name="T6" fmla="*/ 0 w 19"/>
                <a:gd name="T7" fmla="*/ 11 h 18"/>
                <a:gd name="T8" fmla="*/ 1 w 19"/>
                <a:gd name="T9" fmla="*/ 6 h 18"/>
                <a:gd name="T10" fmla="*/ 4 w 19"/>
                <a:gd name="T11" fmla="*/ 3 h 18"/>
                <a:gd name="T12" fmla="*/ 7 w 19"/>
                <a:gd name="T13" fmla="*/ 1 h 18"/>
                <a:gd name="T14" fmla="*/ 12 w 19"/>
                <a:gd name="T15" fmla="*/ 0 h 18"/>
                <a:gd name="T16" fmla="*/ 16 w 19"/>
                <a:gd name="T17" fmla="*/ 3 h 18"/>
                <a:gd name="T18" fmla="*/ 19 w 19"/>
                <a:gd name="T19" fmla="*/ 7 h 18"/>
                <a:gd name="T20" fmla="*/ 18 w 19"/>
                <a:gd name="T21" fmla="*/ 12 h 18"/>
                <a:gd name="T22" fmla="*/ 15 w 19"/>
                <a:gd name="T23" fmla="*/ 15 h 18"/>
                <a:gd name="T24" fmla="*/ 12 w 19"/>
                <a:gd name="T25" fmla="*/ 1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4" name="Freeform 991"/>
            <p:cNvSpPr>
              <a:spLocks/>
            </p:cNvSpPr>
            <p:nvPr/>
          </p:nvSpPr>
          <p:spPr bwMode="auto">
            <a:xfrm>
              <a:off x="2894" y="2322"/>
              <a:ext cx="20" cy="17"/>
            </a:xfrm>
            <a:custGeom>
              <a:avLst/>
              <a:gdLst>
                <a:gd name="T0" fmla="*/ 11 w 20"/>
                <a:gd name="T1" fmla="*/ 17 h 17"/>
                <a:gd name="T2" fmla="*/ 5 w 20"/>
                <a:gd name="T3" fmla="*/ 17 h 17"/>
                <a:gd name="T4" fmla="*/ 1 w 20"/>
                <a:gd name="T5" fmla="*/ 15 h 17"/>
                <a:gd name="T6" fmla="*/ 0 w 20"/>
                <a:gd name="T7" fmla="*/ 9 h 17"/>
                <a:gd name="T8" fmla="*/ 1 w 20"/>
                <a:gd name="T9" fmla="*/ 5 h 17"/>
                <a:gd name="T10" fmla="*/ 5 w 20"/>
                <a:gd name="T11" fmla="*/ 1 h 17"/>
                <a:gd name="T12" fmla="*/ 9 w 20"/>
                <a:gd name="T13" fmla="*/ 0 h 17"/>
                <a:gd name="T14" fmla="*/ 15 w 20"/>
                <a:gd name="T15" fmla="*/ 0 h 17"/>
                <a:gd name="T16" fmla="*/ 19 w 20"/>
                <a:gd name="T17" fmla="*/ 2 h 17"/>
                <a:gd name="T18" fmla="*/ 20 w 20"/>
                <a:gd name="T19" fmla="*/ 8 h 17"/>
                <a:gd name="T20" fmla="*/ 19 w 20"/>
                <a:gd name="T21" fmla="*/ 12 h 17"/>
                <a:gd name="T22" fmla="*/ 15 w 20"/>
                <a:gd name="T23" fmla="*/ 16 h 17"/>
                <a:gd name="T24" fmla="*/ 11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5" name="Freeform 992"/>
            <p:cNvSpPr>
              <a:spLocks/>
            </p:cNvSpPr>
            <p:nvPr/>
          </p:nvSpPr>
          <p:spPr bwMode="auto">
            <a:xfrm>
              <a:off x="2898" y="2320"/>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9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6" name="Freeform 993"/>
            <p:cNvSpPr>
              <a:spLocks/>
            </p:cNvSpPr>
            <p:nvPr/>
          </p:nvSpPr>
          <p:spPr bwMode="auto">
            <a:xfrm>
              <a:off x="2902" y="2318"/>
              <a:ext cx="23" cy="19"/>
            </a:xfrm>
            <a:custGeom>
              <a:avLst/>
              <a:gdLst>
                <a:gd name="T0" fmla="*/ 11 w 23"/>
                <a:gd name="T1" fmla="*/ 19 h 19"/>
                <a:gd name="T2" fmla="*/ 7 w 23"/>
                <a:gd name="T3" fmla="*/ 19 h 19"/>
                <a:gd name="T4" fmla="*/ 1 w 23"/>
                <a:gd name="T5" fmla="*/ 16 h 19"/>
                <a:gd name="T6" fmla="*/ 0 w 23"/>
                <a:gd name="T7" fmla="*/ 11 h 19"/>
                <a:gd name="T8" fmla="*/ 1 w 23"/>
                <a:gd name="T9" fmla="*/ 6 h 19"/>
                <a:gd name="T10" fmla="*/ 5 w 23"/>
                <a:gd name="T11" fmla="*/ 2 h 19"/>
                <a:gd name="T12" fmla="*/ 12 w 23"/>
                <a:gd name="T13" fmla="*/ 0 h 19"/>
                <a:gd name="T14" fmla="*/ 16 w 23"/>
                <a:gd name="T15" fmla="*/ 0 h 19"/>
                <a:gd name="T16" fmla="*/ 22 w 23"/>
                <a:gd name="T17" fmla="*/ 2 h 19"/>
                <a:gd name="T18" fmla="*/ 23 w 23"/>
                <a:gd name="T19" fmla="*/ 8 h 19"/>
                <a:gd name="T20" fmla="*/ 22 w 23"/>
                <a:gd name="T21" fmla="*/ 12 h 19"/>
                <a:gd name="T22" fmla="*/ 18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7" name="Freeform 994"/>
            <p:cNvSpPr>
              <a:spLocks/>
            </p:cNvSpPr>
            <p:nvPr/>
          </p:nvSpPr>
          <p:spPr bwMode="auto">
            <a:xfrm>
              <a:off x="2909" y="2316"/>
              <a:ext cx="20" cy="18"/>
            </a:xfrm>
            <a:custGeom>
              <a:avLst/>
              <a:gdLst>
                <a:gd name="T0" fmla="*/ 11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5 w 20"/>
                <a:gd name="T15" fmla="*/ 0 h 18"/>
                <a:gd name="T16" fmla="*/ 19 w 20"/>
                <a:gd name="T17" fmla="*/ 3 h 18"/>
                <a:gd name="T18" fmla="*/ 20 w 20"/>
                <a:gd name="T19" fmla="*/ 8 h 18"/>
                <a:gd name="T20" fmla="*/ 19 w 20"/>
                <a:gd name="T21" fmla="*/ 13 h 18"/>
                <a:gd name="T22" fmla="*/ 15 w 20"/>
                <a:gd name="T23" fmla="*/ 17 h 18"/>
                <a:gd name="T24" fmla="*/ 11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8" name="Freeform 995"/>
            <p:cNvSpPr>
              <a:spLocks/>
            </p:cNvSpPr>
            <p:nvPr/>
          </p:nvSpPr>
          <p:spPr bwMode="auto">
            <a:xfrm>
              <a:off x="2913" y="2314"/>
              <a:ext cx="23" cy="19"/>
            </a:xfrm>
            <a:custGeom>
              <a:avLst/>
              <a:gdLst>
                <a:gd name="T0" fmla="*/ 11 w 23"/>
                <a:gd name="T1" fmla="*/ 19 h 19"/>
                <a:gd name="T2" fmla="*/ 7 w 23"/>
                <a:gd name="T3" fmla="*/ 19 h 19"/>
                <a:gd name="T4" fmla="*/ 1 w 23"/>
                <a:gd name="T5" fmla="*/ 16 h 19"/>
                <a:gd name="T6" fmla="*/ 0 w 23"/>
                <a:gd name="T7" fmla="*/ 10 h 19"/>
                <a:gd name="T8" fmla="*/ 1 w 23"/>
                <a:gd name="T9" fmla="*/ 6 h 19"/>
                <a:gd name="T10" fmla="*/ 5 w 23"/>
                <a:gd name="T11" fmla="*/ 2 h 19"/>
                <a:gd name="T12" fmla="*/ 12 w 23"/>
                <a:gd name="T13" fmla="*/ 0 h 19"/>
                <a:gd name="T14" fmla="*/ 16 w 23"/>
                <a:gd name="T15" fmla="*/ 0 h 19"/>
                <a:gd name="T16" fmla="*/ 22 w 23"/>
                <a:gd name="T17" fmla="*/ 2 h 19"/>
                <a:gd name="T18" fmla="*/ 23 w 23"/>
                <a:gd name="T19" fmla="*/ 8 h 19"/>
                <a:gd name="T20" fmla="*/ 22 w 23"/>
                <a:gd name="T21" fmla="*/ 12 h 19"/>
                <a:gd name="T22" fmla="*/ 18 w 23"/>
                <a:gd name="T23" fmla="*/ 16 h 19"/>
                <a:gd name="T24" fmla="*/ 11 w 23"/>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9" name="Freeform 996"/>
            <p:cNvSpPr>
              <a:spLocks/>
            </p:cNvSpPr>
            <p:nvPr/>
          </p:nvSpPr>
          <p:spPr bwMode="auto">
            <a:xfrm>
              <a:off x="2920" y="2311"/>
              <a:ext cx="24" cy="19"/>
            </a:xfrm>
            <a:custGeom>
              <a:avLst/>
              <a:gdLst>
                <a:gd name="T0" fmla="*/ 11 w 24"/>
                <a:gd name="T1" fmla="*/ 19 h 19"/>
                <a:gd name="T2" fmla="*/ 5 w 24"/>
                <a:gd name="T3" fmla="*/ 19 h 19"/>
                <a:gd name="T4" fmla="*/ 1 w 24"/>
                <a:gd name="T5" fmla="*/ 16 h 19"/>
                <a:gd name="T6" fmla="*/ 0 w 24"/>
                <a:gd name="T7" fmla="*/ 11 h 19"/>
                <a:gd name="T8" fmla="*/ 1 w 24"/>
                <a:gd name="T9" fmla="*/ 7 h 19"/>
                <a:gd name="T10" fmla="*/ 5 w 24"/>
                <a:gd name="T11" fmla="*/ 3 h 19"/>
                <a:gd name="T12" fmla="*/ 13 w 24"/>
                <a:gd name="T13" fmla="*/ 0 h 19"/>
                <a:gd name="T14" fmla="*/ 19 w 24"/>
                <a:gd name="T15" fmla="*/ 0 h 19"/>
                <a:gd name="T16" fmla="*/ 23 w 24"/>
                <a:gd name="T17" fmla="*/ 3 h 19"/>
                <a:gd name="T18" fmla="*/ 24 w 24"/>
                <a:gd name="T19" fmla="*/ 8 h 19"/>
                <a:gd name="T20" fmla="*/ 23 w 24"/>
                <a:gd name="T21" fmla="*/ 12 h 19"/>
                <a:gd name="T22" fmla="*/ 19 w 24"/>
                <a:gd name="T23" fmla="*/ 16 h 19"/>
                <a:gd name="T24" fmla="*/ 11 w 24"/>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6"/>
                  </a:lnTo>
                  <a:lnTo>
                    <a:pt x="0" y="11"/>
                  </a:lnTo>
                  <a:lnTo>
                    <a:pt x="1" y="7"/>
                  </a:lnTo>
                  <a:lnTo>
                    <a:pt x="5" y="3"/>
                  </a:lnTo>
                  <a:lnTo>
                    <a:pt x="13" y="0"/>
                  </a:lnTo>
                  <a:lnTo>
                    <a:pt x="19" y="0"/>
                  </a:lnTo>
                  <a:lnTo>
                    <a:pt x="23" y="3"/>
                  </a:lnTo>
                  <a:lnTo>
                    <a:pt x="24"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0" name="Freeform 997"/>
            <p:cNvSpPr>
              <a:spLocks/>
            </p:cNvSpPr>
            <p:nvPr/>
          </p:nvSpPr>
          <p:spPr bwMode="auto">
            <a:xfrm>
              <a:off x="2928" y="2310"/>
              <a:ext cx="20" cy="17"/>
            </a:xfrm>
            <a:custGeom>
              <a:avLst/>
              <a:gdLst>
                <a:gd name="T0" fmla="*/ 11 w 20"/>
                <a:gd name="T1" fmla="*/ 17 h 17"/>
                <a:gd name="T2" fmla="*/ 5 w 20"/>
                <a:gd name="T3" fmla="*/ 17 h 17"/>
                <a:gd name="T4" fmla="*/ 1 w 20"/>
                <a:gd name="T5" fmla="*/ 14 h 17"/>
                <a:gd name="T6" fmla="*/ 0 w 20"/>
                <a:gd name="T7" fmla="*/ 9 h 17"/>
                <a:gd name="T8" fmla="*/ 1 w 20"/>
                <a:gd name="T9" fmla="*/ 5 h 17"/>
                <a:gd name="T10" fmla="*/ 5 w 20"/>
                <a:gd name="T11" fmla="*/ 1 h 17"/>
                <a:gd name="T12" fmla="*/ 9 w 20"/>
                <a:gd name="T13" fmla="*/ 0 h 17"/>
                <a:gd name="T14" fmla="*/ 15 w 20"/>
                <a:gd name="T15" fmla="*/ 0 h 17"/>
                <a:gd name="T16" fmla="*/ 19 w 20"/>
                <a:gd name="T17" fmla="*/ 2 h 17"/>
                <a:gd name="T18" fmla="*/ 20 w 20"/>
                <a:gd name="T19" fmla="*/ 8 h 17"/>
                <a:gd name="T20" fmla="*/ 19 w 20"/>
                <a:gd name="T21" fmla="*/ 12 h 17"/>
                <a:gd name="T22" fmla="*/ 15 w 20"/>
                <a:gd name="T23" fmla="*/ 16 h 17"/>
                <a:gd name="T24" fmla="*/ 11 w 20"/>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4"/>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1" name="Freeform 998"/>
            <p:cNvSpPr>
              <a:spLocks/>
            </p:cNvSpPr>
            <p:nvPr/>
          </p:nvSpPr>
          <p:spPr bwMode="auto">
            <a:xfrm>
              <a:off x="2932" y="2304"/>
              <a:ext cx="30" cy="22"/>
            </a:xfrm>
            <a:custGeom>
              <a:avLst/>
              <a:gdLst>
                <a:gd name="T0" fmla="*/ 11 w 30"/>
                <a:gd name="T1" fmla="*/ 22 h 22"/>
                <a:gd name="T2" fmla="*/ 7 w 30"/>
                <a:gd name="T3" fmla="*/ 22 h 22"/>
                <a:gd name="T4" fmla="*/ 1 w 30"/>
                <a:gd name="T5" fmla="*/ 19 h 22"/>
                <a:gd name="T6" fmla="*/ 0 w 30"/>
                <a:gd name="T7" fmla="*/ 14 h 22"/>
                <a:gd name="T8" fmla="*/ 1 w 30"/>
                <a:gd name="T9" fmla="*/ 10 h 22"/>
                <a:gd name="T10" fmla="*/ 5 w 30"/>
                <a:gd name="T11" fmla="*/ 6 h 22"/>
                <a:gd name="T12" fmla="*/ 19 w 30"/>
                <a:gd name="T13" fmla="*/ 0 h 22"/>
                <a:gd name="T14" fmla="*/ 23 w 30"/>
                <a:gd name="T15" fmla="*/ 0 h 22"/>
                <a:gd name="T16" fmla="*/ 28 w 30"/>
                <a:gd name="T17" fmla="*/ 3 h 22"/>
                <a:gd name="T18" fmla="*/ 30 w 30"/>
                <a:gd name="T19" fmla="*/ 8 h 22"/>
                <a:gd name="T20" fmla="*/ 28 w 30"/>
                <a:gd name="T21" fmla="*/ 12 h 22"/>
                <a:gd name="T22" fmla="*/ 24 w 30"/>
                <a:gd name="T23" fmla="*/ 16 h 22"/>
                <a:gd name="T24" fmla="*/ 11 w 3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1" y="19"/>
                  </a:lnTo>
                  <a:lnTo>
                    <a:pt x="0" y="14"/>
                  </a:lnTo>
                  <a:lnTo>
                    <a:pt x="1" y="10"/>
                  </a:lnTo>
                  <a:lnTo>
                    <a:pt x="5" y="6"/>
                  </a:lnTo>
                  <a:lnTo>
                    <a:pt x="19" y="0"/>
                  </a:lnTo>
                  <a:lnTo>
                    <a:pt x="23" y="0"/>
                  </a:lnTo>
                  <a:lnTo>
                    <a:pt x="28" y="3"/>
                  </a:lnTo>
                  <a:lnTo>
                    <a:pt x="30" y="8"/>
                  </a:lnTo>
                  <a:lnTo>
                    <a:pt x="28" y="12"/>
                  </a:lnTo>
                  <a:lnTo>
                    <a:pt x="24"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2" name="Freeform 999"/>
            <p:cNvSpPr>
              <a:spLocks/>
            </p:cNvSpPr>
            <p:nvPr/>
          </p:nvSpPr>
          <p:spPr bwMode="auto">
            <a:xfrm>
              <a:off x="2945" y="2303"/>
              <a:ext cx="21" cy="17"/>
            </a:xfrm>
            <a:custGeom>
              <a:avLst/>
              <a:gdLst>
                <a:gd name="T0" fmla="*/ 11 w 21"/>
                <a:gd name="T1" fmla="*/ 17 h 17"/>
                <a:gd name="T2" fmla="*/ 6 w 21"/>
                <a:gd name="T3" fmla="*/ 17 h 17"/>
                <a:gd name="T4" fmla="*/ 2 w 21"/>
                <a:gd name="T5" fmla="*/ 15 h 17"/>
                <a:gd name="T6" fmla="*/ 0 w 21"/>
                <a:gd name="T7" fmla="*/ 9 h 17"/>
                <a:gd name="T8" fmla="*/ 2 w 21"/>
                <a:gd name="T9" fmla="*/ 5 h 17"/>
                <a:gd name="T10" fmla="*/ 6 w 21"/>
                <a:gd name="T11" fmla="*/ 1 h 17"/>
                <a:gd name="T12" fmla="*/ 10 w 21"/>
                <a:gd name="T13" fmla="*/ 0 h 17"/>
                <a:gd name="T14" fmla="*/ 15 w 21"/>
                <a:gd name="T15" fmla="*/ 0 h 17"/>
                <a:gd name="T16" fmla="*/ 19 w 21"/>
                <a:gd name="T17" fmla="*/ 2 h 17"/>
                <a:gd name="T18" fmla="*/ 21 w 21"/>
                <a:gd name="T19" fmla="*/ 8 h 17"/>
                <a:gd name="T20" fmla="*/ 19 w 21"/>
                <a:gd name="T21" fmla="*/ 12 h 17"/>
                <a:gd name="T22" fmla="*/ 15 w 21"/>
                <a:gd name="T23" fmla="*/ 16 h 17"/>
                <a:gd name="T24" fmla="*/ 11 w 21"/>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3" name="Freeform 1000"/>
            <p:cNvSpPr>
              <a:spLocks/>
            </p:cNvSpPr>
            <p:nvPr/>
          </p:nvSpPr>
          <p:spPr bwMode="auto">
            <a:xfrm>
              <a:off x="2950" y="2301"/>
              <a:ext cx="19" cy="18"/>
            </a:xfrm>
            <a:custGeom>
              <a:avLst/>
              <a:gdLst>
                <a:gd name="T0" fmla="*/ 12 w 19"/>
                <a:gd name="T1" fmla="*/ 17 h 18"/>
                <a:gd name="T2" fmla="*/ 6 w 19"/>
                <a:gd name="T3" fmla="*/ 18 h 18"/>
                <a:gd name="T4" fmla="*/ 2 w 19"/>
                <a:gd name="T5" fmla="*/ 15 h 18"/>
                <a:gd name="T6" fmla="*/ 0 w 19"/>
                <a:gd name="T7" fmla="*/ 11 h 18"/>
                <a:gd name="T8" fmla="*/ 1 w 19"/>
                <a:gd name="T9" fmla="*/ 6 h 18"/>
                <a:gd name="T10" fmla="*/ 4 w 19"/>
                <a:gd name="T11" fmla="*/ 3 h 18"/>
                <a:gd name="T12" fmla="*/ 6 w 19"/>
                <a:gd name="T13" fmla="*/ 2 h 18"/>
                <a:gd name="T14" fmla="*/ 12 w 19"/>
                <a:gd name="T15" fmla="*/ 0 h 18"/>
                <a:gd name="T16" fmla="*/ 16 w 19"/>
                <a:gd name="T17" fmla="*/ 3 h 18"/>
                <a:gd name="T18" fmla="*/ 19 w 19"/>
                <a:gd name="T19" fmla="*/ 7 h 18"/>
                <a:gd name="T20" fmla="*/ 17 w 19"/>
                <a:gd name="T21" fmla="*/ 13 h 18"/>
                <a:gd name="T22" fmla="*/ 14 w 19"/>
                <a:gd name="T23" fmla="*/ 15 h 18"/>
                <a:gd name="T24" fmla="*/ 12 w 19"/>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3"/>
                  </a:lnTo>
                  <a:lnTo>
                    <a:pt x="14"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4" name="Freeform 1001"/>
            <p:cNvSpPr>
              <a:spLocks/>
            </p:cNvSpPr>
            <p:nvPr/>
          </p:nvSpPr>
          <p:spPr bwMode="auto">
            <a:xfrm>
              <a:off x="2952" y="2300"/>
              <a:ext cx="22" cy="18"/>
            </a:xfrm>
            <a:custGeom>
              <a:avLst/>
              <a:gdLst>
                <a:gd name="T0" fmla="*/ 10 w 22"/>
                <a:gd name="T1" fmla="*/ 18 h 18"/>
                <a:gd name="T2" fmla="*/ 6 w 22"/>
                <a:gd name="T3" fmla="*/ 18 h 18"/>
                <a:gd name="T4" fmla="*/ 2 w 22"/>
                <a:gd name="T5" fmla="*/ 14 h 18"/>
                <a:gd name="T6" fmla="*/ 0 w 22"/>
                <a:gd name="T7" fmla="*/ 10 h 18"/>
                <a:gd name="T8" fmla="*/ 2 w 22"/>
                <a:gd name="T9" fmla="*/ 4 h 18"/>
                <a:gd name="T10" fmla="*/ 7 w 22"/>
                <a:gd name="T11" fmla="*/ 1 h 18"/>
                <a:gd name="T12" fmla="*/ 12 w 22"/>
                <a:gd name="T13" fmla="*/ 0 h 18"/>
                <a:gd name="T14" fmla="*/ 17 w 22"/>
                <a:gd name="T15" fmla="*/ 0 h 18"/>
                <a:gd name="T16" fmla="*/ 21 w 22"/>
                <a:gd name="T17" fmla="*/ 4 h 18"/>
                <a:gd name="T18" fmla="*/ 22 w 22"/>
                <a:gd name="T19" fmla="*/ 8 h 18"/>
                <a:gd name="T20" fmla="*/ 21 w 22"/>
                <a:gd name="T21" fmla="*/ 14 h 18"/>
                <a:gd name="T22" fmla="*/ 15 w 22"/>
                <a:gd name="T23" fmla="*/ 16 h 18"/>
                <a:gd name="T24" fmla="*/ 10 w 2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2"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5" name="Freeform 1002"/>
            <p:cNvSpPr>
              <a:spLocks/>
            </p:cNvSpPr>
            <p:nvPr/>
          </p:nvSpPr>
          <p:spPr bwMode="auto">
            <a:xfrm>
              <a:off x="2958" y="2299"/>
              <a:ext cx="19" cy="17"/>
            </a:xfrm>
            <a:custGeom>
              <a:avLst/>
              <a:gdLst>
                <a:gd name="T0" fmla="*/ 12 w 19"/>
                <a:gd name="T1" fmla="*/ 16 h 17"/>
                <a:gd name="T2" fmla="*/ 6 w 19"/>
                <a:gd name="T3" fmla="*/ 17 h 17"/>
                <a:gd name="T4" fmla="*/ 2 w 19"/>
                <a:gd name="T5" fmla="*/ 15 h 17"/>
                <a:gd name="T6" fmla="*/ 0 w 19"/>
                <a:gd name="T7" fmla="*/ 11 h 17"/>
                <a:gd name="T8" fmla="*/ 1 w 19"/>
                <a:gd name="T9" fmla="*/ 5 h 17"/>
                <a:gd name="T10" fmla="*/ 4 w 19"/>
                <a:gd name="T11" fmla="*/ 2 h 17"/>
                <a:gd name="T12" fmla="*/ 6 w 19"/>
                <a:gd name="T13" fmla="*/ 1 h 17"/>
                <a:gd name="T14" fmla="*/ 12 w 19"/>
                <a:gd name="T15" fmla="*/ 0 h 17"/>
                <a:gd name="T16" fmla="*/ 16 w 19"/>
                <a:gd name="T17" fmla="*/ 2 h 17"/>
                <a:gd name="T18" fmla="*/ 19 w 19"/>
                <a:gd name="T19" fmla="*/ 6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6" name="Freeform 1003"/>
            <p:cNvSpPr>
              <a:spLocks/>
            </p:cNvSpPr>
            <p:nvPr/>
          </p:nvSpPr>
          <p:spPr bwMode="auto">
            <a:xfrm>
              <a:off x="2960" y="2296"/>
              <a:ext cx="22" cy="19"/>
            </a:xfrm>
            <a:custGeom>
              <a:avLst/>
              <a:gdLst>
                <a:gd name="T0" fmla="*/ 13 w 22"/>
                <a:gd name="T1" fmla="*/ 18 h 19"/>
                <a:gd name="T2" fmla="*/ 7 w 22"/>
                <a:gd name="T3" fmla="*/ 19 h 19"/>
                <a:gd name="T4" fmla="*/ 3 w 22"/>
                <a:gd name="T5" fmla="*/ 16 h 19"/>
                <a:gd name="T6" fmla="*/ 0 w 22"/>
                <a:gd name="T7" fmla="*/ 12 h 19"/>
                <a:gd name="T8" fmla="*/ 2 w 22"/>
                <a:gd name="T9" fmla="*/ 7 h 19"/>
                <a:gd name="T10" fmla="*/ 4 w 22"/>
                <a:gd name="T11" fmla="*/ 4 h 19"/>
                <a:gd name="T12" fmla="*/ 10 w 22"/>
                <a:gd name="T13" fmla="*/ 1 h 19"/>
                <a:gd name="T14" fmla="*/ 15 w 22"/>
                <a:gd name="T15" fmla="*/ 0 h 19"/>
                <a:gd name="T16" fmla="*/ 19 w 22"/>
                <a:gd name="T17" fmla="*/ 3 h 19"/>
                <a:gd name="T18" fmla="*/ 22 w 22"/>
                <a:gd name="T19" fmla="*/ 7 h 19"/>
                <a:gd name="T20" fmla="*/ 21 w 22"/>
                <a:gd name="T21" fmla="*/ 12 h 19"/>
                <a:gd name="T22" fmla="*/ 18 w 22"/>
                <a:gd name="T23" fmla="*/ 15 h 19"/>
                <a:gd name="T24" fmla="*/ 13 w 22"/>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7" name="Freeform 1004"/>
            <p:cNvSpPr>
              <a:spLocks/>
            </p:cNvSpPr>
            <p:nvPr/>
          </p:nvSpPr>
          <p:spPr bwMode="auto">
            <a:xfrm>
              <a:off x="2966" y="2295"/>
              <a:ext cx="19" cy="17"/>
            </a:xfrm>
            <a:custGeom>
              <a:avLst/>
              <a:gdLst>
                <a:gd name="T0" fmla="*/ 12 w 19"/>
                <a:gd name="T1" fmla="*/ 16 h 17"/>
                <a:gd name="T2" fmla="*/ 7 w 19"/>
                <a:gd name="T3" fmla="*/ 17 h 17"/>
                <a:gd name="T4" fmla="*/ 3 w 19"/>
                <a:gd name="T5" fmla="*/ 15 h 17"/>
                <a:gd name="T6" fmla="*/ 0 w 19"/>
                <a:gd name="T7" fmla="*/ 10 h 17"/>
                <a:gd name="T8" fmla="*/ 1 w 19"/>
                <a:gd name="T9" fmla="*/ 5 h 17"/>
                <a:gd name="T10" fmla="*/ 4 w 19"/>
                <a:gd name="T11" fmla="*/ 2 h 17"/>
                <a:gd name="T12" fmla="*/ 7 w 19"/>
                <a:gd name="T13" fmla="*/ 1 h 17"/>
                <a:gd name="T14" fmla="*/ 12 w 19"/>
                <a:gd name="T15" fmla="*/ 0 h 17"/>
                <a:gd name="T16" fmla="*/ 16 w 19"/>
                <a:gd name="T17" fmla="*/ 2 h 17"/>
                <a:gd name="T18" fmla="*/ 19 w 19"/>
                <a:gd name="T19" fmla="*/ 6 h 17"/>
                <a:gd name="T20" fmla="*/ 17 w 19"/>
                <a:gd name="T21" fmla="*/ 12 h 17"/>
                <a:gd name="T22" fmla="*/ 15 w 19"/>
                <a:gd name="T23" fmla="*/ 15 h 17"/>
                <a:gd name="T24" fmla="*/ 12 w 1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8" name="Freeform 1005"/>
            <p:cNvSpPr>
              <a:spLocks/>
            </p:cNvSpPr>
            <p:nvPr/>
          </p:nvSpPr>
          <p:spPr bwMode="auto">
            <a:xfrm>
              <a:off x="2969" y="2293"/>
              <a:ext cx="20" cy="18"/>
            </a:xfrm>
            <a:custGeom>
              <a:avLst/>
              <a:gdLst>
                <a:gd name="T0" fmla="*/ 10 w 20"/>
                <a:gd name="T1" fmla="*/ 18 h 18"/>
                <a:gd name="T2" fmla="*/ 5 w 20"/>
                <a:gd name="T3" fmla="*/ 18 h 18"/>
                <a:gd name="T4" fmla="*/ 1 w 20"/>
                <a:gd name="T5" fmla="*/ 15 h 18"/>
                <a:gd name="T6" fmla="*/ 0 w 20"/>
                <a:gd name="T7" fmla="*/ 10 h 18"/>
                <a:gd name="T8" fmla="*/ 1 w 20"/>
                <a:gd name="T9" fmla="*/ 6 h 18"/>
                <a:gd name="T10" fmla="*/ 5 w 20"/>
                <a:gd name="T11" fmla="*/ 2 h 18"/>
                <a:gd name="T12" fmla="*/ 9 w 20"/>
                <a:gd name="T13" fmla="*/ 0 h 18"/>
                <a:gd name="T14" fmla="*/ 14 w 20"/>
                <a:gd name="T15" fmla="*/ 0 h 18"/>
                <a:gd name="T16" fmla="*/ 19 w 20"/>
                <a:gd name="T17" fmla="*/ 3 h 18"/>
                <a:gd name="T18" fmla="*/ 20 w 20"/>
                <a:gd name="T19" fmla="*/ 8 h 18"/>
                <a:gd name="T20" fmla="*/ 19 w 20"/>
                <a:gd name="T21" fmla="*/ 12 h 18"/>
                <a:gd name="T22" fmla="*/ 14 w 20"/>
                <a:gd name="T23" fmla="*/ 17 h 18"/>
                <a:gd name="T24" fmla="*/ 10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8"/>
                  </a:lnTo>
                  <a:lnTo>
                    <a:pt x="19" y="12"/>
                  </a:lnTo>
                  <a:lnTo>
                    <a:pt x="14"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0473" name="Freeform 1007"/>
          <p:cNvSpPr>
            <a:spLocks/>
          </p:cNvSpPr>
          <p:nvPr/>
        </p:nvSpPr>
        <p:spPr bwMode="auto">
          <a:xfrm>
            <a:off x="3862388" y="3448050"/>
            <a:ext cx="31750" cy="28575"/>
          </a:xfrm>
          <a:custGeom>
            <a:avLst/>
            <a:gdLst>
              <a:gd name="T0" fmla="*/ 25201563 w 20"/>
              <a:gd name="T1" fmla="*/ 45362813 h 18"/>
              <a:gd name="T2" fmla="*/ 12601575 w 20"/>
              <a:gd name="T3" fmla="*/ 45362813 h 18"/>
              <a:gd name="T4" fmla="*/ 2520950 w 20"/>
              <a:gd name="T5" fmla="*/ 37801550 h 18"/>
              <a:gd name="T6" fmla="*/ 0 w 20"/>
              <a:gd name="T7" fmla="*/ 22682200 h 18"/>
              <a:gd name="T8" fmla="*/ 2520950 w 20"/>
              <a:gd name="T9" fmla="*/ 12599988 h 18"/>
              <a:gd name="T10" fmla="*/ 12601575 w 20"/>
              <a:gd name="T11" fmla="*/ 2520950 h 18"/>
              <a:gd name="T12" fmla="*/ 22682200 w 20"/>
              <a:gd name="T13" fmla="*/ 0 h 18"/>
              <a:gd name="T14" fmla="*/ 37801550 w 20"/>
              <a:gd name="T15" fmla="*/ 0 h 18"/>
              <a:gd name="T16" fmla="*/ 47883763 w 20"/>
              <a:gd name="T17" fmla="*/ 7559675 h 18"/>
              <a:gd name="T18" fmla="*/ 50403125 w 20"/>
              <a:gd name="T19" fmla="*/ 20161250 h 18"/>
              <a:gd name="T20" fmla="*/ 47883763 w 20"/>
              <a:gd name="T21" fmla="*/ 30241875 h 18"/>
              <a:gd name="T22" fmla="*/ 37801550 w 20"/>
              <a:gd name="T23" fmla="*/ 40322500 h 18"/>
              <a:gd name="T24" fmla="*/ 25201563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9"/>
                </a:lnTo>
                <a:lnTo>
                  <a:pt x="1" y="5"/>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4" name="Freeform 1008"/>
          <p:cNvSpPr>
            <a:spLocks/>
          </p:cNvSpPr>
          <p:nvPr/>
        </p:nvSpPr>
        <p:spPr bwMode="auto">
          <a:xfrm>
            <a:off x="3868738" y="3446463"/>
            <a:ext cx="30162" cy="26987"/>
          </a:xfrm>
          <a:custGeom>
            <a:avLst/>
            <a:gdLst>
              <a:gd name="T0" fmla="*/ 30241374 w 19"/>
              <a:gd name="T1" fmla="*/ 40321753 h 17"/>
              <a:gd name="T2" fmla="*/ 15120687 w 19"/>
              <a:gd name="T3" fmla="*/ 42842656 h 17"/>
              <a:gd name="T4" fmla="*/ 5040229 w 19"/>
              <a:gd name="T5" fmla="*/ 35281534 h 17"/>
              <a:gd name="T6" fmla="*/ 0 w 19"/>
              <a:gd name="T7" fmla="*/ 25201096 h 17"/>
              <a:gd name="T8" fmla="*/ 2520908 w 19"/>
              <a:gd name="T9" fmla="*/ 12601342 h 17"/>
              <a:gd name="T10" fmla="*/ 10080458 w 19"/>
              <a:gd name="T11" fmla="*/ 5040219 h 17"/>
              <a:gd name="T12" fmla="*/ 15120687 w 19"/>
              <a:gd name="T13" fmla="*/ 2520903 h 17"/>
              <a:gd name="T14" fmla="*/ 30241374 w 19"/>
              <a:gd name="T15" fmla="*/ 0 h 17"/>
              <a:gd name="T16" fmla="*/ 40321832 w 19"/>
              <a:gd name="T17" fmla="*/ 5040219 h 17"/>
              <a:gd name="T18" fmla="*/ 47882969 w 19"/>
              <a:gd name="T19" fmla="*/ 15120657 h 17"/>
              <a:gd name="T20" fmla="*/ 42842740 w 19"/>
              <a:gd name="T21" fmla="*/ 30241315 h 17"/>
              <a:gd name="T22" fmla="*/ 37802511 w 19"/>
              <a:gd name="T23" fmla="*/ 35281534 h 17"/>
              <a:gd name="T24" fmla="*/ 30241374 w 19"/>
              <a:gd name="T25" fmla="*/ 4032175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5" name="Freeform 1009"/>
          <p:cNvSpPr>
            <a:spLocks/>
          </p:cNvSpPr>
          <p:nvPr/>
        </p:nvSpPr>
        <p:spPr bwMode="auto">
          <a:xfrm>
            <a:off x="3871913" y="3446463"/>
            <a:ext cx="30162" cy="25400"/>
          </a:xfrm>
          <a:custGeom>
            <a:avLst/>
            <a:gdLst>
              <a:gd name="T0" fmla="*/ 22681824 w 19"/>
              <a:gd name="T1" fmla="*/ 40322500 h 16"/>
              <a:gd name="T2" fmla="*/ 7561137 w 19"/>
              <a:gd name="T3" fmla="*/ 35282188 h 16"/>
              <a:gd name="T4" fmla="*/ 0 w 19"/>
              <a:gd name="T5" fmla="*/ 25201563 h 16"/>
              <a:gd name="T6" fmla="*/ 0 w 19"/>
              <a:gd name="T7" fmla="*/ 12599988 h 16"/>
              <a:gd name="T8" fmla="*/ 7561137 w 19"/>
              <a:gd name="T9" fmla="*/ 2520950 h 16"/>
              <a:gd name="T10" fmla="*/ 22681824 w 19"/>
              <a:gd name="T11" fmla="*/ 0 h 16"/>
              <a:gd name="T12" fmla="*/ 27722053 w 19"/>
              <a:gd name="T13" fmla="*/ 0 h 16"/>
              <a:gd name="T14" fmla="*/ 42842740 w 19"/>
              <a:gd name="T15" fmla="*/ 2520950 h 16"/>
              <a:gd name="T16" fmla="*/ 47882969 w 19"/>
              <a:gd name="T17" fmla="*/ 12599988 h 16"/>
              <a:gd name="T18" fmla="*/ 47882969 w 19"/>
              <a:gd name="T19" fmla="*/ 25201563 h 16"/>
              <a:gd name="T20" fmla="*/ 42842740 w 19"/>
              <a:gd name="T21" fmla="*/ 35282188 h 16"/>
              <a:gd name="T22" fmla="*/ 27722053 w 19"/>
              <a:gd name="T23" fmla="*/ 40322500 h 16"/>
              <a:gd name="T24" fmla="*/ 2268182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4"/>
                </a:lnTo>
                <a:lnTo>
                  <a:pt x="0" y="10"/>
                </a:lnTo>
                <a:lnTo>
                  <a:pt x="0" y="5"/>
                </a:lnTo>
                <a:lnTo>
                  <a:pt x="3" y="1"/>
                </a:lnTo>
                <a:lnTo>
                  <a:pt x="9" y="0"/>
                </a:lnTo>
                <a:lnTo>
                  <a:pt x="11" y="0"/>
                </a:lnTo>
                <a:lnTo>
                  <a:pt x="17" y="1"/>
                </a:lnTo>
                <a:lnTo>
                  <a:pt x="19" y="5"/>
                </a:lnTo>
                <a:lnTo>
                  <a:pt x="19" y="10"/>
                </a:lnTo>
                <a:lnTo>
                  <a:pt x="17" y="14"/>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6" name="Freeform 1010"/>
          <p:cNvSpPr>
            <a:spLocks/>
          </p:cNvSpPr>
          <p:nvPr/>
        </p:nvSpPr>
        <p:spPr bwMode="auto">
          <a:xfrm>
            <a:off x="3876675" y="3438525"/>
            <a:ext cx="39688" cy="33338"/>
          </a:xfrm>
          <a:custGeom>
            <a:avLst/>
            <a:gdLst>
              <a:gd name="T0" fmla="*/ 30242256 w 25"/>
              <a:gd name="T1" fmla="*/ 47884481 h 21"/>
              <a:gd name="T2" fmla="*/ 17642110 w 25"/>
              <a:gd name="T3" fmla="*/ 52924869 h 21"/>
              <a:gd name="T4" fmla="*/ 7561358 w 25"/>
              <a:gd name="T5" fmla="*/ 45363493 h 21"/>
              <a:gd name="T6" fmla="*/ 0 w 25"/>
              <a:gd name="T7" fmla="*/ 35282717 h 21"/>
              <a:gd name="T8" fmla="*/ 2520982 w 25"/>
              <a:gd name="T9" fmla="*/ 22682540 h 21"/>
              <a:gd name="T10" fmla="*/ 10080752 w 25"/>
              <a:gd name="T11" fmla="*/ 15121164 h 21"/>
              <a:gd name="T12" fmla="*/ 30242256 w 25"/>
              <a:gd name="T13" fmla="*/ 5040388 h 21"/>
              <a:gd name="T14" fmla="*/ 45363384 w 25"/>
              <a:gd name="T15" fmla="*/ 0 h 21"/>
              <a:gd name="T16" fmla="*/ 55444136 w 25"/>
              <a:gd name="T17" fmla="*/ 7561376 h 21"/>
              <a:gd name="T18" fmla="*/ 63005494 w 25"/>
              <a:gd name="T19" fmla="*/ 17642152 h 21"/>
              <a:gd name="T20" fmla="*/ 57965118 w 25"/>
              <a:gd name="T21" fmla="*/ 32763316 h 21"/>
              <a:gd name="T22" fmla="*/ 50403760 w 25"/>
              <a:gd name="T23" fmla="*/ 37803704 h 21"/>
              <a:gd name="T24" fmla="*/ 30242256 w 25"/>
              <a:gd name="T25" fmla="*/ 478844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2" y="19"/>
                </a:moveTo>
                <a:lnTo>
                  <a:pt x="7" y="21"/>
                </a:lnTo>
                <a:lnTo>
                  <a:pt x="3" y="18"/>
                </a:lnTo>
                <a:lnTo>
                  <a:pt x="0" y="14"/>
                </a:lnTo>
                <a:lnTo>
                  <a:pt x="1" y="9"/>
                </a:lnTo>
                <a:lnTo>
                  <a:pt x="4" y="6"/>
                </a:lnTo>
                <a:lnTo>
                  <a:pt x="12" y="2"/>
                </a:lnTo>
                <a:lnTo>
                  <a:pt x="18" y="0"/>
                </a:lnTo>
                <a:lnTo>
                  <a:pt x="22" y="3"/>
                </a:lnTo>
                <a:lnTo>
                  <a:pt x="25"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7" name="Freeform 1011"/>
          <p:cNvSpPr>
            <a:spLocks/>
          </p:cNvSpPr>
          <p:nvPr/>
        </p:nvSpPr>
        <p:spPr bwMode="auto">
          <a:xfrm>
            <a:off x="3889375" y="3435350"/>
            <a:ext cx="39688" cy="30163"/>
          </a:xfrm>
          <a:custGeom>
            <a:avLst/>
            <a:gdLst>
              <a:gd name="T0" fmla="*/ 27722862 w 25"/>
              <a:gd name="T1" fmla="*/ 47884556 h 19"/>
              <a:gd name="T2" fmla="*/ 15121128 w 25"/>
              <a:gd name="T3" fmla="*/ 47884556 h 19"/>
              <a:gd name="T4" fmla="*/ 5040376 w 25"/>
              <a:gd name="T5" fmla="*/ 40323168 h 19"/>
              <a:gd name="T6" fmla="*/ 0 w 25"/>
              <a:gd name="T7" fmla="*/ 27722972 h 19"/>
              <a:gd name="T8" fmla="*/ 5040376 w 25"/>
              <a:gd name="T9" fmla="*/ 17642180 h 19"/>
              <a:gd name="T10" fmla="*/ 15121128 w 25"/>
              <a:gd name="T11" fmla="*/ 5040396 h 19"/>
              <a:gd name="T12" fmla="*/ 35282632 w 25"/>
              <a:gd name="T13" fmla="*/ 0 h 19"/>
              <a:gd name="T14" fmla="*/ 47884366 w 25"/>
              <a:gd name="T15" fmla="*/ 0 h 19"/>
              <a:gd name="T16" fmla="*/ 57965118 w 25"/>
              <a:gd name="T17" fmla="*/ 5040396 h 19"/>
              <a:gd name="T18" fmla="*/ 63005494 w 25"/>
              <a:gd name="T19" fmla="*/ 20161584 h 19"/>
              <a:gd name="T20" fmla="*/ 57965118 w 25"/>
              <a:gd name="T21" fmla="*/ 30242376 h 19"/>
              <a:gd name="T22" fmla="*/ 47884366 w 25"/>
              <a:gd name="T23" fmla="*/ 40323168 h 19"/>
              <a:gd name="T24" fmla="*/ 27722862 w 25"/>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8" name="Freeform 1012"/>
          <p:cNvSpPr>
            <a:spLocks/>
          </p:cNvSpPr>
          <p:nvPr/>
        </p:nvSpPr>
        <p:spPr bwMode="auto">
          <a:xfrm>
            <a:off x="3902075" y="3430588"/>
            <a:ext cx="34925" cy="30162"/>
          </a:xfrm>
          <a:custGeom>
            <a:avLst/>
            <a:gdLst>
              <a:gd name="T0" fmla="*/ 32761238 w 22"/>
              <a:gd name="T1" fmla="*/ 45362061 h 19"/>
              <a:gd name="T2" fmla="*/ 17640300 w 22"/>
              <a:gd name="T3" fmla="*/ 47882969 h 19"/>
              <a:gd name="T4" fmla="*/ 7559675 w 22"/>
              <a:gd name="T5" fmla="*/ 40321832 h 19"/>
              <a:gd name="T6" fmla="*/ 0 w 22"/>
              <a:gd name="T7" fmla="*/ 30241374 h 19"/>
              <a:gd name="T8" fmla="*/ 5040313 w 22"/>
              <a:gd name="T9" fmla="*/ 17641595 h 19"/>
              <a:gd name="T10" fmla="*/ 10080625 w 22"/>
              <a:gd name="T11" fmla="*/ 10080458 h 19"/>
              <a:gd name="T12" fmla="*/ 25201563 w 22"/>
              <a:gd name="T13" fmla="*/ 2520908 h 19"/>
              <a:gd name="T14" fmla="*/ 37801550 w 22"/>
              <a:gd name="T15" fmla="*/ 0 h 19"/>
              <a:gd name="T16" fmla="*/ 47883763 w 22"/>
              <a:gd name="T17" fmla="*/ 7561137 h 19"/>
              <a:gd name="T18" fmla="*/ 55443438 w 22"/>
              <a:gd name="T19" fmla="*/ 17641595 h 19"/>
              <a:gd name="T20" fmla="*/ 52924075 w 22"/>
              <a:gd name="T21" fmla="*/ 30241374 h 19"/>
              <a:gd name="T22" fmla="*/ 45362813 w 22"/>
              <a:gd name="T23" fmla="*/ 37802511 h 19"/>
              <a:gd name="T24" fmla="*/ 32761238 w 22"/>
              <a:gd name="T25" fmla="*/ 4536206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79" name="Freeform 1013"/>
          <p:cNvSpPr>
            <a:spLocks/>
          </p:cNvSpPr>
          <p:nvPr/>
        </p:nvSpPr>
        <p:spPr bwMode="auto">
          <a:xfrm>
            <a:off x="3911600" y="3429000"/>
            <a:ext cx="34925" cy="26988"/>
          </a:xfrm>
          <a:custGeom>
            <a:avLst/>
            <a:gdLst>
              <a:gd name="T0" fmla="*/ 22682200 w 22"/>
              <a:gd name="T1" fmla="*/ 42844244 h 17"/>
              <a:gd name="T2" fmla="*/ 12601575 w 22"/>
              <a:gd name="T3" fmla="*/ 42844244 h 17"/>
              <a:gd name="T4" fmla="*/ 2520950 w 22"/>
              <a:gd name="T5" fmla="*/ 32763432 h 17"/>
              <a:gd name="T6" fmla="*/ 0 w 22"/>
              <a:gd name="T7" fmla="*/ 22682620 h 17"/>
              <a:gd name="T8" fmla="*/ 2520950 w 22"/>
              <a:gd name="T9" fmla="*/ 10080812 h 17"/>
              <a:gd name="T10" fmla="*/ 17640300 w 22"/>
              <a:gd name="T11" fmla="*/ 2520997 h 17"/>
              <a:gd name="T12" fmla="*/ 30241875 w 22"/>
              <a:gd name="T13" fmla="*/ 0 h 17"/>
              <a:gd name="T14" fmla="*/ 40322500 w 22"/>
              <a:gd name="T15" fmla="*/ 0 h 17"/>
              <a:gd name="T16" fmla="*/ 50403125 w 22"/>
              <a:gd name="T17" fmla="*/ 10080812 h 17"/>
              <a:gd name="T18" fmla="*/ 55443438 w 22"/>
              <a:gd name="T19" fmla="*/ 20161624 h 17"/>
              <a:gd name="T20" fmla="*/ 50403125 w 22"/>
              <a:gd name="T21" fmla="*/ 32763432 h 17"/>
              <a:gd name="T22" fmla="*/ 37801550 w 22"/>
              <a:gd name="T23" fmla="*/ 40323247 h 17"/>
              <a:gd name="T24" fmla="*/ 22682200 w 22"/>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0" name="Freeform 1014"/>
          <p:cNvSpPr>
            <a:spLocks/>
          </p:cNvSpPr>
          <p:nvPr/>
        </p:nvSpPr>
        <p:spPr bwMode="auto">
          <a:xfrm>
            <a:off x="3919538" y="3424238"/>
            <a:ext cx="36512" cy="30162"/>
          </a:xfrm>
          <a:custGeom>
            <a:avLst/>
            <a:gdLst>
              <a:gd name="T0" fmla="*/ 27722133 w 23"/>
              <a:gd name="T1" fmla="*/ 47882969 h 19"/>
              <a:gd name="T2" fmla="*/ 17641646 w 23"/>
              <a:gd name="T3" fmla="*/ 47882969 h 19"/>
              <a:gd name="T4" fmla="*/ 5040243 w 23"/>
              <a:gd name="T5" fmla="*/ 40321832 h 19"/>
              <a:gd name="T6" fmla="*/ 0 w 23"/>
              <a:gd name="T7" fmla="*/ 27722053 h 19"/>
              <a:gd name="T8" fmla="*/ 5040243 w 23"/>
              <a:gd name="T9" fmla="*/ 17641595 h 19"/>
              <a:gd name="T10" fmla="*/ 15120730 w 23"/>
              <a:gd name="T11" fmla="*/ 7561137 h 19"/>
              <a:gd name="T12" fmla="*/ 30241461 w 23"/>
              <a:gd name="T13" fmla="*/ 0 h 19"/>
              <a:gd name="T14" fmla="*/ 42842863 w 23"/>
              <a:gd name="T15" fmla="*/ 0 h 19"/>
              <a:gd name="T16" fmla="*/ 55442678 w 23"/>
              <a:gd name="T17" fmla="*/ 7561137 h 19"/>
              <a:gd name="T18" fmla="*/ 57963594 w 23"/>
              <a:gd name="T19" fmla="*/ 20160916 h 19"/>
              <a:gd name="T20" fmla="*/ 55442678 w 23"/>
              <a:gd name="T21" fmla="*/ 30241374 h 19"/>
              <a:gd name="T22" fmla="*/ 45362191 w 23"/>
              <a:gd name="T23" fmla="*/ 40321832 h 19"/>
              <a:gd name="T24" fmla="*/ 27722133 w 23"/>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1" name="Freeform 1015"/>
          <p:cNvSpPr>
            <a:spLocks/>
          </p:cNvSpPr>
          <p:nvPr/>
        </p:nvSpPr>
        <p:spPr bwMode="auto">
          <a:xfrm>
            <a:off x="3930650" y="3419475"/>
            <a:ext cx="34925" cy="30163"/>
          </a:xfrm>
          <a:custGeom>
            <a:avLst/>
            <a:gdLst>
              <a:gd name="T0" fmla="*/ 30241875 w 22"/>
              <a:gd name="T1" fmla="*/ 45363564 h 19"/>
              <a:gd name="T2" fmla="*/ 17640300 w 22"/>
              <a:gd name="T3" fmla="*/ 47884556 h 19"/>
              <a:gd name="T4" fmla="*/ 7559675 w 22"/>
              <a:gd name="T5" fmla="*/ 42844160 h 19"/>
              <a:gd name="T6" fmla="*/ 0 w 22"/>
              <a:gd name="T7" fmla="*/ 30242376 h 19"/>
              <a:gd name="T8" fmla="*/ 2520950 w 22"/>
              <a:gd name="T9" fmla="*/ 17642180 h 19"/>
              <a:gd name="T10" fmla="*/ 10080625 w 22"/>
              <a:gd name="T11" fmla="*/ 10080792 h 19"/>
              <a:gd name="T12" fmla="*/ 25201563 w 22"/>
              <a:gd name="T13" fmla="*/ 5040396 h 19"/>
              <a:gd name="T14" fmla="*/ 37801550 w 22"/>
              <a:gd name="T15" fmla="*/ 0 h 19"/>
              <a:gd name="T16" fmla="*/ 47883763 w 22"/>
              <a:gd name="T17" fmla="*/ 7561388 h 19"/>
              <a:gd name="T18" fmla="*/ 55443438 w 22"/>
              <a:gd name="T19" fmla="*/ 17642180 h 19"/>
              <a:gd name="T20" fmla="*/ 50403125 w 22"/>
              <a:gd name="T21" fmla="*/ 30242376 h 19"/>
              <a:gd name="T22" fmla="*/ 45362813 w 22"/>
              <a:gd name="T23" fmla="*/ 37803764 h 19"/>
              <a:gd name="T24" fmla="*/ 30241875 w 22"/>
              <a:gd name="T25" fmla="*/ 4536356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2" name="Freeform 1016"/>
          <p:cNvSpPr>
            <a:spLocks/>
          </p:cNvSpPr>
          <p:nvPr/>
        </p:nvSpPr>
        <p:spPr bwMode="auto">
          <a:xfrm>
            <a:off x="3938588" y="3417888"/>
            <a:ext cx="30162" cy="28575"/>
          </a:xfrm>
          <a:custGeom>
            <a:avLst/>
            <a:gdLst>
              <a:gd name="T0" fmla="*/ 32762282 w 19"/>
              <a:gd name="T1" fmla="*/ 40322500 h 18"/>
              <a:gd name="T2" fmla="*/ 17641595 w 19"/>
              <a:gd name="T3" fmla="*/ 45362813 h 18"/>
              <a:gd name="T4" fmla="*/ 7561137 w 19"/>
              <a:gd name="T5" fmla="*/ 37801550 h 18"/>
              <a:gd name="T6" fmla="*/ 0 w 19"/>
              <a:gd name="T7" fmla="*/ 27720925 h 18"/>
              <a:gd name="T8" fmla="*/ 5040229 w 19"/>
              <a:gd name="T9" fmla="*/ 12599988 h 18"/>
              <a:gd name="T10" fmla="*/ 12601366 w 19"/>
              <a:gd name="T11" fmla="*/ 7559675 h 18"/>
              <a:gd name="T12" fmla="*/ 17641595 w 19"/>
              <a:gd name="T13" fmla="*/ 2520950 h 18"/>
              <a:gd name="T14" fmla="*/ 32762282 w 19"/>
              <a:gd name="T15" fmla="*/ 0 h 18"/>
              <a:gd name="T16" fmla="*/ 42842740 w 19"/>
              <a:gd name="T17" fmla="*/ 7559675 h 18"/>
              <a:gd name="T18" fmla="*/ 47882969 w 19"/>
              <a:gd name="T19" fmla="*/ 17640300 h 18"/>
              <a:gd name="T20" fmla="*/ 45362061 w 19"/>
              <a:gd name="T21" fmla="*/ 30241875 h 18"/>
              <a:gd name="T22" fmla="*/ 37802511 w 19"/>
              <a:gd name="T23" fmla="*/ 37801550 h 18"/>
              <a:gd name="T24" fmla="*/ 32762282 w 19"/>
              <a:gd name="T25" fmla="*/ 4032250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3" name="Freeform 1017"/>
          <p:cNvSpPr>
            <a:spLocks/>
          </p:cNvSpPr>
          <p:nvPr/>
        </p:nvSpPr>
        <p:spPr bwMode="auto">
          <a:xfrm>
            <a:off x="3943350" y="3416300"/>
            <a:ext cx="34925" cy="26988"/>
          </a:xfrm>
          <a:custGeom>
            <a:avLst/>
            <a:gdLst>
              <a:gd name="T0" fmla="*/ 25201563 w 22"/>
              <a:gd name="T1" fmla="*/ 42844244 h 17"/>
              <a:gd name="T2" fmla="*/ 15120938 w 22"/>
              <a:gd name="T3" fmla="*/ 42844244 h 17"/>
              <a:gd name="T4" fmla="*/ 5040313 w 22"/>
              <a:gd name="T5" fmla="*/ 32763432 h 17"/>
              <a:gd name="T6" fmla="*/ 0 w 22"/>
              <a:gd name="T7" fmla="*/ 22682620 h 17"/>
              <a:gd name="T8" fmla="*/ 5040313 w 22"/>
              <a:gd name="T9" fmla="*/ 10080812 h 17"/>
              <a:gd name="T10" fmla="*/ 17640300 w 22"/>
              <a:gd name="T11" fmla="*/ 2520997 h 17"/>
              <a:gd name="T12" fmla="*/ 30241875 w 22"/>
              <a:gd name="T13" fmla="*/ 0 h 17"/>
              <a:gd name="T14" fmla="*/ 40322500 w 22"/>
              <a:gd name="T15" fmla="*/ 0 h 17"/>
              <a:gd name="T16" fmla="*/ 52924075 w 22"/>
              <a:gd name="T17" fmla="*/ 10080812 h 17"/>
              <a:gd name="T18" fmla="*/ 55443438 w 22"/>
              <a:gd name="T19" fmla="*/ 20161624 h 17"/>
              <a:gd name="T20" fmla="*/ 52924075 w 22"/>
              <a:gd name="T21" fmla="*/ 32763432 h 17"/>
              <a:gd name="T22" fmla="*/ 37801550 w 22"/>
              <a:gd name="T23" fmla="*/ 40323247 h 17"/>
              <a:gd name="T24" fmla="*/ 25201563 w 22"/>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2" y="13"/>
                </a:lnTo>
                <a:lnTo>
                  <a:pt x="0" y="9"/>
                </a:lnTo>
                <a:lnTo>
                  <a:pt x="2" y="4"/>
                </a:lnTo>
                <a:lnTo>
                  <a:pt x="7" y="1"/>
                </a:lnTo>
                <a:lnTo>
                  <a:pt x="12" y="0"/>
                </a:lnTo>
                <a:lnTo>
                  <a:pt x="16" y="0"/>
                </a:lnTo>
                <a:lnTo>
                  <a:pt x="21" y="4"/>
                </a:lnTo>
                <a:lnTo>
                  <a:pt x="22" y="8"/>
                </a:lnTo>
                <a:lnTo>
                  <a:pt x="21"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4" name="Freeform 1018"/>
          <p:cNvSpPr>
            <a:spLocks/>
          </p:cNvSpPr>
          <p:nvPr/>
        </p:nvSpPr>
        <p:spPr bwMode="auto">
          <a:xfrm>
            <a:off x="3952875" y="3413125"/>
            <a:ext cx="30163" cy="28575"/>
          </a:xfrm>
          <a:custGeom>
            <a:avLst/>
            <a:gdLst>
              <a:gd name="T0" fmla="*/ 30242376 w 19"/>
              <a:gd name="T1" fmla="*/ 40322500 h 18"/>
              <a:gd name="T2" fmla="*/ 15121188 w 19"/>
              <a:gd name="T3" fmla="*/ 45362813 h 18"/>
              <a:gd name="T4" fmla="*/ 5040396 w 19"/>
              <a:gd name="T5" fmla="*/ 37801550 h 18"/>
              <a:gd name="T6" fmla="*/ 0 w 19"/>
              <a:gd name="T7" fmla="*/ 27720925 h 18"/>
              <a:gd name="T8" fmla="*/ 2520992 w 19"/>
              <a:gd name="T9" fmla="*/ 15120938 h 18"/>
              <a:gd name="T10" fmla="*/ 10080792 w 19"/>
              <a:gd name="T11" fmla="*/ 7559675 h 18"/>
              <a:gd name="T12" fmla="*/ 15121188 w 19"/>
              <a:gd name="T13" fmla="*/ 5040313 h 18"/>
              <a:gd name="T14" fmla="*/ 30242376 w 19"/>
              <a:gd name="T15" fmla="*/ 0 h 18"/>
              <a:gd name="T16" fmla="*/ 40323168 w 19"/>
              <a:gd name="T17" fmla="*/ 7559675 h 18"/>
              <a:gd name="T18" fmla="*/ 47884556 w 19"/>
              <a:gd name="T19" fmla="*/ 17640300 h 18"/>
              <a:gd name="T20" fmla="*/ 42844160 w 19"/>
              <a:gd name="T21" fmla="*/ 30241875 h 18"/>
              <a:gd name="T22" fmla="*/ 37803764 w 19"/>
              <a:gd name="T23" fmla="*/ 37801550 h 18"/>
              <a:gd name="T24" fmla="*/ 30242376 w 19"/>
              <a:gd name="T25" fmla="*/ 4032250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5" name="Freeform 1019"/>
          <p:cNvSpPr>
            <a:spLocks/>
          </p:cNvSpPr>
          <p:nvPr/>
        </p:nvSpPr>
        <p:spPr bwMode="auto">
          <a:xfrm>
            <a:off x="3956050" y="3411538"/>
            <a:ext cx="33338" cy="26987"/>
          </a:xfrm>
          <a:custGeom>
            <a:avLst/>
            <a:gdLst>
              <a:gd name="T0" fmla="*/ 27722928 w 21"/>
              <a:gd name="T1" fmla="*/ 42842656 h 17"/>
              <a:gd name="T2" fmla="*/ 15121164 w 21"/>
              <a:gd name="T3" fmla="*/ 42842656 h 17"/>
              <a:gd name="T4" fmla="*/ 5040388 w 21"/>
              <a:gd name="T5" fmla="*/ 37802437 h 17"/>
              <a:gd name="T6" fmla="*/ 0 w 21"/>
              <a:gd name="T7" fmla="*/ 22681780 h 17"/>
              <a:gd name="T8" fmla="*/ 5040388 w 21"/>
              <a:gd name="T9" fmla="*/ 12601342 h 17"/>
              <a:gd name="T10" fmla="*/ 15121164 w 21"/>
              <a:gd name="T11" fmla="*/ 2520903 h 17"/>
              <a:gd name="T12" fmla="*/ 25201940 w 21"/>
              <a:gd name="T13" fmla="*/ 0 h 17"/>
              <a:gd name="T14" fmla="*/ 37803704 w 21"/>
              <a:gd name="T15" fmla="*/ 0 h 17"/>
              <a:gd name="T16" fmla="*/ 47884481 w 21"/>
              <a:gd name="T17" fmla="*/ 7561122 h 17"/>
              <a:gd name="T18" fmla="*/ 52924869 w 21"/>
              <a:gd name="T19" fmla="*/ 20160876 h 17"/>
              <a:gd name="T20" fmla="*/ 47884481 w 21"/>
              <a:gd name="T21" fmla="*/ 30241315 h 17"/>
              <a:gd name="T22" fmla="*/ 37803704 w 21"/>
              <a:gd name="T23" fmla="*/ 40321753 h 17"/>
              <a:gd name="T24" fmla="*/ 27722928 w 21"/>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6" name="Freeform 1020"/>
          <p:cNvSpPr>
            <a:spLocks/>
          </p:cNvSpPr>
          <p:nvPr/>
        </p:nvSpPr>
        <p:spPr bwMode="auto">
          <a:xfrm>
            <a:off x="3962400" y="3400425"/>
            <a:ext cx="52388" cy="36513"/>
          </a:xfrm>
          <a:custGeom>
            <a:avLst/>
            <a:gdLst>
              <a:gd name="T0" fmla="*/ 27722777 w 33"/>
              <a:gd name="T1" fmla="*/ 57965181 h 23"/>
              <a:gd name="T2" fmla="*/ 17642056 w 33"/>
              <a:gd name="T3" fmla="*/ 57965181 h 23"/>
              <a:gd name="T4" fmla="*/ 5040361 w 33"/>
              <a:gd name="T5" fmla="*/ 50403815 h 23"/>
              <a:gd name="T6" fmla="*/ 0 w 33"/>
              <a:gd name="T7" fmla="*/ 37803655 h 23"/>
              <a:gd name="T8" fmla="*/ 5040361 w 33"/>
              <a:gd name="T9" fmla="*/ 27722892 h 23"/>
              <a:gd name="T10" fmla="*/ 15121082 w 33"/>
              <a:gd name="T11" fmla="*/ 17642129 h 23"/>
              <a:gd name="T12" fmla="*/ 55443967 w 33"/>
              <a:gd name="T13" fmla="*/ 0 h 23"/>
              <a:gd name="T14" fmla="*/ 65524688 w 33"/>
              <a:gd name="T15" fmla="*/ 0 h 23"/>
              <a:gd name="T16" fmla="*/ 80645770 w 33"/>
              <a:gd name="T17" fmla="*/ 7561366 h 23"/>
              <a:gd name="T18" fmla="*/ 83166744 w 33"/>
              <a:gd name="T19" fmla="*/ 20161526 h 23"/>
              <a:gd name="T20" fmla="*/ 80645770 w 33"/>
              <a:gd name="T21" fmla="*/ 30242289 h 23"/>
              <a:gd name="T22" fmla="*/ 70565048 w 33"/>
              <a:gd name="T23" fmla="*/ 40323052 h 23"/>
              <a:gd name="T24" fmla="*/ 27722777 w 33"/>
              <a:gd name="T25" fmla="*/ 5796518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7"/>
                </a:lnTo>
                <a:lnTo>
                  <a:pt x="22" y="0"/>
                </a:lnTo>
                <a:lnTo>
                  <a:pt x="26" y="0"/>
                </a:lnTo>
                <a:lnTo>
                  <a:pt x="32" y="3"/>
                </a:lnTo>
                <a:lnTo>
                  <a:pt x="33" y="8"/>
                </a:lnTo>
                <a:lnTo>
                  <a:pt x="32" y="12"/>
                </a:lnTo>
                <a:lnTo>
                  <a:pt x="28"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7" name="Freeform 1021"/>
          <p:cNvSpPr>
            <a:spLocks/>
          </p:cNvSpPr>
          <p:nvPr/>
        </p:nvSpPr>
        <p:spPr bwMode="auto">
          <a:xfrm>
            <a:off x="3989388" y="3398838"/>
            <a:ext cx="31750" cy="26987"/>
          </a:xfrm>
          <a:custGeom>
            <a:avLst/>
            <a:gdLst>
              <a:gd name="T0" fmla="*/ 27720925 w 20"/>
              <a:gd name="T1" fmla="*/ 42842656 h 17"/>
              <a:gd name="T2" fmla="*/ 12601575 w 20"/>
              <a:gd name="T3" fmla="*/ 42842656 h 17"/>
              <a:gd name="T4" fmla="*/ 2520950 w 20"/>
              <a:gd name="T5" fmla="*/ 37802437 h 17"/>
              <a:gd name="T6" fmla="*/ 0 w 20"/>
              <a:gd name="T7" fmla="*/ 22681780 h 17"/>
              <a:gd name="T8" fmla="*/ 2520950 w 20"/>
              <a:gd name="T9" fmla="*/ 12601342 h 17"/>
              <a:gd name="T10" fmla="*/ 12601575 w 20"/>
              <a:gd name="T11" fmla="*/ 2520903 h 17"/>
              <a:gd name="T12" fmla="*/ 22682200 w 20"/>
              <a:gd name="T13" fmla="*/ 0 h 17"/>
              <a:gd name="T14" fmla="*/ 37801550 w 20"/>
              <a:gd name="T15" fmla="*/ 0 h 17"/>
              <a:gd name="T16" fmla="*/ 47883763 w 20"/>
              <a:gd name="T17" fmla="*/ 5040219 h 17"/>
              <a:gd name="T18" fmla="*/ 50403125 w 20"/>
              <a:gd name="T19" fmla="*/ 20160876 h 17"/>
              <a:gd name="T20" fmla="*/ 47883763 w 20"/>
              <a:gd name="T21" fmla="*/ 30241315 h 17"/>
              <a:gd name="T22" fmla="*/ 37801550 w 20"/>
              <a:gd name="T23" fmla="*/ 40321753 h 17"/>
              <a:gd name="T24" fmla="*/ 27720925 w 20"/>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8" name="Freeform 1022"/>
          <p:cNvSpPr>
            <a:spLocks/>
          </p:cNvSpPr>
          <p:nvPr/>
        </p:nvSpPr>
        <p:spPr bwMode="auto">
          <a:xfrm>
            <a:off x="3995738" y="3395663"/>
            <a:ext cx="26987" cy="28575"/>
          </a:xfrm>
          <a:custGeom>
            <a:avLst/>
            <a:gdLst>
              <a:gd name="T0" fmla="*/ 32762218 w 17"/>
              <a:gd name="T1" fmla="*/ 37801550 h 18"/>
              <a:gd name="T2" fmla="*/ 22681780 w 17"/>
              <a:gd name="T3" fmla="*/ 45362813 h 18"/>
              <a:gd name="T4" fmla="*/ 10080438 w 17"/>
              <a:gd name="T5" fmla="*/ 42843450 h 18"/>
              <a:gd name="T6" fmla="*/ 2520903 w 17"/>
              <a:gd name="T7" fmla="*/ 35282188 h 18"/>
              <a:gd name="T8" fmla="*/ 0 w 17"/>
              <a:gd name="T9" fmla="*/ 20161250 h 18"/>
              <a:gd name="T10" fmla="*/ 5040219 w 17"/>
              <a:gd name="T11" fmla="*/ 10080625 h 18"/>
              <a:gd name="T12" fmla="*/ 10080438 w 17"/>
              <a:gd name="T13" fmla="*/ 7559675 h 18"/>
              <a:gd name="T14" fmla="*/ 20160876 w 17"/>
              <a:gd name="T15" fmla="*/ 0 h 18"/>
              <a:gd name="T16" fmla="*/ 32762218 w 17"/>
              <a:gd name="T17" fmla="*/ 5040313 h 18"/>
              <a:gd name="T18" fmla="*/ 40321753 w 17"/>
              <a:gd name="T19" fmla="*/ 10080625 h 18"/>
              <a:gd name="T20" fmla="*/ 42842656 w 17"/>
              <a:gd name="T21" fmla="*/ 25201563 h 18"/>
              <a:gd name="T22" fmla="*/ 37802437 w 17"/>
              <a:gd name="T23" fmla="*/ 35282188 h 18"/>
              <a:gd name="T24" fmla="*/ 32762218 w 17"/>
              <a:gd name="T25" fmla="*/ 378015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7"/>
                </a:lnTo>
                <a:lnTo>
                  <a:pt x="1" y="14"/>
                </a:lnTo>
                <a:lnTo>
                  <a:pt x="0" y="8"/>
                </a:lnTo>
                <a:lnTo>
                  <a:pt x="2" y="4"/>
                </a:lnTo>
                <a:lnTo>
                  <a:pt x="4" y="3"/>
                </a:lnTo>
                <a:lnTo>
                  <a:pt x="8" y="0"/>
                </a:lnTo>
                <a:lnTo>
                  <a:pt x="13" y="2"/>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9" name="Freeform 1023"/>
          <p:cNvSpPr>
            <a:spLocks/>
          </p:cNvSpPr>
          <p:nvPr/>
        </p:nvSpPr>
        <p:spPr bwMode="auto">
          <a:xfrm>
            <a:off x="3997325" y="3394075"/>
            <a:ext cx="33338" cy="28575"/>
          </a:xfrm>
          <a:custGeom>
            <a:avLst/>
            <a:gdLst>
              <a:gd name="T0" fmla="*/ 27722928 w 21"/>
              <a:gd name="T1" fmla="*/ 45362813 h 18"/>
              <a:gd name="T2" fmla="*/ 15121164 w 21"/>
              <a:gd name="T3" fmla="*/ 45362813 h 18"/>
              <a:gd name="T4" fmla="*/ 2520988 w 21"/>
              <a:gd name="T5" fmla="*/ 37801550 h 18"/>
              <a:gd name="T6" fmla="*/ 0 w 21"/>
              <a:gd name="T7" fmla="*/ 22682200 h 18"/>
              <a:gd name="T8" fmla="*/ 2520988 w 21"/>
              <a:gd name="T9" fmla="*/ 12599988 h 18"/>
              <a:gd name="T10" fmla="*/ 15121164 w 21"/>
              <a:gd name="T11" fmla="*/ 2520950 h 18"/>
              <a:gd name="T12" fmla="*/ 25201940 w 21"/>
              <a:gd name="T13" fmla="*/ 0 h 18"/>
              <a:gd name="T14" fmla="*/ 37803704 w 21"/>
              <a:gd name="T15" fmla="*/ 0 h 18"/>
              <a:gd name="T16" fmla="*/ 47884481 w 21"/>
              <a:gd name="T17" fmla="*/ 7559675 h 18"/>
              <a:gd name="T18" fmla="*/ 52924869 w 21"/>
              <a:gd name="T19" fmla="*/ 20161250 h 18"/>
              <a:gd name="T20" fmla="*/ 47884481 w 21"/>
              <a:gd name="T21" fmla="*/ 30241875 h 18"/>
              <a:gd name="T22" fmla="*/ 37803704 w 21"/>
              <a:gd name="T23" fmla="*/ 40322500 h 18"/>
              <a:gd name="T24" fmla="*/ 27722928 w 21"/>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1" y="15"/>
                </a:lnTo>
                <a:lnTo>
                  <a:pt x="0" y="9"/>
                </a:lnTo>
                <a:lnTo>
                  <a:pt x="1"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0" name="Freeform 1024"/>
          <p:cNvSpPr>
            <a:spLocks/>
          </p:cNvSpPr>
          <p:nvPr/>
        </p:nvSpPr>
        <p:spPr bwMode="auto">
          <a:xfrm>
            <a:off x="4003675" y="3392488"/>
            <a:ext cx="33338" cy="26987"/>
          </a:xfrm>
          <a:custGeom>
            <a:avLst/>
            <a:gdLst>
              <a:gd name="T0" fmla="*/ 27722928 w 21"/>
              <a:gd name="T1" fmla="*/ 42842656 h 17"/>
              <a:gd name="T2" fmla="*/ 15121164 w 21"/>
              <a:gd name="T3" fmla="*/ 42842656 h 17"/>
              <a:gd name="T4" fmla="*/ 5040388 w 21"/>
              <a:gd name="T5" fmla="*/ 37802437 h 17"/>
              <a:gd name="T6" fmla="*/ 0 w 21"/>
              <a:gd name="T7" fmla="*/ 22681780 h 17"/>
              <a:gd name="T8" fmla="*/ 5040388 w 21"/>
              <a:gd name="T9" fmla="*/ 12601342 h 17"/>
              <a:gd name="T10" fmla="*/ 15121164 w 21"/>
              <a:gd name="T11" fmla="*/ 2520903 h 17"/>
              <a:gd name="T12" fmla="*/ 25201940 w 21"/>
              <a:gd name="T13" fmla="*/ 0 h 17"/>
              <a:gd name="T14" fmla="*/ 37803704 w 21"/>
              <a:gd name="T15" fmla="*/ 0 h 17"/>
              <a:gd name="T16" fmla="*/ 47884481 w 21"/>
              <a:gd name="T17" fmla="*/ 5040219 h 17"/>
              <a:gd name="T18" fmla="*/ 52924869 w 21"/>
              <a:gd name="T19" fmla="*/ 20160876 h 17"/>
              <a:gd name="T20" fmla="*/ 47884481 w 21"/>
              <a:gd name="T21" fmla="*/ 30241315 h 17"/>
              <a:gd name="T22" fmla="*/ 37803704 w 21"/>
              <a:gd name="T23" fmla="*/ 40321753 h 17"/>
              <a:gd name="T24" fmla="*/ 27722928 w 21"/>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1" name="Freeform 1025"/>
          <p:cNvSpPr>
            <a:spLocks/>
          </p:cNvSpPr>
          <p:nvPr/>
        </p:nvSpPr>
        <p:spPr bwMode="auto">
          <a:xfrm>
            <a:off x="4010025" y="3389313"/>
            <a:ext cx="30163" cy="28575"/>
          </a:xfrm>
          <a:custGeom>
            <a:avLst/>
            <a:gdLst>
              <a:gd name="T0" fmla="*/ 32763368 w 19"/>
              <a:gd name="T1" fmla="*/ 42843450 h 18"/>
              <a:gd name="T2" fmla="*/ 17642180 w 19"/>
              <a:gd name="T3" fmla="*/ 45362813 h 18"/>
              <a:gd name="T4" fmla="*/ 7561388 w 19"/>
              <a:gd name="T5" fmla="*/ 37801550 h 18"/>
              <a:gd name="T6" fmla="*/ 0 w 19"/>
              <a:gd name="T7" fmla="*/ 27720925 h 18"/>
              <a:gd name="T8" fmla="*/ 5040396 w 19"/>
              <a:gd name="T9" fmla="*/ 15120938 h 18"/>
              <a:gd name="T10" fmla="*/ 10080792 w 19"/>
              <a:gd name="T11" fmla="*/ 7559675 h 18"/>
              <a:gd name="T12" fmla="*/ 17642180 w 19"/>
              <a:gd name="T13" fmla="*/ 5040313 h 18"/>
              <a:gd name="T14" fmla="*/ 32763368 w 19"/>
              <a:gd name="T15" fmla="*/ 0 h 18"/>
              <a:gd name="T16" fmla="*/ 42844160 w 19"/>
              <a:gd name="T17" fmla="*/ 7559675 h 18"/>
              <a:gd name="T18" fmla="*/ 47884556 w 19"/>
              <a:gd name="T19" fmla="*/ 17640300 h 18"/>
              <a:gd name="T20" fmla="*/ 45363564 w 19"/>
              <a:gd name="T21" fmla="*/ 30241875 h 18"/>
              <a:gd name="T22" fmla="*/ 37803764 w 19"/>
              <a:gd name="T23" fmla="*/ 37801550 h 18"/>
              <a:gd name="T24" fmla="*/ 32763368 w 19"/>
              <a:gd name="T25" fmla="*/ 428434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2"/>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2" name="Freeform 1026"/>
          <p:cNvSpPr>
            <a:spLocks/>
          </p:cNvSpPr>
          <p:nvPr/>
        </p:nvSpPr>
        <p:spPr bwMode="auto">
          <a:xfrm>
            <a:off x="4014788" y="3381375"/>
            <a:ext cx="46037" cy="34925"/>
          </a:xfrm>
          <a:custGeom>
            <a:avLst/>
            <a:gdLst>
              <a:gd name="T0" fmla="*/ 27722211 w 29"/>
              <a:gd name="T1" fmla="*/ 50403125 h 22"/>
              <a:gd name="T2" fmla="*/ 17641696 w 29"/>
              <a:gd name="T3" fmla="*/ 55443438 h 22"/>
              <a:gd name="T4" fmla="*/ 7561180 w 29"/>
              <a:gd name="T5" fmla="*/ 47883763 h 22"/>
              <a:gd name="T6" fmla="*/ 0 w 29"/>
              <a:gd name="T7" fmla="*/ 37801550 h 22"/>
              <a:gd name="T8" fmla="*/ 2520923 w 29"/>
              <a:gd name="T9" fmla="*/ 22682200 h 22"/>
              <a:gd name="T10" fmla="*/ 12601438 w 29"/>
              <a:gd name="T11" fmla="*/ 17640300 h 22"/>
              <a:gd name="T12" fmla="*/ 45362320 w 29"/>
              <a:gd name="T13" fmla="*/ 2520950 h 22"/>
              <a:gd name="T14" fmla="*/ 55442835 w 29"/>
              <a:gd name="T15" fmla="*/ 0 h 22"/>
              <a:gd name="T16" fmla="*/ 65523351 w 29"/>
              <a:gd name="T17" fmla="*/ 7559675 h 22"/>
              <a:gd name="T18" fmla="*/ 73084531 w 29"/>
              <a:gd name="T19" fmla="*/ 17640300 h 22"/>
              <a:gd name="T20" fmla="*/ 68044273 w 29"/>
              <a:gd name="T21" fmla="*/ 30241875 h 22"/>
              <a:gd name="T22" fmla="*/ 57963758 w 29"/>
              <a:gd name="T23" fmla="*/ 37801550 h 22"/>
              <a:gd name="T24" fmla="*/ 27722211 w 29"/>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1" y="9"/>
                </a:lnTo>
                <a:lnTo>
                  <a:pt x="5" y="7"/>
                </a:lnTo>
                <a:lnTo>
                  <a:pt x="18" y="1"/>
                </a:lnTo>
                <a:lnTo>
                  <a:pt x="22" y="0"/>
                </a:lnTo>
                <a:lnTo>
                  <a:pt x="26" y="3"/>
                </a:lnTo>
                <a:lnTo>
                  <a:pt x="29" y="7"/>
                </a:lnTo>
                <a:lnTo>
                  <a:pt x="27" y="12"/>
                </a:lnTo>
                <a:lnTo>
                  <a:pt x="23" y="15"/>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3" name="Freeform 1027"/>
          <p:cNvSpPr>
            <a:spLocks/>
          </p:cNvSpPr>
          <p:nvPr/>
        </p:nvSpPr>
        <p:spPr bwMode="auto">
          <a:xfrm>
            <a:off x="4033838" y="3381375"/>
            <a:ext cx="30162" cy="25400"/>
          </a:xfrm>
          <a:custGeom>
            <a:avLst/>
            <a:gdLst>
              <a:gd name="T0" fmla="*/ 20160916 w 19"/>
              <a:gd name="T1" fmla="*/ 40322500 h 16"/>
              <a:gd name="T2" fmla="*/ 7561137 w 19"/>
              <a:gd name="T3" fmla="*/ 37801550 h 16"/>
              <a:gd name="T4" fmla="*/ 0 w 19"/>
              <a:gd name="T5" fmla="*/ 27720925 h 16"/>
              <a:gd name="T6" fmla="*/ 0 w 19"/>
              <a:gd name="T7" fmla="*/ 12599988 h 16"/>
              <a:gd name="T8" fmla="*/ 7561137 w 19"/>
              <a:gd name="T9" fmla="*/ 2520950 h 16"/>
              <a:gd name="T10" fmla="*/ 20160916 w 19"/>
              <a:gd name="T11" fmla="*/ 0 h 16"/>
              <a:gd name="T12" fmla="*/ 27722053 w 19"/>
              <a:gd name="T13" fmla="*/ 0 h 16"/>
              <a:gd name="T14" fmla="*/ 42842740 w 19"/>
              <a:gd name="T15" fmla="*/ 2520950 h 16"/>
              <a:gd name="T16" fmla="*/ 47882969 w 19"/>
              <a:gd name="T17" fmla="*/ 12599988 h 16"/>
              <a:gd name="T18" fmla="*/ 47882969 w 19"/>
              <a:gd name="T19" fmla="*/ 27720925 h 16"/>
              <a:gd name="T20" fmla="*/ 42842740 w 19"/>
              <a:gd name="T21" fmla="*/ 37801550 h 16"/>
              <a:gd name="T22" fmla="*/ 27722053 w 19"/>
              <a:gd name="T23" fmla="*/ 40322500 h 16"/>
              <a:gd name="T24" fmla="*/ 20160916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4" name="Freeform 1028"/>
          <p:cNvSpPr>
            <a:spLocks/>
          </p:cNvSpPr>
          <p:nvPr/>
        </p:nvSpPr>
        <p:spPr bwMode="auto">
          <a:xfrm>
            <a:off x="4038600" y="3378200"/>
            <a:ext cx="31750" cy="28575"/>
          </a:xfrm>
          <a:custGeom>
            <a:avLst/>
            <a:gdLst>
              <a:gd name="T0" fmla="*/ 27720925 w 20"/>
              <a:gd name="T1" fmla="*/ 45362813 h 18"/>
              <a:gd name="T2" fmla="*/ 12601575 w 20"/>
              <a:gd name="T3" fmla="*/ 45362813 h 18"/>
              <a:gd name="T4" fmla="*/ 2520950 w 20"/>
              <a:gd name="T5" fmla="*/ 37801550 h 18"/>
              <a:gd name="T6" fmla="*/ 0 w 20"/>
              <a:gd name="T7" fmla="*/ 25201563 h 18"/>
              <a:gd name="T8" fmla="*/ 2520950 w 20"/>
              <a:gd name="T9" fmla="*/ 15120938 h 18"/>
              <a:gd name="T10" fmla="*/ 12601575 w 20"/>
              <a:gd name="T11" fmla="*/ 5040313 h 18"/>
              <a:gd name="T12" fmla="*/ 22682200 w 20"/>
              <a:gd name="T13" fmla="*/ 0 h 18"/>
              <a:gd name="T14" fmla="*/ 37801550 w 20"/>
              <a:gd name="T15" fmla="*/ 0 h 18"/>
              <a:gd name="T16" fmla="*/ 47883763 w 20"/>
              <a:gd name="T17" fmla="*/ 7559675 h 18"/>
              <a:gd name="T18" fmla="*/ 50403125 w 20"/>
              <a:gd name="T19" fmla="*/ 22682200 h 18"/>
              <a:gd name="T20" fmla="*/ 47883763 w 20"/>
              <a:gd name="T21" fmla="*/ 32761238 h 18"/>
              <a:gd name="T22" fmla="*/ 37801550 w 20"/>
              <a:gd name="T23" fmla="*/ 42843450 h 18"/>
              <a:gd name="T24" fmla="*/ 27720925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5" name="Freeform 1029"/>
          <p:cNvSpPr>
            <a:spLocks/>
          </p:cNvSpPr>
          <p:nvPr/>
        </p:nvSpPr>
        <p:spPr bwMode="auto">
          <a:xfrm>
            <a:off x="4044950" y="3371850"/>
            <a:ext cx="38100" cy="33338"/>
          </a:xfrm>
          <a:custGeom>
            <a:avLst/>
            <a:gdLst>
              <a:gd name="T0" fmla="*/ 30241875 w 24"/>
              <a:gd name="T1" fmla="*/ 47884481 h 21"/>
              <a:gd name="T2" fmla="*/ 17640300 w 24"/>
              <a:gd name="T3" fmla="*/ 52924869 h 21"/>
              <a:gd name="T4" fmla="*/ 7561263 w 24"/>
              <a:gd name="T5" fmla="*/ 45363493 h 21"/>
              <a:gd name="T6" fmla="*/ 0 w 24"/>
              <a:gd name="T7" fmla="*/ 35282717 h 21"/>
              <a:gd name="T8" fmla="*/ 2520950 w 24"/>
              <a:gd name="T9" fmla="*/ 22682540 h 21"/>
              <a:gd name="T10" fmla="*/ 10080625 w 24"/>
              <a:gd name="T11" fmla="*/ 15121164 h 21"/>
              <a:gd name="T12" fmla="*/ 30241875 w 24"/>
              <a:gd name="T13" fmla="*/ 5040388 h 21"/>
              <a:gd name="T14" fmla="*/ 45362813 w 24"/>
              <a:gd name="T15" fmla="*/ 0 h 21"/>
              <a:gd name="T16" fmla="*/ 55443438 w 24"/>
              <a:gd name="T17" fmla="*/ 7561376 h 21"/>
              <a:gd name="T18" fmla="*/ 60483750 w 24"/>
              <a:gd name="T19" fmla="*/ 17642152 h 21"/>
              <a:gd name="T20" fmla="*/ 57964388 w 24"/>
              <a:gd name="T21" fmla="*/ 32763316 h 21"/>
              <a:gd name="T22" fmla="*/ 50403125 w 24"/>
              <a:gd name="T23" fmla="*/ 37803704 h 21"/>
              <a:gd name="T24" fmla="*/ 30241875 w 24"/>
              <a:gd name="T25" fmla="*/ 478844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12" y="19"/>
                </a:moveTo>
                <a:lnTo>
                  <a:pt x="7" y="21"/>
                </a:lnTo>
                <a:lnTo>
                  <a:pt x="3" y="18"/>
                </a:lnTo>
                <a:lnTo>
                  <a:pt x="0" y="14"/>
                </a:lnTo>
                <a:lnTo>
                  <a:pt x="1" y="9"/>
                </a:lnTo>
                <a:lnTo>
                  <a:pt x="4" y="6"/>
                </a:lnTo>
                <a:lnTo>
                  <a:pt x="12" y="2"/>
                </a:lnTo>
                <a:lnTo>
                  <a:pt x="18" y="0"/>
                </a:lnTo>
                <a:lnTo>
                  <a:pt x="22" y="3"/>
                </a:lnTo>
                <a:lnTo>
                  <a:pt x="24"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6" name="Freeform 1030"/>
          <p:cNvSpPr>
            <a:spLocks/>
          </p:cNvSpPr>
          <p:nvPr/>
        </p:nvSpPr>
        <p:spPr bwMode="auto">
          <a:xfrm>
            <a:off x="4057650" y="3362325"/>
            <a:ext cx="52388" cy="36513"/>
          </a:xfrm>
          <a:custGeom>
            <a:avLst/>
            <a:gdLst>
              <a:gd name="T0" fmla="*/ 27722777 w 33"/>
              <a:gd name="T1" fmla="*/ 57965181 h 23"/>
              <a:gd name="T2" fmla="*/ 17642056 w 33"/>
              <a:gd name="T3" fmla="*/ 57965181 h 23"/>
              <a:gd name="T4" fmla="*/ 5040361 w 33"/>
              <a:gd name="T5" fmla="*/ 50403815 h 23"/>
              <a:gd name="T6" fmla="*/ 0 w 33"/>
              <a:gd name="T7" fmla="*/ 37803655 h 23"/>
              <a:gd name="T8" fmla="*/ 5040361 w 33"/>
              <a:gd name="T9" fmla="*/ 25201908 h 23"/>
              <a:gd name="T10" fmla="*/ 15121082 w 33"/>
              <a:gd name="T11" fmla="*/ 15121145 h 23"/>
              <a:gd name="T12" fmla="*/ 55443967 w 33"/>
              <a:gd name="T13" fmla="*/ 0 h 23"/>
              <a:gd name="T14" fmla="*/ 65524688 w 33"/>
              <a:gd name="T15" fmla="*/ 0 h 23"/>
              <a:gd name="T16" fmla="*/ 78126383 w 33"/>
              <a:gd name="T17" fmla="*/ 5040382 h 23"/>
              <a:gd name="T18" fmla="*/ 83166744 w 33"/>
              <a:gd name="T19" fmla="*/ 20161526 h 23"/>
              <a:gd name="T20" fmla="*/ 78126383 w 33"/>
              <a:gd name="T21" fmla="*/ 30242289 h 23"/>
              <a:gd name="T22" fmla="*/ 68045662 w 33"/>
              <a:gd name="T23" fmla="*/ 40323052 h 23"/>
              <a:gd name="T24" fmla="*/ 27722777 w 33"/>
              <a:gd name="T25" fmla="*/ 5796518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0"/>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7" name="Freeform 1031"/>
          <p:cNvSpPr>
            <a:spLocks/>
          </p:cNvSpPr>
          <p:nvPr/>
        </p:nvSpPr>
        <p:spPr bwMode="auto">
          <a:xfrm>
            <a:off x="4083050" y="3359150"/>
            <a:ext cx="33338" cy="28575"/>
          </a:xfrm>
          <a:custGeom>
            <a:avLst/>
            <a:gdLst>
              <a:gd name="T0" fmla="*/ 27722928 w 21"/>
              <a:gd name="T1" fmla="*/ 45362813 h 18"/>
              <a:gd name="T2" fmla="*/ 15121164 w 21"/>
              <a:gd name="T3" fmla="*/ 45362813 h 18"/>
              <a:gd name="T4" fmla="*/ 5040388 w 21"/>
              <a:gd name="T5" fmla="*/ 37801550 h 18"/>
              <a:gd name="T6" fmla="*/ 0 w 21"/>
              <a:gd name="T7" fmla="*/ 25201563 h 18"/>
              <a:gd name="T8" fmla="*/ 5040388 w 21"/>
              <a:gd name="T9" fmla="*/ 15120938 h 18"/>
              <a:gd name="T10" fmla="*/ 15121164 w 21"/>
              <a:gd name="T11" fmla="*/ 5040313 h 18"/>
              <a:gd name="T12" fmla="*/ 25201940 w 21"/>
              <a:gd name="T13" fmla="*/ 0 h 18"/>
              <a:gd name="T14" fmla="*/ 37803704 w 21"/>
              <a:gd name="T15" fmla="*/ 0 h 18"/>
              <a:gd name="T16" fmla="*/ 47884481 w 21"/>
              <a:gd name="T17" fmla="*/ 7559675 h 18"/>
              <a:gd name="T18" fmla="*/ 52924869 w 21"/>
              <a:gd name="T19" fmla="*/ 20161250 h 18"/>
              <a:gd name="T20" fmla="*/ 47884481 w 21"/>
              <a:gd name="T21" fmla="*/ 30241875 h 18"/>
              <a:gd name="T22" fmla="*/ 37803704 w 21"/>
              <a:gd name="T23" fmla="*/ 42843450 h 18"/>
              <a:gd name="T24" fmla="*/ 27722928 w 21"/>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8" name="Freeform 1032"/>
          <p:cNvSpPr>
            <a:spLocks/>
          </p:cNvSpPr>
          <p:nvPr/>
        </p:nvSpPr>
        <p:spPr bwMode="auto">
          <a:xfrm>
            <a:off x="4090988" y="3352800"/>
            <a:ext cx="39687" cy="33338"/>
          </a:xfrm>
          <a:custGeom>
            <a:avLst/>
            <a:gdLst>
              <a:gd name="T0" fmla="*/ 25201245 w 25"/>
              <a:gd name="T1" fmla="*/ 52924869 h 21"/>
              <a:gd name="T2" fmla="*/ 15120747 w 25"/>
              <a:gd name="T3" fmla="*/ 52924869 h 21"/>
              <a:gd name="T4" fmla="*/ 2520918 w 25"/>
              <a:gd name="T5" fmla="*/ 45363493 h 21"/>
              <a:gd name="T6" fmla="*/ 0 w 25"/>
              <a:gd name="T7" fmla="*/ 35282717 h 21"/>
              <a:gd name="T8" fmla="*/ 2520918 w 25"/>
              <a:gd name="T9" fmla="*/ 20161552 h 21"/>
              <a:gd name="T10" fmla="*/ 12601416 w 25"/>
              <a:gd name="T11" fmla="*/ 10080776 h 21"/>
              <a:gd name="T12" fmla="*/ 35281743 w 25"/>
              <a:gd name="T13" fmla="*/ 0 h 21"/>
              <a:gd name="T14" fmla="*/ 47883159 w 25"/>
              <a:gd name="T15" fmla="*/ 0 h 21"/>
              <a:gd name="T16" fmla="*/ 60482988 w 25"/>
              <a:gd name="T17" fmla="*/ 7561376 h 21"/>
              <a:gd name="T18" fmla="*/ 63003906 w 25"/>
              <a:gd name="T19" fmla="*/ 17642152 h 21"/>
              <a:gd name="T20" fmla="*/ 60482988 w 25"/>
              <a:gd name="T21" fmla="*/ 30242329 h 21"/>
              <a:gd name="T22" fmla="*/ 50402490 w 25"/>
              <a:gd name="T23" fmla="*/ 40323105 h 21"/>
              <a:gd name="T24" fmla="*/ 25201245 w 25"/>
              <a:gd name="T25" fmla="*/ 52924869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0" y="21"/>
                </a:moveTo>
                <a:lnTo>
                  <a:pt x="6" y="21"/>
                </a:lnTo>
                <a:lnTo>
                  <a:pt x="1" y="18"/>
                </a:lnTo>
                <a:lnTo>
                  <a:pt x="0" y="14"/>
                </a:lnTo>
                <a:lnTo>
                  <a:pt x="1" y="8"/>
                </a:lnTo>
                <a:lnTo>
                  <a:pt x="5" y="4"/>
                </a:lnTo>
                <a:lnTo>
                  <a:pt x="14" y="0"/>
                </a:lnTo>
                <a:lnTo>
                  <a:pt x="19" y="0"/>
                </a:lnTo>
                <a:lnTo>
                  <a:pt x="24" y="3"/>
                </a:lnTo>
                <a:lnTo>
                  <a:pt x="25" y="7"/>
                </a:lnTo>
                <a:lnTo>
                  <a:pt x="24" y="12"/>
                </a:lnTo>
                <a:lnTo>
                  <a:pt x="20" y="16"/>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99" name="Freeform 1033"/>
          <p:cNvSpPr>
            <a:spLocks/>
          </p:cNvSpPr>
          <p:nvPr/>
        </p:nvSpPr>
        <p:spPr bwMode="auto">
          <a:xfrm>
            <a:off x="4105275" y="3348038"/>
            <a:ext cx="34925" cy="30162"/>
          </a:xfrm>
          <a:custGeom>
            <a:avLst/>
            <a:gdLst>
              <a:gd name="T0" fmla="*/ 30241875 w 22"/>
              <a:gd name="T1" fmla="*/ 45362061 h 19"/>
              <a:gd name="T2" fmla="*/ 17640300 w 22"/>
              <a:gd name="T3" fmla="*/ 47882969 h 19"/>
              <a:gd name="T4" fmla="*/ 7559675 w 22"/>
              <a:gd name="T5" fmla="*/ 42842740 h 19"/>
              <a:gd name="T6" fmla="*/ 0 w 22"/>
              <a:gd name="T7" fmla="*/ 32762282 h 19"/>
              <a:gd name="T8" fmla="*/ 2520950 w 22"/>
              <a:gd name="T9" fmla="*/ 17641595 h 19"/>
              <a:gd name="T10" fmla="*/ 10080625 w 22"/>
              <a:gd name="T11" fmla="*/ 12601366 h 19"/>
              <a:gd name="T12" fmla="*/ 25201563 w 22"/>
              <a:gd name="T13" fmla="*/ 5040229 h 19"/>
              <a:gd name="T14" fmla="*/ 37801550 w 22"/>
              <a:gd name="T15" fmla="*/ 0 h 19"/>
              <a:gd name="T16" fmla="*/ 47883763 w 22"/>
              <a:gd name="T17" fmla="*/ 7561137 h 19"/>
              <a:gd name="T18" fmla="*/ 55443438 w 22"/>
              <a:gd name="T19" fmla="*/ 17641595 h 19"/>
              <a:gd name="T20" fmla="*/ 50403125 w 22"/>
              <a:gd name="T21" fmla="*/ 32762282 h 19"/>
              <a:gd name="T22" fmla="*/ 45362813 w 22"/>
              <a:gd name="T23" fmla="*/ 37802511 h 19"/>
              <a:gd name="T24" fmla="*/ 30241875 w 22"/>
              <a:gd name="T25" fmla="*/ 4536206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5"/>
                </a:lnTo>
                <a:lnTo>
                  <a:pt x="10" y="2"/>
                </a:lnTo>
                <a:lnTo>
                  <a:pt x="15" y="0"/>
                </a:lnTo>
                <a:lnTo>
                  <a:pt x="19" y="3"/>
                </a:lnTo>
                <a:lnTo>
                  <a:pt x="22" y="7"/>
                </a:lnTo>
                <a:lnTo>
                  <a:pt x="20" y="13"/>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0" name="Freeform 1034"/>
          <p:cNvSpPr>
            <a:spLocks/>
          </p:cNvSpPr>
          <p:nvPr/>
        </p:nvSpPr>
        <p:spPr bwMode="auto">
          <a:xfrm>
            <a:off x="4113213" y="3346450"/>
            <a:ext cx="34925" cy="28575"/>
          </a:xfrm>
          <a:custGeom>
            <a:avLst/>
            <a:gdLst>
              <a:gd name="T0" fmla="*/ 25201563 w 22"/>
              <a:gd name="T1" fmla="*/ 45362813 h 18"/>
              <a:gd name="T2" fmla="*/ 15120938 w 22"/>
              <a:gd name="T3" fmla="*/ 45362813 h 18"/>
              <a:gd name="T4" fmla="*/ 5040313 w 22"/>
              <a:gd name="T5" fmla="*/ 35282188 h 18"/>
              <a:gd name="T6" fmla="*/ 0 w 22"/>
              <a:gd name="T7" fmla="*/ 25201563 h 18"/>
              <a:gd name="T8" fmla="*/ 5040313 w 22"/>
              <a:gd name="T9" fmla="*/ 10080625 h 18"/>
              <a:gd name="T10" fmla="*/ 17640300 w 22"/>
              <a:gd name="T11" fmla="*/ 2520950 h 18"/>
              <a:gd name="T12" fmla="*/ 32761238 w 22"/>
              <a:gd name="T13" fmla="*/ 0 h 18"/>
              <a:gd name="T14" fmla="*/ 42843450 w 22"/>
              <a:gd name="T15" fmla="*/ 0 h 18"/>
              <a:gd name="T16" fmla="*/ 52924075 w 22"/>
              <a:gd name="T17" fmla="*/ 10080625 h 18"/>
              <a:gd name="T18" fmla="*/ 55443438 w 22"/>
              <a:gd name="T19" fmla="*/ 20161250 h 18"/>
              <a:gd name="T20" fmla="*/ 52924075 w 22"/>
              <a:gd name="T21" fmla="*/ 35282188 h 18"/>
              <a:gd name="T22" fmla="*/ 37801550 w 22"/>
              <a:gd name="T23" fmla="*/ 40322500 h 18"/>
              <a:gd name="T24" fmla="*/ 25201563 w 22"/>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1" name="Freeform 1035"/>
          <p:cNvSpPr>
            <a:spLocks/>
          </p:cNvSpPr>
          <p:nvPr/>
        </p:nvSpPr>
        <p:spPr bwMode="auto">
          <a:xfrm>
            <a:off x="4122738" y="3340100"/>
            <a:ext cx="41275" cy="31750"/>
          </a:xfrm>
          <a:custGeom>
            <a:avLst/>
            <a:gdLst>
              <a:gd name="T0" fmla="*/ 27722513 w 26"/>
              <a:gd name="T1" fmla="*/ 50403125 h 20"/>
              <a:gd name="T2" fmla="*/ 17640300 w 26"/>
              <a:gd name="T3" fmla="*/ 50403125 h 20"/>
              <a:gd name="T4" fmla="*/ 2520950 w 26"/>
              <a:gd name="T5" fmla="*/ 45362813 h 20"/>
              <a:gd name="T6" fmla="*/ 0 w 26"/>
              <a:gd name="T7" fmla="*/ 35282188 h 20"/>
              <a:gd name="T8" fmla="*/ 2520950 w 26"/>
              <a:gd name="T9" fmla="*/ 20161250 h 20"/>
              <a:gd name="T10" fmla="*/ 12601575 w 26"/>
              <a:gd name="T11" fmla="*/ 10080625 h 20"/>
              <a:gd name="T12" fmla="*/ 37801550 w 26"/>
              <a:gd name="T13" fmla="*/ 0 h 20"/>
              <a:gd name="T14" fmla="*/ 47883763 w 26"/>
              <a:gd name="T15" fmla="*/ 0 h 20"/>
              <a:gd name="T16" fmla="*/ 60483750 w 26"/>
              <a:gd name="T17" fmla="*/ 7559675 h 20"/>
              <a:gd name="T18" fmla="*/ 65524063 w 26"/>
              <a:gd name="T19" fmla="*/ 17640300 h 20"/>
              <a:gd name="T20" fmla="*/ 60483750 w 26"/>
              <a:gd name="T21" fmla="*/ 30241875 h 20"/>
              <a:gd name="T22" fmla="*/ 50403125 w 26"/>
              <a:gd name="T23" fmla="*/ 40322500 h 20"/>
              <a:gd name="T24" fmla="*/ 27722513 w 26"/>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2" name="Freeform 1036"/>
          <p:cNvSpPr>
            <a:spLocks/>
          </p:cNvSpPr>
          <p:nvPr/>
        </p:nvSpPr>
        <p:spPr bwMode="auto">
          <a:xfrm>
            <a:off x="4137025" y="3335338"/>
            <a:ext cx="36513" cy="30162"/>
          </a:xfrm>
          <a:custGeom>
            <a:avLst/>
            <a:gdLst>
              <a:gd name="T0" fmla="*/ 27722892 w 23"/>
              <a:gd name="T1" fmla="*/ 47882969 h 19"/>
              <a:gd name="T2" fmla="*/ 17642129 w 23"/>
              <a:gd name="T3" fmla="*/ 47882969 h 19"/>
              <a:gd name="T4" fmla="*/ 5040382 w 23"/>
              <a:gd name="T5" fmla="*/ 42842740 h 19"/>
              <a:gd name="T6" fmla="*/ 0 w 23"/>
              <a:gd name="T7" fmla="*/ 27722053 h 19"/>
              <a:gd name="T8" fmla="*/ 5040382 w 23"/>
              <a:gd name="T9" fmla="*/ 17641595 h 19"/>
              <a:gd name="T10" fmla="*/ 15121145 w 23"/>
              <a:gd name="T11" fmla="*/ 7561137 h 19"/>
              <a:gd name="T12" fmla="*/ 32763274 w 23"/>
              <a:gd name="T13" fmla="*/ 0 h 19"/>
              <a:gd name="T14" fmla="*/ 42844037 w 23"/>
              <a:gd name="T15" fmla="*/ 0 h 19"/>
              <a:gd name="T16" fmla="*/ 55444197 w 23"/>
              <a:gd name="T17" fmla="*/ 7561137 h 19"/>
              <a:gd name="T18" fmla="*/ 57965181 w 23"/>
              <a:gd name="T19" fmla="*/ 20160916 h 19"/>
              <a:gd name="T20" fmla="*/ 55444197 w 23"/>
              <a:gd name="T21" fmla="*/ 32762282 h 19"/>
              <a:gd name="T22" fmla="*/ 45363434 w 23"/>
              <a:gd name="T23" fmla="*/ 42842740 h 19"/>
              <a:gd name="T24" fmla="*/ 27722892 w 23"/>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3" name="Freeform 1037"/>
          <p:cNvSpPr>
            <a:spLocks/>
          </p:cNvSpPr>
          <p:nvPr/>
        </p:nvSpPr>
        <p:spPr bwMode="auto">
          <a:xfrm>
            <a:off x="4148138" y="3333750"/>
            <a:ext cx="30162" cy="28575"/>
          </a:xfrm>
          <a:custGeom>
            <a:avLst/>
            <a:gdLst>
              <a:gd name="T0" fmla="*/ 30241374 w 19"/>
              <a:gd name="T1" fmla="*/ 40322500 h 18"/>
              <a:gd name="T2" fmla="*/ 17641595 w 19"/>
              <a:gd name="T3" fmla="*/ 45362813 h 18"/>
              <a:gd name="T4" fmla="*/ 7561137 w 19"/>
              <a:gd name="T5" fmla="*/ 37801550 h 18"/>
              <a:gd name="T6" fmla="*/ 0 w 19"/>
              <a:gd name="T7" fmla="*/ 27720925 h 18"/>
              <a:gd name="T8" fmla="*/ 5040229 w 19"/>
              <a:gd name="T9" fmla="*/ 12599988 h 18"/>
              <a:gd name="T10" fmla="*/ 10080458 w 19"/>
              <a:gd name="T11" fmla="*/ 7559675 h 18"/>
              <a:gd name="T12" fmla="*/ 17641595 w 19"/>
              <a:gd name="T13" fmla="*/ 2520950 h 18"/>
              <a:gd name="T14" fmla="*/ 30241374 w 19"/>
              <a:gd name="T15" fmla="*/ 0 h 18"/>
              <a:gd name="T16" fmla="*/ 40321832 w 19"/>
              <a:gd name="T17" fmla="*/ 7559675 h 18"/>
              <a:gd name="T18" fmla="*/ 47882969 w 19"/>
              <a:gd name="T19" fmla="*/ 17640300 h 18"/>
              <a:gd name="T20" fmla="*/ 45362061 w 19"/>
              <a:gd name="T21" fmla="*/ 30241875 h 18"/>
              <a:gd name="T22" fmla="*/ 37802511 w 19"/>
              <a:gd name="T23" fmla="*/ 37801550 h 18"/>
              <a:gd name="T24" fmla="*/ 30241374 w 19"/>
              <a:gd name="T25" fmla="*/ 4032250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4" name="Freeform 1038"/>
          <p:cNvSpPr>
            <a:spLocks/>
          </p:cNvSpPr>
          <p:nvPr/>
        </p:nvSpPr>
        <p:spPr bwMode="auto">
          <a:xfrm>
            <a:off x="4152900" y="3327400"/>
            <a:ext cx="42863" cy="31750"/>
          </a:xfrm>
          <a:custGeom>
            <a:avLst/>
            <a:gdLst>
              <a:gd name="T0" fmla="*/ 27722836 w 27"/>
              <a:gd name="T1" fmla="*/ 50403125 h 20"/>
              <a:gd name="T2" fmla="*/ 12601722 w 27"/>
              <a:gd name="T3" fmla="*/ 50403125 h 20"/>
              <a:gd name="T4" fmla="*/ 2520979 w 27"/>
              <a:gd name="T5" fmla="*/ 45362813 h 20"/>
              <a:gd name="T6" fmla="*/ 0 w 27"/>
              <a:gd name="T7" fmla="*/ 30241875 h 20"/>
              <a:gd name="T8" fmla="*/ 2520979 w 27"/>
              <a:gd name="T9" fmla="*/ 20161250 h 20"/>
              <a:gd name="T10" fmla="*/ 12601722 w 27"/>
              <a:gd name="T11" fmla="*/ 10080625 h 20"/>
              <a:gd name="T12" fmla="*/ 40322970 w 27"/>
              <a:gd name="T13" fmla="*/ 0 h 20"/>
              <a:gd name="T14" fmla="*/ 55444084 w 27"/>
              <a:gd name="T15" fmla="*/ 0 h 20"/>
              <a:gd name="T16" fmla="*/ 65524827 w 27"/>
              <a:gd name="T17" fmla="*/ 7559675 h 20"/>
              <a:gd name="T18" fmla="*/ 68045806 w 27"/>
              <a:gd name="T19" fmla="*/ 20161250 h 20"/>
              <a:gd name="T20" fmla="*/ 65524827 w 27"/>
              <a:gd name="T21" fmla="*/ 30241875 h 20"/>
              <a:gd name="T22" fmla="*/ 55444084 w 27"/>
              <a:gd name="T23" fmla="*/ 40322500 h 20"/>
              <a:gd name="T24" fmla="*/ 27722836 w 27"/>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0"/>
              <a:gd name="T41" fmla="*/ 27 w 2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0">
                <a:moveTo>
                  <a:pt x="11" y="20"/>
                </a:moveTo>
                <a:lnTo>
                  <a:pt x="5" y="20"/>
                </a:lnTo>
                <a:lnTo>
                  <a:pt x="1" y="18"/>
                </a:lnTo>
                <a:lnTo>
                  <a:pt x="0" y="12"/>
                </a:lnTo>
                <a:lnTo>
                  <a:pt x="1" y="8"/>
                </a:lnTo>
                <a:lnTo>
                  <a:pt x="5" y="4"/>
                </a:lnTo>
                <a:lnTo>
                  <a:pt x="16" y="0"/>
                </a:lnTo>
                <a:lnTo>
                  <a:pt x="22" y="0"/>
                </a:lnTo>
                <a:lnTo>
                  <a:pt x="26" y="3"/>
                </a:lnTo>
                <a:lnTo>
                  <a:pt x="27"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5" name="Freeform 1039"/>
          <p:cNvSpPr>
            <a:spLocks/>
          </p:cNvSpPr>
          <p:nvPr/>
        </p:nvSpPr>
        <p:spPr bwMode="auto">
          <a:xfrm>
            <a:off x="4170363" y="3317875"/>
            <a:ext cx="42862" cy="34925"/>
          </a:xfrm>
          <a:custGeom>
            <a:avLst/>
            <a:gdLst>
              <a:gd name="T0" fmla="*/ 30241522 w 27"/>
              <a:gd name="T1" fmla="*/ 52924075 h 22"/>
              <a:gd name="T2" fmla="*/ 17641682 w 27"/>
              <a:gd name="T3" fmla="*/ 55443438 h 22"/>
              <a:gd name="T4" fmla="*/ 5040254 w 27"/>
              <a:gd name="T5" fmla="*/ 47883763 h 22"/>
              <a:gd name="T6" fmla="*/ 0 w 27"/>
              <a:gd name="T7" fmla="*/ 37801550 h 22"/>
              <a:gd name="T8" fmla="*/ 2520921 w 27"/>
              <a:gd name="T9" fmla="*/ 25201563 h 22"/>
              <a:gd name="T10" fmla="*/ 10080507 w 27"/>
              <a:gd name="T11" fmla="*/ 17640300 h 22"/>
              <a:gd name="T12" fmla="*/ 37802697 w 27"/>
              <a:gd name="T13" fmla="*/ 5040313 h 22"/>
              <a:gd name="T14" fmla="*/ 50402537 w 27"/>
              <a:gd name="T15" fmla="*/ 0 h 22"/>
              <a:gd name="T16" fmla="*/ 60483044 w 27"/>
              <a:gd name="T17" fmla="*/ 7559675 h 22"/>
              <a:gd name="T18" fmla="*/ 68044219 w 27"/>
              <a:gd name="T19" fmla="*/ 17640300 h 22"/>
              <a:gd name="T20" fmla="*/ 65523298 w 27"/>
              <a:gd name="T21" fmla="*/ 32761238 h 22"/>
              <a:gd name="T22" fmla="*/ 57963711 w 27"/>
              <a:gd name="T23" fmla="*/ 37801550 h 22"/>
              <a:gd name="T24" fmla="*/ 30241522 w 27"/>
              <a:gd name="T25" fmla="*/ 5292407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1"/>
                </a:moveTo>
                <a:lnTo>
                  <a:pt x="7" y="22"/>
                </a:lnTo>
                <a:lnTo>
                  <a:pt x="2" y="19"/>
                </a:lnTo>
                <a:lnTo>
                  <a:pt x="0" y="15"/>
                </a:lnTo>
                <a:lnTo>
                  <a:pt x="1" y="10"/>
                </a:lnTo>
                <a:lnTo>
                  <a:pt x="4" y="7"/>
                </a:lnTo>
                <a:lnTo>
                  <a:pt x="15" y="2"/>
                </a:lnTo>
                <a:lnTo>
                  <a:pt x="20" y="0"/>
                </a:lnTo>
                <a:lnTo>
                  <a:pt x="24" y="3"/>
                </a:lnTo>
                <a:lnTo>
                  <a:pt x="27" y="7"/>
                </a:lnTo>
                <a:lnTo>
                  <a:pt x="26" y="13"/>
                </a:lnTo>
                <a:lnTo>
                  <a:pt x="23"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6" name="Freeform 1040"/>
          <p:cNvSpPr>
            <a:spLocks/>
          </p:cNvSpPr>
          <p:nvPr/>
        </p:nvSpPr>
        <p:spPr bwMode="auto">
          <a:xfrm>
            <a:off x="4187825" y="3316288"/>
            <a:ext cx="31750" cy="28575"/>
          </a:xfrm>
          <a:custGeom>
            <a:avLst/>
            <a:gdLst>
              <a:gd name="T0" fmla="*/ 25201563 w 20"/>
              <a:gd name="T1" fmla="*/ 45362813 h 18"/>
              <a:gd name="T2" fmla="*/ 12601575 w 20"/>
              <a:gd name="T3" fmla="*/ 45362813 h 18"/>
              <a:gd name="T4" fmla="*/ 2520950 w 20"/>
              <a:gd name="T5" fmla="*/ 37801550 h 18"/>
              <a:gd name="T6" fmla="*/ 0 w 20"/>
              <a:gd name="T7" fmla="*/ 25201563 h 18"/>
              <a:gd name="T8" fmla="*/ 2520950 w 20"/>
              <a:gd name="T9" fmla="*/ 15120938 h 18"/>
              <a:gd name="T10" fmla="*/ 12601575 w 20"/>
              <a:gd name="T11" fmla="*/ 2520950 h 18"/>
              <a:gd name="T12" fmla="*/ 22682200 w 20"/>
              <a:gd name="T13" fmla="*/ 0 h 18"/>
              <a:gd name="T14" fmla="*/ 37801550 w 20"/>
              <a:gd name="T15" fmla="*/ 0 h 18"/>
              <a:gd name="T16" fmla="*/ 47883763 w 20"/>
              <a:gd name="T17" fmla="*/ 7559675 h 18"/>
              <a:gd name="T18" fmla="*/ 50403125 w 20"/>
              <a:gd name="T19" fmla="*/ 20161250 h 18"/>
              <a:gd name="T20" fmla="*/ 47883763 w 20"/>
              <a:gd name="T21" fmla="*/ 30241875 h 18"/>
              <a:gd name="T22" fmla="*/ 37801550 w 20"/>
              <a:gd name="T23" fmla="*/ 40322500 h 18"/>
              <a:gd name="T24" fmla="*/ 25201563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7" name="Freeform 1041"/>
          <p:cNvSpPr>
            <a:spLocks/>
          </p:cNvSpPr>
          <p:nvPr/>
        </p:nvSpPr>
        <p:spPr bwMode="auto">
          <a:xfrm>
            <a:off x="4194175" y="3314700"/>
            <a:ext cx="30163" cy="26988"/>
          </a:xfrm>
          <a:custGeom>
            <a:avLst/>
            <a:gdLst>
              <a:gd name="T0" fmla="*/ 30242376 w 19"/>
              <a:gd name="T1" fmla="*/ 40323247 h 17"/>
              <a:gd name="T2" fmla="*/ 15121188 w 19"/>
              <a:gd name="T3" fmla="*/ 42844244 h 17"/>
              <a:gd name="T4" fmla="*/ 5040396 w 19"/>
              <a:gd name="T5" fmla="*/ 37803838 h 17"/>
              <a:gd name="T6" fmla="*/ 0 w 19"/>
              <a:gd name="T7" fmla="*/ 27723026 h 17"/>
              <a:gd name="T8" fmla="*/ 2520992 w 19"/>
              <a:gd name="T9" fmla="*/ 12601808 h 17"/>
              <a:gd name="T10" fmla="*/ 10080792 w 19"/>
              <a:gd name="T11" fmla="*/ 5040406 h 17"/>
              <a:gd name="T12" fmla="*/ 15121188 w 19"/>
              <a:gd name="T13" fmla="*/ 2520997 h 17"/>
              <a:gd name="T14" fmla="*/ 30242376 w 19"/>
              <a:gd name="T15" fmla="*/ 0 h 17"/>
              <a:gd name="T16" fmla="*/ 40323168 w 19"/>
              <a:gd name="T17" fmla="*/ 5040406 h 17"/>
              <a:gd name="T18" fmla="*/ 47884556 w 19"/>
              <a:gd name="T19" fmla="*/ 17642214 h 17"/>
              <a:gd name="T20" fmla="*/ 42844160 w 19"/>
              <a:gd name="T21" fmla="*/ 30242435 h 17"/>
              <a:gd name="T22" fmla="*/ 37803764 w 19"/>
              <a:gd name="T23" fmla="*/ 37803838 h 17"/>
              <a:gd name="T24" fmla="*/ 30242376 w 19"/>
              <a:gd name="T25" fmla="*/ 403232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8" name="Freeform 1042"/>
          <p:cNvSpPr>
            <a:spLocks/>
          </p:cNvSpPr>
          <p:nvPr/>
        </p:nvSpPr>
        <p:spPr bwMode="auto">
          <a:xfrm>
            <a:off x="4197350" y="3308350"/>
            <a:ext cx="39688" cy="31750"/>
          </a:xfrm>
          <a:custGeom>
            <a:avLst/>
            <a:gdLst>
              <a:gd name="T0" fmla="*/ 32763238 w 25"/>
              <a:gd name="T1" fmla="*/ 47883763 h 20"/>
              <a:gd name="T2" fmla="*/ 17642110 w 25"/>
              <a:gd name="T3" fmla="*/ 50403125 h 20"/>
              <a:gd name="T4" fmla="*/ 7561358 w 25"/>
              <a:gd name="T5" fmla="*/ 42843450 h 20"/>
              <a:gd name="T6" fmla="*/ 0 w 25"/>
              <a:gd name="T7" fmla="*/ 32761238 h 20"/>
              <a:gd name="T8" fmla="*/ 5040376 w 25"/>
              <a:gd name="T9" fmla="*/ 20161250 h 20"/>
              <a:gd name="T10" fmla="*/ 10080752 w 25"/>
              <a:gd name="T11" fmla="*/ 12601575 h 20"/>
              <a:gd name="T12" fmla="*/ 32763238 w 25"/>
              <a:gd name="T13" fmla="*/ 2520950 h 20"/>
              <a:gd name="T14" fmla="*/ 45363384 w 25"/>
              <a:gd name="T15" fmla="*/ 0 h 20"/>
              <a:gd name="T16" fmla="*/ 55444136 w 25"/>
              <a:gd name="T17" fmla="*/ 5040313 h 20"/>
              <a:gd name="T18" fmla="*/ 63005494 w 25"/>
              <a:gd name="T19" fmla="*/ 15120938 h 20"/>
              <a:gd name="T20" fmla="*/ 57965118 w 25"/>
              <a:gd name="T21" fmla="*/ 30241875 h 20"/>
              <a:gd name="T22" fmla="*/ 52924742 w 25"/>
              <a:gd name="T23" fmla="*/ 37801550 h 20"/>
              <a:gd name="T24" fmla="*/ 32763238 w 25"/>
              <a:gd name="T25" fmla="*/ 4788376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3" y="19"/>
                </a:moveTo>
                <a:lnTo>
                  <a:pt x="7" y="20"/>
                </a:lnTo>
                <a:lnTo>
                  <a:pt x="3" y="17"/>
                </a:lnTo>
                <a:lnTo>
                  <a:pt x="0" y="13"/>
                </a:lnTo>
                <a:lnTo>
                  <a:pt x="2" y="8"/>
                </a:lnTo>
                <a:lnTo>
                  <a:pt x="4" y="5"/>
                </a:lnTo>
                <a:lnTo>
                  <a:pt x="13" y="1"/>
                </a:lnTo>
                <a:lnTo>
                  <a:pt x="18" y="0"/>
                </a:lnTo>
                <a:lnTo>
                  <a:pt x="22" y="2"/>
                </a:lnTo>
                <a:lnTo>
                  <a:pt x="25" y="6"/>
                </a:lnTo>
                <a:lnTo>
                  <a:pt x="23" y="12"/>
                </a:lnTo>
                <a:lnTo>
                  <a:pt x="21" y="15"/>
                </a:lnTo>
                <a:lnTo>
                  <a:pt x="13"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9" name="Freeform 1043"/>
          <p:cNvSpPr>
            <a:spLocks/>
          </p:cNvSpPr>
          <p:nvPr/>
        </p:nvSpPr>
        <p:spPr bwMode="auto">
          <a:xfrm>
            <a:off x="4211638" y="3292475"/>
            <a:ext cx="60325" cy="41275"/>
          </a:xfrm>
          <a:custGeom>
            <a:avLst/>
            <a:gdLst>
              <a:gd name="T0" fmla="*/ 25201563 w 38"/>
              <a:gd name="T1" fmla="*/ 63004700 h 26"/>
              <a:gd name="T2" fmla="*/ 15120938 w 38"/>
              <a:gd name="T3" fmla="*/ 65524063 h 26"/>
              <a:gd name="T4" fmla="*/ 5040313 w 38"/>
              <a:gd name="T5" fmla="*/ 57964388 h 26"/>
              <a:gd name="T6" fmla="*/ 0 w 38"/>
              <a:gd name="T7" fmla="*/ 47883763 h 26"/>
              <a:gd name="T8" fmla="*/ 2520950 w 38"/>
              <a:gd name="T9" fmla="*/ 35282188 h 26"/>
              <a:gd name="T10" fmla="*/ 12599988 w 38"/>
              <a:gd name="T11" fmla="*/ 27722513 h 26"/>
              <a:gd name="T12" fmla="*/ 68043425 w 38"/>
              <a:gd name="T13" fmla="*/ 2520950 h 26"/>
              <a:gd name="T14" fmla="*/ 78124050 w 38"/>
              <a:gd name="T15" fmla="*/ 0 h 26"/>
              <a:gd name="T16" fmla="*/ 88206263 w 38"/>
              <a:gd name="T17" fmla="*/ 7561263 h 26"/>
              <a:gd name="T18" fmla="*/ 95765938 w 38"/>
              <a:gd name="T19" fmla="*/ 17640300 h 26"/>
              <a:gd name="T20" fmla="*/ 90725625 w 38"/>
              <a:gd name="T21" fmla="*/ 30241875 h 26"/>
              <a:gd name="T22" fmla="*/ 80645000 w 38"/>
              <a:gd name="T23" fmla="*/ 37801550 h 26"/>
              <a:gd name="T24" fmla="*/ 25201563 w 38"/>
              <a:gd name="T25" fmla="*/ 6300470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6"/>
              <a:gd name="T41" fmla="*/ 38 w 3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6">
                <a:moveTo>
                  <a:pt x="10" y="25"/>
                </a:moveTo>
                <a:lnTo>
                  <a:pt x="6" y="26"/>
                </a:lnTo>
                <a:lnTo>
                  <a:pt x="2" y="23"/>
                </a:lnTo>
                <a:lnTo>
                  <a:pt x="0" y="19"/>
                </a:lnTo>
                <a:lnTo>
                  <a:pt x="1" y="14"/>
                </a:lnTo>
                <a:lnTo>
                  <a:pt x="5" y="11"/>
                </a:lnTo>
                <a:lnTo>
                  <a:pt x="27" y="1"/>
                </a:lnTo>
                <a:lnTo>
                  <a:pt x="31" y="0"/>
                </a:lnTo>
                <a:lnTo>
                  <a:pt x="35" y="3"/>
                </a:lnTo>
                <a:lnTo>
                  <a:pt x="38" y="7"/>
                </a:lnTo>
                <a:lnTo>
                  <a:pt x="36" y="12"/>
                </a:lnTo>
                <a:lnTo>
                  <a:pt x="32" y="15"/>
                </a:lnTo>
                <a:lnTo>
                  <a:pt x="10" y="2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0" name="Freeform 1044"/>
          <p:cNvSpPr>
            <a:spLocks/>
          </p:cNvSpPr>
          <p:nvPr/>
        </p:nvSpPr>
        <p:spPr bwMode="auto">
          <a:xfrm>
            <a:off x="4244975" y="3287713"/>
            <a:ext cx="36513" cy="30162"/>
          </a:xfrm>
          <a:custGeom>
            <a:avLst/>
            <a:gdLst>
              <a:gd name="T0" fmla="*/ 27722892 w 23"/>
              <a:gd name="T1" fmla="*/ 47882969 h 19"/>
              <a:gd name="T2" fmla="*/ 17642129 w 23"/>
              <a:gd name="T3" fmla="*/ 47882969 h 19"/>
              <a:gd name="T4" fmla="*/ 5040382 w 23"/>
              <a:gd name="T5" fmla="*/ 42842740 h 19"/>
              <a:gd name="T6" fmla="*/ 0 w 23"/>
              <a:gd name="T7" fmla="*/ 27722053 h 19"/>
              <a:gd name="T8" fmla="*/ 5040382 w 23"/>
              <a:gd name="T9" fmla="*/ 17641595 h 19"/>
              <a:gd name="T10" fmla="*/ 15121145 w 23"/>
              <a:gd name="T11" fmla="*/ 7561137 h 19"/>
              <a:gd name="T12" fmla="*/ 32763274 w 23"/>
              <a:gd name="T13" fmla="*/ 0 h 19"/>
              <a:gd name="T14" fmla="*/ 42844037 w 23"/>
              <a:gd name="T15" fmla="*/ 0 h 19"/>
              <a:gd name="T16" fmla="*/ 55444197 w 23"/>
              <a:gd name="T17" fmla="*/ 7561137 h 19"/>
              <a:gd name="T18" fmla="*/ 57965181 w 23"/>
              <a:gd name="T19" fmla="*/ 22681824 h 19"/>
              <a:gd name="T20" fmla="*/ 55444197 w 23"/>
              <a:gd name="T21" fmla="*/ 32762282 h 19"/>
              <a:gd name="T22" fmla="*/ 45363434 w 23"/>
              <a:gd name="T23" fmla="*/ 42842740 h 19"/>
              <a:gd name="T24" fmla="*/ 27722892 w 23"/>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1" name="Freeform 1045"/>
          <p:cNvSpPr>
            <a:spLocks/>
          </p:cNvSpPr>
          <p:nvPr/>
        </p:nvSpPr>
        <p:spPr bwMode="auto">
          <a:xfrm>
            <a:off x="4256088" y="3279775"/>
            <a:ext cx="49212" cy="34925"/>
          </a:xfrm>
          <a:custGeom>
            <a:avLst/>
            <a:gdLst>
              <a:gd name="T0" fmla="*/ 27722231 w 31"/>
              <a:gd name="T1" fmla="*/ 55443438 h 22"/>
              <a:gd name="T2" fmla="*/ 15120784 w 31"/>
              <a:gd name="T3" fmla="*/ 55443438 h 22"/>
              <a:gd name="T4" fmla="*/ 2520924 w 31"/>
              <a:gd name="T5" fmla="*/ 47883763 h 22"/>
              <a:gd name="T6" fmla="*/ 0 w 31"/>
              <a:gd name="T7" fmla="*/ 35282188 h 22"/>
              <a:gd name="T8" fmla="*/ 2520924 w 31"/>
              <a:gd name="T9" fmla="*/ 22682200 h 22"/>
              <a:gd name="T10" fmla="*/ 15120784 w 31"/>
              <a:gd name="T11" fmla="*/ 12601575 h 22"/>
              <a:gd name="T12" fmla="*/ 50402613 w 31"/>
              <a:gd name="T13" fmla="*/ 0 h 22"/>
              <a:gd name="T14" fmla="*/ 65523397 w 31"/>
              <a:gd name="T15" fmla="*/ 0 h 22"/>
              <a:gd name="T16" fmla="*/ 75603919 w 31"/>
              <a:gd name="T17" fmla="*/ 7559675 h 22"/>
              <a:gd name="T18" fmla="*/ 78124844 w 31"/>
              <a:gd name="T19" fmla="*/ 20161250 h 22"/>
              <a:gd name="T20" fmla="*/ 75603919 w 31"/>
              <a:gd name="T21" fmla="*/ 30241875 h 22"/>
              <a:gd name="T22" fmla="*/ 65523397 w 31"/>
              <a:gd name="T23" fmla="*/ 40322500 h 22"/>
              <a:gd name="T24" fmla="*/ 27722231 w 31"/>
              <a:gd name="T25" fmla="*/ 55443438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6" y="22"/>
                </a:lnTo>
                <a:lnTo>
                  <a:pt x="1" y="19"/>
                </a:lnTo>
                <a:lnTo>
                  <a:pt x="0" y="14"/>
                </a:lnTo>
                <a:lnTo>
                  <a:pt x="1" y="9"/>
                </a:lnTo>
                <a:lnTo>
                  <a:pt x="6" y="5"/>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2" name="Freeform 1046"/>
          <p:cNvSpPr>
            <a:spLocks/>
          </p:cNvSpPr>
          <p:nvPr/>
        </p:nvSpPr>
        <p:spPr bwMode="auto">
          <a:xfrm>
            <a:off x="4279900" y="3275013"/>
            <a:ext cx="34925" cy="30162"/>
          </a:xfrm>
          <a:custGeom>
            <a:avLst/>
            <a:gdLst>
              <a:gd name="T0" fmla="*/ 30241875 w 22"/>
              <a:gd name="T1" fmla="*/ 45362061 h 19"/>
              <a:gd name="T2" fmla="*/ 17640300 w 22"/>
              <a:gd name="T3" fmla="*/ 47882969 h 19"/>
              <a:gd name="T4" fmla="*/ 7559675 w 22"/>
              <a:gd name="T5" fmla="*/ 42842740 h 19"/>
              <a:gd name="T6" fmla="*/ 0 w 22"/>
              <a:gd name="T7" fmla="*/ 30241374 h 19"/>
              <a:gd name="T8" fmla="*/ 2520950 w 22"/>
              <a:gd name="T9" fmla="*/ 17641595 h 19"/>
              <a:gd name="T10" fmla="*/ 10080625 w 22"/>
              <a:gd name="T11" fmla="*/ 10080458 h 19"/>
              <a:gd name="T12" fmla="*/ 25201563 w 22"/>
              <a:gd name="T13" fmla="*/ 5040229 h 19"/>
              <a:gd name="T14" fmla="*/ 37801550 w 22"/>
              <a:gd name="T15" fmla="*/ 0 h 19"/>
              <a:gd name="T16" fmla="*/ 47883763 w 22"/>
              <a:gd name="T17" fmla="*/ 7561137 h 19"/>
              <a:gd name="T18" fmla="*/ 55443438 w 22"/>
              <a:gd name="T19" fmla="*/ 17641595 h 19"/>
              <a:gd name="T20" fmla="*/ 50403125 w 22"/>
              <a:gd name="T21" fmla="*/ 30241374 h 19"/>
              <a:gd name="T22" fmla="*/ 45362813 w 22"/>
              <a:gd name="T23" fmla="*/ 37802511 h 19"/>
              <a:gd name="T24" fmla="*/ 30241875 w 22"/>
              <a:gd name="T25" fmla="*/ 4536206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3" name="Freeform 1047"/>
          <p:cNvSpPr>
            <a:spLocks/>
          </p:cNvSpPr>
          <p:nvPr/>
        </p:nvSpPr>
        <p:spPr bwMode="auto">
          <a:xfrm>
            <a:off x="4287838" y="3249613"/>
            <a:ext cx="84137" cy="52387"/>
          </a:xfrm>
          <a:custGeom>
            <a:avLst/>
            <a:gdLst>
              <a:gd name="T0" fmla="*/ 27722348 w 53"/>
              <a:gd name="T1" fmla="*/ 78124892 h 33"/>
              <a:gd name="T2" fmla="*/ 17641783 w 53"/>
              <a:gd name="T3" fmla="*/ 83165156 h 33"/>
              <a:gd name="T4" fmla="*/ 7561218 w 53"/>
              <a:gd name="T5" fmla="*/ 75603966 h 33"/>
              <a:gd name="T6" fmla="*/ 0 w 53"/>
              <a:gd name="T7" fmla="*/ 65523437 h 33"/>
              <a:gd name="T8" fmla="*/ 5040283 w 53"/>
              <a:gd name="T9" fmla="*/ 50402644 h 33"/>
              <a:gd name="T10" fmla="*/ 15120848 w 53"/>
              <a:gd name="T11" fmla="*/ 45362380 h 33"/>
              <a:gd name="T12" fmla="*/ 108366869 w 53"/>
              <a:gd name="T13" fmla="*/ 2520926 h 33"/>
              <a:gd name="T14" fmla="*/ 118447434 w 53"/>
              <a:gd name="T15" fmla="*/ 0 h 33"/>
              <a:gd name="T16" fmla="*/ 128527999 w 53"/>
              <a:gd name="T17" fmla="*/ 7561190 h 33"/>
              <a:gd name="T18" fmla="*/ 133568281 w 53"/>
              <a:gd name="T19" fmla="*/ 17641719 h 33"/>
              <a:gd name="T20" fmla="*/ 131047346 w 53"/>
              <a:gd name="T21" fmla="*/ 30241586 h 33"/>
              <a:gd name="T22" fmla="*/ 120966781 w 53"/>
              <a:gd name="T23" fmla="*/ 37802777 h 33"/>
              <a:gd name="T24" fmla="*/ 27722348 w 53"/>
              <a:gd name="T25" fmla="*/ 78124892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3"/>
              <a:gd name="T41" fmla="*/ 53 w 5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3">
                <a:moveTo>
                  <a:pt x="11" y="31"/>
                </a:moveTo>
                <a:lnTo>
                  <a:pt x="7" y="33"/>
                </a:lnTo>
                <a:lnTo>
                  <a:pt x="3" y="30"/>
                </a:lnTo>
                <a:lnTo>
                  <a:pt x="0" y="26"/>
                </a:lnTo>
                <a:lnTo>
                  <a:pt x="2" y="20"/>
                </a:lnTo>
                <a:lnTo>
                  <a:pt x="6" y="18"/>
                </a:lnTo>
                <a:lnTo>
                  <a:pt x="43" y="1"/>
                </a:lnTo>
                <a:lnTo>
                  <a:pt x="47" y="0"/>
                </a:lnTo>
                <a:lnTo>
                  <a:pt x="51" y="3"/>
                </a:lnTo>
                <a:lnTo>
                  <a:pt x="53" y="7"/>
                </a:lnTo>
                <a:lnTo>
                  <a:pt x="52" y="12"/>
                </a:lnTo>
                <a:lnTo>
                  <a:pt x="48" y="15"/>
                </a:lnTo>
                <a:lnTo>
                  <a:pt x="11"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4" name="Freeform 1048"/>
          <p:cNvSpPr>
            <a:spLocks/>
          </p:cNvSpPr>
          <p:nvPr/>
        </p:nvSpPr>
        <p:spPr bwMode="auto">
          <a:xfrm>
            <a:off x="4346575" y="3244850"/>
            <a:ext cx="36513" cy="30163"/>
          </a:xfrm>
          <a:custGeom>
            <a:avLst/>
            <a:gdLst>
              <a:gd name="T0" fmla="*/ 27722892 w 23"/>
              <a:gd name="T1" fmla="*/ 47884556 h 19"/>
              <a:gd name="T2" fmla="*/ 17642129 w 23"/>
              <a:gd name="T3" fmla="*/ 47884556 h 19"/>
              <a:gd name="T4" fmla="*/ 2520985 w 23"/>
              <a:gd name="T5" fmla="*/ 42844160 h 19"/>
              <a:gd name="T6" fmla="*/ 0 w 23"/>
              <a:gd name="T7" fmla="*/ 27722972 h 19"/>
              <a:gd name="T8" fmla="*/ 2520985 w 23"/>
              <a:gd name="T9" fmla="*/ 17642180 h 19"/>
              <a:gd name="T10" fmla="*/ 15121145 w 23"/>
              <a:gd name="T11" fmla="*/ 7561388 h 19"/>
              <a:gd name="T12" fmla="*/ 30242289 w 23"/>
              <a:gd name="T13" fmla="*/ 0 h 19"/>
              <a:gd name="T14" fmla="*/ 40323052 w 23"/>
              <a:gd name="T15" fmla="*/ 0 h 19"/>
              <a:gd name="T16" fmla="*/ 55444197 w 23"/>
              <a:gd name="T17" fmla="*/ 7561388 h 19"/>
              <a:gd name="T18" fmla="*/ 57965181 w 23"/>
              <a:gd name="T19" fmla="*/ 20161584 h 19"/>
              <a:gd name="T20" fmla="*/ 55444197 w 23"/>
              <a:gd name="T21" fmla="*/ 30242376 h 19"/>
              <a:gd name="T22" fmla="*/ 45363434 w 23"/>
              <a:gd name="T23" fmla="*/ 42844160 h 19"/>
              <a:gd name="T24" fmla="*/ 27722892 w 23"/>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2"/>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5" name="Freeform 1049"/>
          <p:cNvSpPr>
            <a:spLocks/>
          </p:cNvSpPr>
          <p:nvPr/>
        </p:nvSpPr>
        <p:spPr bwMode="auto">
          <a:xfrm>
            <a:off x="4357688" y="3233738"/>
            <a:ext cx="49212" cy="38100"/>
          </a:xfrm>
          <a:custGeom>
            <a:avLst/>
            <a:gdLst>
              <a:gd name="T0" fmla="*/ 27722231 w 31"/>
              <a:gd name="T1" fmla="*/ 55443438 h 24"/>
              <a:gd name="T2" fmla="*/ 17641708 w 31"/>
              <a:gd name="T3" fmla="*/ 60483750 h 24"/>
              <a:gd name="T4" fmla="*/ 7561186 w 31"/>
              <a:gd name="T5" fmla="*/ 52924075 h 24"/>
              <a:gd name="T6" fmla="*/ 0 w 31"/>
              <a:gd name="T7" fmla="*/ 42843450 h 24"/>
              <a:gd name="T8" fmla="*/ 2520924 w 31"/>
              <a:gd name="T9" fmla="*/ 27722513 h 24"/>
              <a:gd name="T10" fmla="*/ 12601447 w 31"/>
              <a:gd name="T11" fmla="*/ 22682200 h 24"/>
              <a:gd name="T12" fmla="*/ 50402613 w 31"/>
              <a:gd name="T13" fmla="*/ 5040313 h 24"/>
              <a:gd name="T14" fmla="*/ 60483135 w 31"/>
              <a:gd name="T15" fmla="*/ 0 h 24"/>
              <a:gd name="T16" fmla="*/ 70563658 w 31"/>
              <a:gd name="T17" fmla="*/ 7561263 h 24"/>
              <a:gd name="T18" fmla="*/ 78124844 w 31"/>
              <a:gd name="T19" fmla="*/ 17640300 h 24"/>
              <a:gd name="T20" fmla="*/ 75603919 w 31"/>
              <a:gd name="T21" fmla="*/ 32761238 h 24"/>
              <a:gd name="T22" fmla="*/ 65523397 w 31"/>
              <a:gd name="T23" fmla="*/ 37801550 h 24"/>
              <a:gd name="T24" fmla="*/ 27722231 w 31"/>
              <a:gd name="T25" fmla="*/ 5544343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4"/>
              <a:gd name="T41" fmla="*/ 31 w 3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4">
                <a:moveTo>
                  <a:pt x="11" y="22"/>
                </a:moveTo>
                <a:lnTo>
                  <a:pt x="7" y="24"/>
                </a:lnTo>
                <a:lnTo>
                  <a:pt x="3" y="21"/>
                </a:lnTo>
                <a:lnTo>
                  <a:pt x="0" y="17"/>
                </a:lnTo>
                <a:lnTo>
                  <a:pt x="1" y="11"/>
                </a:lnTo>
                <a:lnTo>
                  <a:pt x="5" y="9"/>
                </a:lnTo>
                <a:lnTo>
                  <a:pt x="20" y="2"/>
                </a:lnTo>
                <a:lnTo>
                  <a:pt x="24" y="0"/>
                </a:lnTo>
                <a:lnTo>
                  <a:pt x="28" y="3"/>
                </a:lnTo>
                <a:lnTo>
                  <a:pt x="31" y="7"/>
                </a:lnTo>
                <a:lnTo>
                  <a:pt x="30" y="13"/>
                </a:lnTo>
                <a:lnTo>
                  <a:pt x="26" y="15"/>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6" name="Freeform 1050"/>
          <p:cNvSpPr>
            <a:spLocks/>
          </p:cNvSpPr>
          <p:nvPr/>
        </p:nvSpPr>
        <p:spPr bwMode="auto">
          <a:xfrm>
            <a:off x="4381500" y="3227388"/>
            <a:ext cx="42863" cy="33337"/>
          </a:xfrm>
          <a:custGeom>
            <a:avLst/>
            <a:gdLst>
              <a:gd name="T0" fmla="*/ 27722836 w 27"/>
              <a:gd name="T1" fmla="*/ 52923281 h 21"/>
              <a:gd name="T2" fmla="*/ 12601722 w 27"/>
              <a:gd name="T3" fmla="*/ 52923281 h 21"/>
              <a:gd name="T4" fmla="*/ 2520979 w 27"/>
              <a:gd name="T5" fmla="*/ 45362132 h 21"/>
              <a:gd name="T6" fmla="*/ 0 w 27"/>
              <a:gd name="T7" fmla="*/ 32762334 h 21"/>
              <a:gd name="T8" fmla="*/ 2520979 w 27"/>
              <a:gd name="T9" fmla="*/ 22681860 h 21"/>
              <a:gd name="T10" fmla="*/ 12601722 w 27"/>
              <a:gd name="T11" fmla="*/ 10080474 h 21"/>
              <a:gd name="T12" fmla="*/ 40322970 w 27"/>
              <a:gd name="T13" fmla="*/ 0 h 21"/>
              <a:gd name="T14" fmla="*/ 55444084 w 27"/>
              <a:gd name="T15" fmla="*/ 0 h 21"/>
              <a:gd name="T16" fmla="*/ 65524827 w 27"/>
              <a:gd name="T17" fmla="*/ 7561149 h 21"/>
              <a:gd name="T18" fmla="*/ 68045806 w 27"/>
              <a:gd name="T19" fmla="*/ 22681860 h 21"/>
              <a:gd name="T20" fmla="*/ 65524827 w 27"/>
              <a:gd name="T21" fmla="*/ 32762334 h 21"/>
              <a:gd name="T22" fmla="*/ 55444084 w 27"/>
              <a:gd name="T23" fmla="*/ 42842807 h 21"/>
              <a:gd name="T24" fmla="*/ 27722836 w 27"/>
              <a:gd name="T25" fmla="*/ 529232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9"/>
                </a:lnTo>
                <a:lnTo>
                  <a:pt x="5" y="4"/>
                </a:lnTo>
                <a:lnTo>
                  <a:pt x="16" y="0"/>
                </a:lnTo>
                <a:lnTo>
                  <a:pt x="22" y="0"/>
                </a:lnTo>
                <a:lnTo>
                  <a:pt x="26" y="3"/>
                </a:lnTo>
                <a:lnTo>
                  <a:pt x="27" y="9"/>
                </a:lnTo>
                <a:lnTo>
                  <a:pt x="26" y="13"/>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7" name="Freeform 1051"/>
          <p:cNvSpPr>
            <a:spLocks/>
          </p:cNvSpPr>
          <p:nvPr/>
        </p:nvSpPr>
        <p:spPr bwMode="auto">
          <a:xfrm>
            <a:off x="4398963" y="3217863"/>
            <a:ext cx="44450" cy="36512"/>
          </a:xfrm>
          <a:custGeom>
            <a:avLst/>
            <a:gdLst>
              <a:gd name="T0" fmla="*/ 30241875 w 28"/>
              <a:gd name="T1" fmla="*/ 52923350 h 23"/>
              <a:gd name="T2" fmla="*/ 15120938 w 28"/>
              <a:gd name="T3" fmla="*/ 57963594 h 23"/>
              <a:gd name="T4" fmla="*/ 5040313 w 28"/>
              <a:gd name="T5" fmla="*/ 50402435 h 23"/>
              <a:gd name="T6" fmla="*/ 0 w 28"/>
              <a:gd name="T7" fmla="*/ 40321948 h 23"/>
              <a:gd name="T8" fmla="*/ 2520950 w 28"/>
              <a:gd name="T9" fmla="*/ 25201217 h 23"/>
              <a:gd name="T10" fmla="*/ 10080625 w 28"/>
              <a:gd name="T11" fmla="*/ 20160974 h 23"/>
              <a:gd name="T12" fmla="*/ 40322500 w 28"/>
              <a:gd name="T13" fmla="*/ 2520915 h 23"/>
              <a:gd name="T14" fmla="*/ 52924075 w 28"/>
              <a:gd name="T15" fmla="*/ 0 h 23"/>
              <a:gd name="T16" fmla="*/ 63004700 w 28"/>
              <a:gd name="T17" fmla="*/ 5040243 h 23"/>
              <a:gd name="T18" fmla="*/ 70564375 w 28"/>
              <a:gd name="T19" fmla="*/ 15120730 h 23"/>
              <a:gd name="T20" fmla="*/ 68045013 w 28"/>
              <a:gd name="T21" fmla="*/ 30241461 h 23"/>
              <a:gd name="T22" fmla="*/ 60483750 w 28"/>
              <a:gd name="T23" fmla="*/ 37802620 h 23"/>
              <a:gd name="T24" fmla="*/ 30241875 w 28"/>
              <a:gd name="T25" fmla="*/ 5292335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1"/>
                </a:moveTo>
                <a:lnTo>
                  <a:pt x="6" y="23"/>
                </a:lnTo>
                <a:lnTo>
                  <a:pt x="2" y="20"/>
                </a:lnTo>
                <a:lnTo>
                  <a:pt x="0" y="16"/>
                </a:lnTo>
                <a:lnTo>
                  <a:pt x="1" y="10"/>
                </a:lnTo>
                <a:lnTo>
                  <a:pt x="4" y="8"/>
                </a:lnTo>
                <a:lnTo>
                  <a:pt x="16" y="1"/>
                </a:lnTo>
                <a:lnTo>
                  <a:pt x="21" y="0"/>
                </a:lnTo>
                <a:lnTo>
                  <a:pt x="25" y="2"/>
                </a:lnTo>
                <a:lnTo>
                  <a:pt x="28" y="6"/>
                </a:lnTo>
                <a:lnTo>
                  <a:pt x="27" y="12"/>
                </a:lnTo>
                <a:lnTo>
                  <a:pt x="24"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8" name="Freeform 1052"/>
          <p:cNvSpPr>
            <a:spLocks/>
          </p:cNvSpPr>
          <p:nvPr/>
        </p:nvSpPr>
        <p:spPr bwMode="auto">
          <a:xfrm>
            <a:off x="4418013" y="3208338"/>
            <a:ext cx="49212" cy="34925"/>
          </a:xfrm>
          <a:custGeom>
            <a:avLst/>
            <a:gdLst>
              <a:gd name="T0" fmla="*/ 27722231 w 31"/>
              <a:gd name="T1" fmla="*/ 55443438 h 22"/>
              <a:gd name="T2" fmla="*/ 12601447 w 31"/>
              <a:gd name="T3" fmla="*/ 55443438 h 22"/>
              <a:gd name="T4" fmla="*/ 2520924 w 31"/>
              <a:gd name="T5" fmla="*/ 47883763 h 22"/>
              <a:gd name="T6" fmla="*/ 0 w 31"/>
              <a:gd name="T7" fmla="*/ 35282188 h 22"/>
              <a:gd name="T8" fmla="*/ 2520924 w 31"/>
              <a:gd name="T9" fmla="*/ 25201563 h 22"/>
              <a:gd name="T10" fmla="*/ 12601447 w 31"/>
              <a:gd name="T11" fmla="*/ 15120938 h 22"/>
              <a:gd name="T12" fmla="*/ 50402613 w 31"/>
              <a:gd name="T13" fmla="*/ 0 h 22"/>
              <a:gd name="T14" fmla="*/ 65523397 w 31"/>
              <a:gd name="T15" fmla="*/ 0 h 22"/>
              <a:gd name="T16" fmla="*/ 75603919 w 31"/>
              <a:gd name="T17" fmla="*/ 7559675 h 22"/>
              <a:gd name="T18" fmla="*/ 78124844 w 31"/>
              <a:gd name="T19" fmla="*/ 20161250 h 22"/>
              <a:gd name="T20" fmla="*/ 75603919 w 31"/>
              <a:gd name="T21" fmla="*/ 30241875 h 22"/>
              <a:gd name="T22" fmla="*/ 65523397 w 31"/>
              <a:gd name="T23" fmla="*/ 40322500 h 22"/>
              <a:gd name="T24" fmla="*/ 27722231 w 31"/>
              <a:gd name="T25" fmla="*/ 55443438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5" y="22"/>
                </a:lnTo>
                <a:lnTo>
                  <a:pt x="1" y="19"/>
                </a:lnTo>
                <a:lnTo>
                  <a:pt x="0" y="14"/>
                </a:lnTo>
                <a:lnTo>
                  <a:pt x="1" y="10"/>
                </a:lnTo>
                <a:lnTo>
                  <a:pt x="5" y="6"/>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19" name="Freeform 1053"/>
          <p:cNvSpPr>
            <a:spLocks/>
          </p:cNvSpPr>
          <p:nvPr/>
        </p:nvSpPr>
        <p:spPr bwMode="auto">
          <a:xfrm>
            <a:off x="4441825" y="3200400"/>
            <a:ext cx="41275" cy="33338"/>
          </a:xfrm>
          <a:custGeom>
            <a:avLst/>
            <a:gdLst>
              <a:gd name="T0" fmla="*/ 30241875 w 26"/>
              <a:gd name="T1" fmla="*/ 50403881 h 21"/>
              <a:gd name="T2" fmla="*/ 17640300 w 26"/>
              <a:gd name="T3" fmla="*/ 52924869 h 21"/>
              <a:gd name="T4" fmla="*/ 7561263 w 26"/>
              <a:gd name="T5" fmla="*/ 47884481 h 21"/>
              <a:gd name="T6" fmla="*/ 0 w 26"/>
              <a:gd name="T7" fmla="*/ 37803704 h 21"/>
              <a:gd name="T8" fmla="*/ 2520950 w 26"/>
              <a:gd name="T9" fmla="*/ 27722928 h 21"/>
              <a:gd name="T10" fmla="*/ 10080625 w 26"/>
              <a:gd name="T11" fmla="*/ 17642152 h 21"/>
              <a:gd name="T12" fmla="*/ 32762825 w 26"/>
              <a:gd name="T13" fmla="*/ 2520988 h 21"/>
              <a:gd name="T14" fmla="*/ 47883763 w 26"/>
              <a:gd name="T15" fmla="*/ 0 h 21"/>
              <a:gd name="T16" fmla="*/ 57964388 w 26"/>
              <a:gd name="T17" fmla="*/ 5040388 h 21"/>
              <a:gd name="T18" fmla="*/ 65524063 w 26"/>
              <a:gd name="T19" fmla="*/ 17642152 h 21"/>
              <a:gd name="T20" fmla="*/ 60483750 w 26"/>
              <a:gd name="T21" fmla="*/ 27722928 h 21"/>
              <a:gd name="T22" fmla="*/ 55443438 w 26"/>
              <a:gd name="T23" fmla="*/ 37803704 h 21"/>
              <a:gd name="T24" fmla="*/ 30241875 w 26"/>
              <a:gd name="T25" fmla="*/ 504038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1"/>
              <a:gd name="T41" fmla="*/ 26 w 2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1">
                <a:moveTo>
                  <a:pt x="12" y="20"/>
                </a:moveTo>
                <a:lnTo>
                  <a:pt x="7" y="21"/>
                </a:lnTo>
                <a:lnTo>
                  <a:pt x="3" y="19"/>
                </a:lnTo>
                <a:lnTo>
                  <a:pt x="0" y="15"/>
                </a:lnTo>
                <a:lnTo>
                  <a:pt x="1" y="11"/>
                </a:lnTo>
                <a:lnTo>
                  <a:pt x="4" y="7"/>
                </a:lnTo>
                <a:lnTo>
                  <a:pt x="13" y="1"/>
                </a:lnTo>
                <a:lnTo>
                  <a:pt x="19" y="0"/>
                </a:lnTo>
                <a:lnTo>
                  <a:pt x="23" y="2"/>
                </a:lnTo>
                <a:lnTo>
                  <a:pt x="26" y="7"/>
                </a:lnTo>
                <a:lnTo>
                  <a:pt x="24" y="11"/>
                </a:lnTo>
                <a:lnTo>
                  <a:pt x="22"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0" name="Freeform 1054"/>
          <p:cNvSpPr>
            <a:spLocks/>
          </p:cNvSpPr>
          <p:nvPr/>
        </p:nvSpPr>
        <p:spPr bwMode="auto">
          <a:xfrm>
            <a:off x="4456113" y="3197225"/>
            <a:ext cx="30162" cy="28575"/>
          </a:xfrm>
          <a:custGeom>
            <a:avLst/>
            <a:gdLst>
              <a:gd name="T0" fmla="*/ 32762282 w 19"/>
              <a:gd name="T1" fmla="*/ 42843450 h 18"/>
              <a:gd name="T2" fmla="*/ 17641595 w 19"/>
              <a:gd name="T3" fmla="*/ 45362813 h 18"/>
              <a:gd name="T4" fmla="*/ 7561137 w 19"/>
              <a:gd name="T5" fmla="*/ 37801550 h 18"/>
              <a:gd name="T6" fmla="*/ 0 w 19"/>
              <a:gd name="T7" fmla="*/ 27720925 h 18"/>
              <a:gd name="T8" fmla="*/ 5040229 w 19"/>
              <a:gd name="T9" fmla="*/ 15120938 h 18"/>
              <a:gd name="T10" fmla="*/ 10080458 w 19"/>
              <a:gd name="T11" fmla="*/ 7559675 h 18"/>
              <a:gd name="T12" fmla="*/ 17641595 w 19"/>
              <a:gd name="T13" fmla="*/ 5040313 h 18"/>
              <a:gd name="T14" fmla="*/ 32762282 w 19"/>
              <a:gd name="T15" fmla="*/ 0 h 18"/>
              <a:gd name="T16" fmla="*/ 42842740 w 19"/>
              <a:gd name="T17" fmla="*/ 7559675 h 18"/>
              <a:gd name="T18" fmla="*/ 47882969 w 19"/>
              <a:gd name="T19" fmla="*/ 17640300 h 18"/>
              <a:gd name="T20" fmla="*/ 45362061 w 19"/>
              <a:gd name="T21" fmla="*/ 32761238 h 18"/>
              <a:gd name="T22" fmla="*/ 37802511 w 19"/>
              <a:gd name="T23" fmla="*/ 37801550 h 18"/>
              <a:gd name="T24" fmla="*/ 32762282 w 19"/>
              <a:gd name="T25" fmla="*/ 428434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1" name="Freeform 1055"/>
          <p:cNvSpPr>
            <a:spLocks/>
          </p:cNvSpPr>
          <p:nvPr/>
        </p:nvSpPr>
        <p:spPr bwMode="auto">
          <a:xfrm>
            <a:off x="4460875" y="3157538"/>
            <a:ext cx="115888" cy="66675"/>
          </a:xfrm>
          <a:custGeom>
            <a:avLst/>
            <a:gdLst>
              <a:gd name="T0" fmla="*/ 27722632 w 73"/>
              <a:gd name="T1" fmla="*/ 100806250 h 42"/>
              <a:gd name="T2" fmla="*/ 17641964 w 73"/>
              <a:gd name="T3" fmla="*/ 105846563 h 42"/>
              <a:gd name="T4" fmla="*/ 7561295 w 73"/>
              <a:gd name="T5" fmla="*/ 98286888 h 42"/>
              <a:gd name="T6" fmla="*/ 0 w 73"/>
              <a:gd name="T7" fmla="*/ 88206263 h 42"/>
              <a:gd name="T8" fmla="*/ 2520961 w 73"/>
              <a:gd name="T9" fmla="*/ 73083738 h 42"/>
              <a:gd name="T10" fmla="*/ 12601629 w 73"/>
              <a:gd name="T11" fmla="*/ 68043425 h 42"/>
              <a:gd name="T12" fmla="*/ 158771323 w 73"/>
              <a:gd name="T13" fmla="*/ 2520950 h 42"/>
              <a:gd name="T14" fmla="*/ 168851991 w 73"/>
              <a:gd name="T15" fmla="*/ 0 h 42"/>
              <a:gd name="T16" fmla="*/ 178932660 w 73"/>
              <a:gd name="T17" fmla="*/ 5040313 h 42"/>
              <a:gd name="T18" fmla="*/ 183972994 w 73"/>
              <a:gd name="T19" fmla="*/ 15120938 h 42"/>
              <a:gd name="T20" fmla="*/ 181452033 w 73"/>
              <a:gd name="T21" fmla="*/ 30241875 h 42"/>
              <a:gd name="T22" fmla="*/ 171371364 w 73"/>
              <a:gd name="T23" fmla="*/ 37801550 h 42"/>
              <a:gd name="T24" fmla="*/ 27722632 w 73"/>
              <a:gd name="T25" fmla="*/ 10080625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42"/>
              <a:gd name="T41" fmla="*/ 73 w 73"/>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42">
                <a:moveTo>
                  <a:pt x="11" y="40"/>
                </a:moveTo>
                <a:lnTo>
                  <a:pt x="7" y="42"/>
                </a:lnTo>
                <a:lnTo>
                  <a:pt x="3" y="39"/>
                </a:lnTo>
                <a:lnTo>
                  <a:pt x="0" y="35"/>
                </a:lnTo>
                <a:lnTo>
                  <a:pt x="1" y="29"/>
                </a:lnTo>
                <a:lnTo>
                  <a:pt x="5" y="27"/>
                </a:lnTo>
                <a:lnTo>
                  <a:pt x="63" y="1"/>
                </a:lnTo>
                <a:lnTo>
                  <a:pt x="67" y="0"/>
                </a:lnTo>
                <a:lnTo>
                  <a:pt x="71" y="2"/>
                </a:lnTo>
                <a:lnTo>
                  <a:pt x="73" y="6"/>
                </a:lnTo>
                <a:lnTo>
                  <a:pt x="72" y="12"/>
                </a:lnTo>
                <a:lnTo>
                  <a:pt x="68" y="15"/>
                </a:lnTo>
                <a:lnTo>
                  <a:pt x="11" y="4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2" name="Freeform 1056"/>
          <p:cNvSpPr>
            <a:spLocks/>
          </p:cNvSpPr>
          <p:nvPr/>
        </p:nvSpPr>
        <p:spPr bwMode="auto">
          <a:xfrm>
            <a:off x="4551363" y="3154363"/>
            <a:ext cx="31750" cy="28575"/>
          </a:xfrm>
          <a:custGeom>
            <a:avLst/>
            <a:gdLst>
              <a:gd name="T0" fmla="*/ 27720925 w 20"/>
              <a:gd name="T1" fmla="*/ 45362813 h 18"/>
              <a:gd name="T2" fmla="*/ 15120938 w 20"/>
              <a:gd name="T3" fmla="*/ 45362813 h 18"/>
              <a:gd name="T4" fmla="*/ 2520950 w 20"/>
              <a:gd name="T5" fmla="*/ 37801550 h 18"/>
              <a:gd name="T6" fmla="*/ 0 w 20"/>
              <a:gd name="T7" fmla="*/ 25201563 h 18"/>
              <a:gd name="T8" fmla="*/ 2520950 w 20"/>
              <a:gd name="T9" fmla="*/ 15120938 h 18"/>
              <a:gd name="T10" fmla="*/ 15120938 w 20"/>
              <a:gd name="T11" fmla="*/ 5040313 h 18"/>
              <a:gd name="T12" fmla="*/ 25201563 w 20"/>
              <a:gd name="T13" fmla="*/ 0 h 18"/>
              <a:gd name="T14" fmla="*/ 37801550 w 20"/>
              <a:gd name="T15" fmla="*/ 0 h 18"/>
              <a:gd name="T16" fmla="*/ 47883763 w 20"/>
              <a:gd name="T17" fmla="*/ 7559675 h 18"/>
              <a:gd name="T18" fmla="*/ 50403125 w 20"/>
              <a:gd name="T19" fmla="*/ 20161250 h 18"/>
              <a:gd name="T20" fmla="*/ 47883763 w 20"/>
              <a:gd name="T21" fmla="*/ 30241875 h 18"/>
              <a:gd name="T22" fmla="*/ 37801550 w 20"/>
              <a:gd name="T23" fmla="*/ 42843450 h 18"/>
              <a:gd name="T24" fmla="*/ 27720925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3" name="Freeform 1057"/>
          <p:cNvSpPr>
            <a:spLocks/>
          </p:cNvSpPr>
          <p:nvPr/>
        </p:nvSpPr>
        <p:spPr bwMode="auto">
          <a:xfrm>
            <a:off x="4557713" y="3136900"/>
            <a:ext cx="60325" cy="44450"/>
          </a:xfrm>
          <a:custGeom>
            <a:avLst/>
            <a:gdLst>
              <a:gd name="T0" fmla="*/ 30241875 w 38"/>
              <a:gd name="T1" fmla="*/ 65524063 h 28"/>
              <a:gd name="T2" fmla="*/ 17640300 w 38"/>
              <a:gd name="T3" fmla="*/ 70564375 h 28"/>
              <a:gd name="T4" fmla="*/ 7559675 w 38"/>
              <a:gd name="T5" fmla="*/ 63004700 h 28"/>
              <a:gd name="T6" fmla="*/ 0 w 38"/>
              <a:gd name="T7" fmla="*/ 52924075 h 28"/>
              <a:gd name="T8" fmla="*/ 5040313 w 38"/>
              <a:gd name="T9" fmla="*/ 37801550 h 28"/>
              <a:gd name="T10" fmla="*/ 10080625 w 38"/>
              <a:gd name="T11" fmla="*/ 32762825 h 28"/>
              <a:gd name="T12" fmla="*/ 65524063 w 38"/>
              <a:gd name="T13" fmla="*/ 5040313 h 28"/>
              <a:gd name="T14" fmla="*/ 78124050 w 38"/>
              <a:gd name="T15" fmla="*/ 0 h 28"/>
              <a:gd name="T16" fmla="*/ 88206263 w 38"/>
              <a:gd name="T17" fmla="*/ 7561263 h 28"/>
              <a:gd name="T18" fmla="*/ 95765938 w 38"/>
              <a:gd name="T19" fmla="*/ 17641888 h 28"/>
              <a:gd name="T20" fmla="*/ 93246575 w 38"/>
              <a:gd name="T21" fmla="*/ 32762825 h 28"/>
              <a:gd name="T22" fmla="*/ 85685313 w 38"/>
              <a:gd name="T23" fmla="*/ 37801550 h 28"/>
              <a:gd name="T24" fmla="*/ 30241875 w 38"/>
              <a:gd name="T25" fmla="*/ 65524063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8"/>
              <a:gd name="T41" fmla="*/ 38 w 3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8">
                <a:moveTo>
                  <a:pt x="12" y="26"/>
                </a:moveTo>
                <a:lnTo>
                  <a:pt x="7" y="28"/>
                </a:lnTo>
                <a:lnTo>
                  <a:pt x="3" y="25"/>
                </a:lnTo>
                <a:lnTo>
                  <a:pt x="0" y="21"/>
                </a:lnTo>
                <a:lnTo>
                  <a:pt x="2" y="15"/>
                </a:lnTo>
                <a:lnTo>
                  <a:pt x="4" y="13"/>
                </a:lnTo>
                <a:lnTo>
                  <a:pt x="26" y="2"/>
                </a:lnTo>
                <a:lnTo>
                  <a:pt x="31" y="0"/>
                </a:lnTo>
                <a:lnTo>
                  <a:pt x="35" y="3"/>
                </a:lnTo>
                <a:lnTo>
                  <a:pt x="38" y="7"/>
                </a:lnTo>
                <a:lnTo>
                  <a:pt x="37" y="13"/>
                </a:lnTo>
                <a:lnTo>
                  <a:pt x="34" y="15"/>
                </a:lnTo>
                <a:lnTo>
                  <a:pt x="12" y="2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4" name="Freeform 1058"/>
          <p:cNvSpPr>
            <a:spLocks/>
          </p:cNvSpPr>
          <p:nvPr/>
        </p:nvSpPr>
        <p:spPr bwMode="auto">
          <a:xfrm>
            <a:off x="4592638" y="3117850"/>
            <a:ext cx="71437" cy="46038"/>
          </a:xfrm>
          <a:custGeom>
            <a:avLst/>
            <a:gdLst>
              <a:gd name="T0" fmla="*/ 27722318 w 45"/>
              <a:gd name="T1" fmla="*/ 73086119 h 29"/>
              <a:gd name="T2" fmla="*/ 17641764 w 45"/>
              <a:gd name="T3" fmla="*/ 73086119 h 29"/>
              <a:gd name="T4" fmla="*/ 2520932 w 45"/>
              <a:gd name="T5" fmla="*/ 65524774 h 29"/>
              <a:gd name="T6" fmla="*/ 0 w 45"/>
              <a:gd name="T7" fmla="*/ 55444040 h 29"/>
              <a:gd name="T8" fmla="*/ 2520932 w 45"/>
              <a:gd name="T9" fmla="*/ 40322938 h 29"/>
              <a:gd name="T10" fmla="*/ 12601487 w 45"/>
              <a:gd name="T11" fmla="*/ 30242203 h 29"/>
              <a:gd name="T12" fmla="*/ 85684713 w 45"/>
              <a:gd name="T13" fmla="*/ 0 h 29"/>
              <a:gd name="T14" fmla="*/ 95765267 w 45"/>
              <a:gd name="T15" fmla="*/ 0 h 29"/>
              <a:gd name="T16" fmla="*/ 108366754 w 45"/>
              <a:gd name="T17" fmla="*/ 7561345 h 29"/>
              <a:gd name="T18" fmla="*/ 113407031 w 45"/>
              <a:gd name="T19" fmla="*/ 17642079 h 29"/>
              <a:gd name="T20" fmla="*/ 108366754 w 45"/>
              <a:gd name="T21" fmla="*/ 30242203 h 29"/>
              <a:gd name="T22" fmla="*/ 98286200 w 45"/>
              <a:gd name="T23" fmla="*/ 40322938 h 29"/>
              <a:gd name="T24" fmla="*/ 27722318 w 45"/>
              <a:gd name="T25" fmla="*/ 7308611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9"/>
              <a:gd name="T41" fmla="*/ 45 w 4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9">
                <a:moveTo>
                  <a:pt x="11" y="29"/>
                </a:moveTo>
                <a:lnTo>
                  <a:pt x="7" y="29"/>
                </a:lnTo>
                <a:lnTo>
                  <a:pt x="1" y="26"/>
                </a:lnTo>
                <a:lnTo>
                  <a:pt x="0" y="22"/>
                </a:lnTo>
                <a:lnTo>
                  <a:pt x="1" y="16"/>
                </a:lnTo>
                <a:lnTo>
                  <a:pt x="5" y="12"/>
                </a:lnTo>
                <a:lnTo>
                  <a:pt x="34" y="0"/>
                </a:lnTo>
                <a:lnTo>
                  <a:pt x="38" y="0"/>
                </a:lnTo>
                <a:lnTo>
                  <a:pt x="43" y="3"/>
                </a:lnTo>
                <a:lnTo>
                  <a:pt x="45" y="7"/>
                </a:lnTo>
                <a:lnTo>
                  <a:pt x="43" y="12"/>
                </a:lnTo>
                <a:lnTo>
                  <a:pt x="39" y="16"/>
                </a:lnTo>
                <a:lnTo>
                  <a:pt x="11"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5" name="Freeform 1059"/>
          <p:cNvSpPr>
            <a:spLocks/>
          </p:cNvSpPr>
          <p:nvPr/>
        </p:nvSpPr>
        <p:spPr bwMode="auto">
          <a:xfrm>
            <a:off x="4637088" y="3106738"/>
            <a:ext cx="47625" cy="36512"/>
          </a:xfrm>
          <a:custGeom>
            <a:avLst/>
            <a:gdLst>
              <a:gd name="T0" fmla="*/ 32762825 w 30"/>
              <a:gd name="T1" fmla="*/ 55442678 h 23"/>
              <a:gd name="T2" fmla="*/ 17641888 w 30"/>
              <a:gd name="T3" fmla="*/ 57963594 h 23"/>
              <a:gd name="T4" fmla="*/ 7561263 w 30"/>
              <a:gd name="T5" fmla="*/ 52923350 h 23"/>
              <a:gd name="T6" fmla="*/ 0 w 30"/>
              <a:gd name="T7" fmla="*/ 42842863 h 23"/>
              <a:gd name="T8" fmla="*/ 5040313 w 30"/>
              <a:gd name="T9" fmla="*/ 27722133 h 23"/>
              <a:gd name="T10" fmla="*/ 10080625 w 30"/>
              <a:gd name="T11" fmla="*/ 22681889 h 23"/>
              <a:gd name="T12" fmla="*/ 45362813 w 30"/>
              <a:gd name="T13" fmla="*/ 5040243 h 23"/>
              <a:gd name="T14" fmla="*/ 57964388 w 30"/>
              <a:gd name="T15" fmla="*/ 0 h 23"/>
              <a:gd name="T16" fmla="*/ 70564375 w 30"/>
              <a:gd name="T17" fmla="*/ 7561159 h 23"/>
              <a:gd name="T18" fmla="*/ 75604688 w 30"/>
              <a:gd name="T19" fmla="*/ 17641646 h 23"/>
              <a:gd name="T20" fmla="*/ 73085325 w 30"/>
              <a:gd name="T21" fmla="*/ 32762376 h 23"/>
              <a:gd name="T22" fmla="*/ 65524063 w 30"/>
              <a:gd name="T23" fmla="*/ 37802620 h 23"/>
              <a:gd name="T24" fmla="*/ 32762825 w 30"/>
              <a:gd name="T25" fmla="*/ 55442678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3" y="22"/>
                </a:moveTo>
                <a:lnTo>
                  <a:pt x="7" y="23"/>
                </a:lnTo>
                <a:lnTo>
                  <a:pt x="3" y="21"/>
                </a:lnTo>
                <a:lnTo>
                  <a:pt x="0" y="17"/>
                </a:lnTo>
                <a:lnTo>
                  <a:pt x="2" y="11"/>
                </a:lnTo>
                <a:lnTo>
                  <a:pt x="4" y="9"/>
                </a:lnTo>
                <a:lnTo>
                  <a:pt x="18" y="2"/>
                </a:lnTo>
                <a:lnTo>
                  <a:pt x="23" y="0"/>
                </a:lnTo>
                <a:lnTo>
                  <a:pt x="28" y="3"/>
                </a:lnTo>
                <a:lnTo>
                  <a:pt x="30" y="7"/>
                </a:lnTo>
                <a:lnTo>
                  <a:pt x="29" y="13"/>
                </a:lnTo>
                <a:lnTo>
                  <a:pt x="26" y="15"/>
                </a:lnTo>
                <a:lnTo>
                  <a:pt x="13"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6" name="Freeform 1060"/>
          <p:cNvSpPr>
            <a:spLocks/>
          </p:cNvSpPr>
          <p:nvPr/>
        </p:nvSpPr>
        <p:spPr bwMode="auto">
          <a:xfrm>
            <a:off x="4659313" y="3098800"/>
            <a:ext cx="42862" cy="34925"/>
          </a:xfrm>
          <a:custGeom>
            <a:avLst/>
            <a:gdLst>
              <a:gd name="T0" fmla="*/ 30241522 w 27"/>
              <a:gd name="T1" fmla="*/ 50403125 h 22"/>
              <a:gd name="T2" fmla="*/ 17641682 w 27"/>
              <a:gd name="T3" fmla="*/ 55443438 h 22"/>
              <a:gd name="T4" fmla="*/ 7561174 w 27"/>
              <a:gd name="T5" fmla="*/ 47883763 h 22"/>
              <a:gd name="T6" fmla="*/ 0 w 27"/>
              <a:gd name="T7" fmla="*/ 37801550 h 22"/>
              <a:gd name="T8" fmla="*/ 2520921 w 27"/>
              <a:gd name="T9" fmla="*/ 22682200 h 22"/>
              <a:gd name="T10" fmla="*/ 10080507 w 27"/>
              <a:gd name="T11" fmla="*/ 17640300 h 22"/>
              <a:gd name="T12" fmla="*/ 37802697 w 27"/>
              <a:gd name="T13" fmla="*/ 2520950 h 22"/>
              <a:gd name="T14" fmla="*/ 50402537 w 27"/>
              <a:gd name="T15" fmla="*/ 0 h 22"/>
              <a:gd name="T16" fmla="*/ 60483044 w 27"/>
              <a:gd name="T17" fmla="*/ 7559675 h 22"/>
              <a:gd name="T18" fmla="*/ 68044219 w 27"/>
              <a:gd name="T19" fmla="*/ 17640300 h 22"/>
              <a:gd name="T20" fmla="*/ 65523298 w 27"/>
              <a:gd name="T21" fmla="*/ 30241875 h 22"/>
              <a:gd name="T22" fmla="*/ 57963711 w 27"/>
              <a:gd name="T23" fmla="*/ 37801550 h 22"/>
              <a:gd name="T24" fmla="*/ 30241522 w 27"/>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3"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7" name="Freeform 1061"/>
          <p:cNvSpPr>
            <a:spLocks/>
          </p:cNvSpPr>
          <p:nvPr/>
        </p:nvSpPr>
        <p:spPr bwMode="auto">
          <a:xfrm>
            <a:off x="4676775" y="2997200"/>
            <a:ext cx="234950" cy="127000"/>
          </a:xfrm>
          <a:custGeom>
            <a:avLst/>
            <a:gdLst>
              <a:gd name="T0" fmla="*/ 30241875 w 148"/>
              <a:gd name="T1" fmla="*/ 199093138 h 80"/>
              <a:gd name="T2" fmla="*/ 17640300 w 148"/>
              <a:gd name="T3" fmla="*/ 201612500 h 80"/>
              <a:gd name="T4" fmla="*/ 7559675 w 148"/>
              <a:gd name="T5" fmla="*/ 196572188 h 80"/>
              <a:gd name="T6" fmla="*/ 0 w 148"/>
              <a:gd name="T7" fmla="*/ 183972200 h 80"/>
              <a:gd name="T8" fmla="*/ 2520950 w 148"/>
              <a:gd name="T9" fmla="*/ 171370625 h 80"/>
              <a:gd name="T10" fmla="*/ 10080625 w 148"/>
              <a:gd name="T11" fmla="*/ 163810950 h 80"/>
              <a:gd name="T12" fmla="*/ 342741250 w 148"/>
              <a:gd name="T13" fmla="*/ 2520950 h 80"/>
              <a:gd name="T14" fmla="*/ 355342825 w 148"/>
              <a:gd name="T15" fmla="*/ 0 h 80"/>
              <a:gd name="T16" fmla="*/ 365423450 w 148"/>
              <a:gd name="T17" fmla="*/ 7559675 h 80"/>
              <a:gd name="T18" fmla="*/ 372983125 w 148"/>
              <a:gd name="T19" fmla="*/ 17640300 h 80"/>
              <a:gd name="T20" fmla="*/ 367942813 w 148"/>
              <a:gd name="T21" fmla="*/ 30241875 h 80"/>
              <a:gd name="T22" fmla="*/ 362902500 w 148"/>
              <a:gd name="T23" fmla="*/ 37801550 h 80"/>
              <a:gd name="T24" fmla="*/ 30241875 w 148"/>
              <a:gd name="T25" fmla="*/ 199093138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80"/>
              <a:gd name="T41" fmla="*/ 148 w 148"/>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80">
                <a:moveTo>
                  <a:pt x="12" y="79"/>
                </a:moveTo>
                <a:lnTo>
                  <a:pt x="7" y="80"/>
                </a:lnTo>
                <a:lnTo>
                  <a:pt x="3" y="78"/>
                </a:lnTo>
                <a:lnTo>
                  <a:pt x="0" y="73"/>
                </a:lnTo>
                <a:lnTo>
                  <a:pt x="1" y="68"/>
                </a:lnTo>
                <a:lnTo>
                  <a:pt x="4" y="65"/>
                </a:lnTo>
                <a:lnTo>
                  <a:pt x="136" y="1"/>
                </a:lnTo>
                <a:lnTo>
                  <a:pt x="141" y="0"/>
                </a:lnTo>
                <a:lnTo>
                  <a:pt x="145" y="3"/>
                </a:lnTo>
                <a:lnTo>
                  <a:pt x="148" y="7"/>
                </a:lnTo>
                <a:lnTo>
                  <a:pt x="146" y="12"/>
                </a:lnTo>
                <a:lnTo>
                  <a:pt x="144" y="15"/>
                </a:lnTo>
                <a:lnTo>
                  <a:pt x="12" y="7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8" name="Freeform 1062"/>
          <p:cNvSpPr>
            <a:spLocks/>
          </p:cNvSpPr>
          <p:nvPr/>
        </p:nvSpPr>
        <p:spPr bwMode="auto">
          <a:xfrm>
            <a:off x="4886325" y="2973388"/>
            <a:ext cx="68263" cy="49212"/>
          </a:xfrm>
          <a:custGeom>
            <a:avLst/>
            <a:gdLst>
              <a:gd name="T0" fmla="*/ 30242097 w 43"/>
              <a:gd name="T1" fmla="*/ 75603919 h 31"/>
              <a:gd name="T2" fmla="*/ 15121048 w 43"/>
              <a:gd name="T3" fmla="*/ 78124844 h 31"/>
              <a:gd name="T4" fmla="*/ 5040349 w 43"/>
              <a:gd name="T5" fmla="*/ 73084582 h 31"/>
              <a:gd name="T6" fmla="*/ 0 w 43"/>
              <a:gd name="T7" fmla="*/ 63004060 h 31"/>
              <a:gd name="T8" fmla="*/ 2520968 w 43"/>
              <a:gd name="T9" fmla="*/ 47883276 h 31"/>
              <a:gd name="T10" fmla="*/ 10080699 w 43"/>
              <a:gd name="T11" fmla="*/ 40322090 h 31"/>
              <a:gd name="T12" fmla="*/ 78126210 w 43"/>
              <a:gd name="T13" fmla="*/ 5040261 h 31"/>
              <a:gd name="T14" fmla="*/ 90726290 w 43"/>
              <a:gd name="T15" fmla="*/ 0 h 31"/>
              <a:gd name="T16" fmla="*/ 100806988 w 43"/>
              <a:gd name="T17" fmla="*/ 7561186 h 31"/>
              <a:gd name="T18" fmla="*/ 108368306 w 43"/>
              <a:gd name="T19" fmla="*/ 17641708 h 31"/>
              <a:gd name="T20" fmla="*/ 105847338 w 43"/>
              <a:gd name="T21" fmla="*/ 30241568 h 31"/>
              <a:gd name="T22" fmla="*/ 98287607 w 43"/>
              <a:gd name="T23" fmla="*/ 37802753 h 31"/>
              <a:gd name="T24" fmla="*/ 30242097 w 43"/>
              <a:gd name="T25" fmla="*/ 75603919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1"/>
              <a:gd name="T41" fmla="*/ 43 w 4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1">
                <a:moveTo>
                  <a:pt x="12" y="30"/>
                </a:moveTo>
                <a:lnTo>
                  <a:pt x="6" y="31"/>
                </a:lnTo>
                <a:lnTo>
                  <a:pt x="2" y="29"/>
                </a:lnTo>
                <a:lnTo>
                  <a:pt x="0" y="25"/>
                </a:lnTo>
                <a:lnTo>
                  <a:pt x="1" y="19"/>
                </a:lnTo>
                <a:lnTo>
                  <a:pt x="4" y="16"/>
                </a:lnTo>
                <a:lnTo>
                  <a:pt x="31" y="2"/>
                </a:lnTo>
                <a:lnTo>
                  <a:pt x="36" y="0"/>
                </a:lnTo>
                <a:lnTo>
                  <a:pt x="40" y="3"/>
                </a:lnTo>
                <a:lnTo>
                  <a:pt x="43" y="7"/>
                </a:lnTo>
                <a:lnTo>
                  <a:pt x="42" y="12"/>
                </a:lnTo>
                <a:lnTo>
                  <a:pt x="39" y="15"/>
                </a:lnTo>
                <a:lnTo>
                  <a:pt x="12" y="3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9" name="Freeform 1063"/>
          <p:cNvSpPr>
            <a:spLocks/>
          </p:cNvSpPr>
          <p:nvPr/>
        </p:nvSpPr>
        <p:spPr bwMode="auto">
          <a:xfrm>
            <a:off x="4651375" y="4567238"/>
            <a:ext cx="31750" cy="7937"/>
          </a:xfrm>
          <a:custGeom>
            <a:avLst/>
            <a:gdLst>
              <a:gd name="T0" fmla="*/ 50403125 w 20"/>
              <a:gd name="T1" fmla="*/ 10079990 h 5"/>
              <a:gd name="T2" fmla="*/ 2520950 w 20"/>
              <a:gd name="T3" fmla="*/ 12600781 h 5"/>
              <a:gd name="T4" fmla="*/ 0 w 20"/>
              <a:gd name="T5" fmla="*/ 2520791 h 5"/>
              <a:gd name="T6" fmla="*/ 50403125 w 20"/>
              <a:gd name="T7" fmla="*/ 0 h 5"/>
              <a:gd name="T8" fmla="*/ 50403125 w 20"/>
              <a:gd name="T9" fmla="*/ 1007999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20" y="4"/>
                </a:moveTo>
                <a:lnTo>
                  <a:pt x="1" y="5"/>
                </a:lnTo>
                <a:lnTo>
                  <a:pt x="0" y="1"/>
                </a:lnTo>
                <a:lnTo>
                  <a:pt x="20" y="0"/>
                </a:lnTo>
                <a:lnTo>
                  <a:pt x="2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0" name="Freeform 1064"/>
          <p:cNvSpPr>
            <a:spLocks/>
          </p:cNvSpPr>
          <p:nvPr/>
        </p:nvSpPr>
        <p:spPr bwMode="auto">
          <a:xfrm>
            <a:off x="4591050" y="4568825"/>
            <a:ext cx="30163" cy="7938"/>
          </a:xfrm>
          <a:custGeom>
            <a:avLst/>
            <a:gdLst>
              <a:gd name="T0" fmla="*/ 47884556 w 19"/>
              <a:gd name="T1" fmla="*/ 10081260 h 5"/>
              <a:gd name="T2" fmla="*/ 0 w 19"/>
              <a:gd name="T3" fmla="*/ 12602369 h 5"/>
              <a:gd name="T4" fmla="*/ 0 w 19"/>
              <a:gd name="T5" fmla="*/ 2521109 h 5"/>
              <a:gd name="T6" fmla="*/ 47884556 w 19"/>
              <a:gd name="T7" fmla="*/ 0 h 5"/>
              <a:gd name="T8" fmla="*/ 47884556 w 19"/>
              <a:gd name="T9" fmla="*/ 1008126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1" name="Freeform 1065"/>
          <p:cNvSpPr>
            <a:spLocks/>
          </p:cNvSpPr>
          <p:nvPr/>
        </p:nvSpPr>
        <p:spPr bwMode="auto">
          <a:xfrm>
            <a:off x="4527550" y="4570413"/>
            <a:ext cx="30163" cy="9525"/>
          </a:xfrm>
          <a:custGeom>
            <a:avLst/>
            <a:gdLst>
              <a:gd name="T0" fmla="*/ 47884556 w 19"/>
              <a:gd name="T1" fmla="*/ 10080625 h 6"/>
              <a:gd name="T2" fmla="*/ 0 w 19"/>
              <a:gd name="T3" fmla="*/ 15120938 h 6"/>
              <a:gd name="T4" fmla="*/ 0 w 19"/>
              <a:gd name="T5" fmla="*/ 5040313 h 6"/>
              <a:gd name="T6" fmla="*/ 47884556 w 19"/>
              <a:gd name="T7" fmla="*/ 0 h 6"/>
              <a:gd name="T8" fmla="*/ 47884556 w 19"/>
              <a:gd name="T9" fmla="*/ 1008062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4"/>
                </a:moveTo>
                <a:lnTo>
                  <a:pt x="0" y="6"/>
                </a:lnTo>
                <a:lnTo>
                  <a:pt x="0" y="2"/>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2" name="Rectangle 1066"/>
          <p:cNvSpPr>
            <a:spLocks noChangeArrowheads="1"/>
          </p:cNvSpPr>
          <p:nvPr/>
        </p:nvSpPr>
        <p:spPr bwMode="auto">
          <a:xfrm>
            <a:off x="4465638" y="4575175"/>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33" name="Freeform 1067"/>
          <p:cNvSpPr>
            <a:spLocks/>
          </p:cNvSpPr>
          <p:nvPr/>
        </p:nvSpPr>
        <p:spPr bwMode="auto">
          <a:xfrm>
            <a:off x="4405313" y="4576763"/>
            <a:ext cx="30162" cy="9525"/>
          </a:xfrm>
          <a:custGeom>
            <a:avLst/>
            <a:gdLst>
              <a:gd name="T0" fmla="*/ 47882969 w 19"/>
              <a:gd name="T1" fmla="*/ 12601575 h 6"/>
              <a:gd name="T2" fmla="*/ 0 w 19"/>
              <a:gd name="T3" fmla="*/ 15120938 h 6"/>
              <a:gd name="T4" fmla="*/ 0 w 19"/>
              <a:gd name="T5" fmla="*/ 5040313 h 6"/>
              <a:gd name="T6" fmla="*/ 47882969 w 19"/>
              <a:gd name="T7" fmla="*/ 0 h 6"/>
              <a:gd name="T8" fmla="*/ 47882969 w 19"/>
              <a:gd name="T9" fmla="*/ 1260157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5"/>
                </a:moveTo>
                <a:lnTo>
                  <a:pt x="0" y="6"/>
                </a:lnTo>
                <a:lnTo>
                  <a:pt x="0" y="2"/>
                </a:lnTo>
                <a:lnTo>
                  <a:pt x="19" y="0"/>
                </a:lnTo>
                <a:lnTo>
                  <a:pt x="19" y="5"/>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4" name="Freeform 1068"/>
          <p:cNvSpPr>
            <a:spLocks/>
          </p:cNvSpPr>
          <p:nvPr/>
        </p:nvSpPr>
        <p:spPr bwMode="auto">
          <a:xfrm>
            <a:off x="4341813" y="4579938"/>
            <a:ext cx="30162" cy="7937"/>
          </a:xfrm>
          <a:custGeom>
            <a:avLst/>
            <a:gdLst>
              <a:gd name="T0" fmla="*/ 47882969 w 19"/>
              <a:gd name="T1" fmla="*/ 10079990 h 5"/>
              <a:gd name="T2" fmla="*/ 0 w 19"/>
              <a:gd name="T3" fmla="*/ 12600781 h 5"/>
              <a:gd name="T4" fmla="*/ 0 w 19"/>
              <a:gd name="T5" fmla="*/ 2520791 h 5"/>
              <a:gd name="T6" fmla="*/ 47882969 w 19"/>
              <a:gd name="T7" fmla="*/ 0 h 5"/>
              <a:gd name="T8" fmla="*/ 47882969 w 19"/>
              <a:gd name="T9" fmla="*/ 1007999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5" name="Rectangle 1069"/>
          <p:cNvSpPr>
            <a:spLocks noChangeArrowheads="1"/>
          </p:cNvSpPr>
          <p:nvPr/>
        </p:nvSpPr>
        <p:spPr bwMode="auto">
          <a:xfrm>
            <a:off x="4279900" y="4584700"/>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36" name="Freeform 1070"/>
          <p:cNvSpPr>
            <a:spLocks/>
          </p:cNvSpPr>
          <p:nvPr/>
        </p:nvSpPr>
        <p:spPr bwMode="auto">
          <a:xfrm>
            <a:off x="4221163" y="4586288"/>
            <a:ext cx="28575" cy="7937"/>
          </a:xfrm>
          <a:custGeom>
            <a:avLst/>
            <a:gdLst>
              <a:gd name="T0" fmla="*/ 45362813 w 18"/>
              <a:gd name="T1" fmla="*/ 10079990 h 5"/>
              <a:gd name="T2" fmla="*/ 0 w 18"/>
              <a:gd name="T3" fmla="*/ 12600781 h 5"/>
              <a:gd name="T4" fmla="*/ 0 w 18"/>
              <a:gd name="T5" fmla="*/ 2520791 h 5"/>
              <a:gd name="T6" fmla="*/ 45362813 w 18"/>
              <a:gd name="T7" fmla="*/ 0 h 5"/>
              <a:gd name="T8" fmla="*/ 45362813 w 18"/>
              <a:gd name="T9" fmla="*/ 10079990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4"/>
                </a:moveTo>
                <a:lnTo>
                  <a:pt x="0" y="5"/>
                </a:lnTo>
                <a:lnTo>
                  <a:pt x="0" y="1"/>
                </a:lnTo>
                <a:lnTo>
                  <a:pt x="18" y="0"/>
                </a:lnTo>
                <a:lnTo>
                  <a:pt x="18"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7" name="Rectangle 1071"/>
          <p:cNvSpPr>
            <a:spLocks noChangeArrowheads="1"/>
          </p:cNvSpPr>
          <p:nvPr/>
        </p:nvSpPr>
        <p:spPr bwMode="auto">
          <a:xfrm>
            <a:off x="4219575" y="4587875"/>
            <a:ext cx="1588"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38" name="Freeform 1072"/>
          <p:cNvSpPr>
            <a:spLocks/>
          </p:cNvSpPr>
          <p:nvPr/>
        </p:nvSpPr>
        <p:spPr bwMode="auto">
          <a:xfrm>
            <a:off x="4157663" y="4587875"/>
            <a:ext cx="30162" cy="9525"/>
          </a:xfrm>
          <a:custGeom>
            <a:avLst/>
            <a:gdLst>
              <a:gd name="T0" fmla="*/ 47882969 w 19"/>
              <a:gd name="T1" fmla="*/ 10080625 h 6"/>
              <a:gd name="T2" fmla="*/ 0 w 19"/>
              <a:gd name="T3" fmla="*/ 15120938 h 6"/>
              <a:gd name="T4" fmla="*/ 0 w 19"/>
              <a:gd name="T5" fmla="*/ 5040313 h 6"/>
              <a:gd name="T6" fmla="*/ 47882969 w 19"/>
              <a:gd name="T7" fmla="*/ 0 h 6"/>
              <a:gd name="T8" fmla="*/ 47882969 w 19"/>
              <a:gd name="T9" fmla="*/ 1008062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4"/>
                </a:moveTo>
                <a:lnTo>
                  <a:pt x="0" y="6"/>
                </a:lnTo>
                <a:lnTo>
                  <a:pt x="0" y="2"/>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39" name="Freeform 1073"/>
          <p:cNvSpPr>
            <a:spLocks/>
          </p:cNvSpPr>
          <p:nvPr/>
        </p:nvSpPr>
        <p:spPr bwMode="auto">
          <a:xfrm>
            <a:off x="4094163" y="4592638"/>
            <a:ext cx="33337" cy="6350"/>
          </a:xfrm>
          <a:custGeom>
            <a:avLst/>
            <a:gdLst>
              <a:gd name="T0" fmla="*/ 52923281 w 21"/>
              <a:gd name="T1" fmla="*/ 10080625 h 4"/>
              <a:gd name="T2" fmla="*/ 0 w 21"/>
              <a:gd name="T3" fmla="*/ 10080625 h 4"/>
              <a:gd name="T4" fmla="*/ 0 w 21"/>
              <a:gd name="T5" fmla="*/ 0 h 4"/>
              <a:gd name="T6" fmla="*/ 47883044 w 21"/>
              <a:gd name="T7" fmla="*/ 0 h 4"/>
              <a:gd name="T8" fmla="*/ 52923281 w 21"/>
              <a:gd name="T9" fmla="*/ 10080625 h 4"/>
              <a:gd name="T10" fmla="*/ 0 60000 65536"/>
              <a:gd name="T11" fmla="*/ 0 60000 65536"/>
              <a:gd name="T12" fmla="*/ 0 60000 65536"/>
              <a:gd name="T13" fmla="*/ 0 60000 65536"/>
              <a:gd name="T14" fmla="*/ 0 60000 65536"/>
              <a:gd name="T15" fmla="*/ 0 w 21"/>
              <a:gd name="T16" fmla="*/ 0 h 4"/>
              <a:gd name="T17" fmla="*/ 21 w 21"/>
              <a:gd name="T18" fmla="*/ 4 h 4"/>
            </a:gdLst>
            <a:ahLst/>
            <a:cxnLst>
              <a:cxn ang="T10">
                <a:pos x="T0" y="T1"/>
              </a:cxn>
              <a:cxn ang="T11">
                <a:pos x="T2" y="T3"/>
              </a:cxn>
              <a:cxn ang="T12">
                <a:pos x="T4" y="T5"/>
              </a:cxn>
              <a:cxn ang="T13">
                <a:pos x="T6" y="T7"/>
              </a:cxn>
              <a:cxn ang="T14">
                <a:pos x="T8" y="T9"/>
              </a:cxn>
            </a:cxnLst>
            <a:rect l="T15" t="T16" r="T17" b="T18"/>
            <a:pathLst>
              <a:path w="21" h="4">
                <a:moveTo>
                  <a:pt x="21" y="4"/>
                </a:moveTo>
                <a:lnTo>
                  <a:pt x="0" y="4"/>
                </a:lnTo>
                <a:lnTo>
                  <a:pt x="0" y="0"/>
                </a:lnTo>
                <a:lnTo>
                  <a:pt x="19" y="0"/>
                </a:lnTo>
                <a:lnTo>
                  <a:pt x="21"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0" name="Freeform 1074"/>
          <p:cNvSpPr>
            <a:spLocks/>
          </p:cNvSpPr>
          <p:nvPr/>
        </p:nvSpPr>
        <p:spPr bwMode="auto">
          <a:xfrm>
            <a:off x="4052888" y="4594225"/>
            <a:ext cx="11112" cy="6350"/>
          </a:xfrm>
          <a:custGeom>
            <a:avLst/>
            <a:gdLst>
              <a:gd name="T0" fmla="*/ 17641094 w 7"/>
              <a:gd name="T1" fmla="*/ 10080625 h 4"/>
              <a:gd name="T2" fmla="*/ 5040086 w 7"/>
              <a:gd name="T3" fmla="*/ 10080625 h 4"/>
              <a:gd name="T4" fmla="*/ 0 w 7"/>
              <a:gd name="T5" fmla="*/ 0 h 4"/>
              <a:gd name="T6" fmla="*/ 17641094 w 7"/>
              <a:gd name="T7" fmla="*/ 0 h 4"/>
              <a:gd name="T8" fmla="*/ 17641094 w 7"/>
              <a:gd name="T9" fmla="*/ 10080625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lnTo>
                  <a:pt x="2" y="4"/>
                </a:lnTo>
                <a:lnTo>
                  <a:pt x="0" y="0"/>
                </a:lnTo>
                <a:lnTo>
                  <a:pt x="7" y="0"/>
                </a:lnTo>
                <a:lnTo>
                  <a:pt x="7"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1" name="Freeform 1075"/>
          <p:cNvSpPr>
            <a:spLocks/>
          </p:cNvSpPr>
          <p:nvPr/>
        </p:nvSpPr>
        <p:spPr bwMode="auto">
          <a:xfrm>
            <a:off x="4032250" y="4594225"/>
            <a:ext cx="23813" cy="9525"/>
          </a:xfrm>
          <a:custGeom>
            <a:avLst/>
            <a:gdLst>
              <a:gd name="T0" fmla="*/ 37803931 w 15"/>
              <a:gd name="T1" fmla="*/ 10080625 h 6"/>
              <a:gd name="T2" fmla="*/ 2521003 w 15"/>
              <a:gd name="T3" fmla="*/ 15120938 h 6"/>
              <a:gd name="T4" fmla="*/ 0 w 15"/>
              <a:gd name="T5" fmla="*/ 5040313 h 6"/>
              <a:gd name="T6" fmla="*/ 32763513 w 15"/>
              <a:gd name="T7" fmla="*/ 0 h 6"/>
              <a:gd name="T8" fmla="*/ 37803931 w 15"/>
              <a:gd name="T9" fmla="*/ 10080625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15" y="4"/>
                </a:moveTo>
                <a:lnTo>
                  <a:pt x="1" y="6"/>
                </a:lnTo>
                <a:lnTo>
                  <a:pt x="0" y="2"/>
                </a:lnTo>
                <a:lnTo>
                  <a:pt x="13" y="0"/>
                </a:lnTo>
                <a:lnTo>
                  <a:pt x="15"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2" name="Freeform 1076"/>
          <p:cNvSpPr>
            <a:spLocks/>
          </p:cNvSpPr>
          <p:nvPr/>
        </p:nvSpPr>
        <p:spPr bwMode="auto">
          <a:xfrm>
            <a:off x="3971925" y="4597400"/>
            <a:ext cx="30163" cy="7938"/>
          </a:xfrm>
          <a:custGeom>
            <a:avLst/>
            <a:gdLst>
              <a:gd name="T0" fmla="*/ 47884556 w 19"/>
              <a:gd name="T1" fmla="*/ 10081260 h 5"/>
              <a:gd name="T2" fmla="*/ 0 w 19"/>
              <a:gd name="T3" fmla="*/ 12602369 h 5"/>
              <a:gd name="T4" fmla="*/ 0 w 19"/>
              <a:gd name="T5" fmla="*/ 2521109 h 5"/>
              <a:gd name="T6" fmla="*/ 47884556 w 19"/>
              <a:gd name="T7" fmla="*/ 0 h 5"/>
              <a:gd name="T8" fmla="*/ 47884556 w 19"/>
              <a:gd name="T9" fmla="*/ 1008126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3" name="Freeform 1077"/>
          <p:cNvSpPr>
            <a:spLocks/>
          </p:cNvSpPr>
          <p:nvPr/>
        </p:nvSpPr>
        <p:spPr bwMode="auto">
          <a:xfrm>
            <a:off x="3925888" y="4598988"/>
            <a:ext cx="15875" cy="7937"/>
          </a:xfrm>
          <a:custGeom>
            <a:avLst/>
            <a:gdLst>
              <a:gd name="T0" fmla="*/ 25201563 w 10"/>
              <a:gd name="T1" fmla="*/ 10079990 h 5"/>
              <a:gd name="T2" fmla="*/ 0 w 10"/>
              <a:gd name="T3" fmla="*/ 12600781 h 5"/>
              <a:gd name="T4" fmla="*/ 0 w 10"/>
              <a:gd name="T5" fmla="*/ 2520791 h 5"/>
              <a:gd name="T6" fmla="*/ 20161250 w 10"/>
              <a:gd name="T7" fmla="*/ 0 h 5"/>
              <a:gd name="T8" fmla="*/ 25201563 w 10"/>
              <a:gd name="T9" fmla="*/ 1007999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lnTo>
                  <a:pt x="0" y="5"/>
                </a:lnTo>
                <a:lnTo>
                  <a:pt x="0" y="1"/>
                </a:lnTo>
                <a:lnTo>
                  <a:pt x="8" y="0"/>
                </a:lnTo>
                <a:lnTo>
                  <a:pt x="1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4" name="Rectangle 1078"/>
          <p:cNvSpPr>
            <a:spLocks noChangeArrowheads="1"/>
          </p:cNvSpPr>
          <p:nvPr/>
        </p:nvSpPr>
        <p:spPr bwMode="auto">
          <a:xfrm>
            <a:off x="3908425" y="4600575"/>
            <a:ext cx="1746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45" name="Rectangle 1079"/>
          <p:cNvSpPr>
            <a:spLocks noChangeArrowheads="1"/>
          </p:cNvSpPr>
          <p:nvPr/>
        </p:nvSpPr>
        <p:spPr bwMode="auto">
          <a:xfrm>
            <a:off x="3846513" y="4603750"/>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46" name="Rectangle 1080"/>
          <p:cNvSpPr>
            <a:spLocks noChangeArrowheads="1"/>
          </p:cNvSpPr>
          <p:nvPr/>
        </p:nvSpPr>
        <p:spPr bwMode="auto">
          <a:xfrm>
            <a:off x="3798888" y="4605338"/>
            <a:ext cx="17462"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47" name="Freeform 1081"/>
          <p:cNvSpPr>
            <a:spLocks/>
          </p:cNvSpPr>
          <p:nvPr/>
        </p:nvSpPr>
        <p:spPr bwMode="auto">
          <a:xfrm>
            <a:off x="3786188" y="4605338"/>
            <a:ext cx="12700" cy="9525"/>
          </a:xfrm>
          <a:custGeom>
            <a:avLst/>
            <a:gdLst>
              <a:gd name="T0" fmla="*/ 20161250 w 8"/>
              <a:gd name="T1" fmla="*/ 10080625 h 6"/>
              <a:gd name="T2" fmla="*/ 0 w 8"/>
              <a:gd name="T3" fmla="*/ 15120938 h 6"/>
              <a:gd name="T4" fmla="*/ 0 w 8"/>
              <a:gd name="T5" fmla="*/ 2520950 h 6"/>
              <a:gd name="T6" fmla="*/ 20161250 w 8"/>
              <a:gd name="T7" fmla="*/ 0 h 6"/>
              <a:gd name="T8" fmla="*/ 20161250 w 8"/>
              <a:gd name="T9" fmla="*/ 1008062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lnTo>
                  <a:pt x="0" y="6"/>
                </a:lnTo>
                <a:lnTo>
                  <a:pt x="0" y="1"/>
                </a:lnTo>
                <a:lnTo>
                  <a:pt x="8" y="0"/>
                </a:lnTo>
                <a:lnTo>
                  <a:pt x="8"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8" name="Freeform 1082"/>
          <p:cNvSpPr>
            <a:spLocks/>
          </p:cNvSpPr>
          <p:nvPr/>
        </p:nvSpPr>
        <p:spPr bwMode="auto">
          <a:xfrm>
            <a:off x="3724275" y="4606925"/>
            <a:ext cx="30163" cy="9525"/>
          </a:xfrm>
          <a:custGeom>
            <a:avLst/>
            <a:gdLst>
              <a:gd name="T0" fmla="*/ 47884556 w 19"/>
              <a:gd name="T1" fmla="*/ 12601575 h 6"/>
              <a:gd name="T2" fmla="*/ 2520992 w 19"/>
              <a:gd name="T3" fmla="*/ 15120938 h 6"/>
              <a:gd name="T4" fmla="*/ 0 w 19"/>
              <a:gd name="T5" fmla="*/ 5040313 h 6"/>
              <a:gd name="T6" fmla="*/ 47884556 w 19"/>
              <a:gd name="T7" fmla="*/ 0 h 6"/>
              <a:gd name="T8" fmla="*/ 47884556 w 19"/>
              <a:gd name="T9" fmla="*/ 1260157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5"/>
                </a:moveTo>
                <a:lnTo>
                  <a:pt x="1" y="6"/>
                </a:lnTo>
                <a:lnTo>
                  <a:pt x="0" y="2"/>
                </a:lnTo>
                <a:lnTo>
                  <a:pt x="19" y="0"/>
                </a:lnTo>
                <a:lnTo>
                  <a:pt x="19" y="5"/>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49" name="Freeform 1083"/>
          <p:cNvSpPr>
            <a:spLocks/>
          </p:cNvSpPr>
          <p:nvPr/>
        </p:nvSpPr>
        <p:spPr bwMode="auto">
          <a:xfrm>
            <a:off x="3724275" y="4610100"/>
            <a:ext cx="1588" cy="6350"/>
          </a:xfrm>
          <a:custGeom>
            <a:avLst/>
            <a:gdLst>
              <a:gd name="T0" fmla="*/ 2521744 w 1"/>
              <a:gd name="T1" fmla="*/ 10080625 h 4"/>
              <a:gd name="T2" fmla="*/ 0 w 1"/>
              <a:gd name="T3" fmla="*/ 10080625 h 4"/>
              <a:gd name="T4" fmla="*/ 0 w 1"/>
              <a:gd name="T5" fmla="*/ 0 h 4"/>
              <a:gd name="T6" fmla="*/ 0 w 1"/>
              <a:gd name="T7" fmla="*/ 0 h 4"/>
              <a:gd name="T8" fmla="*/ 2521744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0" y="4"/>
                </a:lnTo>
                <a:lnTo>
                  <a:pt x="0" y="0"/>
                </a:lnTo>
                <a:lnTo>
                  <a:pt x="1"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50" name="Rectangle 1084"/>
          <p:cNvSpPr>
            <a:spLocks noChangeArrowheads="1"/>
          </p:cNvSpPr>
          <p:nvPr/>
        </p:nvSpPr>
        <p:spPr bwMode="auto">
          <a:xfrm>
            <a:off x="3694113" y="4611688"/>
            <a:ext cx="1587"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1" name="Rectangle 1085"/>
          <p:cNvSpPr>
            <a:spLocks noChangeArrowheads="1"/>
          </p:cNvSpPr>
          <p:nvPr/>
        </p:nvSpPr>
        <p:spPr bwMode="auto">
          <a:xfrm>
            <a:off x="3663950" y="4611688"/>
            <a:ext cx="3016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2" name="Rectangle 1086"/>
          <p:cNvSpPr>
            <a:spLocks noChangeArrowheads="1"/>
          </p:cNvSpPr>
          <p:nvPr/>
        </p:nvSpPr>
        <p:spPr bwMode="auto">
          <a:xfrm>
            <a:off x="3660775" y="4611688"/>
            <a:ext cx="31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3" name="Rectangle 1087"/>
          <p:cNvSpPr>
            <a:spLocks noChangeArrowheads="1"/>
          </p:cNvSpPr>
          <p:nvPr/>
        </p:nvSpPr>
        <p:spPr bwMode="auto">
          <a:xfrm>
            <a:off x="3627438" y="4614863"/>
            <a:ext cx="31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4" name="Rectangle 1088"/>
          <p:cNvSpPr>
            <a:spLocks noChangeArrowheads="1"/>
          </p:cNvSpPr>
          <p:nvPr/>
        </p:nvSpPr>
        <p:spPr bwMode="auto">
          <a:xfrm>
            <a:off x="3600450" y="4614863"/>
            <a:ext cx="26988"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5" name="Rectangle 1089"/>
          <p:cNvSpPr>
            <a:spLocks noChangeArrowheads="1"/>
          </p:cNvSpPr>
          <p:nvPr/>
        </p:nvSpPr>
        <p:spPr bwMode="auto">
          <a:xfrm>
            <a:off x="3552825" y="4616450"/>
            <a:ext cx="158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6" name="Freeform 1090"/>
          <p:cNvSpPr>
            <a:spLocks/>
          </p:cNvSpPr>
          <p:nvPr/>
        </p:nvSpPr>
        <p:spPr bwMode="auto">
          <a:xfrm>
            <a:off x="3538538" y="4616450"/>
            <a:ext cx="14287" cy="7938"/>
          </a:xfrm>
          <a:custGeom>
            <a:avLst/>
            <a:gdLst>
              <a:gd name="T0" fmla="*/ 22681406 w 9"/>
              <a:gd name="T1" fmla="*/ 10081260 h 5"/>
              <a:gd name="T2" fmla="*/ 0 w 9"/>
              <a:gd name="T3" fmla="*/ 12602369 h 5"/>
              <a:gd name="T4" fmla="*/ 0 w 9"/>
              <a:gd name="T5" fmla="*/ 2521109 h 5"/>
              <a:gd name="T6" fmla="*/ 22681406 w 9"/>
              <a:gd name="T7" fmla="*/ 0 h 5"/>
              <a:gd name="T8" fmla="*/ 22681406 w 9"/>
              <a:gd name="T9" fmla="*/ 1008126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4"/>
                </a:moveTo>
                <a:lnTo>
                  <a:pt x="0" y="5"/>
                </a:lnTo>
                <a:lnTo>
                  <a:pt x="0" y="1"/>
                </a:lnTo>
                <a:lnTo>
                  <a:pt x="9" y="0"/>
                </a:lnTo>
                <a:lnTo>
                  <a:pt x="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57" name="Rectangle 1091"/>
          <p:cNvSpPr>
            <a:spLocks noChangeArrowheads="1"/>
          </p:cNvSpPr>
          <p:nvPr/>
        </p:nvSpPr>
        <p:spPr bwMode="auto">
          <a:xfrm>
            <a:off x="3503613" y="4618038"/>
            <a:ext cx="4762"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58" name="Freeform 1092"/>
          <p:cNvSpPr>
            <a:spLocks/>
          </p:cNvSpPr>
          <p:nvPr/>
        </p:nvSpPr>
        <p:spPr bwMode="auto">
          <a:xfrm>
            <a:off x="3476625" y="4618038"/>
            <a:ext cx="26988" cy="9525"/>
          </a:xfrm>
          <a:custGeom>
            <a:avLst/>
            <a:gdLst>
              <a:gd name="T0" fmla="*/ 42844244 w 17"/>
              <a:gd name="T1" fmla="*/ 10080625 h 6"/>
              <a:gd name="T2" fmla="*/ 0 w 17"/>
              <a:gd name="T3" fmla="*/ 15120938 h 6"/>
              <a:gd name="T4" fmla="*/ 0 w 17"/>
              <a:gd name="T5" fmla="*/ 5040313 h 6"/>
              <a:gd name="T6" fmla="*/ 42844244 w 17"/>
              <a:gd name="T7" fmla="*/ 0 h 6"/>
              <a:gd name="T8" fmla="*/ 42844244 w 17"/>
              <a:gd name="T9" fmla="*/ 1008062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17" y="4"/>
                </a:moveTo>
                <a:lnTo>
                  <a:pt x="0" y="6"/>
                </a:lnTo>
                <a:lnTo>
                  <a:pt x="0" y="2"/>
                </a:lnTo>
                <a:lnTo>
                  <a:pt x="17" y="0"/>
                </a:lnTo>
                <a:lnTo>
                  <a:pt x="17"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59" name="Rectangle 1093"/>
          <p:cNvSpPr>
            <a:spLocks noChangeArrowheads="1"/>
          </p:cNvSpPr>
          <p:nvPr/>
        </p:nvSpPr>
        <p:spPr bwMode="auto">
          <a:xfrm>
            <a:off x="3425825" y="4622800"/>
            <a:ext cx="20638"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60" name="Freeform 1094"/>
          <p:cNvSpPr>
            <a:spLocks/>
          </p:cNvSpPr>
          <p:nvPr/>
        </p:nvSpPr>
        <p:spPr bwMode="auto">
          <a:xfrm>
            <a:off x="3413125" y="4622800"/>
            <a:ext cx="12700" cy="6350"/>
          </a:xfrm>
          <a:custGeom>
            <a:avLst/>
            <a:gdLst>
              <a:gd name="T0" fmla="*/ 20161250 w 8"/>
              <a:gd name="T1" fmla="*/ 10080625 h 4"/>
              <a:gd name="T2" fmla="*/ 5040313 w 8"/>
              <a:gd name="T3" fmla="*/ 10080625 h 4"/>
              <a:gd name="T4" fmla="*/ 0 w 8"/>
              <a:gd name="T5" fmla="*/ 0 h 4"/>
              <a:gd name="T6" fmla="*/ 20161250 w 8"/>
              <a:gd name="T7" fmla="*/ 0 h 4"/>
              <a:gd name="T8" fmla="*/ 20161250 w 8"/>
              <a:gd name="T9" fmla="*/ 1008062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2" y="4"/>
                </a:lnTo>
                <a:lnTo>
                  <a:pt x="0" y="0"/>
                </a:lnTo>
                <a:lnTo>
                  <a:pt x="8" y="0"/>
                </a:lnTo>
                <a:lnTo>
                  <a:pt x="8"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1" name="Rectangle 1095"/>
          <p:cNvSpPr>
            <a:spLocks noChangeArrowheads="1"/>
          </p:cNvSpPr>
          <p:nvPr/>
        </p:nvSpPr>
        <p:spPr bwMode="auto">
          <a:xfrm>
            <a:off x="3359150" y="4624388"/>
            <a:ext cx="2381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62" name="Rectangle 1096"/>
          <p:cNvSpPr>
            <a:spLocks noChangeArrowheads="1"/>
          </p:cNvSpPr>
          <p:nvPr/>
        </p:nvSpPr>
        <p:spPr bwMode="auto">
          <a:xfrm>
            <a:off x="3352800" y="4624388"/>
            <a:ext cx="63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63" name="Freeform 1097"/>
          <p:cNvSpPr>
            <a:spLocks/>
          </p:cNvSpPr>
          <p:nvPr/>
        </p:nvSpPr>
        <p:spPr bwMode="auto">
          <a:xfrm>
            <a:off x="3321050" y="4627563"/>
            <a:ext cx="1588" cy="6350"/>
          </a:xfrm>
          <a:custGeom>
            <a:avLst/>
            <a:gdLst>
              <a:gd name="T0" fmla="*/ 2521744 w 1"/>
              <a:gd name="T1" fmla="*/ 10080625 h 4"/>
              <a:gd name="T2" fmla="*/ 0 w 1"/>
              <a:gd name="T3" fmla="*/ 10080625 h 4"/>
              <a:gd name="T4" fmla="*/ 0 w 1"/>
              <a:gd name="T5" fmla="*/ 0 h 4"/>
              <a:gd name="T6" fmla="*/ 0 w 1"/>
              <a:gd name="T7" fmla="*/ 0 h 4"/>
              <a:gd name="T8" fmla="*/ 2521744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0" y="4"/>
                </a:lnTo>
                <a:lnTo>
                  <a:pt x="0" y="0"/>
                </a:lnTo>
                <a:lnTo>
                  <a:pt x="1"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4" name="Freeform 1098"/>
          <p:cNvSpPr>
            <a:spLocks/>
          </p:cNvSpPr>
          <p:nvPr/>
        </p:nvSpPr>
        <p:spPr bwMode="auto">
          <a:xfrm>
            <a:off x="3290888" y="4627563"/>
            <a:ext cx="30162" cy="7937"/>
          </a:xfrm>
          <a:custGeom>
            <a:avLst/>
            <a:gdLst>
              <a:gd name="T0" fmla="*/ 47882969 w 19"/>
              <a:gd name="T1" fmla="*/ 10079990 h 5"/>
              <a:gd name="T2" fmla="*/ 0 w 19"/>
              <a:gd name="T3" fmla="*/ 12600781 h 5"/>
              <a:gd name="T4" fmla="*/ 0 w 19"/>
              <a:gd name="T5" fmla="*/ 2520791 h 5"/>
              <a:gd name="T6" fmla="*/ 47882969 w 19"/>
              <a:gd name="T7" fmla="*/ 0 h 5"/>
              <a:gd name="T8" fmla="*/ 47882969 w 19"/>
              <a:gd name="T9" fmla="*/ 1007999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5" name="Freeform 1099"/>
          <p:cNvSpPr>
            <a:spLocks/>
          </p:cNvSpPr>
          <p:nvPr/>
        </p:nvSpPr>
        <p:spPr bwMode="auto">
          <a:xfrm>
            <a:off x="3230563" y="4629150"/>
            <a:ext cx="30162" cy="7938"/>
          </a:xfrm>
          <a:custGeom>
            <a:avLst/>
            <a:gdLst>
              <a:gd name="T0" fmla="*/ 47882969 w 19"/>
              <a:gd name="T1" fmla="*/ 10081260 h 5"/>
              <a:gd name="T2" fmla="*/ 0 w 19"/>
              <a:gd name="T3" fmla="*/ 12602369 h 5"/>
              <a:gd name="T4" fmla="*/ 0 w 19"/>
              <a:gd name="T5" fmla="*/ 2521109 h 5"/>
              <a:gd name="T6" fmla="*/ 47882969 w 19"/>
              <a:gd name="T7" fmla="*/ 0 h 5"/>
              <a:gd name="T8" fmla="*/ 47882969 w 19"/>
              <a:gd name="T9" fmla="*/ 1008126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6" name="Freeform 1100"/>
          <p:cNvSpPr>
            <a:spLocks/>
          </p:cNvSpPr>
          <p:nvPr/>
        </p:nvSpPr>
        <p:spPr bwMode="auto">
          <a:xfrm>
            <a:off x="3227388" y="4630738"/>
            <a:ext cx="3175" cy="6350"/>
          </a:xfrm>
          <a:custGeom>
            <a:avLst/>
            <a:gdLst>
              <a:gd name="T0" fmla="*/ 5040313 w 2"/>
              <a:gd name="T1" fmla="*/ 10080625 h 4"/>
              <a:gd name="T2" fmla="*/ 5040313 w 2"/>
              <a:gd name="T3" fmla="*/ 10080625 h 4"/>
              <a:gd name="T4" fmla="*/ 0 w 2"/>
              <a:gd name="T5" fmla="*/ 0 h 4"/>
              <a:gd name="T6" fmla="*/ 5040313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2" y="4"/>
                </a:lnTo>
                <a:lnTo>
                  <a:pt x="0" y="0"/>
                </a:lnTo>
                <a:lnTo>
                  <a:pt x="2" y="0"/>
                </a:lnTo>
                <a:lnTo>
                  <a:pt x="2"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7" name="Freeform 1101"/>
          <p:cNvSpPr>
            <a:spLocks/>
          </p:cNvSpPr>
          <p:nvPr/>
        </p:nvSpPr>
        <p:spPr bwMode="auto">
          <a:xfrm>
            <a:off x="3176588" y="4630738"/>
            <a:ext cx="20637" cy="9525"/>
          </a:xfrm>
          <a:custGeom>
            <a:avLst/>
            <a:gdLst>
              <a:gd name="T0" fmla="*/ 32762031 w 13"/>
              <a:gd name="T1" fmla="*/ 10080625 h 6"/>
              <a:gd name="T2" fmla="*/ 0 w 13"/>
              <a:gd name="T3" fmla="*/ 15120938 h 6"/>
              <a:gd name="T4" fmla="*/ 0 w 13"/>
              <a:gd name="T5" fmla="*/ 5040313 h 6"/>
              <a:gd name="T6" fmla="*/ 32762031 w 13"/>
              <a:gd name="T7" fmla="*/ 0 h 6"/>
              <a:gd name="T8" fmla="*/ 32762031 w 13"/>
              <a:gd name="T9" fmla="*/ 10080625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lnTo>
                  <a:pt x="0" y="6"/>
                </a:lnTo>
                <a:lnTo>
                  <a:pt x="0" y="2"/>
                </a:lnTo>
                <a:lnTo>
                  <a:pt x="13" y="0"/>
                </a:lnTo>
                <a:lnTo>
                  <a:pt x="13"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68" name="Rectangle 1102"/>
          <p:cNvSpPr>
            <a:spLocks noChangeArrowheads="1"/>
          </p:cNvSpPr>
          <p:nvPr/>
        </p:nvSpPr>
        <p:spPr bwMode="auto">
          <a:xfrm>
            <a:off x="3170238" y="4633913"/>
            <a:ext cx="63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69" name="Rectangle 1103"/>
          <p:cNvSpPr>
            <a:spLocks noChangeArrowheads="1"/>
          </p:cNvSpPr>
          <p:nvPr/>
        </p:nvSpPr>
        <p:spPr bwMode="auto">
          <a:xfrm>
            <a:off x="3167063" y="4633913"/>
            <a:ext cx="31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0" name="Rectangle 1104"/>
          <p:cNvSpPr>
            <a:spLocks noChangeArrowheads="1"/>
          </p:cNvSpPr>
          <p:nvPr/>
        </p:nvSpPr>
        <p:spPr bwMode="auto">
          <a:xfrm>
            <a:off x="3135313" y="4635500"/>
            <a:ext cx="1587"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1" name="Rectangle 1105"/>
          <p:cNvSpPr>
            <a:spLocks noChangeArrowheads="1"/>
          </p:cNvSpPr>
          <p:nvPr/>
        </p:nvSpPr>
        <p:spPr bwMode="auto">
          <a:xfrm>
            <a:off x="3105150" y="4635500"/>
            <a:ext cx="3016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2" name="Rectangle 1106"/>
          <p:cNvSpPr>
            <a:spLocks noChangeArrowheads="1"/>
          </p:cNvSpPr>
          <p:nvPr/>
        </p:nvSpPr>
        <p:spPr bwMode="auto">
          <a:xfrm>
            <a:off x="3043238" y="4637088"/>
            <a:ext cx="31750" cy="7937"/>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3" name="Rectangle 1107"/>
          <p:cNvSpPr>
            <a:spLocks noChangeArrowheads="1"/>
          </p:cNvSpPr>
          <p:nvPr/>
        </p:nvSpPr>
        <p:spPr bwMode="auto">
          <a:xfrm>
            <a:off x="2997200" y="4640263"/>
            <a:ext cx="158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4" name="Freeform 1108"/>
          <p:cNvSpPr>
            <a:spLocks/>
          </p:cNvSpPr>
          <p:nvPr/>
        </p:nvSpPr>
        <p:spPr bwMode="auto">
          <a:xfrm>
            <a:off x="2982913" y="4640263"/>
            <a:ext cx="14287" cy="7937"/>
          </a:xfrm>
          <a:custGeom>
            <a:avLst/>
            <a:gdLst>
              <a:gd name="T0" fmla="*/ 22681406 w 9"/>
              <a:gd name="T1" fmla="*/ 10079990 h 5"/>
              <a:gd name="T2" fmla="*/ 0 w 9"/>
              <a:gd name="T3" fmla="*/ 12600781 h 5"/>
              <a:gd name="T4" fmla="*/ 0 w 9"/>
              <a:gd name="T5" fmla="*/ 2520791 h 5"/>
              <a:gd name="T6" fmla="*/ 22681406 w 9"/>
              <a:gd name="T7" fmla="*/ 0 h 5"/>
              <a:gd name="T8" fmla="*/ 22681406 w 9"/>
              <a:gd name="T9" fmla="*/ 1007999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4"/>
                </a:moveTo>
                <a:lnTo>
                  <a:pt x="0" y="5"/>
                </a:lnTo>
                <a:lnTo>
                  <a:pt x="0" y="1"/>
                </a:lnTo>
                <a:lnTo>
                  <a:pt x="9" y="0"/>
                </a:lnTo>
                <a:lnTo>
                  <a:pt x="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75" name="Rectangle 1109"/>
          <p:cNvSpPr>
            <a:spLocks noChangeArrowheads="1"/>
          </p:cNvSpPr>
          <p:nvPr/>
        </p:nvSpPr>
        <p:spPr bwMode="auto">
          <a:xfrm>
            <a:off x="2935288" y="4641850"/>
            <a:ext cx="14287"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6" name="Freeform 1110"/>
          <p:cNvSpPr>
            <a:spLocks/>
          </p:cNvSpPr>
          <p:nvPr/>
        </p:nvSpPr>
        <p:spPr bwMode="auto">
          <a:xfrm>
            <a:off x="2919413" y="4641850"/>
            <a:ext cx="15875" cy="9525"/>
          </a:xfrm>
          <a:custGeom>
            <a:avLst/>
            <a:gdLst>
              <a:gd name="T0" fmla="*/ 25201563 w 10"/>
              <a:gd name="T1" fmla="*/ 10080625 h 6"/>
              <a:gd name="T2" fmla="*/ 0 w 10"/>
              <a:gd name="T3" fmla="*/ 15120938 h 6"/>
              <a:gd name="T4" fmla="*/ 0 w 10"/>
              <a:gd name="T5" fmla="*/ 5040313 h 6"/>
              <a:gd name="T6" fmla="*/ 25201563 w 10"/>
              <a:gd name="T7" fmla="*/ 0 h 6"/>
              <a:gd name="T8" fmla="*/ 25201563 w 10"/>
              <a:gd name="T9" fmla="*/ 10080625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lnTo>
                  <a:pt x="0" y="6"/>
                </a:lnTo>
                <a:lnTo>
                  <a:pt x="0" y="2"/>
                </a:lnTo>
                <a:lnTo>
                  <a:pt x="10" y="0"/>
                </a:lnTo>
                <a:lnTo>
                  <a:pt x="1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77" name="Freeform 1111"/>
          <p:cNvSpPr>
            <a:spLocks/>
          </p:cNvSpPr>
          <p:nvPr/>
        </p:nvSpPr>
        <p:spPr bwMode="auto">
          <a:xfrm>
            <a:off x="2865438" y="4645025"/>
            <a:ext cx="23812" cy="7938"/>
          </a:xfrm>
          <a:custGeom>
            <a:avLst/>
            <a:gdLst>
              <a:gd name="T0" fmla="*/ 37802344 w 15"/>
              <a:gd name="T1" fmla="*/ 10081260 h 5"/>
              <a:gd name="T2" fmla="*/ 0 w 15"/>
              <a:gd name="T3" fmla="*/ 12602369 h 5"/>
              <a:gd name="T4" fmla="*/ 0 w 15"/>
              <a:gd name="T5" fmla="*/ 2521109 h 5"/>
              <a:gd name="T6" fmla="*/ 37802344 w 15"/>
              <a:gd name="T7" fmla="*/ 0 h 5"/>
              <a:gd name="T8" fmla="*/ 37802344 w 15"/>
              <a:gd name="T9" fmla="*/ 1008126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5" y="4"/>
                </a:moveTo>
                <a:lnTo>
                  <a:pt x="0" y="5"/>
                </a:lnTo>
                <a:lnTo>
                  <a:pt x="0" y="1"/>
                </a:lnTo>
                <a:lnTo>
                  <a:pt x="15" y="0"/>
                </a:lnTo>
                <a:lnTo>
                  <a:pt x="15"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78" name="Rectangle 1112"/>
          <p:cNvSpPr>
            <a:spLocks noChangeArrowheads="1"/>
          </p:cNvSpPr>
          <p:nvPr/>
        </p:nvSpPr>
        <p:spPr bwMode="auto">
          <a:xfrm>
            <a:off x="2857500" y="4646613"/>
            <a:ext cx="7938"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79" name="Freeform 1113"/>
          <p:cNvSpPr>
            <a:spLocks/>
          </p:cNvSpPr>
          <p:nvPr/>
        </p:nvSpPr>
        <p:spPr bwMode="auto">
          <a:xfrm>
            <a:off x="2808288" y="4646613"/>
            <a:ext cx="19050" cy="7937"/>
          </a:xfrm>
          <a:custGeom>
            <a:avLst/>
            <a:gdLst>
              <a:gd name="T0" fmla="*/ 30241875 w 12"/>
              <a:gd name="T1" fmla="*/ 10079990 h 5"/>
              <a:gd name="T2" fmla="*/ 0 w 12"/>
              <a:gd name="T3" fmla="*/ 12600781 h 5"/>
              <a:gd name="T4" fmla="*/ 0 w 12"/>
              <a:gd name="T5" fmla="*/ 2520791 h 5"/>
              <a:gd name="T6" fmla="*/ 30241875 w 12"/>
              <a:gd name="T7" fmla="*/ 0 h 5"/>
              <a:gd name="T8" fmla="*/ 30241875 w 12"/>
              <a:gd name="T9" fmla="*/ 10079990 h 5"/>
              <a:gd name="T10" fmla="*/ 0 60000 65536"/>
              <a:gd name="T11" fmla="*/ 0 60000 65536"/>
              <a:gd name="T12" fmla="*/ 0 60000 65536"/>
              <a:gd name="T13" fmla="*/ 0 60000 65536"/>
              <a:gd name="T14" fmla="*/ 0 60000 65536"/>
              <a:gd name="T15" fmla="*/ 0 w 12"/>
              <a:gd name="T16" fmla="*/ 0 h 5"/>
              <a:gd name="T17" fmla="*/ 12 w 12"/>
              <a:gd name="T18" fmla="*/ 5 h 5"/>
            </a:gdLst>
            <a:ahLst/>
            <a:cxnLst>
              <a:cxn ang="T10">
                <a:pos x="T0" y="T1"/>
              </a:cxn>
              <a:cxn ang="T11">
                <a:pos x="T2" y="T3"/>
              </a:cxn>
              <a:cxn ang="T12">
                <a:pos x="T4" y="T5"/>
              </a:cxn>
              <a:cxn ang="T13">
                <a:pos x="T6" y="T7"/>
              </a:cxn>
              <a:cxn ang="T14">
                <a:pos x="T8" y="T9"/>
              </a:cxn>
            </a:cxnLst>
            <a:rect l="T15" t="T16" r="T17" b="T18"/>
            <a:pathLst>
              <a:path w="12" h="5">
                <a:moveTo>
                  <a:pt x="12" y="4"/>
                </a:moveTo>
                <a:lnTo>
                  <a:pt x="0" y="5"/>
                </a:lnTo>
                <a:lnTo>
                  <a:pt x="0" y="1"/>
                </a:lnTo>
                <a:lnTo>
                  <a:pt x="12" y="0"/>
                </a:lnTo>
                <a:lnTo>
                  <a:pt x="12"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0" name="Freeform 1114"/>
          <p:cNvSpPr>
            <a:spLocks/>
          </p:cNvSpPr>
          <p:nvPr/>
        </p:nvSpPr>
        <p:spPr bwMode="auto">
          <a:xfrm>
            <a:off x="2794000" y="4648200"/>
            <a:ext cx="14288" cy="6350"/>
          </a:xfrm>
          <a:custGeom>
            <a:avLst/>
            <a:gdLst>
              <a:gd name="T0" fmla="*/ 22682994 w 9"/>
              <a:gd name="T1" fmla="*/ 10080625 h 4"/>
              <a:gd name="T2" fmla="*/ 5040489 w 9"/>
              <a:gd name="T3" fmla="*/ 10080625 h 4"/>
              <a:gd name="T4" fmla="*/ 0 w 9"/>
              <a:gd name="T5" fmla="*/ 0 h 4"/>
              <a:gd name="T6" fmla="*/ 22682994 w 9"/>
              <a:gd name="T7" fmla="*/ 0 h 4"/>
              <a:gd name="T8" fmla="*/ 22682994 w 9"/>
              <a:gd name="T9" fmla="*/ 10080625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9" y="4"/>
                </a:moveTo>
                <a:lnTo>
                  <a:pt x="2" y="4"/>
                </a:lnTo>
                <a:lnTo>
                  <a:pt x="0" y="0"/>
                </a:lnTo>
                <a:lnTo>
                  <a:pt x="9" y="0"/>
                </a:lnTo>
                <a:lnTo>
                  <a:pt x="9"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1" name="Freeform 1115"/>
          <p:cNvSpPr>
            <a:spLocks/>
          </p:cNvSpPr>
          <p:nvPr/>
        </p:nvSpPr>
        <p:spPr bwMode="auto">
          <a:xfrm>
            <a:off x="2744788" y="4648200"/>
            <a:ext cx="19050" cy="9525"/>
          </a:xfrm>
          <a:custGeom>
            <a:avLst/>
            <a:gdLst>
              <a:gd name="T0" fmla="*/ 30241875 w 12"/>
              <a:gd name="T1" fmla="*/ 10080625 h 6"/>
              <a:gd name="T2" fmla="*/ 0 w 12"/>
              <a:gd name="T3" fmla="*/ 15120938 h 6"/>
              <a:gd name="T4" fmla="*/ 0 w 12"/>
              <a:gd name="T5" fmla="*/ 5040313 h 6"/>
              <a:gd name="T6" fmla="*/ 30241875 w 12"/>
              <a:gd name="T7" fmla="*/ 0 h 6"/>
              <a:gd name="T8" fmla="*/ 30241875 w 12"/>
              <a:gd name="T9" fmla="*/ 10080625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4"/>
                </a:moveTo>
                <a:lnTo>
                  <a:pt x="0" y="6"/>
                </a:lnTo>
                <a:lnTo>
                  <a:pt x="0" y="2"/>
                </a:lnTo>
                <a:lnTo>
                  <a:pt x="12" y="0"/>
                </a:lnTo>
                <a:lnTo>
                  <a:pt x="12"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2" name="Rectangle 1116"/>
          <p:cNvSpPr>
            <a:spLocks noChangeArrowheads="1"/>
          </p:cNvSpPr>
          <p:nvPr/>
        </p:nvSpPr>
        <p:spPr bwMode="auto">
          <a:xfrm>
            <a:off x="2733675" y="4651375"/>
            <a:ext cx="1111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83" name="Freeform 1117"/>
          <p:cNvSpPr>
            <a:spLocks/>
          </p:cNvSpPr>
          <p:nvPr/>
        </p:nvSpPr>
        <p:spPr bwMode="auto">
          <a:xfrm>
            <a:off x="2671763" y="4652963"/>
            <a:ext cx="31750" cy="6350"/>
          </a:xfrm>
          <a:custGeom>
            <a:avLst/>
            <a:gdLst>
              <a:gd name="T0" fmla="*/ 50403125 w 20"/>
              <a:gd name="T1" fmla="*/ 10080625 h 4"/>
              <a:gd name="T2" fmla="*/ 0 w 20"/>
              <a:gd name="T3" fmla="*/ 10080625 h 4"/>
              <a:gd name="T4" fmla="*/ 0 w 20"/>
              <a:gd name="T5" fmla="*/ 0 h 4"/>
              <a:gd name="T6" fmla="*/ 47883763 w 20"/>
              <a:gd name="T7" fmla="*/ 0 h 4"/>
              <a:gd name="T8" fmla="*/ 50403125 w 20"/>
              <a:gd name="T9" fmla="*/ 10080625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20" y="4"/>
                </a:moveTo>
                <a:lnTo>
                  <a:pt x="0" y="4"/>
                </a:lnTo>
                <a:lnTo>
                  <a:pt x="0" y="0"/>
                </a:lnTo>
                <a:lnTo>
                  <a:pt x="19" y="0"/>
                </a:lnTo>
                <a:lnTo>
                  <a:pt x="2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4" name="Rectangle 1118"/>
          <p:cNvSpPr>
            <a:spLocks noChangeArrowheads="1"/>
          </p:cNvSpPr>
          <p:nvPr/>
        </p:nvSpPr>
        <p:spPr bwMode="auto">
          <a:xfrm>
            <a:off x="2609850" y="4654550"/>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85" name="Freeform 1119"/>
          <p:cNvSpPr>
            <a:spLocks/>
          </p:cNvSpPr>
          <p:nvPr/>
        </p:nvSpPr>
        <p:spPr bwMode="auto">
          <a:xfrm>
            <a:off x="2555875" y="4657725"/>
            <a:ext cx="23813" cy="6350"/>
          </a:xfrm>
          <a:custGeom>
            <a:avLst/>
            <a:gdLst>
              <a:gd name="T0" fmla="*/ 37803931 w 15"/>
              <a:gd name="T1" fmla="*/ 10080625 h 4"/>
              <a:gd name="T2" fmla="*/ 2521003 w 15"/>
              <a:gd name="T3" fmla="*/ 10080625 h 4"/>
              <a:gd name="T4" fmla="*/ 0 w 15"/>
              <a:gd name="T5" fmla="*/ 0 h 4"/>
              <a:gd name="T6" fmla="*/ 37803931 w 15"/>
              <a:gd name="T7" fmla="*/ 0 h 4"/>
              <a:gd name="T8" fmla="*/ 37803931 w 15"/>
              <a:gd name="T9" fmla="*/ 10080625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15" y="4"/>
                </a:moveTo>
                <a:lnTo>
                  <a:pt x="1" y="4"/>
                </a:lnTo>
                <a:lnTo>
                  <a:pt x="0" y="0"/>
                </a:lnTo>
                <a:lnTo>
                  <a:pt x="15" y="0"/>
                </a:lnTo>
                <a:lnTo>
                  <a:pt x="15"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6" name="Freeform 1120"/>
          <p:cNvSpPr>
            <a:spLocks/>
          </p:cNvSpPr>
          <p:nvPr/>
        </p:nvSpPr>
        <p:spPr bwMode="auto">
          <a:xfrm>
            <a:off x="2549525" y="4657725"/>
            <a:ext cx="7938" cy="6350"/>
          </a:xfrm>
          <a:custGeom>
            <a:avLst/>
            <a:gdLst>
              <a:gd name="T0" fmla="*/ 12602369 w 5"/>
              <a:gd name="T1" fmla="*/ 10080625 h 4"/>
              <a:gd name="T2" fmla="*/ 0 w 5"/>
              <a:gd name="T3" fmla="*/ 10080625 h 4"/>
              <a:gd name="T4" fmla="*/ 0 w 5"/>
              <a:gd name="T5" fmla="*/ 0 h 4"/>
              <a:gd name="T6" fmla="*/ 10081260 w 5"/>
              <a:gd name="T7" fmla="*/ 0 h 4"/>
              <a:gd name="T8" fmla="*/ 12602369 w 5"/>
              <a:gd name="T9" fmla="*/ 1008062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4"/>
                </a:moveTo>
                <a:lnTo>
                  <a:pt x="0" y="4"/>
                </a:lnTo>
                <a:lnTo>
                  <a:pt x="0" y="0"/>
                </a:lnTo>
                <a:lnTo>
                  <a:pt x="4" y="0"/>
                </a:lnTo>
                <a:lnTo>
                  <a:pt x="5"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87" name="Rectangle 1121"/>
          <p:cNvSpPr>
            <a:spLocks noChangeArrowheads="1"/>
          </p:cNvSpPr>
          <p:nvPr/>
        </p:nvSpPr>
        <p:spPr bwMode="auto">
          <a:xfrm>
            <a:off x="2486025" y="4659313"/>
            <a:ext cx="3016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88" name="Rectangle 1122"/>
          <p:cNvSpPr>
            <a:spLocks noChangeArrowheads="1"/>
          </p:cNvSpPr>
          <p:nvPr/>
        </p:nvSpPr>
        <p:spPr bwMode="auto">
          <a:xfrm>
            <a:off x="2424113" y="4660900"/>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89" name="Rectangle 1123"/>
          <p:cNvSpPr>
            <a:spLocks noChangeArrowheads="1"/>
          </p:cNvSpPr>
          <p:nvPr/>
        </p:nvSpPr>
        <p:spPr bwMode="auto">
          <a:xfrm>
            <a:off x="2378075" y="4664075"/>
            <a:ext cx="15875"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0" name="Rectangle 1124"/>
          <p:cNvSpPr>
            <a:spLocks noChangeArrowheads="1"/>
          </p:cNvSpPr>
          <p:nvPr/>
        </p:nvSpPr>
        <p:spPr bwMode="auto">
          <a:xfrm>
            <a:off x="2363788" y="4664075"/>
            <a:ext cx="14287"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1" name="Rectangle 1125"/>
          <p:cNvSpPr>
            <a:spLocks noChangeArrowheads="1"/>
          </p:cNvSpPr>
          <p:nvPr/>
        </p:nvSpPr>
        <p:spPr bwMode="auto">
          <a:xfrm>
            <a:off x="2301875" y="4665663"/>
            <a:ext cx="30163"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2" name="Freeform 1126"/>
          <p:cNvSpPr>
            <a:spLocks/>
          </p:cNvSpPr>
          <p:nvPr/>
        </p:nvSpPr>
        <p:spPr bwMode="auto">
          <a:xfrm>
            <a:off x="2238375" y="4667250"/>
            <a:ext cx="33338" cy="7938"/>
          </a:xfrm>
          <a:custGeom>
            <a:avLst/>
            <a:gdLst>
              <a:gd name="T0" fmla="*/ 52924869 w 21"/>
              <a:gd name="T1" fmla="*/ 12602369 h 5"/>
              <a:gd name="T2" fmla="*/ 0 w 21"/>
              <a:gd name="T3" fmla="*/ 12602369 h 5"/>
              <a:gd name="T4" fmla="*/ 0 w 21"/>
              <a:gd name="T5" fmla="*/ 0 h 5"/>
              <a:gd name="T6" fmla="*/ 47884481 w 21"/>
              <a:gd name="T7" fmla="*/ 0 h 5"/>
              <a:gd name="T8" fmla="*/ 52924869 w 21"/>
              <a:gd name="T9" fmla="*/ 12602369 h 5"/>
              <a:gd name="T10" fmla="*/ 0 60000 65536"/>
              <a:gd name="T11" fmla="*/ 0 60000 65536"/>
              <a:gd name="T12" fmla="*/ 0 60000 65536"/>
              <a:gd name="T13" fmla="*/ 0 60000 65536"/>
              <a:gd name="T14" fmla="*/ 0 60000 65536"/>
              <a:gd name="T15" fmla="*/ 0 w 21"/>
              <a:gd name="T16" fmla="*/ 0 h 5"/>
              <a:gd name="T17" fmla="*/ 21 w 21"/>
              <a:gd name="T18" fmla="*/ 5 h 5"/>
            </a:gdLst>
            <a:ahLst/>
            <a:cxnLst>
              <a:cxn ang="T10">
                <a:pos x="T0" y="T1"/>
              </a:cxn>
              <a:cxn ang="T11">
                <a:pos x="T2" y="T3"/>
              </a:cxn>
              <a:cxn ang="T12">
                <a:pos x="T4" y="T5"/>
              </a:cxn>
              <a:cxn ang="T13">
                <a:pos x="T6" y="T7"/>
              </a:cxn>
              <a:cxn ang="T14">
                <a:pos x="T8" y="T9"/>
              </a:cxn>
            </a:cxnLst>
            <a:rect l="T15" t="T16" r="T17" b="T18"/>
            <a:pathLst>
              <a:path w="21" h="5">
                <a:moveTo>
                  <a:pt x="21" y="5"/>
                </a:moveTo>
                <a:lnTo>
                  <a:pt x="0" y="5"/>
                </a:lnTo>
                <a:lnTo>
                  <a:pt x="0" y="0"/>
                </a:lnTo>
                <a:lnTo>
                  <a:pt x="19" y="0"/>
                </a:lnTo>
                <a:lnTo>
                  <a:pt x="21" y="5"/>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93" name="Freeform 1127"/>
          <p:cNvSpPr>
            <a:spLocks/>
          </p:cNvSpPr>
          <p:nvPr/>
        </p:nvSpPr>
        <p:spPr bwMode="auto">
          <a:xfrm>
            <a:off x="2176463" y="4670425"/>
            <a:ext cx="31750" cy="6350"/>
          </a:xfrm>
          <a:custGeom>
            <a:avLst/>
            <a:gdLst>
              <a:gd name="T0" fmla="*/ 50403125 w 20"/>
              <a:gd name="T1" fmla="*/ 10080625 h 4"/>
              <a:gd name="T2" fmla="*/ 2520950 w 20"/>
              <a:gd name="T3" fmla="*/ 10080625 h 4"/>
              <a:gd name="T4" fmla="*/ 0 w 20"/>
              <a:gd name="T5" fmla="*/ 0 h 4"/>
              <a:gd name="T6" fmla="*/ 50403125 w 20"/>
              <a:gd name="T7" fmla="*/ 0 h 4"/>
              <a:gd name="T8" fmla="*/ 50403125 w 20"/>
              <a:gd name="T9" fmla="*/ 10080625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20" y="4"/>
                </a:moveTo>
                <a:lnTo>
                  <a:pt x="1" y="4"/>
                </a:lnTo>
                <a:lnTo>
                  <a:pt x="0" y="0"/>
                </a:lnTo>
                <a:lnTo>
                  <a:pt x="20" y="0"/>
                </a:lnTo>
                <a:lnTo>
                  <a:pt x="2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94" name="Rectangle 1128"/>
          <p:cNvSpPr>
            <a:spLocks noChangeArrowheads="1"/>
          </p:cNvSpPr>
          <p:nvPr/>
        </p:nvSpPr>
        <p:spPr bwMode="auto">
          <a:xfrm>
            <a:off x="2116138" y="4672013"/>
            <a:ext cx="30162"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5" name="Rectangle 1129"/>
          <p:cNvSpPr>
            <a:spLocks noChangeArrowheads="1"/>
          </p:cNvSpPr>
          <p:nvPr/>
        </p:nvSpPr>
        <p:spPr bwMode="auto">
          <a:xfrm>
            <a:off x="2052638" y="4675188"/>
            <a:ext cx="30162"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6" name="Rectangle 1130"/>
          <p:cNvSpPr>
            <a:spLocks noChangeArrowheads="1"/>
          </p:cNvSpPr>
          <p:nvPr/>
        </p:nvSpPr>
        <p:spPr bwMode="auto">
          <a:xfrm>
            <a:off x="1990725" y="4676775"/>
            <a:ext cx="31750" cy="6350"/>
          </a:xfrm>
          <a:prstGeom prst="rect">
            <a:avLst/>
          </a:prstGeom>
          <a:solidFill>
            <a:srgbClr val="FFFFFF"/>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597" name="Freeform 1131"/>
          <p:cNvSpPr>
            <a:spLocks/>
          </p:cNvSpPr>
          <p:nvPr/>
        </p:nvSpPr>
        <p:spPr bwMode="auto">
          <a:xfrm>
            <a:off x="1976438" y="4260850"/>
            <a:ext cx="30162" cy="11113"/>
          </a:xfrm>
          <a:custGeom>
            <a:avLst/>
            <a:gdLst>
              <a:gd name="T0" fmla="*/ 0 w 19"/>
              <a:gd name="T1" fmla="*/ 7561603 h 7"/>
              <a:gd name="T2" fmla="*/ 47882969 w 19"/>
              <a:gd name="T3" fmla="*/ 0 h 7"/>
              <a:gd name="T4" fmla="*/ 47882969 w 19"/>
              <a:gd name="T5" fmla="*/ 10081079 h 7"/>
              <a:gd name="T6" fmla="*/ 0 w 19"/>
              <a:gd name="T7" fmla="*/ 17642681 h 7"/>
              <a:gd name="T8" fmla="*/ 0 w 19"/>
              <a:gd name="T9" fmla="*/ 7561603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98" name="Freeform 1132"/>
          <p:cNvSpPr>
            <a:spLocks/>
          </p:cNvSpPr>
          <p:nvPr/>
        </p:nvSpPr>
        <p:spPr bwMode="auto">
          <a:xfrm>
            <a:off x="2036763" y="4254500"/>
            <a:ext cx="31750" cy="7938"/>
          </a:xfrm>
          <a:custGeom>
            <a:avLst/>
            <a:gdLst>
              <a:gd name="T0" fmla="*/ 0 w 20"/>
              <a:gd name="T1" fmla="*/ 2521109 h 5"/>
              <a:gd name="T2" fmla="*/ 47883763 w 20"/>
              <a:gd name="T3" fmla="*/ 0 h 5"/>
              <a:gd name="T4" fmla="*/ 50403125 w 20"/>
              <a:gd name="T5" fmla="*/ 10081260 h 5"/>
              <a:gd name="T6" fmla="*/ 0 w 20"/>
              <a:gd name="T7" fmla="*/ 12602369 h 5"/>
              <a:gd name="T8" fmla="*/ 0 w 20"/>
              <a:gd name="T9" fmla="*/ 2521109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1"/>
                </a:moveTo>
                <a:lnTo>
                  <a:pt x="19" y="0"/>
                </a:lnTo>
                <a:lnTo>
                  <a:pt x="20" y="4"/>
                </a:lnTo>
                <a:lnTo>
                  <a:pt x="0"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599" name="Freeform 1133"/>
          <p:cNvSpPr>
            <a:spLocks/>
          </p:cNvSpPr>
          <p:nvPr/>
        </p:nvSpPr>
        <p:spPr bwMode="auto">
          <a:xfrm>
            <a:off x="2097088" y="4244975"/>
            <a:ext cx="31750" cy="11113"/>
          </a:xfrm>
          <a:custGeom>
            <a:avLst/>
            <a:gdLst>
              <a:gd name="T0" fmla="*/ 0 w 20"/>
              <a:gd name="T1" fmla="*/ 7561603 h 7"/>
              <a:gd name="T2" fmla="*/ 50403125 w 20"/>
              <a:gd name="T3" fmla="*/ 0 h 7"/>
              <a:gd name="T4" fmla="*/ 50403125 w 20"/>
              <a:gd name="T5" fmla="*/ 10081079 h 7"/>
              <a:gd name="T6" fmla="*/ 2520950 w 20"/>
              <a:gd name="T7" fmla="*/ 17642681 h 7"/>
              <a:gd name="T8" fmla="*/ 0 w 20"/>
              <a:gd name="T9" fmla="*/ 7561603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20" y="0"/>
                </a:lnTo>
                <a:lnTo>
                  <a:pt x="20" y="4"/>
                </a:lnTo>
                <a:lnTo>
                  <a:pt x="1"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0" name="Freeform 1134"/>
          <p:cNvSpPr>
            <a:spLocks/>
          </p:cNvSpPr>
          <p:nvPr/>
        </p:nvSpPr>
        <p:spPr bwMode="auto">
          <a:xfrm>
            <a:off x="2159000" y="4238625"/>
            <a:ext cx="31750" cy="11113"/>
          </a:xfrm>
          <a:custGeom>
            <a:avLst/>
            <a:gdLst>
              <a:gd name="T0" fmla="*/ 0 w 20"/>
              <a:gd name="T1" fmla="*/ 7561603 h 7"/>
              <a:gd name="T2" fmla="*/ 47883763 w 20"/>
              <a:gd name="T3" fmla="*/ 0 h 7"/>
              <a:gd name="T4" fmla="*/ 50403125 w 20"/>
              <a:gd name="T5" fmla="*/ 10081079 h 7"/>
              <a:gd name="T6" fmla="*/ 0 w 20"/>
              <a:gd name="T7" fmla="*/ 17642681 h 7"/>
              <a:gd name="T8" fmla="*/ 0 w 20"/>
              <a:gd name="T9" fmla="*/ 7561603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19" y="0"/>
                </a:lnTo>
                <a:lnTo>
                  <a:pt x="20"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1" name="Freeform 1135"/>
          <p:cNvSpPr>
            <a:spLocks/>
          </p:cNvSpPr>
          <p:nvPr/>
        </p:nvSpPr>
        <p:spPr bwMode="auto">
          <a:xfrm>
            <a:off x="2219325" y="4232275"/>
            <a:ext cx="31750" cy="9525"/>
          </a:xfrm>
          <a:custGeom>
            <a:avLst/>
            <a:gdLst>
              <a:gd name="T0" fmla="*/ 0 w 20"/>
              <a:gd name="T1" fmla="*/ 5040313 h 6"/>
              <a:gd name="T2" fmla="*/ 50403125 w 20"/>
              <a:gd name="T3" fmla="*/ 0 h 6"/>
              <a:gd name="T4" fmla="*/ 50403125 w 20"/>
              <a:gd name="T5" fmla="*/ 10080625 h 6"/>
              <a:gd name="T6" fmla="*/ 2520950 w 20"/>
              <a:gd name="T7" fmla="*/ 15120938 h 6"/>
              <a:gd name="T8" fmla="*/ 0 w 20"/>
              <a:gd name="T9" fmla="*/ 5040313 h 6"/>
              <a:gd name="T10" fmla="*/ 0 60000 65536"/>
              <a:gd name="T11" fmla="*/ 0 60000 65536"/>
              <a:gd name="T12" fmla="*/ 0 60000 65536"/>
              <a:gd name="T13" fmla="*/ 0 60000 65536"/>
              <a:gd name="T14" fmla="*/ 0 60000 65536"/>
              <a:gd name="T15" fmla="*/ 0 w 20"/>
              <a:gd name="T16" fmla="*/ 0 h 6"/>
              <a:gd name="T17" fmla="*/ 20 w 20"/>
              <a:gd name="T18" fmla="*/ 6 h 6"/>
            </a:gdLst>
            <a:ahLst/>
            <a:cxnLst>
              <a:cxn ang="T10">
                <a:pos x="T0" y="T1"/>
              </a:cxn>
              <a:cxn ang="T11">
                <a:pos x="T2" y="T3"/>
              </a:cxn>
              <a:cxn ang="T12">
                <a:pos x="T4" y="T5"/>
              </a:cxn>
              <a:cxn ang="T13">
                <a:pos x="T6" y="T7"/>
              </a:cxn>
              <a:cxn ang="T14">
                <a:pos x="T8" y="T9"/>
              </a:cxn>
            </a:cxnLst>
            <a:rect l="T15" t="T16" r="T17" b="T18"/>
            <a:pathLst>
              <a:path w="20" h="6">
                <a:moveTo>
                  <a:pt x="0" y="2"/>
                </a:moveTo>
                <a:lnTo>
                  <a:pt x="20" y="0"/>
                </a:lnTo>
                <a:lnTo>
                  <a:pt x="20"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2" name="Freeform 1136"/>
          <p:cNvSpPr>
            <a:spLocks/>
          </p:cNvSpPr>
          <p:nvPr/>
        </p:nvSpPr>
        <p:spPr bwMode="auto">
          <a:xfrm>
            <a:off x="2281238" y="4224338"/>
            <a:ext cx="33337" cy="11112"/>
          </a:xfrm>
          <a:custGeom>
            <a:avLst/>
            <a:gdLst>
              <a:gd name="T0" fmla="*/ 0 w 21"/>
              <a:gd name="T1" fmla="*/ 5040086 h 7"/>
              <a:gd name="T2" fmla="*/ 47883044 w 21"/>
              <a:gd name="T3" fmla="*/ 0 h 7"/>
              <a:gd name="T4" fmla="*/ 52923281 w 21"/>
              <a:gd name="T5" fmla="*/ 10080171 h 7"/>
              <a:gd name="T6" fmla="*/ 0 w 21"/>
              <a:gd name="T7" fmla="*/ 17641094 h 7"/>
              <a:gd name="T8" fmla="*/ 0 w 21"/>
              <a:gd name="T9" fmla="*/ 5040086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0" y="2"/>
                </a:moveTo>
                <a:lnTo>
                  <a:pt x="19" y="0"/>
                </a:lnTo>
                <a:lnTo>
                  <a:pt x="21" y="4"/>
                </a:lnTo>
                <a:lnTo>
                  <a:pt x="0" y="7"/>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3" name="Freeform 1137"/>
          <p:cNvSpPr>
            <a:spLocks/>
          </p:cNvSpPr>
          <p:nvPr/>
        </p:nvSpPr>
        <p:spPr bwMode="auto">
          <a:xfrm>
            <a:off x="2341563" y="4217988"/>
            <a:ext cx="33337" cy="9525"/>
          </a:xfrm>
          <a:custGeom>
            <a:avLst/>
            <a:gdLst>
              <a:gd name="T0" fmla="*/ 0 w 21"/>
              <a:gd name="T1" fmla="*/ 5040313 h 6"/>
              <a:gd name="T2" fmla="*/ 52923281 w 21"/>
              <a:gd name="T3" fmla="*/ 0 h 6"/>
              <a:gd name="T4" fmla="*/ 52923281 w 21"/>
              <a:gd name="T5" fmla="*/ 10080625 h 6"/>
              <a:gd name="T6" fmla="*/ 5040237 w 21"/>
              <a:gd name="T7" fmla="*/ 15120938 h 6"/>
              <a:gd name="T8" fmla="*/ 0 w 21"/>
              <a:gd name="T9" fmla="*/ 5040313 h 6"/>
              <a:gd name="T10" fmla="*/ 0 60000 65536"/>
              <a:gd name="T11" fmla="*/ 0 60000 65536"/>
              <a:gd name="T12" fmla="*/ 0 60000 65536"/>
              <a:gd name="T13" fmla="*/ 0 60000 65536"/>
              <a:gd name="T14" fmla="*/ 0 60000 65536"/>
              <a:gd name="T15" fmla="*/ 0 w 21"/>
              <a:gd name="T16" fmla="*/ 0 h 6"/>
              <a:gd name="T17" fmla="*/ 21 w 21"/>
              <a:gd name="T18" fmla="*/ 6 h 6"/>
            </a:gdLst>
            <a:ahLst/>
            <a:cxnLst>
              <a:cxn ang="T10">
                <a:pos x="T0" y="T1"/>
              </a:cxn>
              <a:cxn ang="T11">
                <a:pos x="T2" y="T3"/>
              </a:cxn>
              <a:cxn ang="T12">
                <a:pos x="T4" y="T5"/>
              </a:cxn>
              <a:cxn ang="T13">
                <a:pos x="T6" y="T7"/>
              </a:cxn>
              <a:cxn ang="T14">
                <a:pos x="T8" y="T9"/>
              </a:cxn>
            </a:cxnLst>
            <a:rect l="T15" t="T16" r="T17" b="T18"/>
            <a:pathLst>
              <a:path w="21" h="6">
                <a:moveTo>
                  <a:pt x="0" y="2"/>
                </a:moveTo>
                <a:lnTo>
                  <a:pt x="21" y="0"/>
                </a:lnTo>
                <a:lnTo>
                  <a:pt x="21" y="4"/>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4" name="Freeform 1138"/>
          <p:cNvSpPr>
            <a:spLocks/>
          </p:cNvSpPr>
          <p:nvPr/>
        </p:nvSpPr>
        <p:spPr bwMode="auto">
          <a:xfrm>
            <a:off x="2405063" y="4208463"/>
            <a:ext cx="30162" cy="11112"/>
          </a:xfrm>
          <a:custGeom>
            <a:avLst/>
            <a:gdLst>
              <a:gd name="T0" fmla="*/ 0 w 19"/>
              <a:gd name="T1" fmla="*/ 7560922 h 7"/>
              <a:gd name="T2" fmla="*/ 47882969 w 19"/>
              <a:gd name="T3" fmla="*/ 0 h 7"/>
              <a:gd name="T4" fmla="*/ 47882969 w 19"/>
              <a:gd name="T5" fmla="*/ 10080171 h 7"/>
              <a:gd name="T6" fmla="*/ 0 w 19"/>
              <a:gd name="T7" fmla="*/ 17641094 h 7"/>
              <a:gd name="T8" fmla="*/ 0 w 19"/>
              <a:gd name="T9" fmla="*/ 7560922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5" name="Freeform 1139"/>
          <p:cNvSpPr>
            <a:spLocks/>
          </p:cNvSpPr>
          <p:nvPr/>
        </p:nvSpPr>
        <p:spPr bwMode="auto">
          <a:xfrm>
            <a:off x="2465388" y="4200525"/>
            <a:ext cx="31750" cy="11113"/>
          </a:xfrm>
          <a:custGeom>
            <a:avLst/>
            <a:gdLst>
              <a:gd name="T0" fmla="*/ 0 w 20"/>
              <a:gd name="T1" fmla="*/ 7561603 h 7"/>
              <a:gd name="T2" fmla="*/ 47883763 w 20"/>
              <a:gd name="T3" fmla="*/ 0 h 7"/>
              <a:gd name="T4" fmla="*/ 50403125 w 20"/>
              <a:gd name="T5" fmla="*/ 10081079 h 7"/>
              <a:gd name="T6" fmla="*/ 2520950 w 20"/>
              <a:gd name="T7" fmla="*/ 17642681 h 7"/>
              <a:gd name="T8" fmla="*/ 0 w 20"/>
              <a:gd name="T9" fmla="*/ 7561603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19" y="0"/>
                </a:lnTo>
                <a:lnTo>
                  <a:pt x="20" y="4"/>
                </a:lnTo>
                <a:lnTo>
                  <a:pt x="1"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6" name="Freeform 1140"/>
          <p:cNvSpPr>
            <a:spLocks/>
          </p:cNvSpPr>
          <p:nvPr/>
        </p:nvSpPr>
        <p:spPr bwMode="auto">
          <a:xfrm>
            <a:off x="2527300" y="4194175"/>
            <a:ext cx="30163" cy="7938"/>
          </a:xfrm>
          <a:custGeom>
            <a:avLst/>
            <a:gdLst>
              <a:gd name="T0" fmla="*/ 0 w 19"/>
              <a:gd name="T1" fmla="*/ 2521109 h 5"/>
              <a:gd name="T2" fmla="*/ 45363564 w 19"/>
              <a:gd name="T3" fmla="*/ 0 h 5"/>
              <a:gd name="T4" fmla="*/ 47884556 w 19"/>
              <a:gd name="T5" fmla="*/ 5040630 h 5"/>
              <a:gd name="T6" fmla="*/ 0 w 19"/>
              <a:gd name="T7" fmla="*/ 12602369 h 5"/>
              <a:gd name="T8" fmla="*/ 0 w 19"/>
              <a:gd name="T9" fmla="*/ 2521109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1"/>
                </a:moveTo>
                <a:lnTo>
                  <a:pt x="18" y="0"/>
                </a:lnTo>
                <a:lnTo>
                  <a:pt x="19" y="2"/>
                </a:lnTo>
                <a:lnTo>
                  <a:pt x="0"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7" name="Freeform 1141"/>
          <p:cNvSpPr>
            <a:spLocks/>
          </p:cNvSpPr>
          <p:nvPr/>
        </p:nvSpPr>
        <p:spPr bwMode="auto">
          <a:xfrm>
            <a:off x="2555875" y="4191000"/>
            <a:ext cx="1588" cy="6350"/>
          </a:xfrm>
          <a:custGeom>
            <a:avLst/>
            <a:gdLst>
              <a:gd name="T0" fmla="*/ 0 w 1"/>
              <a:gd name="T1" fmla="*/ 5040313 h 4"/>
              <a:gd name="T2" fmla="*/ 2521744 w 1"/>
              <a:gd name="T3" fmla="*/ 0 h 4"/>
              <a:gd name="T4" fmla="*/ 2521744 w 1"/>
              <a:gd name="T5" fmla="*/ 10080625 h 4"/>
              <a:gd name="T6" fmla="*/ 2521744 w 1"/>
              <a:gd name="T7" fmla="*/ 10080625 h 4"/>
              <a:gd name="T8" fmla="*/ 0 w 1"/>
              <a:gd name="T9" fmla="*/ 504031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2"/>
                </a:moveTo>
                <a:lnTo>
                  <a:pt x="1" y="0"/>
                </a:lnTo>
                <a:lnTo>
                  <a:pt x="1" y="4"/>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8" name="Freeform 1142"/>
          <p:cNvSpPr>
            <a:spLocks/>
          </p:cNvSpPr>
          <p:nvPr/>
        </p:nvSpPr>
        <p:spPr bwMode="auto">
          <a:xfrm>
            <a:off x="2587625" y="4183063"/>
            <a:ext cx="31750" cy="11112"/>
          </a:xfrm>
          <a:custGeom>
            <a:avLst/>
            <a:gdLst>
              <a:gd name="T0" fmla="*/ 0 w 20"/>
              <a:gd name="T1" fmla="*/ 7560922 h 7"/>
              <a:gd name="T2" fmla="*/ 47883763 w 20"/>
              <a:gd name="T3" fmla="*/ 0 h 7"/>
              <a:gd name="T4" fmla="*/ 50403125 w 20"/>
              <a:gd name="T5" fmla="*/ 10080171 h 7"/>
              <a:gd name="T6" fmla="*/ 0 w 20"/>
              <a:gd name="T7" fmla="*/ 17641094 h 7"/>
              <a:gd name="T8" fmla="*/ 0 w 20"/>
              <a:gd name="T9" fmla="*/ 7560922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19" y="0"/>
                </a:lnTo>
                <a:lnTo>
                  <a:pt x="20"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09" name="Freeform 1143"/>
          <p:cNvSpPr>
            <a:spLocks/>
          </p:cNvSpPr>
          <p:nvPr/>
        </p:nvSpPr>
        <p:spPr bwMode="auto">
          <a:xfrm>
            <a:off x="2647950" y="4176713"/>
            <a:ext cx="23813" cy="7937"/>
          </a:xfrm>
          <a:custGeom>
            <a:avLst/>
            <a:gdLst>
              <a:gd name="T0" fmla="*/ 0 w 15"/>
              <a:gd name="T1" fmla="*/ 2520791 h 5"/>
              <a:gd name="T2" fmla="*/ 37803931 w 15"/>
              <a:gd name="T3" fmla="*/ 0 h 5"/>
              <a:gd name="T4" fmla="*/ 37803931 w 15"/>
              <a:gd name="T5" fmla="*/ 10079990 h 5"/>
              <a:gd name="T6" fmla="*/ 5040418 w 15"/>
              <a:gd name="T7" fmla="*/ 12600781 h 5"/>
              <a:gd name="T8" fmla="*/ 0 w 15"/>
              <a:gd name="T9" fmla="*/ 2520791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1"/>
                </a:moveTo>
                <a:lnTo>
                  <a:pt x="15" y="0"/>
                </a:lnTo>
                <a:lnTo>
                  <a:pt x="15"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0" name="Freeform 1144"/>
          <p:cNvSpPr>
            <a:spLocks/>
          </p:cNvSpPr>
          <p:nvPr/>
        </p:nvSpPr>
        <p:spPr bwMode="auto">
          <a:xfrm>
            <a:off x="2671763" y="4175125"/>
            <a:ext cx="9525" cy="7938"/>
          </a:xfrm>
          <a:custGeom>
            <a:avLst/>
            <a:gdLst>
              <a:gd name="T0" fmla="*/ 0 w 6"/>
              <a:gd name="T1" fmla="*/ 2521109 h 5"/>
              <a:gd name="T2" fmla="*/ 15120938 w 6"/>
              <a:gd name="T3" fmla="*/ 0 h 5"/>
              <a:gd name="T4" fmla="*/ 15120938 w 6"/>
              <a:gd name="T5" fmla="*/ 10081260 h 5"/>
              <a:gd name="T6" fmla="*/ 0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6" y="0"/>
                </a:lnTo>
                <a:lnTo>
                  <a:pt x="6" y="4"/>
                </a:lnTo>
                <a:lnTo>
                  <a:pt x="0"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1" name="Freeform 1145"/>
          <p:cNvSpPr>
            <a:spLocks/>
          </p:cNvSpPr>
          <p:nvPr/>
        </p:nvSpPr>
        <p:spPr bwMode="auto">
          <a:xfrm>
            <a:off x="2711450" y="4165600"/>
            <a:ext cx="30163" cy="11113"/>
          </a:xfrm>
          <a:custGeom>
            <a:avLst/>
            <a:gdLst>
              <a:gd name="T0" fmla="*/ 0 w 19"/>
              <a:gd name="T1" fmla="*/ 7561603 h 7"/>
              <a:gd name="T2" fmla="*/ 47884556 w 19"/>
              <a:gd name="T3" fmla="*/ 0 h 7"/>
              <a:gd name="T4" fmla="*/ 47884556 w 19"/>
              <a:gd name="T5" fmla="*/ 10081079 h 7"/>
              <a:gd name="T6" fmla="*/ 0 w 19"/>
              <a:gd name="T7" fmla="*/ 17642681 h 7"/>
              <a:gd name="T8" fmla="*/ 0 w 19"/>
              <a:gd name="T9" fmla="*/ 7561603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3"/>
                </a:moveTo>
                <a:lnTo>
                  <a:pt x="19" y="0"/>
                </a:lnTo>
                <a:lnTo>
                  <a:pt x="19"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2" name="Freeform 1146"/>
          <p:cNvSpPr>
            <a:spLocks/>
          </p:cNvSpPr>
          <p:nvPr/>
        </p:nvSpPr>
        <p:spPr bwMode="auto">
          <a:xfrm>
            <a:off x="2771775" y="4159250"/>
            <a:ext cx="6350" cy="7938"/>
          </a:xfrm>
          <a:custGeom>
            <a:avLst/>
            <a:gdLst>
              <a:gd name="T0" fmla="*/ 0 w 4"/>
              <a:gd name="T1" fmla="*/ 2521109 h 5"/>
              <a:gd name="T2" fmla="*/ 10080625 w 4"/>
              <a:gd name="T3" fmla="*/ 0 h 5"/>
              <a:gd name="T4" fmla="*/ 10080625 w 4"/>
              <a:gd name="T5" fmla="*/ 10081260 h 5"/>
              <a:gd name="T6" fmla="*/ 0 w 4"/>
              <a:gd name="T7" fmla="*/ 12602369 h 5"/>
              <a:gd name="T8" fmla="*/ 0 w 4"/>
              <a:gd name="T9" fmla="*/ 252110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4" y="0"/>
                </a:lnTo>
                <a:lnTo>
                  <a:pt x="4" y="4"/>
                </a:lnTo>
                <a:lnTo>
                  <a:pt x="0"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3" name="Freeform 1147"/>
          <p:cNvSpPr>
            <a:spLocks/>
          </p:cNvSpPr>
          <p:nvPr/>
        </p:nvSpPr>
        <p:spPr bwMode="auto">
          <a:xfrm>
            <a:off x="2778125" y="4154488"/>
            <a:ext cx="25400" cy="11112"/>
          </a:xfrm>
          <a:custGeom>
            <a:avLst/>
            <a:gdLst>
              <a:gd name="T0" fmla="*/ 0 w 16"/>
              <a:gd name="T1" fmla="*/ 7560922 h 7"/>
              <a:gd name="T2" fmla="*/ 37801550 w 16"/>
              <a:gd name="T3" fmla="*/ 0 h 7"/>
              <a:gd name="T4" fmla="*/ 40322500 w 16"/>
              <a:gd name="T5" fmla="*/ 10080171 h 7"/>
              <a:gd name="T6" fmla="*/ 0 w 16"/>
              <a:gd name="T7" fmla="*/ 17641094 h 7"/>
              <a:gd name="T8" fmla="*/ 0 w 16"/>
              <a:gd name="T9" fmla="*/ 7560922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3"/>
                </a:moveTo>
                <a:lnTo>
                  <a:pt x="15" y="0"/>
                </a:lnTo>
                <a:lnTo>
                  <a:pt x="16"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4" name="Freeform 1148"/>
          <p:cNvSpPr>
            <a:spLocks/>
          </p:cNvSpPr>
          <p:nvPr/>
        </p:nvSpPr>
        <p:spPr bwMode="auto">
          <a:xfrm>
            <a:off x="2832100" y="4148138"/>
            <a:ext cx="9525" cy="9525"/>
          </a:xfrm>
          <a:custGeom>
            <a:avLst/>
            <a:gdLst>
              <a:gd name="T0" fmla="*/ 0 w 6"/>
              <a:gd name="T1" fmla="*/ 5040313 h 6"/>
              <a:gd name="T2" fmla="*/ 12601575 w 6"/>
              <a:gd name="T3" fmla="*/ 0 h 6"/>
              <a:gd name="T4" fmla="*/ 15120938 w 6"/>
              <a:gd name="T5" fmla="*/ 10080625 h 6"/>
              <a:gd name="T6" fmla="*/ 2520950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5" y="0"/>
                </a:lnTo>
                <a:lnTo>
                  <a:pt x="6"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5" name="Freeform 1149"/>
          <p:cNvSpPr>
            <a:spLocks/>
          </p:cNvSpPr>
          <p:nvPr/>
        </p:nvSpPr>
        <p:spPr bwMode="auto">
          <a:xfrm>
            <a:off x="2840038" y="4148138"/>
            <a:ext cx="11112" cy="6350"/>
          </a:xfrm>
          <a:custGeom>
            <a:avLst/>
            <a:gdLst>
              <a:gd name="T0" fmla="*/ 0 w 7"/>
              <a:gd name="T1" fmla="*/ 0 h 4"/>
              <a:gd name="T2" fmla="*/ 12601008 w 7"/>
              <a:gd name="T3" fmla="*/ 0 h 4"/>
              <a:gd name="T4" fmla="*/ 17641094 w 7"/>
              <a:gd name="T5" fmla="*/ 10080625 h 4"/>
              <a:gd name="T6" fmla="*/ 2520837 w 7"/>
              <a:gd name="T7" fmla="*/ 10080625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5" y="0"/>
                </a:lnTo>
                <a:lnTo>
                  <a:pt x="7" y="4"/>
                </a:lnTo>
                <a:lnTo>
                  <a:pt x="1"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6" name="Freeform 1150"/>
          <p:cNvSpPr>
            <a:spLocks/>
          </p:cNvSpPr>
          <p:nvPr/>
        </p:nvSpPr>
        <p:spPr bwMode="auto">
          <a:xfrm>
            <a:off x="2847975" y="4146550"/>
            <a:ext cx="15875" cy="7938"/>
          </a:xfrm>
          <a:custGeom>
            <a:avLst/>
            <a:gdLst>
              <a:gd name="T0" fmla="*/ 0 w 10"/>
              <a:gd name="T1" fmla="*/ 2521109 h 5"/>
              <a:gd name="T2" fmla="*/ 22682200 w 10"/>
              <a:gd name="T3" fmla="*/ 0 h 5"/>
              <a:gd name="T4" fmla="*/ 25201563 w 10"/>
              <a:gd name="T5" fmla="*/ 10081260 h 5"/>
              <a:gd name="T6" fmla="*/ 5040313 w 10"/>
              <a:gd name="T7" fmla="*/ 12602369 h 5"/>
              <a:gd name="T8" fmla="*/ 0 w 10"/>
              <a:gd name="T9" fmla="*/ 2521109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0" y="1"/>
                </a:moveTo>
                <a:lnTo>
                  <a:pt x="9" y="0"/>
                </a:lnTo>
                <a:lnTo>
                  <a:pt x="10"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7" name="Freeform 1151"/>
          <p:cNvSpPr>
            <a:spLocks/>
          </p:cNvSpPr>
          <p:nvPr/>
        </p:nvSpPr>
        <p:spPr bwMode="auto">
          <a:xfrm>
            <a:off x="2892425" y="4137025"/>
            <a:ext cx="20638" cy="9525"/>
          </a:xfrm>
          <a:custGeom>
            <a:avLst/>
            <a:gdLst>
              <a:gd name="T0" fmla="*/ 0 w 13"/>
              <a:gd name="T1" fmla="*/ 5040313 h 6"/>
              <a:gd name="T2" fmla="*/ 30242608 w 13"/>
              <a:gd name="T3" fmla="*/ 0 h 6"/>
              <a:gd name="T4" fmla="*/ 32763619 w 13"/>
              <a:gd name="T5" fmla="*/ 10080625 h 6"/>
              <a:gd name="T6" fmla="*/ 2521011 w 13"/>
              <a:gd name="T7" fmla="*/ 15120938 h 6"/>
              <a:gd name="T8" fmla="*/ 0 w 13"/>
              <a:gd name="T9" fmla="*/ 5040313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0" y="2"/>
                </a:moveTo>
                <a:lnTo>
                  <a:pt x="12" y="0"/>
                </a:lnTo>
                <a:lnTo>
                  <a:pt x="13"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8" name="Freeform 1152"/>
          <p:cNvSpPr>
            <a:spLocks/>
          </p:cNvSpPr>
          <p:nvPr/>
        </p:nvSpPr>
        <p:spPr bwMode="auto">
          <a:xfrm>
            <a:off x="2911475" y="4135438"/>
            <a:ext cx="12700" cy="7937"/>
          </a:xfrm>
          <a:custGeom>
            <a:avLst/>
            <a:gdLst>
              <a:gd name="T0" fmla="*/ 0 w 8"/>
              <a:gd name="T1" fmla="*/ 2520791 h 5"/>
              <a:gd name="T2" fmla="*/ 20161250 w 8"/>
              <a:gd name="T3" fmla="*/ 0 h 5"/>
              <a:gd name="T4" fmla="*/ 20161250 w 8"/>
              <a:gd name="T5" fmla="*/ 10079990 h 5"/>
              <a:gd name="T6" fmla="*/ 2520950 w 8"/>
              <a:gd name="T7" fmla="*/ 12600781 h 5"/>
              <a:gd name="T8" fmla="*/ 0 w 8"/>
              <a:gd name="T9" fmla="*/ 252079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1"/>
                </a:moveTo>
                <a:lnTo>
                  <a:pt x="8" y="0"/>
                </a:lnTo>
                <a:lnTo>
                  <a:pt x="8" y="4"/>
                </a:lnTo>
                <a:lnTo>
                  <a:pt x="1"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19" name="Freeform 1153"/>
          <p:cNvSpPr>
            <a:spLocks/>
          </p:cNvSpPr>
          <p:nvPr/>
        </p:nvSpPr>
        <p:spPr bwMode="auto">
          <a:xfrm>
            <a:off x="2954338" y="4129088"/>
            <a:ext cx="6350" cy="7937"/>
          </a:xfrm>
          <a:custGeom>
            <a:avLst/>
            <a:gdLst>
              <a:gd name="T0" fmla="*/ 0 w 4"/>
              <a:gd name="T1" fmla="*/ 2520791 h 5"/>
              <a:gd name="T2" fmla="*/ 7559675 w 4"/>
              <a:gd name="T3" fmla="*/ 0 h 5"/>
              <a:gd name="T4" fmla="*/ 10080625 w 4"/>
              <a:gd name="T5" fmla="*/ 10079990 h 5"/>
              <a:gd name="T6" fmla="*/ 0 w 4"/>
              <a:gd name="T7" fmla="*/ 12600781 h 5"/>
              <a:gd name="T8" fmla="*/ 0 w 4"/>
              <a:gd name="T9" fmla="*/ 252079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0"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0" name="Freeform 1154"/>
          <p:cNvSpPr>
            <a:spLocks/>
          </p:cNvSpPr>
          <p:nvPr/>
        </p:nvSpPr>
        <p:spPr bwMode="auto">
          <a:xfrm>
            <a:off x="2959100" y="4127500"/>
            <a:ext cx="9525" cy="7938"/>
          </a:xfrm>
          <a:custGeom>
            <a:avLst/>
            <a:gdLst>
              <a:gd name="T0" fmla="*/ 0 w 6"/>
              <a:gd name="T1" fmla="*/ 2521109 h 5"/>
              <a:gd name="T2" fmla="*/ 15120938 w 6"/>
              <a:gd name="T3" fmla="*/ 0 h 5"/>
              <a:gd name="T4" fmla="*/ 15120938 w 6"/>
              <a:gd name="T5" fmla="*/ 10081260 h 5"/>
              <a:gd name="T6" fmla="*/ 2520950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6" y="0"/>
                </a:lnTo>
                <a:lnTo>
                  <a:pt x="6" y="4"/>
                </a:lnTo>
                <a:lnTo>
                  <a:pt x="1"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1" name="Freeform 1155"/>
          <p:cNvSpPr>
            <a:spLocks/>
          </p:cNvSpPr>
          <p:nvPr/>
        </p:nvSpPr>
        <p:spPr bwMode="auto">
          <a:xfrm>
            <a:off x="2968625" y="4124325"/>
            <a:ext cx="15875" cy="9525"/>
          </a:xfrm>
          <a:custGeom>
            <a:avLst/>
            <a:gdLst>
              <a:gd name="T0" fmla="*/ 0 w 10"/>
              <a:gd name="T1" fmla="*/ 5040313 h 6"/>
              <a:gd name="T2" fmla="*/ 25201563 w 10"/>
              <a:gd name="T3" fmla="*/ 0 h 6"/>
              <a:gd name="T4" fmla="*/ 25201563 w 10"/>
              <a:gd name="T5" fmla="*/ 10080625 h 6"/>
              <a:gd name="T6" fmla="*/ 0 w 10"/>
              <a:gd name="T7" fmla="*/ 15120938 h 6"/>
              <a:gd name="T8" fmla="*/ 0 w 10"/>
              <a:gd name="T9" fmla="*/ 504031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2"/>
                </a:moveTo>
                <a:lnTo>
                  <a:pt x="10" y="0"/>
                </a:lnTo>
                <a:lnTo>
                  <a:pt x="10" y="4"/>
                </a:lnTo>
                <a:lnTo>
                  <a:pt x="0"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2" name="Freeform 1156"/>
          <p:cNvSpPr>
            <a:spLocks/>
          </p:cNvSpPr>
          <p:nvPr/>
        </p:nvSpPr>
        <p:spPr bwMode="auto">
          <a:xfrm>
            <a:off x="3014663" y="4116388"/>
            <a:ext cx="25400" cy="11112"/>
          </a:xfrm>
          <a:custGeom>
            <a:avLst/>
            <a:gdLst>
              <a:gd name="T0" fmla="*/ 0 w 16"/>
              <a:gd name="T1" fmla="*/ 7560922 h 7"/>
              <a:gd name="T2" fmla="*/ 40322500 w 16"/>
              <a:gd name="T3" fmla="*/ 0 h 7"/>
              <a:gd name="T4" fmla="*/ 40322500 w 16"/>
              <a:gd name="T5" fmla="*/ 10080171 h 7"/>
              <a:gd name="T6" fmla="*/ 0 w 16"/>
              <a:gd name="T7" fmla="*/ 17641094 h 7"/>
              <a:gd name="T8" fmla="*/ 0 w 16"/>
              <a:gd name="T9" fmla="*/ 7560922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3"/>
                </a:moveTo>
                <a:lnTo>
                  <a:pt x="16" y="0"/>
                </a:lnTo>
                <a:lnTo>
                  <a:pt x="16"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3" name="Freeform 1157"/>
          <p:cNvSpPr>
            <a:spLocks/>
          </p:cNvSpPr>
          <p:nvPr/>
        </p:nvSpPr>
        <p:spPr bwMode="auto">
          <a:xfrm>
            <a:off x="3040063" y="4113213"/>
            <a:ext cx="4762" cy="9525"/>
          </a:xfrm>
          <a:custGeom>
            <a:avLst/>
            <a:gdLst>
              <a:gd name="T0" fmla="*/ 0 w 3"/>
              <a:gd name="T1" fmla="*/ 5040313 h 6"/>
              <a:gd name="T2" fmla="*/ 7560469 w 3"/>
              <a:gd name="T3" fmla="*/ 0 h 6"/>
              <a:gd name="T4" fmla="*/ 7560469 w 3"/>
              <a:gd name="T5" fmla="*/ 12601575 h 6"/>
              <a:gd name="T6" fmla="*/ 0 w 3"/>
              <a:gd name="T7" fmla="*/ 15120938 h 6"/>
              <a:gd name="T8" fmla="*/ 0 w 3"/>
              <a:gd name="T9" fmla="*/ 504031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2"/>
                </a:moveTo>
                <a:lnTo>
                  <a:pt x="3" y="0"/>
                </a:lnTo>
                <a:lnTo>
                  <a:pt x="3" y="5"/>
                </a:lnTo>
                <a:lnTo>
                  <a:pt x="0"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4" name="Freeform 1158"/>
          <p:cNvSpPr>
            <a:spLocks/>
          </p:cNvSpPr>
          <p:nvPr/>
        </p:nvSpPr>
        <p:spPr bwMode="auto">
          <a:xfrm>
            <a:off x="3074988" y="4106863"/>
            <a:ext cx="12700" cy="9525"/>
          </a:xfrm>
          <a:custGeom>
            <a:avLst/>
            <a:gdLst>
              <a:gd name="T0" fmla="*/ 0 w 8"/>
              <a:gd name="T1" fmla="*/ 5040313 h 6"/>
              <a:gd name="T2" fmla="*/ 17640300 w 8"/>
              <a:gd name="T3" fmla="*/ 0 h 6"/>
              <a:gd name="T4" fmla="*/ 20161250 w 8"/>
              <a:gd name="T5" fmla="*/ 10080625 h 6"/>
              <a:gd name="T6" fmla="*/ 2520950 w 8"/>
              <a:gd name="T7" fmla="*/ 15120938 h 6"/>
              <a:gd name="T8" fmla="*/ 0 w 8"/>
              <a:gd name="T9" fmla="*/ 5040313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2"/>
                </a:moveTo>
                <a:lnTo>
                  <a:pt x="7" y="0"/>
                </a:lnTo>
                <a:lnTo>
                  <a:pt x="8"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5" name="Freeform 1159"/>
          <p:cNvSpPr>
            <a:spLocks/>
          </p:cNvSpPr>
          <p:nvPr/>
        </p:nvSpPr>
        <p:spPr bwMode="auto">
          <a:xfrm>
            <a:off x="3086100" y="4105275"/>
            <a:ext cx="11113" cy="7938"/>
          </a:xfrm>
          <a:custGeom>
            <a:avLst/>
            <a:gdLst>
              <a:gd name="T0" fmla="*/ 0 w 7"/>
              <a:gd name="T1" fmla="*/ 2521109 h 5"/>
              <a:gd name="T2" fmla="*/ 12602142 w 7"/>
              <a:gd name="T3" fmla="*/ 0 h 5"/>
              <a:gd name="T4" fmla="*/ 17642681 w 7"/>
              <a:gd name="T5" fmla="*/ 10081260 h 5"/>
              <a:gd name="T6" fmla="*/ 2521063 w 7"/>
              <a:gd name="T7" fmla="*/ 12602369 h 5"/>
              <a:gd name="T8" fmla="*/ 0 w 7"/>
              <a:gd name="T9" fmla="*/ 2521109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5" y="0"/>
                </a:lnTo>
                <a:lnTo>
                  <a:pt x="7" y="4"/>
                </a:lnTo>
                <a:lnTo>
                  <a:pt x="1"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6" name="Freeform 1160"/>
          <p:cNvSpPr>
            <a:spLocks/>
          </p:cNvSpPr>
          <p:nvPr/>
        </p:nvSpPr>
        <p:spPr bwMode="auto">
          <a:xfrm>
            <a:off x="3094038" y="4103688"/>
            <a:ext cx="12700" cy="7937"/>
          </a:xfrm>
          <a:custGeom>
            <a:avLst/>
            <a:gdLst>
              <a:gd name="T0" fmla="*/ 0 w 8"/>
              <a:gd name="T1" fmla="*/ 2520791 h 5"/>
              <a:gd name="T2" fmla="*/ 17640300 w 8"/>
              <a:gd name="T3" fmla="*/ 0 h 5"/>
              <a:gd name="T4" fmla="*/ 20161250 w 8"/>
              <a:gd name="T5" fmla="*/ 10079990 h 5"/>
              <a:gd name="T6" fmla="*/ 5040313 w 8"/>
              <a:gd name="T7" fmla="*/ 12600781 h 5"/>
              <a:gd name="T8" fmla="*/ 0 w 8"/>
              <a:gd name="T9" fmla="*/ 252079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1"/>
                </a:moveTo>
                <a:lnTo>
                  <a:pt x="7" y="0"/>
                </a:lnTo>
                <a:lnTo>
                  <a:pt x="8"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7" name="Freeform 1161"/>
          <p:cNvSpPr>
            <a:spLocks/>
          </p:cNvSpPr>
          <p:nvPr/>
        </p:nvSpPr>
        <p:spPr bwMode="auto">
          <a:xfrm>
            <a:off x="3135313" y="4092575"/>
            <a:ext cx="31750" cy="11113"/>
          </a:xfrm>
          <a:custGeom>
            <a:avLst/>
            <a:gdLst>
              <a:gd name="T0" fmla="*/ 0 w 20"/>
              <a:gd name="T1" fmla="*/ 7561603 h 7"/>
              <a:gd name="T2" fmla="*/ 47883763 w 20"/>
              <a:gd name="T3" fmla="*/ 0 h 7"/>
              <a:gd name="T4" fmla="*/ 50403125 w 20"/>
              <a:gd name="T5" fmla="*/ 10081079 h 7"/>
              <a:gd name="T6" fmla="*/ 2520950 w 20"/>
              <a:gd name="T7" fmla="*/ 17642681 h 7"/>
              <a:gd name="T8" fmla="*/ 0 w 20"/>
              <a:gd name="T9" fmla="*/ 7561603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3"/>
                </a:moveTo>
                <a:lnTo>
                  <a:pt x="19" y="0"/>
                </a:lnTo>
                <a:lnTo>
                  <a:pt x="20" y="4"/>
                </a:lnTo>
                <a:lnTo>
                  <a:pt x="1"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8" name="Freeform 1162"/>
          <p:cNvSpPr>
            <a:spLocks/>
          </p:cNvSpPr>
          <p:nvPr/>
        </p:nvSpPr>
        <p:spPr bwMode="auto">
          <a:xfrm>
            <a:off x="3195638" y="4086225"/>
            <a:ext cx="4762" cy="6350"/>
          </a:xfrm>
          <a:custGeom>
            <a:avLst/>
            <a:gdLst>
              <a:gd name="T0" fmla="*/ 0 w 3"/>
              <a:gd name="T1" fmla="*/ 0 h 4"/>
              <a:gd name="T2" fmla="*/ 2520685 w 3"/>
              <a:gd name="T3" fmla="*/ 0 h 4"/>
              <a:gd name="T4" fmla="*/ 7560469 w 3"/>
              <a:gd name="T5" fmla="*/ 10080625 h 4"/>
              <a:gd name="T6" fmla="*/ 2520685 w 3"/>
              <a:gd name="T7" fmla="*/ 10080625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4"/>
                </a:lnTo>
                <a:lnTo>
                  <a:pt x="1"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29" name="Freeform 1163"/>
          <p:cNvSpPr>
            <a:spLocks/>
          </p:cNvSpPr>
          <p:nvPr/>
        </p:nvSpPr>
        <p:spPr bwMode="auto">
          <a:xfrm>
            <a:off x="3197225" y="4083050"/>
            <a:ext cx="9525" cy="9525"/>
          </a:xfrm>
          <a:custGeom>
            <a:avLst/>
            <a:gdLst>
              <a:gd name="T0" fmla="*/ 0 w 6"/>
              <a:gd name="T1" fmla="*/ 5040313 h 6"/>
              <a:gd name="T2" fmla="*/ 10080625 w 6"/>
              <a:gd name="T3" fmla="*/ 0 h 6"/>
              <a:gd name="T4" fmla="*/ 15120938 w 6"/>
              <a:gd name="T5" fmla="*/ 12601575 h 6"/>
              <a:gd name="T6" fmla="*/ 5040313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4" y="0"/>
                </a:lnTo>
                <a:lnTo>
                  <a:pt x="6" y="5"/>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0" name="Freeform 1164"/>
          <p:cNvSpPr>
            <a:spLocks/>
          </p:cNvSpPr>
          <p:nvPr/>
        </p:nvSpPr>
        <p:spPr bwMode="auto">
          <a:xfrm>
            <a:off x="3203575" y="4083050"/>
            <a:ext cx="7938" cy="7938"/>
          </a:xfrm>
          <a:custGeom>
            <a:avLst/>
            <a:gdLst>
              <a:gd name="T0" fmla="*/ 0 w 5"/>
              <a:gd name="T1" fmla="*/ 0 h 5"/>
              <a:gd name="T2" fmla="*/ 7561739 w 5"/>
              <a:gd name="T3" fmla="*/ 0 h 5"/>
              <a:gd name="T4" fmla="*/ 12602369 w 5"/>
              <a:gd name="T5" fmla="*/ 12602369 h 5"/>
              <a:gd name="T6" fmla="*/ 5040630 w 5"/>
              <a:gd name="T7" fmla="*/ 12602369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3" y="0"/>
                </a:lnTo>
                <a:lnTo>
                  <a:pt x="5" y="5"/>
                </a:lnTo>
                <a:lnTo>
                  <a:pt x="2" y="5"/>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1" name="Freeform 1165"/>
          <p:cNvSpPr>
            <a:spLocks/>
          </p:cNvSpPr>
          <p:nvPr/>
        </p:nvSpPr>
        <p:spPr bwMode="auto">
          <a:xfrm>
            <a:off x="3208338" y="4079875"/>
            <a:ext cx="19050" cy="11113"/>
          </a:xfrm>
          <a:custGeom>
            <a:avLst/>
            <a:gdLst>
              <a:gd name="T0" fmla="*/ 0 w 12"/>
              <a:gd name="T1" fmla="*/ 5040539 h 7"/>
              <a:gd name="T2" fmla="*/ 27722513 w 12"/>
              <a:gd name="T3" fmla="*/ 0 h 7"/>
              <a:gd name="T4" fmla="*/ 30241875 w 12"/>
              <a:gd name="T5" fmla="*/ 10081079 h 7"/>
              <a:gd name="T6" fmla="*/ 5040313 w 12"/>
              <a:gd name="T7" fmla="*/ 17642681 h 7"/>
              <a:gd name="T8" fmla="*/ 0 w 12"/>
              <a:gd name="T9" fmla="*/ 5040539 h 7"/>
              <a:gd name="T10" fmla="*/ 0 60000 65536"/>
              <a:gd name="T11" fmla="*/ 0 60000 65536"/>
              <a:gd name="T12" fmla="*/ 0 60000 65536"/>
              <a:gd name="T13" fmla="*/ 0 60000 65536"/>
              <a:gd name="T14" fmla="*/ 0 60000 65536"/>
              <a:gd name="T15" fmla="*/ 0 w 12"/>
              <a:gd name="T16" fmla="*/ 0 h 7"/>
              <a:gd name="T17" fmla="*/ 12 w 12"/>
              <a:gd name="T18" fmla="*/ 7 h 7"/>
            </a:gdLst>
            <a:ahLst/>
            <a:cxnLst>
              <a:cxn ang="T10">
                <a:pos x="T0" y="T1"/>
              </a:cxn>
              <a:cxn ang="T11">
                <a:pos x="T2" y="T3"/>
              </a:cxn>
              <a:cxn ang="T12">
                <a:pos x="T4" y="T5"/>
              </a:cxn>
              <a:cxn ang="T13">
                <a:pos x="T6" y="T7"/>
              </a:cxn>
              <a:cxn ang="T14">
                <a:pos x="T8" y="T9"/>
              </a:cxn>
            </a:cxnLst>
            <a:rect l="T15" t="T16" r="T17" b="T18"/>
            <a:pathLst>
              <a:path w="12" h="7">
                <a:moveTo>
                  <a:pt x="0" y="2"/>
                </a:moveTo>
                <a:lnTo>
                  <a:pt x="11" y="0"/>
                </a:lnTo>
                <a:lnTo>
                  <a:pt x="12" y="4"/>
                </a:lnTo>
                <a:lnTo>
                  <a:pt x="2" y="7"/>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2" name="Freeform 1166"/>
          <p:cNvSpPr>
            <a:spLocks/>
          </p:cNvSpPr>
          <p:nvPr/>
        </p:nvSpPr>
        <p:spPr bwMode="auto">
          <a:xfrm>
            <a:off x="3255963" y="4073525"/>
            <a:ext cx="6350" cy="6350"/>
          </a:xfrm>
          <a:custGeom>
            <a:avLst/>
            <a:gdLst>
              <a:gd name="T0" fmla="*/ 0 w 4"/>
              <a:gd name="T1" fmla="*/ 0 h 4"/>
              <a:gd name="T2" fmla="*/ 10080625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4" y="4"/>
                </a:lnTo>
                <a:lnTo>
                  <a:pt x="1"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3" name="Freeform 1167"/>
          <p:cNvSpPr>
            <a:spLocks/>
          </p:cNvSpPr>
          <p:nvPr/>
        </p:nvSpPr>
        <p:spPr bwMode="auto">
          <a:xfrm>
            <a:off x="3262313" y="4068763"/>
            <a:ext cx="25400" cy="11112"/>
          </a:xfrm>
          <a:custGeom>
            <a:avLst/>
            <a:gdLst>
              <a:gd name="T0" fmla="*/ 0 w 16"/>
              <a:gd name="T1" fmla="*/ 7560922 h 7"/>
              <a:gd name="T2" fmla="*/ 37801550 w 16"/>
              <a:gd name="T3" fmla="*/ 0 h 7"/>
              <a:gd name="T4" fmla="*/ 40322500 w 16"/>
              <a:gd name="T5" fmla="*/ 7560922 h 7"/>
              <a:gd name="T6" fmla="*/ 0 w 16"/>
              <a:gd name="T7" fmla="*/ 17641094 h 7"/>
              <a:gd name="T8" fmla="*/ 0 w 16"/>
              <a:gd name="T9" fmla="*/ 7560922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3"/>
                </a:moveTo>
                <a:lnTo>
                  <a:pt x="15" y="0"/>
                </a:lnTo>
                <a:lnTo>
                  <a:pt x="16" y="3"/>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4" name="Freeform 1168"/>
          <p:cNvSpPr>
            <a:spLocks/>
          </p:cNvSpPr>
          <p:nvPr/>
        </p:nvSpPr>
        <p:spPr bwMode="auto">
          <a:xfrm>
            <a:off x="3316288" y="4060825"/>
            <a:ext cx="4762" cy="7938"/>
          </a:xfrm>
          <a:custGeom>
            <a:avLst/>
            <a:gdLst>
              <a:gd name="T0" fmla="*/ 0 w 3"/>
              <a:gd name="T1" fmla="*/ 2521109 h 5"/>
              <a:gd name="T2" fmla="*/ 7560469 w 3"/>
              <a:gd name="T3" fmla="*/ 0 h 5"/>
              <a:gd name="T4" fmla="*/ 7560469 w 3"/>
              <a:gd name="T5" fmla="*/ 10081260 h 5"/>
              <a:gd name="T6" fmla="*/ 2520685 w 3"/>
              <a:gd name="T7" fmla="*/ 12602369 h 5"/>
              <a:gd name="T8" fmla="*/ 0 w 3"/>
              <a:gd name="T9" fmla="*/ 2521109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0"/>
                </a:lnTo>
                <a:lnTo>
                  <a:pt x="3" y="4"/>
                </a:lnTo>
                <a:lnTo>
                  <a:pt x="1"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5" name="Freeform 1169"/>
          <p:cNvSpPr>
            <a:spLocks/>
          </p:cNvSpPr>
          <p:nvPr/>
        </p:nvSpPr>
        <p:spPr bwMode="auto">
          <a:xfrm>
            <a:off x="3321050" y="4056063"/>
            <a:ext cx="26988" cy="11112"/>
          </a:xfrm>
          <a:custGeom>
            <a:avLst/>
            <a:gdLst>
              <a:gd name="T0" fmla="*/ 0 w 17"/>
              <a:gd name="T1" fmla="*/ 7560922 h 7"/>
              <a:gd name="T2" fmla="*/ 40323247 w 17"/>
              <a:gd name="T3" fmla="*/ 0 h 7"/>
              <a:gd name="T4" fmla="*/ 42844244 w 17"/>
              <a:gd name="T5" fmla="*/ 10080171 h 7"/>
              <a:gd name="T6" fmla="*/ 0 w 17"/>
              <a:gd name="T7" fmla="*/ 17641094 h 7"/>
              <a:gd name="T8" fmla="*/ 0 w 17"/>
              <a:gd name="T9" fmla="*/ 7560922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3"/>
                </a:moveTo>
                <a:lnTo>
                  <a:pt x="16" y="0"/>
                </a:lnTo>
                <a:lnTo>
                  <a:pt x="17" y="4"/>
                </a:lnTo>
                <a:lnTo>
                  <a:pt x="0"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6" name="Freeform 1170"/>
          <p:cNvSpPr>
            <a:spLocks/>
          </p:cNvSpPr>
          <p:nvPr/>
        </p:nvSpPr>
        <p:spPr bwMode="auto">
          <a:xfrm>
            <a:off x="3376613" y="4046538"/>
            <a:ext cx="11112" cy="9525"/>
          </a:xfrm>
          <a:custGeom>
            <a:avLst/>
            <a:gdLst>
              <a:gd name="T0" fmla="*/ 0 w 7"/>
              <a:gd name="T1" fmla="*/ 5040313 h 6"/>
              <a:gd name="T2" fmla="*/ 15120257 w 7"/>
              <a:gd name="T3" fmla="*/ 0 h 6"/>
              <a:gd name="T4" fmla="*/ 17641094 w 7"/>
              <a:gd name="T5" fmla="*/ 10080625 h 6"/>
              <a:gd name="T6" fmla="*/ 2520837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7" name="Freeform 1171"/>
          <p:cNvSpPr>
            <a:spLocks/>
          </p:cNvSpPr>
          <p:nvPr/>
        </p:nvSpPr>
        <p:spPr bwMode="auto">
          <a:xfrm>
            <a:off x="3386138" y="4043363"/>
            <a:ext cx="22225" cy="9525"/>
          </a:xfrm>
          <a:custGeom>
            <a:avLst/>
            <a:gdLst>
              <a:gd name="T0" fmla="*/ 0 w 14"/>
              <a:gd name="T1" fmla="*/ 5040313 h 6"/>
              <a:gd name="T2" fmla="*/ 32762825 w 14"/>
              <a:gd name="T3" fmla="*/ 0 h 6"/>
              <a:gd name="T4" fmla="*/ 35282188 w 14"/>
              <a:gd name="T5" fmla="*/ 10080625 h 6"/>
              <a:gd name="T6" fmla="*/ 2520950 w 14"/>
              <a:gd name="T7" fmla="*/ 15120938 h 6"/>
              <a:gd name="T8" fmla="*/ 0 w 14"/>
              <a:gd name="T9" fmla="*/ 5040313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0" y="2"/>
                </a:moveTo>
                <a:lnTo>
                  <a:pt x="13" y="0"/>
                </a:lnTo>
                <a:lnTo>
                  <a:pt x="14"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8" name="Freeform 1172"/>
          <p:cNvSpPr>
            <a:spLocks/>
          </p:cNvSpPr>
          <p:nvPr/>
        </p:nvSpPr>
        <p:spPr bwMode="auto">
          <a:xfrm>
            <a:off x="3436938" y="4033838"/>
            <a:ext cx="9525" cy="9525"/>
          </a:xfrm>
          <a:custGeom>
            <a:avLst/>
            <a:gdLst>
              <a:gd name="T0" fmla="*/ 0 w 6"/>
              <a:gd name="T1" fmla="*/ 5040313 h 6"/>
              <a:gd name="T2" fmla="*/ 15120938 w 6"/>
              <a:gd name="T3" fmla="*/ 0 h 6"/>
              <a:gd name="T4" fmla="*/ 15120938 w 6"/>
              <a:gd name="T5" fmla="*/ 10080625 h 6"/>
              <a:gd name="T6" fmla="*/ 2520950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6" y="0"/>
                </a:lnTo>
                <a:lnTo>
                  <a:pt x="6"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39" name="Freeform 1173"/>
          <p:cNvSpPr>
            <a:spLocks/>
          </p:cNvSpPr>
          <p:nvPr/>
        </p:nvSpPr>
        <p:spPr bwMode="auto">
          <a:xfrm>
            <a:off x="3446463" y="4030663"/>
            <a:ext cx="22225" cy="9525"/>
          </a:xfrm>
          <a:custGeom>
            <a:avLst/>
            <a:gdLst>
              <a:gd name="T0" fmla="*/ 0 w 14"/>
              <a:gd name="T1" fmla="*/ 5040313 h 6"/>
              <a:gd name="T2" fmla="*/ 32762825 w 14"/>
              <a:gd name="T3" fmla="*/ 0 h 6"/>
              <a:gd name="T4" fmla="*/ 35282188 w 14"/>
              <a:gd name="T5" fmla="*/ 5040313 h 6"/>
              <a:gd name="T6" fmla="*/ 0 w 14"/>
              <a:gd name="T7" fmla="*/ 15120938 h 6"/>
              <a:gd name="T8" fmla="*/ 0 w 14"/>
              <a:gd name="T9" fmla="*/ 5040313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0" y="2"/>
                </a:moveTo>
                <a:lnTo>
                  <a:pt x="13" y="0"/>
                </a:lnTo>
                <a:lnTo>
                  <a:pt x="14" y="2"/>
                </a:lnTo>
                <a:lnTo>
                  <a:pt x="0"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0" name="Freeform 1174"/>
          <p:cNvSpPr>
            <a:spLocks/>
          </p:cNvSpPr>
          <p:nvPr/>
        </p:nvSpPr>
        <p:spPr bwMode="auto">
          <a:xfrm>
            <a:off x="3497263" y="4021138"/>
            <a:ext cx="9525" cy="6350"/>
          </a:xfrm>
          <a:custGeom>
            <a:avLst/>
            <a:gdLst>
              <a:gd name="T0" fmla="*/ 0 w 6"/>
              <a:gd name="T1" fmla="*/ 0 h 4"/>
              <a:gd name="T2" fmla="*/ 10080625 w 6"/>
              <a:gd name="T3" fmla="*/ 0 h 4"/>
              <a:gd name="T4" fmla="*/ 15120938 w 6"/>
              <a:gd name="T5" fmla="*/ 10080625 h 4"/>
              <a:gd name="T6" fmla="*/ 2520950 w 6"/>
              <a:gd name="T7" fmla="*/ 10080625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1"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1" name="Freeform 1175"/>
          <p:cNvSpPr>
            <a:spLocks/>
          </p:cNvSpPr>
          <p:nvPr/>
        </p:nvSpPr>
        <p:spPr bwMode="auto">
          <a:xfrm>
            <a:off x="3503613" y="4019550"/>
            <a:ext cx="9525" cy="7938"/>
          </a:xfrm>
          <a:custGeom>
            <a:avLst/>
            <a:gdLst>
              <a:gd name="T0" fmla="*/ 0 w 6"/>
              <a:gd name="T1" fmla="*/ 2521109 h 5"/>
              <a:gd name="T2" fmla="*/ 10080625 w 6"/>
              <a:gd name="T3" fmla="*/ 0 h 5"/>
              <a:gd name="T4" fmla="*/ 15120938 w 6"/>
              <a:gd name="T5" fmla="*/ 10081260 h 5"/>
              <a:gd name="T6" fmla="*/ 5040313 w 6"/>
              <a:gd name="T7" fmla="*/ 12602369 h 5"/>
              <a:gd name="T8" fmla="*/ 0 w 6"/>
              <a:gd name="T9" fmla="*/ 2521109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1"/>
                </a:moveTo>
                <a:lnTo>
                  <a:pt x="4" y="0"/>
                </a:lnTo>
                <a:lnTo>
                  <a:pt x="6"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2" name="Freeform 1176"/>
          <p:cNvSpPr>
            <a:spLocks/>
          </p:cNvSpPr>
          <p:nvPr/>
        </p:nvSpPr>
        <p:spPr bwMode="auto">
          <a:xfrm>
            <a:off x="3509963" y="4014788"/>
            <a:ext cx="17462" cy="11112"/>
          </a:xfrm>
          <a:custGeom>
            <a:avLst/>
            <a:gdLst>
              <a:gd name="T0" fmla="*/ 0 w 11"/>
              <a:gd name="T1" fmla="*/ 7560922 h 7"/>
              <a:gd name="T2" fmla="*/ 27721719 w 11"/>
              <a:gd name="T3" fmla="*/ 0 h 7"/>
              <a:gd name="T4" fmla="*/ 27721719 w 11"/>
              <a:gd name="T5" fmla="*/ 10080171 h 7"/>
              <a:gd name="T6" fmla="*/ 5040168 w 11"/>
              <a:gd name="T7" fmla="*/ 17641094 h 7"/>
              <a:gd name="T8" fmla="*/ 0 w 11"/>
              <a:gd name="T9" fmla="*/ 7560922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3"/>
                </a:moveTo>
                <a:lnTo>
                  <a:pt x="11" y="0"/>
                </a:lnTo>
                <a:lnTo>
                  <a:pt x="11" y="4"/>
                </a:lnTo>
                <a:lnTo>
                  <a:pt x="2"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3" name="Freeform 1177"/>
          <p:cNvSpPr>
            <a:spLocks/>
          </p:cNvSpPr>
          <p:nvPr/>
        </p:nvSpPr>
        <p:spPr bwMode="auto">
          <a:xfrm>
            <a:off x="3557588" y="4002088"/>
            <a:ext cx="30162" cy="12700"/>
          </a:xfrm>
          <a:custGeom>
            <a:avLst/>
            <a:gdLst>
              <a:gd name="T0" fmla="*/ 0 w 19"/>
              <a:gd name="T1" fmla="*/ 10080625 h 8"/>
              <a:gd name="T2" fmla="*/ 47882969 w 19"/>
              <a:gd name="T3" fmla="*/ 0 h 8"/>
              <a:gd name="T4" fmla="*/ 47882969 w 19"/>
              <a:gd name="T5" fmla="*/ 10080625 h 8"/>
              <a:gd name="T6" fmla="*/ 0 w 19"/>
              <a:gd name="T7" fmla="*/ 20161250 h 8"/>
              <a:gd name="T8" fmla="*/ 0 w 19"/>
              <a:gd name="T9" fmla="*/ 10080625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4"/>
                </a:moveTo>
                <a:lnTo>
                  <a:pt x="19" y="0"/>
                </a:lnTo>
                <a:lnTo>
                  <a:pt x="19" y="4"/>
                </a:lnTo>
                <a:lnTo>
                  <a:pt x="0" y="8"/>
                </a:lnTo>
                <a:lnTo>
                  <a:pt x="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4" name="Freeform 1178"/>
          <p:cNvSpPr>
            <a:spLocks/>
          </p:cNvSpPr>
          <p:nvPr/>
        </p:nvSpPr>
        <p:spPr bwMode="auto">
          <a:xfrm>
            <a:off x="3616325" y="3990975"/>
            <a:ext cx="11113" cy="9525"/>
          </a:xfrm>
          <a:custGeom>
            <a:avLst/>
            <a:gdLst>
              <a:gd name="T0" fmla="*/ 0 w 7"/>
              <a:gd name="T1" fmla="*/ 2520950 h 6"/>
              <a:gd name="T2" fmla="*/ 12602142 w 7"/>
              <a:gd name="T3" fmla="*/ 0 h 6"/>
              <a:gd name="T4" fmla="*/ 17642681 w 7"/>
              <a:gd name="T5" fmla="*/ 10080625 h 6"/>
              <a:gd name="T6" fmla="*/ 2521063 w 7"/>
              <a:gd name="T7" fmla="*/ 15120938 h 6"/>
              <a:gd name="T8" fmla="*/ 0 w 7"/>
              <a:gd name="T9" fmla="*/ 252095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1"/>
                </a:moveTo>
                <a:lnTo>
                  <a:pt x="5" y="0"/>
                </a:lnTo>
                <a:lnTo>
                  <a:pt x="7" y="4"/>
                </a:lnTo>
                <a:lnTo>
                  <a:pt x="1" y="6"/>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5" name="Freeform 1179"/>
          <p:cNvSpPr>
            <a:spLocks/>
          </p:cNvSpPr>
          <p:nvPr/>
        </p:nvSpPr>
        <p:spPr bwMode="auto">
          <a:xfrm>
            <a:off x="3624263" y="3989388"/>
            <a:ext cx="17462" cy="7937"/>
          </a:xfrm>
          <a:custGeom>
            <a:avLst/>
            <a:gdLst>
              <a:gd name="T0" fmla="*/ 0 w 11"/>
              <a:gd name="T1" fmla="*/ 2520791 h 5"/>
              <a:gd name="T2" fmla="*/ 25200841 w 11"/>
              <a:gd name="T3" fmla="*/ 0 h 5"/>
              <a:gd name="T4" fmla="*/ 27721719 w 11"/>
              <a:gd name="T5" fmla="*/ 10079990 h 5"/>
              <a:gd name="T6" fmla="*/ 5040168 w 11"/>
              <a:gd name="T7" fmla="*/ 12600781 h 5"/>
              <a:gd name="T8" fmla="*/ 0 w 11"/>
              <a:gd name="T9" fmla="*/ 252079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1"/>
                </a:moveTo>
                <a:lnTo>
                  <a:pt x="10" y="0"/>
                </a:lnTo>
                <a:lnTo>
                  <a:pt x="11"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6" name="Freeform 1180"/>
          <p:cNvSpPr>
            <a:spLocks/>
          </p:cNvSpPr>
          <p:nvPr/>
        </p:nvSpPr>
        <p:spPr bwMode="auto">
          <a:xfrm>
            <a:off x="3640138" y="3986213"/>
            <a:ext cx="7937" cy="9525"/>
          </a:xfrm>
          <a:custGeom>
            <a:avLst/>
            <a:gdLst>
              <a:gd name="T0" fmla="*/ 0 w 5"/>
              <a:gd name="T1" fmla="*/ 5040313 h 6"/>
              <a:gd name="T2" fmla="*/ 10079990 w 5"/>
              <a:gd name="T3" fmla="*/ 0 h 6"/>
              <a:gd name="T4" fmla="*/ 12600781 w 5"/>
              <a:gd name="T5" fmla="*/ 10080625 h 6"/>
              <a:gd name="T6" fmla="*/ 2520791 w 5"/>
              <a:gd name="T7" fmla="*/ 15120938 h 6"/>
              <a:gd name="T8" fmla="*/ 0 w 5"/>
              <a:gd name="T9" fmla="*/ 504031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4" y="0"/>
                </a:lnTo>
                <a:lnTo>
                  <a:pt x="5" y="4"/>
                </a:lnTo>
                <a:lnTo>
                  <a:pt x="1"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7" name="Freeform 1181"/>
          <p:cNvSpPr>
            <a:spLocks/>
          </p:cNvSpPr>
          <p:nvPr/>
        </p:nvSpPr>
        <p:spPr bwMode="auto">
          <a:xfrm>
            <a:off x="3676650" y="3976688"/>
            <a:ext cx="17463" cy="7937"/>
          </a:xfrm>
          <a:custGeom>
            <a:avLst/>
            <a:gdLst>
              <a:gd name="T0" fmla="*/ 0 w 11"/>
              <a:gd name="T1" fmla="*/ 2520791 h 5"/>
              <a:gd name="T2" fmla="*/ 22682849 w 11"/>
              <a:gd name="T3" fmla="*/ 0 h 5"/>
              <a:gd name="T4" fmla="*/ 27723306 w 11"/>
              <a:gd name="T5" fmla="*/ 10079990 h 5"/>
              <a:gd name="T6" fmla="*/ 2521022 w 11"/>
              <a:gd name="T7" fmla="*/ 12600781 h 5"/>
              <a:gd name="T8" fmla="*/ 0 w 11"/>
              <a:gd name="T9" fmla="*/ 252079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1"/>
                </a:moveTo>
                <a:lnTo>
                  <a:pt x="9" y="0"/>
                </a:lnTo>
                <a:lnTo>
                  <a:pt x="11" y="4"/>
                </a:lnTo>
                <a:lnTo>
                  <a:pt x="1"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8" name="Freeform 1182"/>
          <p:cNvSpPr>
            <a:spLocks/>
          </p:cNvSpPr>
          <p:nvPr/>
        </p:nvSpPr>
        <p:spPr bwMode="auto">
          <a:xfrm>
            <a:off x="3690938" y="3973513"/>
            <a:ext cx="9525" cy="9525"/>
          </a:xfrm>
          <a:custGeom>
            <a:avLst/>
            <a:gdLst>
              <a:gd name="T0" fmla="*/ 0 w 6"/>
              <a:gd name="T1" fmla="*/ 5040313 h 6"/>
              <a:gd name="T2" fmla="*/ 10080625 w 6"/>
              <a:gd name="T3" fmla="*/ 0 h 6"/>
              <a:gd name="T4" fmla="*/ 15120938 w 6"/>
              <a:gd name="T5" fmla="*/ 10080625 h 6"/>
              <a:gd name="T6" fmla="*/ 5040313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4" y="0"/>
                </a:lnTo>
                <a:lnTo>
                  <a:pt x="6" y="4"/>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49" name="Freeform 1183"/>
          <p:cNvSpPr>
            <a:spLocks/>
          </p:cNvSpPr>
          <p:nvPr/>
        </p:nvSpPr>
        <p:spPr bwMode="auto">
          <a:xfrm>
            <a:off x="3697288" y="3971925"/>
            <a:ext cx="11112" cy="7938"/>
          </a:xfrm>
          <a:custGeom>
            <a:avLst/>
            <a:gdLst>
              <a:gd name="T0" fmla="*/ 0 w 7"/>
              <a:gd name="T1" fmla="*/ 2521109 h 5"/>
              <a:gd name="T2" fmla="*/ 15120257 w 7"/>
              <a:gd name="T3" fmla="*/ 0 h 5"/>
              <a:gd name="T4" fmla="*/ 17641094 w 7"/>
              <a:gd name="T5" fmla="*/ 10081260 h 5"/>
              <a:gd name="T6" fmla="*/ 5040086 w 7"/>
              <a:gd name="T7" fmla="*/ 12602369 h 5"/>
              <a:gd name="T8" fmla="*/ 0 w 7"/>
              <a:gd name="T9" fmla="*/ 2521109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6" y="0"/>
                </a:lnTo>
                <a:lnTo>
                  <a:pt x="7" y="4"/>
                </a:lnTo>
                <a:lnTo>
                  <a:pt x="2" y="5"/>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0" name="Freeform 1184"/>
          <p:cNvSpPr>
            <a:spLocks/>
          </p:cNvSpPr>
          <p:nvPr/>
        </p:nvSpPr>
        <p:spPr bwMode="auto">
          <a:xfrm>
            <a:off x="3736975" y="3956050"/>
            <a:ext cx="30163" cy="14288"/>
          </a:xfrm>
          <a:custGeom>
            <a:avLst/>
            <a:gdLst>
              <a:gd name="T0" fmla="*/ 0 w 19"/>
              <a:gd name="T1" fmla="*/ 10080978 h 9"/>
              <a:gd name="T2" fmla="*/ 42844160 w 19"/>
              <a:gd name="T3" fmla="*/ 0 h 9"/>
              <a:gd name="T4" fmla="*/ 47884556 w 19"/>
              <a:gd name="T5" fmla="*/ 10080978 h 9"/>
              <a:gd name="T6" fmla="*/ 0 w 19"/>
              <a:gd name="T7" fmla="*/ 22682994 h 9"/>
              <a:gd name="T8" fmla="*/ 0 w 19"/>
              <a:gd name="T9" fmla="*/ 10080978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4"/>
                </a:moveTo>
                <a:lnTo>
                  <a:pt x="17" y="0"/>
                </a:lnTo>
                <a:lnTo>
                  <a:pt x="19" y="4"/>
                </a:lnTo>
                <a:lnTo>
                  <a:pt x="0" y="9"/>
                </a:lnTo>
                <a:lnTo>
                  <a:pt x="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1" name="Freeform 1185"/>
          <p:cNvSpPr>
            <a:spLocks/>
          </p:cNvSpPr>
          <p:nvPr/>
        </p:nvSpPr>
        <p:spPr bwMode="auto">
          <a:xfrm>
            <a:off x="3795713" y="3948113"/>
            <a:ext cx="6350" cy="6350"/>
          </a:xfrm>
          <a:custGeom>
            <a:avLst/>
            <a:gdLst>
              <a:gd name="T0" fmla="*/ 0 w 4"/>
              <a:gd name="T1" fmla="*/ 0 h 4"/>
              <a:gd name="T2" fmla="*/ 5040313 w 4"/>
              <a:gd name="T3" fmla="*/ 0 h 4"/>
              <a:gd name="T4" fmla="*/ 10080625 w 4"/>
              <a:gd name="T5" fmla="*/ 10080625 h 4"/>
              <a:gd name="T6" fmla="*/ 2520950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2" y="0"/>
                </a:lnTo>
                <a:lnTo>
                  <a:pt x="4" y="4"/>
                </a:lnTo>
                <a:lnTo>
                  <a:pt x="1"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2" name="Freeform 1186"/>
          <p:cNvSpPr>
            <a:spLocks/>
          </p:cNvSpPr>
          <p:nvPr/>
        </p:nvSpPr>
        <p:spPr bwMode="auto">
          <a:xfrm>
            <a:off x="3798888" y="3941763"/>
            <a:ext cx="22225" cy="12700"/>
          </a:xfrm>
          <a:custGeom>
            <a:avLst/>
            <a:gdLst>
              <a:gd name="T0" fmla="*/ 0 w 14"/>
              <a:gd name="T1" fmla="*/ 10080625 h 8"/>
              <a:gd name="T2" fmla="*/ 30241875 w 14"/>
              <a:gd name="T3" fmla="*/ 0 h 8"/>
              <a:gd name="T4" fmla="*/ 35282188 w 14"/>
              <a:gd name="T5" fmla="*/ 10080625 h 8"/>
              <a:gd name="T6" fmla="*/ 5040313 w 14"/>
              <a:gd name="T7" fmla="*/ 20161250 h 8"/>
              <a:gd name="T8" fmla="*/ 0 w 14"/>
              <a:gd name="T9" fmla="*/ 10080625 h 8"/>
              <a:gd name="T10" fmla="*/ 0 60000 65536"/>
              <a:gd name="T11" fmla="*/ 0 60000 65536"/>
              <a:gd name="T12" fmla="*/ 0 60000 65536"/>
              <a:gd name="T13" fmla="*/ 0 60000 65536"/>
              <a:gd name="T14" fmla="*/ 0 60000 65536"/>
              <a:gd name="T15" fmla="*/ 0 w 14"/>
              <a:gd name="T16" fmla="*/ 0 h 8"/>
              <a:gd name="T17" fmla="*/ 14 w 14"/>
              <a:gd name="T18" fmla="*/ 8 h 8"/>
            </a:gdLst>
            <a:ahLst/>
            <a:cxnLst>
              <a:cxn ang="T10">
                <a:pos x="T0" y="T1"/>
              </a:cxn>
              <a:cxn ang="T11">
                <a:pos x="T2" y="T3"/>
              </a:cxn>
              <a:cxn ang="T12">
                <a:pos x="T4" y="T5"/>
              </a:cxn>
              <a:cxn ang="T13">
                <a:pos x="T6" y="T7"/>
              </a:cxn>
              <a:cxn ang="T14">
                <a:pos x="T8" y="T9"/>
              </a:cxn>
            </a:cxnLst>
            <a:rect l="T15" t="T16" r="T17" b="T18"/>
            <a:pathLst>
              <a:path w="14" h="8">
                <a:moveTo>
                  <a:pt x="0" y="4"/>
                </a:moveTo>
                <a:lnTo>
                  <a:pt x="12" y="0"/>
                </a:lnTo>
                <a:lnTo>
                  <a:pt x="14" y="4"/>
                </a:lnTo>
                <a:lnTo>
                  <a:pt x="2" y="8"/>
                </a:lnTo>
                <a:lnTo>
                  <a:pt x="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3" name="Freeform 1187"/>
          <p:cNvSpPr>
            <a:spLocks/>
          </p:cNvSpPr>
          <p:nvPr/>
        </p:nvSpPr>
        <p:spPr bwMode="auto">
          <a:xfrm>
            <a:off x="3817938" y="3938588"/>
            <a:ext cx="9525" cy="9525"/>
          </a:xfrm>
          <a:custGeom>
            <a:avLst/>
            <a:gdLst>
              <a:gd name="T0" fmla="*/ 0 w 6"/>
              <a:gd name="T1" fmla="*/ 5040313 h 6"/>
              <a:gd name="T2" fmla="*/ 12601575 w 6"/>
              <a:gd name="T3" fmla="*/ 0 h 6"/>
              <a:gd name="T4" fmla="*/ 15120938 w 6"/>
              <a:gd name="T5" fmla="*/ 12601575 h 6"/>
              <a:gd name="T6" fmla="*/ 5040313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5" y="0"/>
                </a:lnTo>
                <a:lnTo>
                  <a:pt x="6" y="5"/>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4" name="Freeform 1188"/>
          <p:cNvSpPr>
            <a:spLocks/>
          </p:cNvSpPr>
          <p:nvPr/>
        </p:nvSpPr>
        <p:spPr bwMode="auto">
          <a:xfrm>
            <a:off x="3856038" y="3924300"/>
            <a:ext cx="30162" cy="14288"/>
          </a:xfrm>
          <a:custGeom>
            <a:avLst/>
            <a:gdLst>
              <a:gd name="T0" fmla="*/ 0 w 19"/>
              <a:gd name="T1" fmla="*/ 12602016 h 9"/>
              <a:gd name="T2" fmla="*/ 42842740 w 19"/>
              <a:gd name="T3" fmla="*/ 0 h 9"/>
              <a:gd name="T4" fmla="*/ 47882969 w 19"/>
              <a:gd name="T5" fmla="*/ 10080978 h 9"/>
              <a:gd name="T6" fmla="*/ 0 w 19"/>
              <a:gd name="T7" fmla="*/ 22682994 h 9"/>
              <a:gd name="T8" fmla="*/ 0 w 19"/>
              <a:gd name="T9" fmla="*/ 12602016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7" y="0"/>
                </a:lnTo>
                <a:lnTo>
                  <a:pt x="19" y="4"/>
                </a:lnTo>
                <a:lnTo>
                  <a:pt x="0" y="9"/>
                </a:lnTo>
                <a:lnTo>
                  <a:pt x="0" y="5"/>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5" name="Freeform 1189"/>
          <p:cNvSpPr>
            <a:spLocks/>
          </p:cNvSpPr>
          <p:nvPr/>
        </p:nvSpPr>
        <p:spPr bwMode="auto">
          <a:xfrm>
            <a:off x="3913188" y="3916363"/>
            <a:ext cx="6350" cy="6350"/>
          </a:xfrm>
          <a:custGeom>
            <a:avLst/>
            <a:gdLst>
              <a:gd name="T0" fmla="*/ 0 w 4"/>
              <a:gd name="T1" fmla="*/ 0 h 4"/>
              <a:gd name="T2" fmla="*/ 7559675 w 4"/>
              <a:gd name="T3" fmla="*/ 0 h 4"/>
              <a:gd name="T4" fmla="*/ 10080625 w 4"/>
              <a:gd name="T5" fmla="*/ 5040313 h 4"/>
              <a:gd name="T6" fmla="*/ 5040313 w 4"/>
              <a:gd name="T7" fmla="*/ 10080625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2"/>
                </a:lnTo>
                <a:lnTo>
                  <a:pt x="2" y="4"/>
                </a:lnTo>
                <a:lnTo>
                  <a:pt x="0" y="0"/>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6" name="Freeform 1190"/>
          <p:cNvSpPr>
            <a:spLocks/>
          </p:cNvSpPr>
          <p:nvPr/>
        </p:nvSpPr>
        <p:spPr bwMode="auto">
          <a:xfrm>
            <a:off x="3917950" y="3911600"/>
            <a:ext cx="11113" cy="7938"/>
          </a:xfrm>
          <a:custGeom>
            <a:avLst/>
            <a:gdLst>
              <a:gd name="T0" fmla="*/ 0 w 7"/>
              <a:gd name="T1" fmla="*/ 7561739 h 5"/>
              <a:gd name="T2" fmla="*/ 12602142 w 7"/>
              <a:gd name="T3" fmla="*/ 0 h 5"/>
              <a:gd name="T4" fmla="*/ 17642681 w 7"/>
              <a:gd name="T5" fmla="*/ 10081260 h 5"/>
              <a:gd name="T6" fmla="*/ 2521063 w 7"/>
              <a:gd name="T7" fmla="*/ 12602369 h 5"/>
              <a:gd name="T8" fmla="*/ 0 w 7"/>
              <a:gd name="T9" fmla="*/ 7561739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3"/>
                </a:moveTo>
                <a:lnTo>
                  <a:pt x="5" y="0"/>
                </a:lnTo>
                <a:lnTo>
                  <a:pt x="7" y="4"/>
                </a:lnTo>
                <a:lnTo>
                  <a:pt x="1" y="5"/>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7" name="Freeform 1191"/>
          <p:cNvSpPr>
            <a:spLocks/>
          </p:cNvSpPr>
          <p:nvPr/>
        </p:nvSpPr>
        <p:spPr bwMode="auto">
          <a:xfrm>
            <a:off x="3925888" y="3906838"/>
            <a:ext cx="20637" cy="11112"/>
          </a:xfrm>
          <a:custGeom>
            <a:avLst/>
            <a:gdLst>
              <a:gd name="T0" fmla="*/ 0 w 13"/>
              <a:gd name="T1" fmla="*/ 7560922 h 7"/>
              <a:gd name="T2" fmla="*/ 27721841 w 13"/>
              <a:gd name="T3" fmla="*/ 0 h 7"/>
              <a:gd name="T4" fmla="*/ 32762031 w 13"/>
              <a:gd name="T5" fmla="*/ 10080171 h 7"/>
              <a:gd name="T6" fmla="*/ 5040190 w 13"/>
              <a:gd name="T7" fmla="*/ 17641094 h 7"/>
              <a:gd name="T8" fmla="*/ 0 w 13"/>
              <a:gd name="T9" fmla="*/ 7560922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3"/>
                </a:moveTo>
                <a:lnTo>
                  <a:pt x="11" y="0"/>
                </a:lnTo>
                <a:lnTo>
                  <a:pt x="13" y="4"/>
                </a:lnTo>
                <a:lnTo>
                  <a:pt x="2"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8" name="Freeform 1192"/>
          <p:cNvSpPr>
            <a:spLocks/>
          </p:cNvSpPr>
          <p:nvPr/>
        </p:nvSpPr>
        <p:spPr bwMode="auto">
          <a:xfrm>
            <a:off x="3971925" y="3889375"/>
            <a:ext cx="31750" cy="15875"/>
          </a:xfrm>
          <a:custGeom>
            <a:avLst/>
            <a:gdLst>
              <a:gd name="T0" fmla="*/ 0 w 20"/>
              <a:gd name="T1" fmla="*/ 15120938 h 10"/>
              <a:gd name="T2" fmla="*/ 47883763 w 20"/>
              <a:gd name="T3" fmla="*/ 0 h 10"/>
              <a:gd name="T4" fmla="*/ 50403125 w 20"/>
              <a:gd name="T5" fmla="*/ 10080625 h 10"/>
              <a:gd name="T6" fmla="*/ 2520950 w 20"/>
              <a:gd name="T7" fmla="*/ 25201563 h 10"/>
              <a:gd name="T8" fmla="*/ 0 w 20"/>
              <a:gd name="T9" fmla="*/ 15120938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0" y="6"/>
                </a:moveTo>
                <a:lnTo>
                  <a:pt x="19" y="0"/>
                </a:lnTo>
                <a:lnTo>
                  <a:pt x="20" y="4"/>
                </a:lnTo>
                <a:lnTo>
                  <a:pt x="1" y="10"/>
                </a:lnTo>
                <a:lnTo>
                  <a:pt x="0" y="6"/>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59" name="Freeform 1193"/>
          <p:cNvSpPr>
            <a:spLocks/>
          </p:cNvSpPr>
          <p:nvPr/>
        </p:nvSpPr>
        <p:spPr bwMode="auto">
          <a:xfrm>
            <a:off x="4032250" y="3875088"/>
            <a:ext cx="23813" cy="12700"/>
          </a:xfrm>
          <a:custGeom>
            <a:avLst/>
            <a:gdLst>
              <a:gd name="T0" fmla="*/ 0 w 15"/>
              <a:gd name="T1" fmla="*/ 10080625 h 8"/>
              <a:gd name="T2" fmla="*/ 32763513 w 15"/>
              <a:gd name="T3" fmla="*/ 0 h 8"/>
              <a:gd name="T4" fmla="*/ 37803931 w 15"/>
              <a:gd name="T5" fmla="*/ 10080625 h 8"/>
              <a:gd name="T6" fmla="*/ 0 w 15"/>
              <a:gd name="T7" fmla="*/ 20161250 h 8"/>
              <a:gd name="T8" fmla="*/ 0 w 15"/>
              <a:gd name="T9" fmla="*/ 10080625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4"/>
                </a:moveTo>
                <a:lnTo>
                  <a:pt x="13" y="0"/>
                </a:lnTo>
                <a:lnTo>
                  <a:pt x="15" y="4"/>
                </a:lnTo>
                <a:lnTo>
                  <a:pt x="0" y="8"/>
                </a:lnTo>
                <a:lnTo>
                  <a:pt x="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0" name="Freeform 1194"/>
          <p:cNvSpPr>
            <a:spLocks/>
          </p:cNvSpPr>
          <p:nvPr/>
        </p:nvSpPr>
        <p:spPr bwMode="auto">
          <a:xfrm>
            <a:off x="4052888" y="3871913"/>
            <a:ext cx="9525" cy="9525"/>
          </a:xfrm>
          <a:custGeom>
            <a:avLst/>
            <a:gdLst>
              <a:gd name="T0" fmla="*/ 0 w 6"/>
              <a:gd name="T1" fmla="*/ 5040313 h 6"/>
              <a:gd name="T2" fmla="*/ 12601575 w 6"/>
              <a:gd name="T3" fmla="*/ 0 h 6"/>
              <a:gd name="T4" fmla="*/ 15120938 w 6"/>
              <a:gd name="T5" fmla="*/ 10080625 h 6"/>
              <a:gd name="T6" fmla="*/ 5040313 w 6"/>
              <a:gd name="T7" fmla="*/ 15120938 h 6"/>
              <a:gd name="T8" fmla="*/ 0 w 6"/>
              <a:gd name="T9" fmla="*/ 504031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5" y="0"/>
                </a:lnTo>
                <a:lnTo>
                  <a:pt x="6" y="4"/>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1" name="Freeform 1195"/>
          <p:cNvSpPr>
            <a:spLocks/>
          </p:cNvSpPr>
          <p:nvPr/>
        </p:nvSpPr>
        <p:spPr bwMode="auto">
          <a:xfrm>
            <a:off x="4090988" y="3852863"/>
            <a:ext cx="30162" cy="17462"/>
          </a:xfrm>
          <a:custGeom>
            <a:avLst/>
            <a:gdLst>
              <a:gd name="T0" fmla="*/ 0 w 19"/>
              <a:gd name="T1" fmla="*/ 17641382 h 11"/>
              <a:gd name="T2" fmla="*/ 42842740 w 19"/>
              <a:gd name="T3" fmla="*/ 0 h 11"/>
              <a:gd name="T4" fmla="*/ 47882969 w 19"/>
              <a:gd name="T5" fmla="*/ 10080336 h 11"/>
              <a:gd name="T6" fmla="*/ 2520908 w 19"/>
              <a:gd name="T7" fmla="*/ 27721719 h 11"/>
              <a:gd name="T8" fmla="*/ 0 w 19"/>
              <a:gd name="T9" fmla="*/ 17641382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7"/>
                </a:moveTo>
                <a:lnTo>
                  <a:pt x="17" y="0"/>
                </a:lnTo>
                <a:lnTo>
                  <a:pt x="19" y="4"/>
                </a:lnTo>
                <a:lnTo>
                  <a:pt x="1" y="11"/>
                </a:lnTo>
                <a:lnTo>
                  <a:pt x="0" y="7"/>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2" name="Freeform 1196"/>
          <p:cNvSpPr>
            <a:spLocks/>
          </p:cNvSpPr>
          <p:nvPr/>
        </p:nvSpPr>
        <p:spPr bwMode="auto">
          <a:xfrm>
            <a:off x="4148138" y="3835400"/>
            <a:ext cx="30162" cy="15875"/>
          </a:xfrm>
          <a:custGeom>
            <a:avLst/>
            <a:gdLst>
              <a:gd name="T0" fmla="*/ 0 w 19"/>
              <a:gd name="T1" fmla="*/ 15120938 h 10"/>
              <a:gd name="T2" fmla="*/ 45362061 w 19"/>
              <a:gd name="T3" fmla="*/ 0 h 10"/>
              <a:gd name="T4" fmla="*/ 47882969 w 19"/>
              <a:gd name="T5" fmla="*/ 10080625 h 10"/>
              <a:gd name="T6" fmla="*/ 5040229 w 19"/>
              <a:gd name="T7" fmla="*/ 25201563 h 10"/>
              <a:gd name="T8" fmla="*/ 0 w 19"/>
              <a:gd name="T9" fmla="*/ 15120938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6"/>
                </a:moveTo>
                <a:lnTo>
                  <a:pt x="18" y="0"/>
                </a:lnTo>
                <a:lnTo>
                  <a:pt x="19" y="4"/>
                </a:lnTo>
                <a:lnTo>
                  <a:pt x="2" y="10"/>
                </a:lnTo>
                <a:lnTo>
                  <a:pt x="0" y="6"/>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3" name="Freeform 1197"/>
          <p:cNvSpPr>
            <a:spLocks/>
          </p:cNvSpPr>
          <p:nvPr/>
        </p:nvSpPr>
        <p:spPr bwMode="auto">
          <a:xfrm>
            <a:off x="4206875" y="3821113"/>
            <a:ext cx="14288" cy="11112"/>
          </a:xfrm>
          <a:custGeom>
            <a:avLst/>
            <a:gdLst>
              <a:gd name="T0" fmla="*/ 0 w 9"/>
              <a:gd name="T1" fmla="*/ 7560922 h 7"/>
              <a:gd name="T2" fmla="*/ 22682994 w 9"/>
              <a:gd name="T3" fmla="*/ 0 h 7"/>
              <a:gd name="T4" fmla="*/ 22682994 w 9"/>
              <a:gd name="T5" fmla="*/ 10080171 h 7"/>
              <a:gd name="T6" fmla="*/ 2521038 w 9"/>
              <a:gd name="T7" fmla="*/ 17641094 h 7"/>
              <a:gd name="T8" fmla="*/ 0 w 9"/>
              <a:gd name="T9" fmla="*/ 756092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3"/>
                </a:moveTo>
                <a:lnTo>
                  <a:pt x="9" y="0"/>
                </a:lnTo>
                <a:lnTo>
                  <a:pt x="9" y="4"/>
                </a:lnTo>
                <a:lnTo>
                  <a:pt x="1"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4" name="Freeform 1198"/>
          <p:cNvSpPr>
            <a:spLocks/>
          </p:cNvSpPr>
          <p:nvPr/>
        </p:nvSpPr>
        <p:spPr bwMode="auto">
          <a:xfrm>
            <a:off x="4221163" y="3817938"/>
            <a:ext cx="11112" cy="9525"/>
          </a:xfrm>
          <a:custGeom>
            <a:avLst/>
            <a:gdLst>
              <a:gd name="T0" fmla="*/ 0 w 7"/>
              <a:gd name="T1" fmla="*/ 5040313 h 6"/>
              <a:gd name="T2" fmla="*/ 15120257 w 7"/>
              <a:gd name="T3" fmla="*/ 0 h 6"/>
              <a:gd name="T4" fmla="*/ 17641094 w 7"/>
              <a:gd name="T5" fmla="*/ 12601575 h 6"/>
              <a:gd name="T6" fmla="*/ 5040086 w 7"/>
              <a:gd name="T7" fmla="*/ 15120938 h 6"/>
              <a:gd name="T8" fmla="*/ 0 w 7"/>
              <a:gd name="T9" fmla="*/ 504031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2"/>
                </a:moveTo>
                <a:lnTo>
                  <a:pt x="6" y="0"/>
                </a:lnTo>
                <a:lnTo>
                  <a:pt x="7" y="5"/>
                </a:lnTo>
                <a:lnTo>
                  <a:pt x="2" y="6"/>
                </a:lnTo>
                <a:lnTo>
                  <a:pt x="0" y="2"/>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5" name="Freeform 1199"/>
          <p:cNvSpPr>
            <a:spLocks/>
          </p:cNvSpPr>
          <p:nvPr/>
        </p:nvSpPr>
        <p:spPr bwMode="auto">
          <a:xfrm>
            <a:off x="4230688" y="3816350"/>
            <a:ext cx="6350" cy="9525"/>
          </a:xfrm>
          <a:custGeom>
            <a:avLst/>
            <a:gdLst>
              <a:gd name="T0" fmla="*/ 0 w 4"/>
              <a:gd name="T1" fmla="*/ 2520950 h 6"/>
              <a:gd name="T2" fmla="*/ 5040313 w 4"/>
              <a:gd name="T3" fmla="*/ 0 h 6"/>
              <a:gd name="T4" fmla="*/ 10080625 w 4"/>
              <a:gd name="T5" fmla="*/ 10080625 h 6"/>
              <a:gd name="T6" fmla="*/ 2520950 w 4"/>
              <a:gd name="T7" fmla="*/ 15120938 h 6"/>
              <a:gd name="T8" fmla="*/ 0 w 4"/>
              <a:gd name="T9" fmla="*/ 252095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1"/>
                </a:moveTo>
                <a:lnTo>
                  <a:pt x="2" y="0"/>
                </a:lnTo>
                <a:lnTo>
                  <a:pt x="4" y="4"/>
                </a:lnTo>
                <a:lnTo>
                  <a:pt x="1" y="6"/>
                </a:lnTo>
                <a:lnTo>
                  <a:pt x="0" y="1"/>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6" name="Freeform 1200"/>
          <p:cNvSpPr>
            <a:spLocks/>
          </p:cNvSpPr>
          <p:nvPr/>
        </p:nvSpPr>
        <p:spPr bwMode="auto">
          <a:xfrm>
            <a:off x="4265613" y="3797300"/>
            <a:ext cx="30162" cy="14288"/>
          </a:xfrm>
          <a:custGeom>
            <a:avLst/>
            <a:gdLst>
              <a:gd name="T0" fmla="*/ 0 w 19"/>
              <a:gd name="T1" fmla="*/ 12602016 h 9"/>
              <a:gd name="T2" fmla="*/ 42842740 w 19"/>
              <a:gd name="T3" fmla="*/ 0 h 9"/>
              <a:gd name="T4" fmla="*/ 47882969 w 19"/>
              <a:gd name="T5" fmla="*/ 7561527 h 9"/>
              <a:gd name="T6" fmla="*/ 2520908 w 19"/>
              <a:gd name="T7" fmla="*/ 22682994 h 9"/>
              <a:gd name="T8" fmla="*/ 0 w 19"/>
              <a:gd name="T9" fmla="*/ 12602016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7" y="0"/>
                </a:lnTo>
                <a:lnTo>
                  <a:pt x="19" y="3"/>
                </a:lnTo>
                <a:lnTo>
                  <a:pt x="1" y="9"/>
                </a:lnTo>
                <a:lnTo>
                  <a:pt x="0" y="5"/>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7" name="Freeform 1201"/>
          <p:cNvSpPr>
            <a:spLocks/>
          </p:cNvSpPr>
          <p:nvPr/>
        </p:nvSpPr>
        <p:spPr bwMode="auto">
          <a:xfrm>
            <a:off x="4321175" y="3775075"/>
            <a:ext cx="31750" cy="17463"/>
          </a:xfrm>
          <a:custGeom>
            <a:avLst/>
            <a:gdLst>
              <a:gd name="T0" fmla="*/ 0 w 20"/>
              <a:gd name="T1" fmla="*/ 17642393 h 11"/>
              <a:gd name="T2" fmla="*/ 47883763 w 20"/>
              <a:gd name="T3" fmla="*/ 0 h 11"/>
              <a:gd name="T4" fmla="*/ 50403125 w 20"/>
              <a:gd name="T5" fmla="*/ 10080914 h 11"/>
              <a:gd name="T6" fmla="*/ 2520950 w 20"/>
              <a:gd name="T7" fmla="*/ 27723306 h 11"/>
              <a:gd name="T8" fmla="*/ 0 w 20"/>
              <a:gd name="T9" fmla="*/ 17642393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7"/>
                </a:moveTo>
                <a:lnTo>
                  <a:pt x="19" y="0"/>
                </a:lnTo>
                <a:lnTo>
                  <a:pt x="20" y="4"/>
                </a:lnTo>
                <a:lnTo>
                  <a:pt x="1" y="11"/>
                </a:lnTo>
                <a:lnTo>
                  <a:pt x="0" y="7"/>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8" name="Freeform 1202"/>
          <p:cNvSpPr>
            <a:spLocks/>
          </p:cNvSpPr>
          <p:nvPr/>
        </p:nvSpPr>
        <p:spPr bwMode="auto">
          <a:xfrm>
            <a:off x="4378325" y="3756025"/>
            <a:ext cx="30163" cy="15875"/>
          </a:xfrm>
          <a:custGeom>
            <a:avLst/>
            <a:gdLst>
              <a:gd name="T0" fmla="*/ 0 w 19"/>
              <a:gd name="T1" fmla="*/ 17640300 h 10"/>
              <a:gd name="T2" fmla="*/ 45363564 w 19"/>
              <a:gd name="T3" fmla="*/ 0 h 10"/>
              <a:gd name="T4" fmla="*/ 47884556 w 19"/>
              <a:gd name="T5" fmla="*/ 7559675 h 10"/>
              <a:gd name="T6" fmla="*/ 5040396 w 19"/>
              <a:gd name="T7" fmla="*/ 25201563 h 10"/>
              <a:gd name="T8" fmla="*/ 0 w 19"/>
              <a:gd name="T9" fmla="*/ 1764030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7"/>
                </a:moveTo>
                <a:lnTo>
                  <a:pt x="18" y="0"/>
                </a:lnTo>
                <a:lnTo>
                  <a:pt x="19" y="3"/>
                </a:lnTo>
                <a:lnTo>
                  <a:pt x="2" y="10"/>
                </a:lnTo>
                <a:lnTo>
                  <a:pt x="0" y="7"/>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69" name="Freeform 1203"/>
          <p:cNvSpPr>
            <a:spLocks/>
          </p:cNvSpPr>
          <p:nvPr/>
        </p:nvSpPr>
        <p:spPr bwMode="auto">
          <a:xfrm>
            <a:off x="4435475" y="3732213"/>
            <a:ext cx="31750" cy="17462"/>
          </a:xfrm>
          <a:custGeom>
            <a:avLst/>
            <a:gdLst>
              <a:gd name="T0" fmla="*/ 0 w 20"/>
              <a:gd name="T1" fmla="*/ 17641382 h 11"/>
              <a:gd name="T2" fmla="*/ 47883763 w 20"/>
              <a:gd name="T3" fmla="*/ 0 h 11"/>
              <a:gd name="T4" fmla="*/ 50403125 w 20"/>
              <a:gd name="T5" fmla="*/ 10080336 h 11"/>
              <a:gd name="T6" fmla="*/ 5040313 w 20"/>
              <a:gd name="T7" fmla="*/ 27721719 h 11"/>
              <a:gd name="T8" fmla="*/ 0 w 20"/>
              <a:gd name="T9" fmla="*/ 17641382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7"/>
                </a:moveTo>
                <a:lnTo>
                  <a:pt x="19" y="0"/>
                </a:lnTo>
                <a:lnTo>
                  <a:pt x="20" y="4"/>
                </a:lnTo>
                <a:lnTo>
                  <a:pt x="2" y="11"/>
                </a:lnTo>
                <a:lnTo>
                  <a:pt x="0" y="7"/>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0" name="Freeform 1204"/>
          <p:cNvSpPr>
            <a:spLocks/>
          </p:cNvSpPr>
          <p:nvPr/>
        </p:nvSpPr>
        <p:spPr bwMode="auto">
          <a:xfrm>
            <a:off x="4492625" y="3711575"/>
            <a:ext cx="30163" cy="15875"/>
          </a:xfrm>
          <a:custGeom>
            <a:avLst/>
            <a:gdLst>
              <a:gd name="T0" fmla="*/ 0 w 19"/>
              <a:gd name="T1" fmla="*/ 15120938 h 10"/>
              <a:gd name="T2" fmla="*/ 45363564 w 19"/>
              <a:gd name="T3" fmla="*/ 0 h 10"/>
              <a:gd name="T4" fmla="*/ 47884556 w 19"/>
              <a:gd name="T5" fmla="*/ 10080625 h 10"/>
              <a:gd name="T6" fmla="*/ 5040396 w 19"/>
              <a:gd name="T7" fmla="*/ 25201563 h 10"/>
              <a:gd name="T8" fmla="*/ 0 w 19"/>
              <a:gd name="T9" fmla="*/ 15120938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6"/>
                </a:moveTo>
                <a:lnTo>
                  <a:pt x="18" y="0"/>
                </a:lnTo>
                <a:lnTo>
                  <a:pt x="19" y="4"/>
                </a:lnTo>
                <a:lnTo>
                  <a:pt x="2" y="10"/>
                </a:lnTo>
                <a:lnTo>
                  <a:pt x="0" y="6"/>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1" name="Freeform 1205"/>
          <p:cNvSpPr>
            <a:spLocks/>
          </p:cNvSpPr>
          <p:nvPr/>
        </p:nvSpPr>
        <p:spPr bwMode="auto">
          <a:xfrm>
            <a:off x="4549775" y="3689350"/>
            <a:ext cx="30163" cy="17463"/>
          </a:xfrm>
          <a:custGeom>
            <a:avLst/>
            <a:gdLst>
              <a:gd name="T0" fmla="*/ 0 w 19"/>
              <a:gd name="T1" fmla="*/ 17642393 h 11"/>
              <a:gd name="T2" fmla="*/ 42844160 w 19"/>
              <a:gd name="T3" fmla="*/ 0 h 11"/>
              <a:gd name="T4" fmla="*/ 47884556 w 19"/>
              <a:gd name="T5" fmla="*/ 10080914 h 11"/>
              <a:gd name="T6" fmla="*/ 2520992 w 19"/>
              <a:gd name="T7" fmla="*/ 27723306 h 11"/>
              <a:gd name="T8" fmla="*/ 0 w 19"/>
              <a:gd name="T9" fmla="*/ 17642393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7"/>
                </a:moveTo>
                <a:lnTo>
                  <a:pt x="17" y="0"/>
                </a:lnTo>
                <a:lnTo>
                  <a:pt x="19" y="4"/>
                </a:lnTo>
                <a:lnTo>
                  <a:pt x="1" y="11"/>
                </a:lnTo>
                <a:lnTo>
                  <a:pt x="0" y="7"/>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2" name="Freeform 1206"/>
          <p:cNvSpPr>
            <a:spLocks/>
          </p:cNvSpPr>
          <p:nvPr/>
        </p:nvSpPr>
        <p:spPr bwMode="auto">
          <a:xfrm>
            <a:off x="4606925" y="3673475"/>
            <a:ext cx="14288" cy="11113"/>
          </a:xfrm>
          <a:custGeom>
            <a:avLst/>
            <a:gdLst>
              <a:gd name="T0" fmla="*/ 0 w 9"/>
              <a:gd name="T1" fmla="*/ 7561603 h 7"/>
              <a:gd name="T2" fmla="*/ 15121467 w 9"/>
              <a:gd name="T3" fmla="*/ 0 h 7"/>
              <a:gd name="T4" fmla="*/ 22682994 w 9"/>
              <a:gd name="T5" fmla="*/ 12602142 h 7"/>
              <a:gd name="T6" fmla="*/ 5040489 w 9"/>
              <a:gd name="T7" fmla="*/ 17642681 h 7"/>
              <a:gd name="T8" fmla="*/ 0 w 9"/>
              <a:gd name="T9" fmla="*/ 7561603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3"/>
                </a:moveTo>
                <a:lnTo>
                  <a:pt x="6" y="0"/>
                </a:lnTo>
                <a:lnTo>
                  <a:pt x="9" y="5"/>
                </a:lnTo>
                <a:lnTo>
                  <a:pt x="2" y="7"/>
                </a:lnTo>
                <a:lnTo>
                  <a:pt x="0" y="3"/>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3" name="Freeform 1207"/>
          <p:cNvSpPr>
            <a:spLocks/>
          </p:cNvSpPr>
          <p:nvPr/>
        </p:nvSpPr>
        <p:spPr bwMode="auto">
          <a:xfrm>
            <a:off x="4616450" y="3667125"/>
            <a:ext cx="20638" cy="14288"/>
          </a:xfrm>
          <a:custGeom>
            <a:avLst/>
            <a:gdLst>
              <a:gd name="T0" fmla="*/ 0 w 13"/>
              <a:gd name="T1" fmla="*/ 10080978 h 9"/>
              <a:gd name="T2" fmla="*/ 30242608 w 13"/>
              <a:gd name="T3" fmla="*/ 0 h 9"/>
              <a:gd name="T4" fmla="*/ 32763619 w 13"/>
              <a:gd name="T5" fmla="*/ 10080978 h 9"/>
              <a:gd name="T6" fmla="*/ 7561446 w 13"/>
              <a:gd name="T7" fmla="*/ 22682994 h 9"/>
              <a:gd name="T8" fmla="*/ 0 w 13"/>
              <a:gd name="T9" fmla="*/ 10080978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4"/>
                </a:moveTo>
                <a:lnTo>
                  <a:pt x="12" y="0"/>
                </a:lnTo>
                <a:lnTo>
                  <a:pt x="13" y="4"/>
                </a:lnTo>
                <a:lnTo>
                  <a:pt x="3" y="9"/>
                </a:lnTo>
                <a:lnTo>
                  <a:pt x="0" y="4"/>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4" name="Freeform 1208"/>
          <p:cNvSpPr>
            <a:spLocks/>
          </p:cNvSpPr>
          <p:nvPr/>
        </p:nvSpPr>
        <p:spPr bwMode="auto">
          <a:xfrm>
            <a:off x="4664075" y="3648075"/>
            <a:ext cx="19050" cy="12700"/>
          </a:xfrm>
          <a:custGeom>
            <a:avLst/>
            <a:gdLst>
              <a:gd name="T0" fmla="*/ 0 w 12"/>
              <a:gd name="T1" fmla="*/ 15120938 h 8"/>
              <a:gd name="T2" fmla="*/ 27722513 w 12"/>
              <a:gd name="T3" fmla="*/ 0 h 8"/>
              <a:gd name="T4" fmla="*/ 30241875 w 12"/>
              <a:gd name="T5" fmla="*/ 10080625 h 8"/>
              <a:gd name="T6" fmla="*/ 2520950 w 12"/>
              <a:gd name="T7" fmla="*/ 20161250 h 8"/>
              <a:gd name="T8" fmla="*/ 0 w 12"/>
              <a:gd name="T9" fmla="*/ 15120938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6"/>
                </a:moveTo>
                <a:lnTo>
                  <a:pt x="11" y="0"/>
                </a:lnTo>
                <a:lnTo>
                  <a:pt x="12" y="4"/>
                </a:lnTo>
                <a:lnTo>
                  <a:pt x="1" y="8"/>
                </a:lnTo>
                <a:lnTo>
                  <a:pt x="0" y="6"/>
                </a:lnTo>
                <a:close/>
              </a:path>
            </a:pathLst>
          </a:custGeom>
          <a:solidFill>
            <a:srgbClr val="FFFFFF"/>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675" name="Freeform 1209"/>
          <p:cNvSpPr>
            <a:spLocks/>
          </p:cNvSpPr>
          <p:nvPr/>
        </p:nvSpPr>
        <p:spPr bwMode="auto">
          <a:xfrm>
            <a:off x="1962150" y="4525963"/>
            <a:ext cx="430213" cy="50800"/>
          </a:xfrm>
          <a:custGeom>
            <a:avLst/>
            <a:gdLst>
              <a:gd name="T0" fmla="*/ 22682226 w 271"/>
              <a:gd name="T1" fmla="*/ 80645000 h 32"/>
              <a:gd name="T2" fmla="*/ 10080637 w 271"/>
              <a:gd name="T3" fmla="*/ 78124050 h 32"/>
              <a:gd name="T4" fmla="*/ 0 w 271"/>
              <a:gd name="T5" fmla="*/ 68043425 h 32"/>
              <a:gd name="T6" fmla="*/ 0 w 271"/>
              <a:gd name="T7" fmla="*/ 57962800 h 32"/>
              <a:gd name="T8" fmla="*/ 7561271 w 271"/>
              <a:gd name="T9" fmla="*/ 42841863 h 32"/>
              <a:gd name="T10" fmla="*/ 22682226 w 271"/>
              <a:gd name="T11" fmla="*/ 40322500 h 32"/>
              <a:gd name="T12" fmla="*/ 660281705 w 271"/>
              <a:gd name="T13" fmla="*/ 0 h 32"/>
              <a:gd name="T14" fmla="*/ 670362342 w 271"/>
              <a:gd name="T15" fmla="*/ 2520950 h 32"/>
              <a:gd name="T16" fmla="*/ 682963931 w 271"/>
              <a:gd name="T17" fmla="*/ 12599988 h 32"/>
              <a:gd name="T18" fmla="*/ 682963931 w 271"/>
              <a:gd name="T19" fmla="*/ 22680613 h 32"/>
              <a:gd name="T20" fmla="*/ 675402660 w 271"/>
              <a:gd name="T21" fmla="*/ 37801550 h 32"/>
              <a:gd name="T22" fmla="*/ 660281705 w 271"/>
              <a:gd name="T23" fmla="*/ 40322500 h 32"/>
              <a:gd name="T24" fmla="*/ 22682226 w 271"/>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32"/>
              <a:gd name="T41" fmla="*/ 271 w 271"/>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32">
                <a:moveTo>
                  <a:pt x="9" y="32"/>
                </a:moveTo>
                <a:lnTo>
                  <a:pt x="4" y="31"/>
                </a:lnTo>
                <a:lnTo>
                  <a:pt x="0" y="27"/>
                </a:lnTo>
                <a:lnTo>
                  <a:pt x="0" y="23"/>
                </a:lnTo>
                <a:lnTo>
                  <a:pt x="3" y="17"/>
                </a:lnTo>
                <a:lnTo>
                  <a:pt x="9" y="16"/>
                </a:lnTo>
                <a:lnTo>
                  <a:pt x="262" y="0"/>
                </a:lnTo>
                <a:lnTo>
                  <a:pt x="266" y="1"/>
                </a:lnTo>
                <a:lnTo>
                  <a:pt x="271" y="5"/>
                </a:lnTo>
                <a:lnTo>
                  <a:pt x="271" y="9"/>
                </a:lnTo>
                <a:lnTo>
                  <a:pt x="268" y="15"/>
                </a:lnTo>
                <a:lnTo>
                  <a:pt x="262" y="16"/>
                </a:lnTo>
                <a:lnTo>
                  <a:pt x="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76" name="Freeform 1210"/>
          <p:cNvSpPr>
            <a:spLocks/>
          </p:cNvSpPr>
          <p:nvPr/>
        </p:nvSpPr>
        <p:spPr bwMode="auto">
          <a:xfrm>
            <a:off x="2365375" y="4513263"/>
            <a:ext cx="203200" cy="38100"/>
          </a:xfrm>
          <a:custGeom>
            <a:avLst/>
            <a:gdLst>
              <a:gd name="T0" fmla="*/ 20161250 w 128"/>
              <a:gd name="T1" fmla="*/ 60483750 h 24"/>
              <a:gd name="T2" fmla="*/ 10080625 w 128"/>
              <a:gd name="T3" fmla="*/ 57964388 h 24"/>
              <a:gd name="T4" fmla="*/ 0 w 128"/>
              <a:gd name="T5" fmla="*/ 47883763 h 24"/>
              <a:gd name="T6" fmla="*/ 0 w 128"/>
              <a:gd name="T7" fmla="*/ 37801550 h 24"/>
              <a:gd name="T8" fmla="*/ 7559675 w 128"/>
              <a:gd name="T9" fmla="*/ 22682200 h 24"/>
              <a:gd name="T10" fmla="*/ 20161250 w 128"/>
              <a:gd name="T11" fmla="*/ 20161250 h 24"/>
              <a:gd name="T12" fmla="*/ 302418750 w 128"/>
              <a:gd name="T13" fmla="*/ 0 h 24"/>
              <a:gd name="T14" fmla="*/ 312499375 w 128"/>
              <a:gd name="T15" fmla="*/ 2520950 h 24"/>
              <a:gd name="T16" fmla="*/ 322580000 w 128"/>
              <a:gd name="T17" fmla="*/ 12601575 h 24"/>
              <a:gd name="T18" fmla="*/ 322580000 w 128"/>
              <a:gd name="T19" fmla="*/ 22682200 h 24"/>
              <a:gd name="T20" fmla="*/ 315018738 w 128"/>
              <a:gd name="T21" fmla="*/ 37801550 h 24"/>
              <a:gd name="T22" fmla="*/ 302418750 w 128"/>
              <a:gd name="T23" fmla="*/ 40322500 h 24"/>
              <a:gd name="T24" fmla="*/ 20161250 w 128"/>
              <a:gd name="T25" fmla="*/ 6048375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24"/>
              <a:gd name="T41" fmla="*/ 128 w 12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24">
                <a:moveTo>
                  <a:pt x="8" y="24"/>
                </a:moveTo>
                <a:lnTo>
                  <a:pt x="4" y="23"/>
                </a:lnTo>
                <a:lnTo>
                  <a:pt x="0" y="19"/>
                </a:lnTo>
                <a:lnTo>
                  <a:pt x="0" y="15"/>
                </a:lnTo>
                <a:lnTo>
                  <a:pt x="3" y="9"/>
                </a:lnTo>
                <a:lnTo>
                  <a:pt x="8" y="8"/>
                </a:lnTo>
                <a:lnTo>
                  <a:pt x="120" y="0"/>
                </a:lnTo>
                <a:lnTo>
                  <a:pt x="124" y="1"/>
                </a:lnTo>
                <a:lnTo>
                  <a:pt x="128" y="5"/>
                </a:lnTo>
                <a:lnTo>
                  <a:pt x="128" y="9"/>
                </a:lnTo>
                <a:lnTo>
                  <a:pt x="125" y="15"/>
                </a:lnTo>
                <a:lnTo>
                  <a:pt x="120" y="16"/>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77" name="Freeform 1211"/>
          <p:cNvSpPr>
            <a:spLocks/>
          </p:cNvSpPr>
          <p:nvPr/>
        </p:nvSpPr>
        <p:spPr bwMode="auto">
          <a:xfrm>
            <a:off x="2543175" y="4510088"/>
            <a:ext cx="53975" cy="28575"/>
          </a:xfrm>
          <a:custGeom>
            <a:avLst/>
            <a:gdLst>
              <a:gd name="T0" fmla="*/ 20161250 w 34"/>
              <a:gd name="T1" fmla="*/ 45362813 h 18"/>
              <a:gd name="T2" fmla="*/ 10080625 w 34"/>
              <a:gd name="T3" fmla="*/ 42843450 h 18"/>
              <a:gd name="T4" fmla="*/ 0 w 34"/>
              <a:gd name="T5" fmla="*/ 32761238 h 18"/>
              <a:gd name="T6" fmla="*/ 0 w 34"/>
              <a:gd name="T7" fmla="*/ 20161250 h 18"/>
              <a:gd name="T8" fmla="*/ 5040313 w 34"/>
              <a:gd name="T9" fmla="*/ 7559675 h 18"/>
              <a:gd name="T10" fmla="*/ 20161250 w 34"/>
              <a:gd name="T11" fmla="*/ 5040313 h 18"/>
              <a:gd name="T12" fmla="*/ 63003113 w 34"/>
              <a:gd name="T13" fmla="*/ 0 h 18"/>
              <a:gd name="T14" fmla="*/ 73083738 w 34"/>
              <a:gd name="T15" fmla="*/ 5040313 h 18"/>
              <a:gd name="T16" fmla="*/ 85685313 w 34"/>
              <a:gd name="T17" fmla="*/ 15120938 h 18"/>
              <a:gd name="T18" fmla="*/ 85685313 w 34"/>
              <a:gd name="T19" fmla="*/ 25201563 h 18"/>
              <a:gd name="T20" fmla="*/ 78124050 w 34"/>
              <a:gd name="T21" fmla="*/ 37801550 h 18"/>
              <a:gd name="T22" fmla="*/ 63003113 w 34"/>
              <a:gd name="T23" fmla="*/ 42843450 h 18"/>
              <a:gd name="T24" fmla="*/ 20161250 w 34"/>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8"/>
              <a:gd name="T41" fmla="*/ 34 w 3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8">
                <a:moveTo>
                  <a:pt x="8" y="18"/>
                </a:moveTo>
                <a:lnTo>
                  <a:pt x="4" y="17"/>
                </a:lnTo>
                <a:lnTo>
                  <a:pt x="0" y="13"/>
                </a:lnTo>
                <a:lnTo>
                  <a:pt x="0" y="8"/>
                </a:lnTo>
                <a:lnTo>
                  <a:pt x="2" y="3"/>
                </a:lnTo>
                <a:lnTo>
                  <a:pt x="8" y="2"/>
                </a:lnTo>
                <a:lnTo>
                  <a:pt x="25" y="0"/>
                </a:lnTo>
                <a:lnTo>
                  <a:pt x="29" y="2"/>
                </a:lnTo>
                <a:lnTo>
                  <a:pt x="34" y="6"/>
                </a:lnTo>
                <a:lnTo>
                  <a:pt x="34" y="10"/>
                </a:lnTo>
                <a:lnTo>
                  <a:pt x="31" y="15"/>
                </a:lnTo>
                <a:lnTo>
                  <a:pt x="25"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78" name="Freeform 1212"/>
          <p:cNvSpPr>
            <a:spLocks/>
          </p:cNvSpPr>
          <p:nvPr/>
        </p:nvSpPr>
        <p:spPr bwMode="auto">
          <a:xfrm>
            <a:off x="2570163" y="4503738"/>
            <a:ext cx="114300" cy="33337"/>
          </a:xfrm>
          <a:custGeom>
            <a:avLst/>
            <a:gdLst>
              <a:gd name="T0" fmla="*/ 20161250 w 72"/>
              <a:gd name="T1" fmla="*/ 52923281 h 21"/>
              <a:gd name="T2" fmla="*/ 10080625 w 72"/>
              <a:gd name="T3" fmla="*/ 47883044 h 21"/>
              <a:gd name="T4" fmla="*/ 0 w 72"/>
              <a:gd name="T5" fmla="*/ 37802571 h 21"/>
              <a:gd name="T6" fmla="*/ 0 w 72"/>
              <a:gd name="T7" fmla="*/ 27722097 h 21"/>
              <a:gd name="T8" fmla="*/ 7559675 w 72"/>
              <a:gd name="T9" fmla="*/ 15120711 h 21"/>
              <a:gd name="T10" fmla="*/ 20161250 w 72"/>
              <a:gd name="T11" fmla="*/ 10080474 h 21"/>
              <a:gd name="T12" fmla="*/ 161290000 w 72"/>
              <a:gd name="T13" fmla="*/ 0 h 21"/>
              <a:gd name="T14" fmla="*/ 171370625 w 72"/>
              <a:gd name="T15" fmla="*/ 5040237 h 21"/>
              <a:gd name="T16" fmla="*/ 181451250 w 72"/>
              <a:gd name="T17" fmla="*/ 15120711 h 21"/>
              <a:gd name="T18" fmla="*/ 181451250 w 72"/>
              <a:gd name="T19" fmla="*/ 25201185 h 21"/>
              <a:gd name="T20" fmla="*/ 176410938 w 72"/>
              <a:gd name="T21" fmla="*/ 37802571 h 21"/>
              <a:gd name="T22" fmla="*/ 161290000 w 72"/>
              <a:gd name="T23" fmla="*/ 42842807 h 21"/>
              <a:gd name="T24" fmla="*/ 20161250 w 72"/>
              <a:gd name="T25" fmla="*/ 529232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1"/>
              <a:gd name="T41" fmla="*/ 72 w 7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1">
                <a:moveTo>
                  <a:pt x="8" y="21"/>
                </a:moveTo>
                <a:lnTo>
                  <a:pt x="4" y="19"/>
                </a:lnTo>
                <a:lnTo>
                  <a:pt x="0" y="15"/>
                </a:lnTo>
                <a:lnTo>
                  <a:pt x="0" y="11"/>
                </a:lnTo>
                <a:lnTo>
                  <a:pt x="3" y="6"/>
                </a:lnTo>
                <a:lnTo>
                  <a:pt x="8" y="4"/>
                </a:lnTo>
                <a:lnTo>
                  <a:pt x="64" y="0"/>
                </a:lnTo>
                <a:lnTo>
                  <a:pt x="68" y="2"/>
                </a:lnTo>
                <a:lnTo>
                  <a:pt x="72" y="6"/>
                </a:lnTo>
                <a:lnTo>
                  <a:pt x="72" y="10"/>
                </a:lnTo>
                <a:lnTo>
                  <a:pt x="70" y="15"/>
                </a:lnTo>
                <a:lnTo>
                  <a:pt x="64" y="17"/>
                </a:lnTo>
                <a:lnTo>
                  <a:pt x="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79" name="Freeform 1213"/>
          <p:cNvSpPr>
            <a:spLocks/>
          </p:cNvSpPr>
          <p:nvPr/>
        </p:nvSpPr>
        <p:spPr bwMode="auto">
          <a:xfrm>
            <a:off x="2659063" y="4497388"/>
            <a:ext cx="98425" cy="33337"/>
          </a:xfrm>
          <a:custGeom>
            <a:avLst/>
            <a:gdLst>
              <a:gd name="T0" fmla="*/ 22682200 w 62"/>
              <a:gd name="T1" fmla="*/ 52923281 h 21"/>
              <a:gd name="T2" fmla="*/ 10080625 w 62"/>
              <a:gd name="T3" fmla="*/ 47883044 h 21"/>
              <a:gd name="T4" fmla="*/ 0 w 62"/>
              <a:gd name="T5" fmla="*/ 37802571 h 21"/>
              <a:gd name="T6" fmla="*/ 0 w 62"/>
              <a:gd name="T7" fmla="*/ 27722097 h 21"/>
              <a:gd name="T8" fmla="*/ 7561263 w 62"/>
              <a:gd name="T9" fmla="*/ 15120711 h 21"/>
              <a:gd name="T10" fmla="*/ 17641888 w 62"/>
              <a:gd name="T11" fmla="*/ 10080474 h 21"/>
              <a:gd name="T12" fmla="*/ 133569075 w 62"/>
              <a:gd name="T13" fmla="*/ 0 h 21"/>
              <a:gd name="T14" fmla="*/ 146169063 w 62"/>
              <a:gd name="T15" fmla="*/ 5040237 h 21"/>
              <a:gd name="T16" fmla="*/ 156249688 w 62"/>
              <a:gd name="T17" fmla="*/ 15120711 h 21"/>
              <a:gd name="T18" fmla="*/ 156249688 w 62"/>
              <a:gd name="T19" fmla="*/ 25201185 h 21"/>
              <a:gd name="T20" fmla="*/ 151209375 w 62"/>
              <a:gd name="T21" fmla="*/ 37802571 h 21"/>
              <a:gd name="T22" fmla="*/ 141128750 w 62"/>
              <a:gd name="T23" fmla="*/ 40321895 h 21"/>
              <a:gd name="T24" fmla="*/ 22682200 w 62"/>
              <a:gd name="T25" fmla="*/ 529232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21"/>
              <a:gd name="T41" fmla="*/ 62 w 6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21">
                <a:moveTo>
                  <a:pt x="9" y="21"/>
                </a:moveTo>
                <a:lnTo>
                  <a:pt x="4" y="19"/>
                </a:lnTo>
                <a:lnTo>
                  <a:pt x="0" y="15"/>
                </a:lnTo>
                <a:lnTo>
                  <a:pt x="0" y="11"/>
                </a:lnTo>
                <a:lnTo>
                  <a:pt x="3" y="6"/>
                </a:lnTo>
                <a:lnTo>
                  <a:pt x="7" y="4"/>
                </a:lnTo>
                <a:lnTo>
                  <a:pt x="53" y="0"/>
                </a:lnTo>
                <a:lnTo>
                  <a:pt x="58" y="2"/>
                </a:lnTo>
                <a:lnTo>
                  <a:pt x="62" y="6"/>
                </a:lnTo>
                <a:lnTo>
                  <a:pt x="62" y="10"/>
                </a:lnTo>
                <a:lnTo>
                  <a:pt x="60" y="15"/>
                </a:lnTo>
                <a:lnTo>
                  <a:pt x="56" y="16"/>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0" name="Freeform 1214"/>
          <p:cNvSpPr>
            <a:spLocks/>
          </p:cNvSpPr>
          <p:nvPr/>
        </p:nvSpPr>
        <p:spPr bwMode="auto">
          <a:xfrm>
            <a:off x="2732088" y="4495800"/>
            <a:ext cx="58737" cy="26988"/>
          </a:xfrm>
          <a:custGeom>
            <a:avLst/>
            <a:gdLst>
              <a:gd name="T0" fmla="*/ 20161078 w 37"/>
              <a:gd name="T1" fmla="*/ 42844244 h 17"/>
              <a:gd name="T2" fmla="*/ 10080539 w 37"/>
              <a:gd name="T3" fmla="*/ 40323247 h 17"/>
              <a:gd name="T4" fmla="*/ 0 w 37"/>
              <a:gd name="T5" fmla="*/ 30242435 h 17"/>
              <a:gd name="T6" fmla="*/ 0 w 37"/>
              <a:gd name="T7" fmla="*/ 20161624 h 17"/>
              <a:gd name="T8" fmla="*/ 7561198 w 37"/>
              <a:gd name="T9" fmla="*/ 7561403 h 17"/>
              <a:gd name="T10" fmla="*/ 20161078 w 37"/>
              <a:gd name="T11" fmla="*/ 2520997 h 17"/>
              <a:gd name="T12" fmla="*/ 73084703 w 37"/>
              <a:gd name="T13" fmla="*/ 0 h 17"/>
              <a:gd name="T14" fmla="*/ 83165242 w 37"/>
              <a:gd name="T15" fmla="*/ 2520997 h 17"/>
              <a:gd name="T16" fmla="*/ 93245781 w 37"/>
              <a:gd name="T17" fmla="*/ 12601808 h 17"/>
              <a:gd name="T18" fmla="*/ 93245781 w 37"/>
              <a:gd name="T19" fmla="*/ 22682620 h 17"/>
              <a:gd name="T20" fmla="*/ 85684583 w 37"/>
              <a:gd name="T21" fmla="*/ 37803838 h 17"/>
              <a:gd name="T22" fmla="*/ 73084703 w 37"/>
              <a:gd name="T23" fmla="*/ 40323247 h 17"/>
              <a:gd name="T24" fmla="*/ 20161078 w 37"/>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7"/>
              <a:gd name="T41" fmla="*/ 37 w 3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7">
                <a:moveTo>
                  <a:pt x="8" y="17"/>
                </a:moveTo>
                <a:lnTo>
                  <a:pt x="4" y="16"/>
                </a:lnTo>
                <a:lnTo>
                  <a:pt x="0" y="12"/>
                </a:lnTo>
                <a:lnTo>
                  <a:pt x="0" y="8"/>
                </a:lnTo>
                <a:lnTo>
                  <a:pt x="3" y="3"/>
                </a:lnTo>
                <a:lnTo>
                  <a:pt x="8" y="1"/>
                </a:lnTo>
                <a:lnTo>
                  <a:pt x="29" y="0"/>
                </a:lnTo>
                <a:lnTo>
                  <a:pt x="33" y="1"/>
                </a:lnTo>
                <a:lnTo>
                  <a:pt x="37" y="5"/>
                </a:lnTo>
                <a:lnTo>
                  <a:pt x="37" y="9"/>
                </a:lnTo>
                <a:lnTo>
                  <a:pt x="34" y="15"/>
                </a:lnTo>
                <a:lnTo>
                  <a:pt x="29"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1" name="Freeform 1215"/>
          <p:cNvSpPr>
            <a:spLocks/>
          </p:cNvSpPr>
          <p:nvPr/>
        </p:nvSpPr>
        <p:spPr bwMode="auto">
          <a:xfrm>
            <a:off x="2763838" y="4491038"/>
            <a:ext cx="57150" cy="30162"/>
          </a:xfrm>
          <a:custGeom>
            <a:avLst/>
            <a:gdLst>
              <a:gd name="T0" fmla="*/ 25201563 w 36"/>
              <a:gd name="T1" fmla="*/ 47882969 h 19"/>
              <a:gd name="T2" fmla="*/ 12599988 w 36"/>
              <a:gd name="T3" fmla="*/ 45362061 h 19"/>
              <a:gd name="T4" fmla="*/ 5040313 w 36"/>
              <a:gd name="T5" fmla="*/ 37802511 h 19"/>
              <a:gd name="T6" fmla="*/ 0 w 36"/>
              <a:gd name="T7" fmla="*/ 25201145 h 19"/>
              <a:gd name="T8" fmla="*/ 7559675 w 36"/>
              <a:gd name="T9" fmla="*/ 15120687 h 19"/>
              <a:gd name="T10" fmla="*/ 17640300 w 36"/>
              <a:gd name="T11" fmla="*/ 7561137 h 19"/>
              <a:gd name="T12" fmla="*/ 65524063 w 36"/>
              <a:gd name="T13" fmla="*/ 0 h 19"/>
              <a:gd name="T14" fmla="*/ 80645000 w 36"/>
              <a:gd name="T15" fmla="*/ 2520908 h 19"/>
              <a:gd name="T16" fmla="*/ 85685313 w 36"/>
              <a:gd name="T17" fmla="*/ 10080458 h 19"/>
              <a:gd name="T18" fmla="*/ 90725625 w 36"/>
              <a:gd name="T19" fmla="*/ 25201145 h 19"/>
              <a:gd name="T20" fmla="*/ 83165950 w 36"/>
              <a:gd name="T21" fmla="*/ 35281603 h 19"/>
              <a:gd name="T22" fmla="*/ 73083738 w 36"/>
              <a:gd name="T23" fmla="*/ 40321832 h 19"/>
              <a:gd name="T24" fmla="*/ 25201563 w 36"/>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5"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2" name="Freeform 1216"/>
          <p:cNvSpPr>
            <a:spLocks/>
          </p:cNvSpPr>
          <p:nvPr/>
        </p:nvSpPr>
        <p:spPr bwMode="auto">
          <a:xfrm>
            <a:off x="2794000" y="4489450"/>
            <a:ext cx="60325" cy="26988"/>
          </a:xfrm>
          <a:custGeom>
            <a:avLst/>
            <a:gdLst>
              <a:gd name="T0" fmla="*/ 22682200 w 38"/>
              <a:gd name="T1" fmla="*/ 42844244 h 17"/>
              <a:gd name="T2" fmla="*/ 12599988 w 38"/>
              <a:gd name="T3" fmla="*/ 40323247 h 17"/>
              <a:gd name="T4" fmla="*/ 0 w 38"/>
              <a:gd name="T5" fmla="*/ 30242435 h 17"/>
              <a:gd name="T6" fmla="*/ 0 w 38"/>
              <a:gd name="T7" fmla="*/ 20161624 h 17"/>
              <a:gd name="T8" fmla="*/ 7559675 w 38"/>
              <a:gd name="T9" fmla="*/ 5040406 h 17"/>
              <a:gd name="T10" fmla="*/ 22682200 w 38"/>
              <a:gd name="T11" fmla="*/ 2520997 h 17"/>
              <a:gd name="T12" fmla="*/ 75604688 w 38"/>
              <a:gd name="T13" fmla="*/ 0 h 17"/>
              <a:gd name="T14" fmla="*/ 85685313 w 38"/>
              <a:gd name="T15" fmla="*/ 2520997 h 17"/>
              <a:gd name="T16" fmla="*/ 95765938 w 38"/>
              <a:gd name="T17" fmla="*/ 12601808 h 17"/>
              <a:gd name="T18" fmla="*/ 95765938 w 38"/>
              <a:gd name="T19" fmla="*/ 22682620 h 17"/>
              <a:gd name="T20" fmla="*/ 90725625 w 38"/>
              <a:gd name="T21" fmla="*/ 37803838 h 17"/>
              <a:gd name="T22" fmla="*/ 75604688 w 38"/>
              <a:gd name="T23" fmla="*/ 40323247 h 17"/>
              <a:gd name="T24" fmla="*/ 22682200 w 38"/>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7"/>
              <a:gd name="T41" fmla="*/ 38 w 3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7">
                <a:moveTo>
                  <a:pt x="9" y="17"/>
                </a:moveTo>
                <a:lnTo>
                  <a:pt x="5" y="16"/>
                </a:lnTo>
                <a:lnTo>
                  <a:pt x="0" y="12"/>
                </a:lnTo>
                <a:lnTo>
                  <a:pt x="0" y="8"/>
                </a:lnTo>
                <a:lnTo>
                  <a:pt x="3" y="2"/>
                </a:lnTo>
                <a:lnTo>
                  <a:pt x="9" y="1"/>
                </a:lnTo>
                <a:lnTo>
                  <a:pt x="30" y="0"/>
                </a:lnTo>
                <a:lnTo>
                  <a:pt x="34" y="1"/>
                </a:lnTo>
                <a:lnTo>
                  <a:pt x="38" y="5"/>
                </a:lnTo>
                <a:lnTo>
                  <a:pt x="38" y="9"/>
                </a:lnTo>
                <a:lnTo>
                  <a:pt x="36" y="15"/>
                </a:lnTo>
                <a:lnTo>
                  <a:pt x="30"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3" name="Freeform 1217"/>
          <p:cNvSpPr>
            <a:spLocks/>
          </p:cNvSpPr>
          <p:nvPr/>
        </p:nvSpPr>
        <p:spPr bwMode="auto">
          <a:xfrm>
            <a:off x="2828925" y="4489450"/>
            <a:ext cx="34925" cy="25400"/>
          </a:xfrm>
          <a:custGeom>
            <a:avLst/>
            <a:gdLst>
              <a:gd name="T0" fmla="*/ 20161250 w 22"/>
              <a:gd name="T1" fmla="*/ 40322500 h 16"/>
              <a:gd name="T2" fmla="*/ 7559675 w 22"/>
              <a:gd name="T3" fmla="*/ 37801550 h 16"/>
              <a:gd name="T4" fmla="*/ 0 w 22"/>
              <a:gd name="T5" fmla="*/ 27720925 h 16"/>
              <a:gd name="T6" fmla="*/ 0 w 22"/>
              <a:gd name="T7" fmla="*/ 12599988 h 16"/>
              <a:gd name="T8" fmla="*/ 7559675 w 22"/>
              <a:gd name="T9" fmla="*/ 2520950 h 16"/>
              <a:gd name="T10" fmla="*/ 20161250 w 22"/>
              <a:gd name="T11" fmla="*/ 0 h 16"/>
              <a:gd name="T12" fmla="*/ 35282188 w 22"/>
              <a:gd name="T13" fmla="*/ 0 h 16"/>
              <a:gd name="T14" fmla="*/ 47883763 w 22"/>
              <a:gd name="T15" fmla="*/ 2520950 h 16"/>
              <a:gd name="T16" fmla="*/ 55443438 w 22"/>
              <a:gd name="T17" fmla="*/ 12599988 h 16"/>
              <a:gd name="T18" fmla="*/ 55443438 w 22"/>
              <a:gd name="T19" fmla="*/ 27720925 h 16"/>
              <a:gd name="T20" fmla="*/ 47883763 w 22"/>
              <a:gd name="T21" fmla="*/ 37801550 h 16"/>
              <a:gd name="T22" fmla="*/ 35282188 w 22"/>
              <a:gd name="T23" fmla="*/ 40322500 h 16"/>
              <a:gd name="T24" fmla="*/ 20161250 w 22"/>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4" name="Freeform 1218"/>
          <p:cNvSpPr>
            <a:spLocks/>
          </p:cNvSpPr>
          <p:nvPr/>
        </p:nvSpPr>
        <p:spPr bwMode="auto">
          <a:xfrm>
            <a:off x="2838450" y="4486275"/>
            <a:ext cx="39688" cy="28575"/>
          </a:xfrm>
          <a:custGeom>
            <a:avLst/>
            <a:gdLst>
              <a:gd name="T0" fmla="*/ 22682486 w 25"/>
              <a:gd name="T1" fmla="*/ 45362813 h 18"/>
              <a:gd name="T2" fmla="*/ 10080752 w 25"/>
              <a:gd name="T3" fmla="*/ 42843450 h 18"/>
              <a:gd name="T4" fmla="*/ 2520982 w 25"/>
              <a:gd name="T5" fmla="*/ 35282188 h 18"/>
              <a:gd name="T6" fmla="*/ 0 w 25"/>
              <a:gd name="T7" fmla="*/ 22682200 h 18"/>
              <a:gd name="T8" fmla="*/ 5040376 w 25"/>
              <a:gd name="T9" fmla="*/ 10080625 h 18"/>
              <a:gd name="T10" fmla="*/ 15121128 w 25"/>
              <a:gd name="T11" fmla="*/ 5040313 h 18"/>
              <a:gd name="T12" fmla="*/ 40323008 w 25"/>
              <a:gd name="T13" fmla="*/ 0 h 18"/>
              <a:gd name="T14" fmla="*/ 52924742 w 25"/>
              <a:gd name="T15" fmla="*/ 5040313 h 18"/>
              <a:gd name="T16" fmla="*/ 60484512 w 25"/>
              <a:gd name="T17" fmla="*/ 10080625 h 18"/>
              <a:gd name="T18" fmla="*/ 63005494 w 25"/>
              <a:gd name="T19" fmla="*/ 25201563 h 18"/>
              <a:gd name="T20" fmla="*/ 57965118 w 25"/>
              <a:gd name="T21" fmla="*/ 35282188 h 18"/>
              <a:gd name="T22" fmla="*/ 47884366 w 25"/>
              <a:gd name="T23" fmla="*/ 42843450 h 18"/>
              <a:gd name="T24" fmla="*/ 22682486 w 25"/>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8"/>
              <a:gd name="T41" fmla="*/ 25 w 2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8">
                <a:moveTo>
                  <a:pt x="9" y="18"/>
                </a:moveTo>
                <a:lnTo>
                  <a:pt x="4" y="17"/>
                </a:lnTo>
                <a:lnTo>
                  <a:pt x="1" y="14"/>
                </a:lnTo>
                <a:lnTo>
                  <a:pt x="0" y="9"/>
                </a:lnTo>
                <a:lnTo>
                  <a:pt x="2" y="4"/>
                </a:lnTo>
                <a:lnTo>
                  <a:pt x="6" y="2"/>
                </a:lnTo>
                <a:lnTo>
                  <a:pt x="16" y="0"/>
                </a:lnTo>
                <a:lnTo>
                  <a:pt x="21" y="2"/>
                </a:lnTo>
                <a:lnTo>
                  <a:pt x="24" y="4"/>
                </a:lnTo>
                <a:lnTo>
                  <a:pt x="25" y="10"/>
                </a:lnTo>
                <a:lnTo>
                  <a:pt x="23" y="14"/>
                </a:lnTo>
                <a:lnTo>
                  <a:pt x="19"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5" name="Freeform 1219"/>
          <p:cNvSpPr>
            <a:spLocks/>
          </p:cNvSpPr>
          <p:nvPr/>
        </p:nvSpPr>
        <p:spPr bwMode="auto">
          <a:xfrm>
            <a:off x="2852738" y="4484688"/>
            <a:ext cx="71437" cy="28575"/>
          </a:xfrm>
          <a:custGeom>
            <a:avLst/>
            <a:gdLst>
              <a:gd name="T0" fmla="*/ 20161109 w 45"/>
              <a:gd name="T1" fmla="*/ 45362813 h 18"/>
              <a:gd name="T2" fmla="*/ 10080554 w 45"/>
              <a:gd name="T3" fmla="*/ 40322500 h 18"/>
              <a:gd name="T4" fmla="*/ 0 w 45"/>
              <a:gd name="T5" fmla="*/ 30241875 h 18"/>
              <a:gd name="T6" fmla="*/ 0 w 45"/>
              <a:gd name="T7" fmla="*/ 17640300 h 18"/>
              <a:gd name="T8" fmla="*/ 7561210 w 45"/>
              <a:gd name="T9" fmla="*/ 7559675 h 18"/>
              <a:gd name="T10" fmla="*/ 20161109 w 45"/>
              <a:gd name="T11" fmla="*/ 2520950 h 18"/>
              <a:gd name="T12" fmla="*/ 93245922 w 45"/>
              <a:gd name="T13" fmla="*/ 0 h 18"/>
              <a:gd name="T14" fmla="*/ 103326477 w 45"/>
              <a:gd name="T15" fmla="*/ 2520950 h 18"/>
              <a:gd name="T16" fmla="*/ 113407031 w 45"/>
              <a:gd name="T17" fmla="*/ 12599988 h 18"/>
              <a:gd name="T18" fmla="*/ 113407031 w 45"/>
              <a:gd name="T19" fmla="*/ 27720925 h 18"/>
              <a:gd name="T20" fmla="*/ 105845822 w 45"/>
              <a:gd name="T21" fmla="*/ 37801550 h 18"/>
              <a:gd name="T22" fmla="*/ 93245922 w 45"/>
              <a:gd name="T23" fmla="*/ 40322500 h 18"/>
              <a:gd name="T24" fmla="*/ 20161109 w 45"/>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8"/>
              <a:gd name="T41" fmla="*/ 45 w 4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8">
                <a:moveTo>
                  <a:pt x="8" y="18"/>
                </a:moveTo>
                <a:lnTo>
                  <a:pt x="4" y="16"/>
                </a:lnTo>
                <a:lnTo>
                  <a:pt x="0" y="12"/>
                </a:lnTo>
                <a:lnTo>
                  <a:pt x="0" y="7"/>
                </a:lnTo>
                <a:lnTo>
                  <a:pt x="3" y="3"/>
                </a:lnTo>
                <a:lnTo>
                  <a:pt x="8" y="1"/>
                </a:lnTo>
                <a:lnTo>
                  <a:pt x="37" y="0"/>
                </a:lnTo>
                <a:lnTo>
                  <a:pt x="41" y="1"/>
                </a:lnTo>
                <a:lnTo>
                  <a:pt x="45" y="5"/>
                </a:lnTo>
                <a:lnTo>
                  <a:pt x="45" y="11"/>
                </a:lnTo>
                <a:lnTo>
                  <a:pt x="42" y="15"/>
                </a:lnTo>
                <a:lnTo>
                  <a:pt x="37"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6" name="Freeform 1220"/>
          <p:cNvSpPr>
            <a:spLocks/>
          </p:cNvSpPr>
          <p:nvPr/>
        </p:nvSpPr>
        <p:spPr bwMode="auto">
          <a:xfrm>
            <a:off x="2898775" y="4483100"/>
            <a:ext cx="49213" cy="26988"/>
          </a:xfrm>
          <a:custGeom>
            <a:avLst/>
            <a:gdLst>
              <a:gd name="T0" fmla="*/ 22682430 w 31"/>
              <a:gd name="T1" fmla="*/ 42844244 h 17"/>
              <a:gd name="T2" fmla="*/ 10080727 w 31"/>
              <a:gd name="T3" fmla="*/ 40323247 h 17"/>
              <a:gd name="T4" fmla="*/ 0 w 31"/>
              <a:gd name="T5" fmla="*/ 30242435 h 17"/>
              <a:gd name="T6" fmla="*/ 0 w 31"/>
              <a:gd name="T7" fmla="*/ 20161624 h 17"/>
              <a:gd name="T8" fmla="*/ 5040364 w 31"/>
              <a:gd name="T9" fmla="*/ 5040406 h 17"/>
              <a:gd name="T10" fmla="*/ 15121091 w 31"/>
              <a:gd name="T11" fmla="*/ 2520997 h 17"/>
              <a:gd name="T12" fmla="*/ 52924613 w 31"/>
              <a:gd name="T13" fmla="*/ 0 h 17"/>
              <a:gd name="T14" fmla="*/ 68045704 w 31"/>
              <a:gd name="T15" fmla="*/ 2520997 h 17"/>
              <a:gd name="T16" fmla="*/ 78126431 w 31"/>
              <a:gd name="T17" fmla="*/ 12601808 h 17"/>
              <a:gd name="T18" fmla="*/ 78126431 w 31"/>
              <a:gd name="T19" fmla="*/ 22682620 h 17"/>
              <a:gd name="T20" fmla="*/ 70565092 w 31"/>
              <a:gd name="T21" fmla="*/ 37803838 h 17"/>
              <a:gd name="T22" fmla="*/ 60484365 w 31"/>
              <a:gd name="T23" fmla="*/ 40323247 h 17"/>
              <a:gd name="T24" fmla="*/ 22682430 w 31"/>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9" y="17"/>
                </a:moveTo>
                <a:lnTo>
                  <a:pt x="4" y="16"/>
                </a:lnTo>
                <a:lnTo>
                  <a:pt x="0" y="12"/>
                </a:lnTo>
                <a:lnTo>
                  <a:pt x="0" y="8"/>
                </a:lnTo>
                <a:lnTo>
                  <a:pt x="2" y="2"/>
                </a:lnTo>
                <a:lnTo>
                  <a:pt x="6" y="1"/>
                </a:lnTo>
                <a:lnTo>
                  <a:pt x="21" y="0"/>
                </a:lnTo>
                <a:lnTo>
                  <a:pt x="27" y="1"/>
                </a:lnTo>
                <a:lnTo>
                  <a:pt x="31" y="5"/>
                </a:lnTo>
                <a:lnTo>
                  <a:pt x="31" y="9"/>
                </a:lnTo>
                <a:lnTo>
                  <a:pt x="28" y="15"/>
                </a:lnTo>
                <a:lnTo>
                  <a:pt x="24"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7" name="Freeform 1221"/>
          <p:cNvSpPr>
            <a:spLocks/>
          </p:cNvSpPr>
          <p:nvPr/>
        </p:nvSpPr>
        <p:spPr bwMode="auto">
          <a:xfrm>
            <a:off x="2922588" y="4479925"/>
            <a:ext cx="50800" cy="28575"/>
          </a:xfrm>
          <a:custGeom>
            <a:avLst/>
            <a:gdLst>
              <a:gd name="T0" fmla="*/ 20161250 w 32"/>
              <a:gd name="T1" fmla="*/ 45362813 h 18"/>
              <a:gd name="T2" fmla="*/ 10080625 w 32"/>
              <a:gd name="T3" fmla="*/ 42843450 h 18"/>
              <a:gd name="T4" fmla="*/ 0 w 32"/>
              <a:gd name="T5" fmla="*/ 32761238 h 18"/>
              <a:gd name="T6" fmla="*/ 0 w 32"/>
              <a:gd name="T7" fmla="*/ 20161250 h 18"/>
              <a:gd name="T8" fmla="*/ 5040313 w 32"/>
              <a:gd name="T9" fmla="*/ 7559675 h 18"/>
              <a:gd name="T10" fmla="*/ 20161250 w 32"/>
              <a:gd name="T11" fmla="*/ 5040313 h 18"/>
              <a:gd name="T12" fmla="*/ 60483750 w 32"/>
              <a:gd name="T13" fmla="*/ 0 h 18"/>
              <a:gd name="T14" fmla="*/ 70564375 w 32"/>
              <a:gd name="T15" fmla="*/ 5040313 h 18"/>
              <a:gd name="T16" fmla="*/ 80645000 w 32"/>
              <a:gd name="T17" fmla="*/ 15120938 h 18"/>
              <a:gd name="T18" fmla="*/ 80645000 w 32"/>
              <a:gd name="T19" fmla="*/ 25201563 h 18"/>
              <a:gd name="T20" fmla="*/ 73083738 w 32"/>
              <a:gd name="T21" fmla="*/ 37801550 h 18"/>
              <a:gd name="T22" fmla="*/ 60483750 w 32"/>
              <a:gd name="T23" fmla="*/ 42843450 h 18"/>
              <a:gd name="T24" fmla="*/ 20161250 w 32"/>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8"/>
              <a:gd name="T41" fmla="*/ 32 w 3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8">
                <a:moveTo>
                  <a:pt x="8" y="18"/>
                </a:moveTo>
                <a:lnTo>
                  <a:pt x="4" y="17"/>
                </a:lnTo>
                <a:lnTo>
                  <a:pt x="0" y="13"/>
                </a:lnTo>
                <a:lnTo>
                  <a:pt x="0" y="8"/>
                </a:lnTo>
                <a:lnTo>
                  <a:pt x="2" y="3"/>
                </a:lnTo>
                <a:lnTo>
                  <a:pt x="8" y="2"/>
                </a:lnTo>
                <a:lnTo>
                  <a:pt x="24" y="0"/>
                </a:lnTo>
                <a:lnTo>
                  <a:pt x="28" y="2"/>
                </a:lnTo>
                <a:lnTo>
                  <a:pt x="32" y="6"/>
                </a:lnTo>
                <a:lnTo>
                  <a:pt x="32" y="10"/>
                </a:lnTo>
                <a:lnTo>
                  <a:pt x="29" y="15"/>
                </a:lnTo>
                <a:lnTo>
                  <a:pt x="24"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8" name="Freeform 1222"/>
          <p:cNvSpPr>
            <a:spLocks/>
          </p:cNvSpPr>
          <p:nvPr/>
        </p:nvSpPr>
        <p:spPr bwMode="auto">
          <a:xfrm>
            <a:off x="2947988" y="4478338"/>
            <a:ext cx="34925" cy="28575"/>
          </a:xfrm>
          <a:custGeom>
            <a:avLst/>
            <a:gdLst>
              <a:gd name="T0" fmla="*/ 22682200 w 22"/>
              <a:gd name="T1" fmla="*/ 45362813 h 18"/>
              <a:gd name="T2" fmla="*/ 12601575 w 22"/>
              <a:gd name="T3" fmla="*/ 45362813 h 18"/>
              <a:gd name="T4" fmla="*/ 2520950 w 22"/>
              <a:gd name="T5" fmla="*/ 35282188 h 18"/>
              <a:gd name="T6" fmla="*/ 0 w 22"/>
              <a:gd name="T7" fmla="*/ 22682200 h 18"/>
              <a:gd name="T8" fmla="*/ 2520950 w 22"/>
              <a:gd name="T9" fmla="*/ 10080625 h 18"/>
              <a:gd name="T10" fmla="*/ 17640300 w 22"/>
              <a:gd name="T11" fmla="*/ 2520950 h 18"/>
              <a:gd name="T12" fmla="*/ 30241875 w 22"/>
              <a:gd name="T13" fmla="*/ 0 h 18"/>
              <a:gd name="T14" fmla="*/ 40322500 w 22"/>
              <a:gd name="T15" fmla="*/ 0 h 18"/>
              <a:gd name="T16" fmla="*/ 50403125 w 22"/>
              <a:gd name="T17" fmla="*/ 10080625 h 18"/>
              <a:gd name="T18" fmla="*/ 55443438 w 22"/>
              <a:gd name="T19" fmla="*/ 20161250 h 18"/>
              <a:gd name="T20" fmla="*/ 50403125 w 22"/>
              <a:gd name="T21" fmla="*/ 35282188 h 18"/>
              <a:gd name="T22" fmla="*/ 37801550 w 22"/>
              <a:gd name="T23" fmla="*/ 40322500 h 18"/>
              <a:gd name="T24" fmla="*/ 22682200 w 22"/>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9"/>
                </a:lnTo>
                <a:lnTo>
                  <a:pt x="1" y="4"/>
                </a:lnTo>
                <a:lnTo>
                  <a:pt x="7" y="1"/>
                </a:lnTo>
                <a:lnTo>
                  <a:pt x="12" y="0"/>
                </a:lnTo>
                <a:lnTo>
                  <a:pt x="16" y="0"/>
                </a:lnTo>
                <a:lnTo>
                  <a:pt x="20" y="4"/>
                </a:lnTo>
                <a:lnTo>
                  <a:pt x="22" y="8"/>
                </a:lnTo>
                <a:lnTo>
                  <a:pt x="20" y="14"/>
                </a:lnTo>
                <a:lnTo>
                  <a:pt x="15"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89" name="Freeform 1223"/>
          <p:cNvSpPr>
            <a:spLocks/>
          </p:cNvSpPr>
          <p:nvPr/>
        </p:nvSpPr>
        <p:spPr bwMode="auto">
          <a:xfrm>
            <a:off x="2955925" y="4476750"/>
            <a:ext cx="53975" cy="26988"/>
          </a:xfrm>
          <a:custGeom>
            <a:avLst/>
            <a:gdLst>
              <a:gd name="T0" fmla="*/ 20161250 w 34"/>
              <a:gd name="T1" fmla="*/ 42844244 h 17"/>
              <a:gd name="T2" fmla="*/ 10080625 w 34"/>
              <a:gd name="T3" fmla="*/ 40323247 h 17"/>
              <a:gd name="T4" fmla="*/ 0 w 34"/>
              <a:gd name="T5" fmla="*/ 30242435 h 17"/>
              <a:gd name="T6" fmla="*/ 0 w 34"/>
              <a:gd name="T7" fmla="*/ 20161624 h 17"/>
              <a:gd name="T8" fmla="*/ 7559675 w 34"/>
              <a:gd name="T9" fmla="*/ 5040406 h 17"/>
              <a:gd name="T10" fmla="*/ 20161250 w 34"/>
              <a:gd name="T11" fmla="*/ 2520997 h 17"/>
              <a:gd name="T12" fmla="*/ 65524063 w 34"/>
              <a:gd name="T13" fmla="*/ 0 h 17"/>
              <a:gd name="T14" fmla="*/ 75604688 w 34"/>
              <a:gd name="T15" fmla="*/ 2520997 h 17"/>
              <a:gd name="T16" fmla="*/ 85685313 w 34"/>
              <a:gd name="T17" fmla="*/ 12601808 h 17"/>
              <a:gd name="T18" fmla="*/ 85685313 w 34"/>
              <a:gd name="T19" fmla="*/ 22682620 h 17"/>
              <a:gd name="T20" fmla="*/ 80645000 w 34"/>
              <a:gd name="T21" fmla="*/ 37803838 h 17"/>
              <a:gd name="T22" fmla="*/ 65524063 w 34"/>
              <a:gd name="T23" fmla="*/ 40323247 h 17"/>
              <a:gd name="T24" fmla="*/ 20161250 w 34"/>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0" name="Freeform 1224"/>
          <p:cNvSpPr>
            <a:spLocks/>
          </p:cNvSpPr>
          <p:nvPr/>
        </p:nvSpPr>
        <p:spPr bwMode="auto">
          <a:xfrm>
            <a:off x="2984500" y="4471988"/>
            <a:ext cx="68263" cy="30162"/>
          </a:xfrm>
          <a:custGeom>
            <a:avLst/>
            <a:gdLst>
              <a:gd name="T0" fmla="*/ 22682366 w 43"/>
              <a:gd name="T1" fmla="*/ 47882969 h 19"/>
              <a:gd name="T2" fmla="*/ 10080699 w 43"/>
              <a:gd name="T3" fmla="*/ 45362061 h 19"/>
              <a:gd name="T4" fmla="*/ 2520968 w 43"/>
              <a:gd name="T5" fmla="*/ 32762282 h 19"/>
              <a:gd name="T6" fmla="*/ 0 w 43"/>
              <a:gd name="T7" fmla="*/ 22681824 h 19"/>
              <a:gd name="T8" fmla="*/ 7561318 w 43"/>
              <a:gd name="T9" fmla="*/ 12601366 h 19"/>
              <a:gd name="T10" fmla="*/ 17642017 w 43"/>
              <a:gd name="T11" fmla="*/ 7561137 h 19"/>
              <a:gd name="T12" fmla="*/ 85685940 w 43"/>
              <a:gd name="T13" fmla="*/ 0 h 19"/>
              <a:gd name="T14" fmla="*/ 98287607 w 43"/>
              <a:gd name="T15" fmla="*/ 2520908 h 19"/>
              <a:gd name="T16" fmla="*/ 105847338 w 43"/>
              <a:gd name="T17" fmla="*/ 12601366 h 19"/>
              <a:gd name="T18" fmla="*/ 108368306 w 43"/>
              <a:gd name="T19" fmla="*/ 22681824 h 19"/>
              <a:gd name="T20" fmla="*/ 103327957 w 43"/>
              <a:gd name="T21" fmla="*/ 32762282 h 19"/>
              <a:gd name="T22" fmla="*/ 93247258 w 43"/>
              <a:gd name="T23" fmla="*/ 40321832 h 19"/>
              <a:gd name="T24" fmla="*/ 22682366 w 43"/>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9"/>
              <a:gd name="T41" fmla="*/ 43 w 4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9">
                <a:moveTo>
                  <a:pt x="9" y="19"/>
                </a:moveTo>
                <a:lnTo>
                  <a:pt x="4" y="18"/>
                </a:lnTo>
                <a:lnTo>
                  <a:pt x="1" y="13"/>
                </a:lnTo>
                <a:lnTo>
                  <a:pt x="0" y="9"/>
                </a:lnTo>
                <a:lnTo>
                  <a:pt x="3" y="5"/>
                </a:lnTo>
                <a:lnTo>
                  <a:pt x="7" y="3"/>
                </a:lnTo>
                <a:lnTo>
                  <a:pt x="34" y="0"/>
                </a:lnTo>
                <a:lnTo>
                  <a:pt x="39" y="1"/>
                </a:lnTo>
                <a:lnTo>
                  <a:pt x="42" y="5"/>
                </a:lnTo>
                <a:lnTo>
                  <a:pt x="43" y="9"/>
                </a:lnTo>
                <a:lnTo>
                  <a:pt x="41" y="13"/>
                </a:lnTo>
                <a:lnTo>
                  <a:pt x="37"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1" name="Freeform 1225"/>
          <p:cNvSpPr>
            <a:spLocks/>
          </p:cNvSpPr>
          <p:nvPr/>
        </p:nvSpPr>
        <p:spPr bwMode="auto">
          <a:xfrm>
            <a:off x="3027363" y="4470400"/>
            <a:ext cx="71437" cy="26988"/>
          </a:xfrm>
          <a:custGeom>
            <a:avLst/>
            <a:gdLst>
              <a:gd name="T0" fmla="*/ 20161109 w 45"/>
              <a:gd name="T1" fmla="*/ 42844244 h 17"/>
              <a:gd name="T2" fmla="*/ 10080554 w 45"/>
              <a:gd name="T3" fmla="*/ 40323247 h 17"/>
              <a:gd name="T4" fmla="*/ 0 w 45"/>
              <a:gd name="T5" fmla="*/ 30242435 h 17"/>
              <a:gd name="T6" fmla="*/ 0 w 45"/>
              <a:gd name="T7" fmla="*/ 15121218 h 17"/>
              <a:gd name="T8" fmla="*/ 7561210 w 45"/>
              <a:gd name="T9" fmla="*/ 5040406 h 17"/>
              <a:gd name="T10" fmla="*/ 20161109 w 45"/>
              <a:gd name="T11" fmla="*/ 2520997 h 17"/>
              <a:gd name="T12" fmla="*/ 93245922 w 45"/>
              <a:gd name="T13" fmla="*/ 0 h 17"/>
              <a:gd name="T14" fmla="*/ 103326477 w 45"/>
              <a:gd name="T15" fmla="*/ 2520997 h 17"/>
              <a:gd name="T16" fmla="*/ 113407031 w 45"/>
              <a:gd name="T17" fmla="*/ 12601808 h 17"/>
              <a:gd name="T18" fmla="*/ 113407031 w 45"/>
              <a:gd name="T19" fmla="*/ 25202029 h 17"/>
              <a:gd name="T20" fmla="*/ 105845822 w 45"/>
              <a:gd name="T21" fmla="*/ 35282841 h 17"/>
              <a:gd name="T22" fmla="*/ 93245922 w 45"/>
              <a:gd name="T23" fmla="*/ 40323247 h 17"/>
              <a:gd name="T24" fmla="*/ 20161109 w 45"/>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8" y="17"/>
                </a:moveTo>
                <a:lnTo>
                  <a:pt x="4" y="16"/>
                </a:lnTo>
                <a:lnTo>
                  <a:pt x="0" y="12"/>
                </a:lnTo>
                <a:lnTo>
                  <a:pt x="0" y="6"/>
                </a:lnTo>
                <a:lnTo>
                  <a:pt x="3" y="2"/>
                </a:lnTo>
                <a:lnTo>
                  <a:pt x="8" y="1"/>
                </a:lnTo>
                <a:lnTo>
                  <a:pt x="37" y="0"/>
                </a:lnTo>
                <a:lnTo>
                  <a:pt x="41" y="1"/>
                </a:lnTo>
                <a:lnTo>
                  <a:pt x="45" y="5"/>
                </a:lnTo>
                <a:lnTo>
                  <a:pt x="45" y="10"/>
                </a:lnTo>
                <a:lnTo>
                  <a:pt x="42" y="14"/>
                </a:lnTo>
                <a:lnTo>
                  <a:pt x="37"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2" name="Freeform 1226"/>
          <p:cNvSpPr>
            <a:spLocks/>
          </p:cNvSpPr>
          <p:nvPr/>
        </p:nvSpPr>
        <p:spPr bwMode="auto">
          <a:xfrm>
            <a:off x="3073400" y="4467225"/>
            <a:ext cx="36513" cy="28575"/>
          </a:xfrm>
          <a:custGeom>
            <a:avLst/>
            <a:gdLst>
              <a:gd name="T0" fmla="*/ 22682511 w 23"/>
              <a:gd name="T1" fmla="*/ 45362813 h 18"/>
              <a:gd name="T2" fmla="*/ 10080763 w 23"/>
              <a:gd name="T3" fmla="*/ 40322500 h 18"/>
              <a:gd name="T4" fmla="*/ 2520985 w 23"/>
              <a:gd name="T5" fmla="*/ 35282188 h 18"/>
              <a:gd name="T6" fmla="*/ 0 w 23"/>
              <a:gd name="T7" fmla="*/ 20161250 h 18"/>
              <a:gd name="T8" fmla="*/ 5040382 w 23"/>
              <a:gd name="T9" fmla="*/ 10080625 h 18"/>
              <a:gd name="T10" fmla="*/ 15121145 w 23"/>
              <a:gd name="T11" fmla="*/ 5040313 h 18"/>
              <a:gd name="T12" fmla="*/ 32763274 w 23"/>
              <a:gd name="T13" fmla="*/ 0 h 18"/>
              <a:gd name="T14" fmla="*/ 47884418 w 23"/>
              <a:gd name="T15" fmla="*/ 5040313 h 18"/>
              <a:gd name="T16" fmla="*/ 52924800 w 23"/>
              <a:gd name="T17" fmla="*/ 10080625 h 18"/>
              <a:gd name="T18" fmla="*/ 57965181 w 23"/>
              <a:gd name="T19" fmla="*/ 25201563 h 18"/>
              <a:gd name="T20" fmla="*/ 50403815 w 23"/>
              <a:gd name="T21" fmla="*/ 35282188 h 18"/>
              <a:gd name="T22" fmla="*/ 40323052 w 23"/>
              <a:gd name="T23" fmla="*/ 40322500 h 18"/>
              <a:gd name="T24" fmla="*/ 22682511 w 23"/>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6" y="2"/>
                </a:lnTo>
                <a:lnTo>
                  <a:pt x="13" y="0"/>
                </a:lnTo>
                <a:lnTo>
                  <a:pt x="19" y="2"/>
                </a:lnTo>
                <a:lnTo>
                  <a:pt x="21" y="4"/>
                </a:lnTo>
                <a:lnTo>
                  <a:pt x="23" y="10"/>
                </a:lnTo>
                <a:lnTo>
                  <a:pt x="20" y="14"/>
                </a:lnTo>
                <a:lnTo>
                  <a:pt x="16"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3" name="Freeform 1227"/>
          <p:cNvSpPr>
            <a:spLocks/>
          </p:cNvSpPr>
          <p:nvPr/>
        </p:nvSpPr>
        <p:spPr bwMode="auto">
          <a:xfrm>
            <a:off x="3082925" y="4462463"/>
            <a:ext cx="65088" cy="30162"/>
          </a:xfrm>
          <a:custGeom>
            <a:avLst/>
            <a:gdLst>
              <a:gd name="T0" fmla="*/ 25201756 w 41"/>
              <a:gd name="T1" fmla="*/ 47882969 h 19"/>
              <a:gd name="T2" fmla="*/ 10080702 w 41"/>
              <a:gd name="T3" fmla="*/ 45362061 h 19"/>
              <a:gd name="T4" fmla="*/ 5040351 w 41"/>
              <a:gd name="T5" fmla="*/ 35281603 h 19"/>
              <a:gd name="T6" fmla="*/ 0 w 41"/>
              <a:gd name="T7" fmla="*/ 25201145 h 19"/>
              <a:gd name="T8" fmla="*/ 7561321 w 41"/>
              <a:gd name="T9" fmla="*/ 15120687 h 19"/>
              <a:gd name="T10" fmla="*/ 17642023 w 41"/>
              <a:gd name="T11" fmla="*/ 7561137 h 19"/>
              <a:gd name="T12" fmla="*/ 80645620 w 41"/>
              <a:gd name="T13" fmla="*/ 0 h 19"/>
              <a:gd name="T14" fmla="*/ 93247291 w 41"/>
              <a:gd name="T15" fmla="*/ 5040229 h 19"/>
              <a:gd name="T16" fmla="*/ 100807024 w 41"/>
              <a:gd name="T17" fmla="*/ 15120687 h 19"/>
              <a:gd name="T18" fmla="*/ 103327994 w 41"/>
              <a:gd name="T19" fmla="*/ 25201145 h 19"/>
              <a:gd name="T20" fmla="*/ 95766673 w 41"/>
              <a:gd name="T21" fmla="*/ 35281603 h 19"/>
              <a:gd name="T22" fmla="*/ 85685971 w 41"/>
              <a:gd name="T23" fmla="*/ 42842740 h 19"/>
              <a:gd name="T24" fmla="*/ 25201756 w 41"/>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9"/>
              <a:gd name="T41" fmla="*/ 41 w 4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9">
                <a:moveTo>
                  <a:pt x="10" y="19"/>
                </a:moveTo>
                <a:lnTo>
                  <a:pt x="4" y="18"/>
                </a:lnTo>
                <a:lnTo>
                  <a:pt x="2" y="14"/>
                </a:lnTo>
                <a:lnTo>
                  <a:pt x="0" y="10"/>
                </a:lnTo>
                <a:lnTo>
                  <a:pt x="3" y="6"/>
                </a:lnTo>
                <a:lnTo>
                  <a:pt x="7" y="3"/>
                </a:lnTo>
                <a:lnTo>
                  <a:pt x="32" y="0"/>
                </a:lnTo>
                <a:lnTo>
                  <a:pt x="37" y="2"/>
                </a:lnTo>
                <a:lnTo>
                  <a:pt x="40" y="6"/>
                </a:lnTo>
                <a:lnTo>
                  <a:pt x="41" y="10"/>
                </a:lnTo>
                <a:lnTo>
                  <a:pt x="38" y="14"/>
                </a:lnTo>
                <a:lnTo>
                  <a:pt x="3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4" name="Freeform 1228"/>
          <p:cNvSpPr>
            <a:spLocks/>
          </p:cNvSpPr>
          <p:nvPr/>
        </p:nvSpPr>
        <p:spPr bwMode="auto">
          <a:xfrm>
            <a:off x="3122613" y="4460875"/>
            <a:ext cx="60325" cy="28575"/>
          </a:xfrm>
          <a:custGeom>
            <a:avLst/>
            <a:gdLst>
              <a:gd name="T0" fmla="*/ 20161250 w 38"/>
              <a:gd name="T1" fmla="*/ 45362813 h 18"/>
              <a:gd name="T2" fmla="*/ 10080625 w 38"/>
              <a:gd name="T3" fmla="*/ 40322500 h 18"/>
              <a:gd name="T4" fmla="*/ 0 w 38"/>
              <a:gd name="T5" fmla="*/ 30241875 h 18"/>
              <a:gd name="T6" fmla="*/ 0 w 38"/>
              <a:gd name="T7" fmla="*/ 20161250 h 18"/>
              <a:gd name="T8" fmla="*/ 7559675 w 38"/>
              <a:gd name="T9" fmla="*/ 7559675 h 18"/>
              <a:gd name="T10" fmla="*/ 20161250 w 38"/>
              <a:gd name="T11" fmla="*/ 2520950 h 18"/>
              <a:gd name="T12" fmla="*/ 75604688 w 38"/>
              <a:gd name="T13" fmla="*/ 0 h 18"/>
              <a:gd name="T14" fmla="*/ 85685313 w 38"/>
              <a:gd name="T15" fmla="*/ 2520950 h 18"/>
              <a:gd name="T16" fmla="*/ 95765938 w 38"/>
              <a:gd name="T17" fmla="*/ 15120938 h 18"/>
              <a:gd name="T18" fmla="*/ 95765938 w 38"/>
              <a:gd name="T19" fmla="*/ 25201563 h 18"/>
              <a:gd name="T20" fmla="*/ 88206263 w 38"/>
              <a:gd name="T21" fmla="*/ 37801550 h 18"/>
              <a:gd name="T22" fmla="*/ 75604688 w 38"/>
              <a:gd name="T23" fmla="*/ 40322500 h 18"/>
              <a:gd name="T24" fmla="*/ 20161250 w 38"/>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8"/>
              <a:gd name="T41" fmla="*/ 38 w 3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8">
                <a:moveTo>
                  <a:pt x="8" y="18"/>
                </a:moveTo>
                <a:lnTo>
                  <a:pt x="4" y="16"/>
                </a:lnTo>
                <a:lnTo>
                  <a:pt x="0" y="12"/>
                </a:lnTo>
                <a:lnTo>
                  <a:pt x="0" y="8"/>
                </a:lnTo>
                <a:lnTo>
                  <a:pt x="3" y="3"/>
                </a:lnTo>
                <a:lnTo>
                  <a:pt x="8" y="1"/>
                </a:lnTo>
                <a:lnTo>
                  <a:pt x="30" y="0"/>
                </a:lnTo>
                <a:lnTo>
                  <a:pt x="34" y="1"/>
                </a:lnTo>
                <a:lnTo>
                  <a:pt x="38" y="6"/>
                </a:lnTo>
                <a:lnTo>
                  <a:pt x="38" y="10"/>
                </a:lnTo>
                <a:lnTo>
                  <a:pt x="35" y="15"/>
                </a:lnTo>
                <a:lnTo>
                  <a:pt x="30"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5" name="Freeform 1229"/>
          <p:cNvSpPr>
            <a:spLocks/>
          </p:cNvSpPr>
          <p:nvPr/>
        </p:nvSpPr>
        <p:spPr bwMode="auto">
          <a:xfrm>
            <a:off x="3157538" y="4460875"/>
            <a:ext cx="31750" cy="25400"/>
          </a:xfrm>
          <a:custGeom>
            <a:avLst/>
            <a:gdLst>
              <a:gd name="T0" fmla="*/ 20161250 w 20"/>
              <a:gd name="T1" fmla="*/ 40322500 h 16"/>
              <a:gd name="T2" fmla="*/ 5040313 w 20"/>
              <a:gd name="T3" fmla="*/ 37801550 h 16"/>
              <a:gd name="T4" fmla="*/ 0 w 20"/>
              <a:gd name="T5" fmla="*/ 27720925 h 16"/>
              <a:gd name="T6" fmla="*/ 0 w 20"/>
              <a:gd name="T7" fmla="*/ 15120938 h 16"/>
              <a:gd name="T8" fmla="*/ 5040313 w 20"/>
              <a:gd name="T9" fmla="*/ 2520950 h 16"/>
              <a:gd name="T10" fmla="*/ 20161250 w 20"/>
              <a:gd name="T11" fmla="*/ 0 h 16"/>
              <a:gd name="T12" fmla="*/ 30241875 w 20"/>
              <a:gd name="T13" fmla="*/ 0 h 16"/>
              <a:gd name="T14" fmla="*/ 42843450 w 20"/>
              <a:gd name="T15" fmla="*/ 2520950 h 16"/>
              <a:gd name="T16" fmla="*/ 50403125 w 20"/>
              <a:gd name="T17" fmla="*/ 15120938 h 16"/>
              <a:gd name="T18" fmla="*/ 50403125 w 20"/>
              <a:gd name="T19" fmla="*/ 27720925 h 16"/>
              <a:gd name="T20" fmla="*/ 42843450 w 20"/>
              <a:gd name="T21" fmla="*/ 37801550 h 16"/>
              <a:gd name="T22" fmla="*/ 30241875 w 20"/>
              <a:gd name="T23" fmla="*/ 40322500 h 16"/>
              <a:gd name="T24" fmla="*/ 20161250 w 20"/>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6" name="Freeform 1230"/>
          <p:cNvSpPr>
            <a:spLocks/>
          </p:cNvSpPr>
          <p:nvPr/>
        </p:nvSpPr>
        <p:spPr bwMode="auto">
          <a:xfrm>
            <a:off x="3163888" y="4459288"/>
            <a:ext cx="47625" cy="26987"/>
          </a:xfrm>
          <a:custGeom>
            <a:avLst/>
            <a:gdLst>
              <a:gd name="T0" fmla="*/ 22682200 w 30"/>
              <a:gd name="T1" fmla="*/ 42842656 h 17"/>
              <a:gd name="T2" fmla="*/ 10080625 w 30"/>
              <a:gd name="T3" fmla="*/ 40321753 h 17"/>
              <a:gd name="T4" fmla="*/ 2520950 w 30"/>
              <a:gd name="T5" fmla="*/ 30241315 h 17"/>
              <a:gd name="T6" fmla="*/ 0 w 30"/>
              <a:gd name="T7" fmla="*/ 20160876 h 17"/>
              <a:gd name="T8" fmla="*/ 5040313 w 30"/>
              <a:gd name="T9" fmla="*/ 10080438 h 17"/>
              <a:gd name="T10" fmla="*/ 15120938 w 30"/>
              <a:gd name="T11" fmla="*/ 2520903 h 17"/>
              <a:gd name="T12" fmla="*/ 50403125 w 30"/>
              <a:gd name="T13" fmla="*/ 0 h 17"/>
              <a:gd name="T14" fmla="*/ 63004700 w 30"/>
              <a:gd name="T15" fmla="*/ 2520903 h 17"/>
              <a:gd name="T16" fmla="*/ 70564375 w 30"/>
              <a:gd name="T17" fmla="*/ 12601342 h 17"/>
              <a:gd name="T18" fmla="*/ 75604688 w 30"/>
              <a:gd name="T19" fmla="*/ 22681780 h 17"/>
              <a:gd name="T20" fmla="*/ 68045013 w 30"/>
              <a:gd name="T21" fmla="*/ 32762218 h 17"/>
              <a:gd name="T22" fmla="*/ 57964388 w 30"/>
              <a:gd name="T23" fmla="*/ 40321753 h 17"/>
              <a:gd name="T24" fmla="*/ 22682200 w 30"/>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
              <a:gd name="T41" fmla="*/ 30 w 3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
                <a:moveTo>
                  <a:pt x="9" y="17"/>
                </a:moveTo>
                <a:lnTo>
                  <a:pt x="4" y="16"/>
                </a:lnTo>
                <a:lnTo>
                  <a:pt x="1" y="12"/>
                </a:lnTo>
                <a:lnTo>
                  <a:pt x="0" y="8"/>
                </a:lnTo>
                <a:lnTo>
                  <a:pt x="2" y="4"/>
                </a:lnTo>
                <a:lnTo>
                  <a:pt x="6" y="1"/>
                </a:lnTo>
                <a:lnTo>
                  <a:pt x="20" y="0"/>
                </a:lnTo>
                <a:lnTo>
                  <a:pt x="25" y="1"/>
                </a:lnTo>
                <a:lnTo>
                  <a:pt x="28" y="5"/>
                </a:lnTo>
                <a:lnTo>
                  <a:pt x="30" y="9"/>
                </a:lnTo>
                <a:lnTo>
                  <a:pt x="27" y="13"/>
                </a:lnTo>
                <a:lnTo>
                  <a:pt x="23"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7" name="Freeform 1231"/>
          <p:cNvSpPr>
            <a:spLocks/>
          </p:cNvSpPr>
          <p:nvPr/>
        </p:nvSpPr>
        <p:spPr bwMode="auto">
          <a:xfrm>
            <a:off x="3184525" y="4459288"/>
            <a:ext cx="33338" cy="25400"/>
          </a:xfrm>
          <a:custGeom>
            <a:avLst/>
            <a:gdLst>
              <a:gd name="T0" fmla="*/ 20161552 w 21"/>
              <a:gd name="T1" fmla="*/ 40322500 h 16"/>
              <a:gd name="T2" fmla="*/ 7561376 w 21"/>
              <a:gd name="T3" fmla="*/ 37801550 h 16"/>
              <a:gd name="T4" fmla="*/ 0 w 21"/>
              <a:gd name="T5" fmla="*/ 27720925 h 16"/>
              <a:gd name="T6" fmla="*/ 0 w 21"/>
              <a:gd name="T7" fmla="*/ 12599988 h 16"/>
              <a:gd name="T8" fmla="*/ 7561376 w 21"/>
              <a:gd name="T9" fmla="*/ 2520950 h 16"/>
              <a:gd name="T10" fmla="*/ 20161552 w 21"/>
              <a:gd name="T11" fmla="*/ 0 h 16"/>
              <a:gd name="T12" fmla="*/ 30242329 w 21"/>
              <a:gd name="T13" fmla="*/ 0 h 16"/>
              <a:gd name="T14" fmla="*/ 45363493 w 21"/>
              <a:gd name="T15" fmla="*/ 2520950 h 16"/>
              <a:gd name="T16" fmla="*/ 52924869 w 21"/>
              <a:gd name="T17" fmla="*/ 12599988 h 16"/>
              <a:gd name="T18" fmla="*/ 52924869 w 21"/>
              <a:gd name="T19" fmla="*/ 27720925 h 16"/>
              <a:gd name="T20" fmla="*/ 45363493 w 21"/>
              <a:gd name="T21" fmla="*/ 37801550 h 16"/>
              <a:gd name="T22" fmla="*/ 30242329 w 21"/>
              <a:gd name="T23" fmla="*/ 40322500 h 16"/>
              <a:gd name="T24" fmla="*/ 20161552 w 21"/>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8" name="Freeform 1232"/>
          <p:cNvSpPr>
            <a:spLocks/>
          </p:cNvSpPr>
          <p:nvPr/>
        </p:nvSpPr>
        <p:spPr bwMode="auto">
          <a:xfrm>
            <a:off x="3190875" y="4456113"/>
            <a:ext cx="33338" cy="28575"/>
          </a:xfrm>
          <a:custGeom>
            <a:avLst/>
            <a:gdLst>
              <a:gd name="T0" fmla="*/ 27722928 w 21"/>
              <a:gd name="T1" fmla="*/ 45362813 h 18"/>
              <a:gd name="T2" fmla="*/ 15121164 w 21"/>
              <a:gd name="T3" fmla="*/ 45362813 h 18"/>
              <a:gd name="T4" fmla="*/ 5040388 w 21"/>
              <a:gd name="T5" fmla="*/ 37801550 h 18"/>
              <a:gd name="T6" fmla="*/ 0 w 21"/>
              <a:gd name="T7" fmla="*/ 25201563 h 18"/>
              <a:gd name="T8" fmla="*/ 5040388 w 21"/>
              <a:gd name="T9" fmla="*/ 15120938 h 18"/>
              <a:gd name="T10" fmla="*/ 15121164 w 21"/>
              <a:gd name="T11" fmla="*/ 5040313 h 18"/>
              <a:gd name="T12" fmla="*/ 25201940 w 21"/>
              <a:gd name="T13" fmla="*/ 0 h 18"/>
              <a:gd name="T14" fmla="*/ 37803704 w 21"/>
              <a:gd name="T15" fmla="*/ 0 h 18"/>
              <a:gd name="T16" fmla="*/ 47884481 w 21"/>
              <a:gd name="T17" fmla="*/ 7559675 h 18"/>
              <a:gd name="T18" fmla="*/ 52924869 w 21"/>
              <a:gd name="T19" fmla="*/ 22682200 h 18"/>
              <a:gd name="T20" fmla="*/ 47884481 w 21"/>
              <a:gd name="T21" fmla="*/ 32761238 h 18"/>
              <a:gd name="T22" fmla="*/ 37803704 w 21"/>
              <a:gd name="T23" fmla="*/ 42843450 h 18"/>
              <a:gd name="T24" fmla="*/ 27722928 w 21"/>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99" name="Freeform 1233"/>
          <p:cNvSpPr>
            <a:spLocks/>
          </p:cNvSpPr>
          <p:nvPr/>
        </p:nvSpPr>
        <p:spPr bwMode="auto">
          <a:xfrm>
            <a:off x="3197225" y="4454525"/>
            <a:ext cx="46038" cy="28575"/>
          </a:xfrm>
          <a:custGeom>
            <a:avLst/>
            <a:gdLst>
              <a:gd name="T0" fmla="*/ 25201836 w 29"/>
              <a:gd name="T1" fmla="*/ 45362813 h 18"/>
              <a:gd name="T2" fmla="*/ 10080734 w 29"/>
              <a:gd name="T3" fmla="*/ 40322500 h 18"/>
              <a:gd name="T4" fmla="*/ 5040367 w 29"/>
              <a:gd name="T5" fmla="*/ 30241875 h 18"/>
              <a:gd name="T6" fmla="*/ 0 w 29"/>
              <a:gd name="T7" fmla="*/ 20161250 h 18"/>
              <a:gd name="T8" fmla="*/ 7561345 w 29"/>
              <a:gd name="T9" fmla="*/ 10080625 h 18"/>
              <a:gd name="T10" fmla="*/ 17642079 w 29"/>
              <a:gd name="T11" fmla="*/ 2520950 h 18"/>
              <a:gd name="T12" fmla="*/ 47884283 w 29"/>
              <a:gd name="T13" fmla="*/ 0 h 18"/>
              <a:gd name="T14" fmla="*/ 63005384 w 29"/>
              <a:gd name="T15" fmla="*/ 2520950 h 18"/>
              <a:gd name="T16" fmla="*/ 70565141 w 29"/>
              <a:gd name="T17" fmla="*/ 12599988 h 18"/>
              <a:gd name="T18" fmla="*/ 73086119 w 29"/>
              <a:gd name="T19" fmla="*/ 25201563 h 18"/>
              <a:gd name="T20" fmla="*/ 65524774 w 29"/>
              <a:gd name="T21" fmla="*/ 35282188 h 18"/>
              <a:gd name="T22" fmla="*/ 55444040 w 29"/>
              <a:gd name="T23" fmla="*/ 40322500 h 18"/>
              <a:gd name="T24" fmla="*/ 25201836 w 29"/>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2" y="12"/>
                </a:lnTo>
                <a:lnTo>
                  <a:pt x="0" y="8"/>
                </a:lnTo>
                <a:lnTo>
                  <a:pt x="3" y="4"/>
                </a:lnTo>
                <a:lnTo>
                  <a:pt x="7" y="1"/>
                </a:lnTo>
                <a:lnTo>
                  <a:pt x="19" y="0"/>
                </a:lnTo>
                <a:lnTo>
                  <a:pt x="25" y="1"/>
                </a:lnTo>
                <a:lnTo>
                  <a:pt x="28"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0" name="Freeform 1234"/>
          <p:cNvSpPr>
            <a:spLocks/>
          </p:cNvSpPr>
          <p:nvPr/>
        </p:nvSpPr>
        <p:spPr bwMode="auto">
          <a:xfrm>
            <a:off x="3217863" y="4452938"/>
            <a:ext cx="57150" cy="26987"/>
          </a:xfrm>
          <a:custGeom>
            <a:avLst/>
            <a:gdLst>
              <a:gd name="T0" fmla="*/ 20161250 w 36"/>
              <a:gd name="T1" fmla="*/ 42842656 h 17"/>
              <a:gd name="T2" fmla="*/ 10080625 w 36"/>
              <a:gd name="T3" fmla="*/ 40321753 h 17"/>
              <a:gd name="T4" fmla="*/ 0 w 36"/>
              <a:gd name="T5" fmla="*/ 30241315 h 17"/>
              <a:gd name="T6" fmla="*/ 0 w 36"/>
              <a:gd name="T7" fmla="*/ 20160876 h 17"/>
              <a:gd name="T8" fmla="*/ 5040313 w 36"/>
              <a:gd name="T9" fmla="*/ 5040219 h 17"/>
              <a:gd name="T10" fmla="*/ 20161250 w 36"/>
              <a:gd name="T11" fmla="*/ 2520903 h 17"/>
              <a:gd name="T12" fmla="*/ 70564375 w 36"/>
              <a:gd name="T13" fmla="*/ 0 h 17"/>
              <a:gd name="T14" fmla="*/ 80645000 w 36"/>
              <a:gd name="T15" fmla="*/ 2520903 h 17"/>
              <a:gd name="T16" fmla="*/ 90725625 w 36"/>
              <a:gd name="T17" fmla="*/ 12601342 h 17"/>
              <a:gd name="T18" fmla="*/ 90725625 w 36"/>
              <a:gd name="T19" fmla="*/ 22681780 h 17"/>
              <a:gd name="T20" fmla="*/ 85685313 w 36"/>
              <a:gd name="T21" fmla="*/ 37802437 h 17"/>
              <a:gd name="T22" fmla="*/ 70564375 w 36"/>
              <a:gd name="T23" fmla="*/ 40321753 h 17"/>
              <a:gd name="T24" fmla="*/ 20161250 w 36"/>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7"/>
              <a:gd name="T41" fmla="*/ 36 w 3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7">
                <a:moveTo>
                  <a:pt x="8" y="17"/>
                </a:moveTo>
                <a:lnTo>
                  <a:pt x="4" y="16"/>
                </a:lnTo>
                <a:lnTo>
                  <a:pt x="0" y="12"/>
                </a:lnTo>
                <a:lnTo>
                  <a:pt x="0" y="8"/>
                </a:lnTo>
                <a:lnTo>
                  <a:pt x="2" y="2"/>
                </a:lnTo>
                <a:lnTo>
                  <a:pt x="8" y="1"/>
                </a:lnTo>
                <a:lnTo>
                  <a:pt x="28" y="0"/>
                </a:lnTo>
                <a:lnTo>
                  <a:pt x="32" y="1"/>
                </a:lnTo>
                <a:lnTo>
                  <a:pt x="36" y="5"/>
                </a:lnTo>
                <a:lnTo>
                  <a:pt x="36" y="9"/>
                </a:lnTo>
                <a:lnTo>
                  <a:pt x="34" y="15"/>
                </a:lnTo>
                <a:lnTo>
                  <a:pt x="28"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1" name="Freeform 1235"/>
          <p:cNvSpPr>
            <a:spLocks/>
          </p:cNvSpPr>
          <p:nvPr/>
        </p:nvSpPr>
        <p:spPr bwMode="auto">
          <a:xfrm>
            <a:off x="3249613" y="4446588"/>
            <a:ext cx="84137" cy="31750"/>
          </a:xfrm>
          <a:custGeom>
            <a:avLst/>
            <a:gdLst>
              <a:gd name="T0" fmla="*/ 22682065 w 53"/>
              <a:gd name="T1" fmla="*/ 50403125 h 20"/>
              <a:gd name="T2" fmla="*/ 10080565 w 53"/>
              <a:gd name="T3" fmla="*/ 47883763 h 20"/>
              <a:gd name="T4" fmla="*/ 2520935 w 53"/>
              <a:gd name="T5" fmla="*/ 37801550 h 20"/>
              <a:gd name="T6" fmla="*/ 0 w 53"/>
              <a:gd name="T7" fmla="*/ 25201563 h 20"/>
              <a:gd name="T8" fmla="*/ 7561218 w 53"/>
              <a:gd name="T9" fmla="*/ 15120938 h 20"/>
              <a:gd name="T10" fmla="*/ 17641783 w 53"/>
              <a:gd name="T11" fmla="*/ 10080625 h 20"/>
              <a:gd name="T12" fmla="*/ 108366869 w 53"/>
              <a:gd name="T13" fmla="*/ 0 h 20"/>
              <a:gd name="T14" fmla="*/ 123487716 w 53"/>
              <a:gd name="T15" fmla="*/ 2520950 h 20"/>
              <a:gd name="T16" fmla="*/ 131047346 w 53"/>
              <a:gd name="T17" fmla="*/ 12601575 h 20"/>
              <a:gd name="T18" fmla="*/ 133568281 w 53"/>
              <a:gd name="T19" fmla="*/ 22682200 h 20"/>
              <a:gd name="T20" fmla="*/ 126007064 w 53"/>
              <a:gd name="T21" fmla="*/ 32761238 h 20"/>
              <a:gd name="T22" fmla="*/ 115926499 w 53"/>
              <a:gd name="T23" fmla="*/ 40322500 h 20"/>
              <a:gd name="T24" fmla="*/ 22682065 w 53"/>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20"/>
              <a:gd name="T41" fmla="*/ 53 w 5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20">
                <a:moveTo>
                  <a:pt x="9" y="20"/>
                </a:moveTo>
                <a:lnTo>
                  <a:pt x="4" y="19"/>
                </a:lnTo>
                <a:lnTo>
                  <a:pt x="1" y="15"/>
                </a:lnTo>
                <a:lnTo>
                  <a:pt x="0" y="10"/>
                </a:lnTo>
                <a:lnTo>
                  <a:pt x="3" y="6"/>
                </a:lnTo>
                <a:lnTo>
                  <a:pt x="7" y="4"/>
                </a:lnTo>
                <a:lnTo>
                  <a:pt x="43" y="0"/>
                </a:lnTo>
                <a:lnTo>
                  <a:pt x="49" y="1"/>
                </a:lnTo>
                <a:lnTo>
                  <a:pt x="52" y="5"/>
                </a:lnTo>
                <a:lnTo>
                  <a:pt x="53" y="9"/>
                </a:lnTo>
                <a:lnTo>
                  <a:pt x="50" y="13"/>
                </a:lnTo>
                <a:lnTo>
                  <a:pt x="46"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2" name="Freeform 1236"/>
          <p:cNvSpPr>
            <a:spLocks/>
          </p:cNvSpPr>
          <p:nvPr/>
        </p:nvSpPr>
        <p:spPr bwMode="auto">
          <a:xfrm>
            <a:off x="3308350" y="4443413"/>
            <a:ext cx="63500" cy="28575"/>
          </a:xfrm>
          <a:custGeom>
            <a:avLst/>
            <a:gdLst>
              <a:gd name="T0" fmla="*/ 20161250 w 40"/>
              <a:gd name="T1" fmla="*/ 45362813 h 18"/>
              <a:gd name="T2" fmla="*/ 10080625 w 40"/>
              <a:gd name="T3" fmla="*/ 42843450 h 18"/>
              <a:gd name="T4" fmla="*/ 0 w 40"/>
              <a:gd name="T5" fmla="*/ 30241875 h 18"/>
              <a:gd name="T6" fmla="*/ 0 w 40"/>
              <a:gd name="T7" fmla="*/ 17640300 h 18"/>
              <a:gd name="T8" fmla="*/ 5040313 w 40"/>
              <a:gd name="T9" fmla="*/ 7559675 h 18"/>
              <a:gd name="T10" fmla="*/ 20161250 w 40"/>
              <a:gd name="T11" fmla="*/ 5040313 h 18"/>
              <a:gd name="T12" fmla="*/ 80645000 w 40"/>
              <a:gd name="T13" fmla="*/ 0 h 18"/>
              <a:gd name="T14" fmla="*/ 90725625 w 40"/>
              <a:gd name="T15" fmla="*/ 5040313 h 18"/>
              <a:gd name="T16" fmla="*/ 100806250 w 40"/>
              <a:gd name="T17" fmla="*/ 15120938 h 18"/>
              <a:gd name="T18" fmla="*/ 100806250 w 40"/>
              <a:gd name="T19" fmla="*/ 27720925 h 18"/>
              <a:gd name="T20" fmla="*/ 95765938 w 40"/>
              <a:gd name="T21" fmla="*/ 37801550 h 18"/>
              <a:gd name="T22" fmla="*/ 80645000 w 40"/>
              <a:gd name="T23" fmla="*/ 42843450 h 18"/>
              <a:gd name="T24" fmla="*/ 20161250 w 4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8"/>
              <a:gd name="T41" fmla="*/ 40 w 4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8">
                <a:moveTo>
                  <a:pt x="8" y="18"/>
                </a:moveTo>
                <a:lnTo>
                  <a:pt x="4" y="17"/>
                </a:lnTo>
                <a:lnTo>
                  <a:pt x="0" y="12"/>
                </a:lnTo>
                <a:lnTo>
                  <a:pt x="0" y="7"/>
                </a:lnTo>
                <a:lnTo>
                  <a:pt x="2" y="3"/>
                </a:lnTo>
                <a:lnTo>
                  <a:pt x="8" y="2"/>
                </a:lnTo>
                <a:lnTo>
                  <a:pt x="32" y="0"/>
                </a:lnTo>
                <a:lnTo>
                  <a:pt x="36" y="2"/>
                </a:lnTo>
                <a:lnTo>
                  <a:pt x="40" y="6"/>
                </a:lnTo>
                <a:lnTo>
                  <a:pt x="40" y="11"/>
                </a:lnTo>
                <a:lnTo>
                  <a:pt x="38" y="15"/>
                </a:lnTo>
                <a:lnTo>
                  <a:pt x="32"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3" name="Freeform 1237"/>
          <p:cNvSpPr>
            <a:spLocks/>
          </p:cNvSpPr>
          <p:nvPr/>
        </p:nvSpPr>
        <p:spPr bwMode="auto">
          <a:xfrm>
            <a:off x="3346450" y="4441825"/>
            <a:ext cx="52388" cy="28575"/>
          </a:xfrm>
          <a:custGeom>
            <a:avLst/>
            <a:gdLst>
              <a:gd name="T0" fmla="*/ 20161442 w 33"/>
              <a:gd name="T1" fmla="*/ 45362813 h 18"/>
              <a:gd name="T2" fmla="*/ 10080721 w 33"/>
              <a:gd name="T3" fmla="*/ 40322500 h 18"/>
              <a:gd name="T4" fmla="*/ 0 w 33"/>
              <a:gd name="T5" fmla="*/ 30241875 h 18"/>
              <a:gd name="T6" fmla="*/ 0 w 33"/>
              <a:gd name="T7" fmla="*/ 20161250 h 18"/>
              <a:gd name="T8" fmla="*/ 7561335 w 33"/>
              <a:gd name="T9" fmla="*/ 7559675 h 18"/>
              <a:gd name="T10" fmla="*/ 20161442 w 33"/>
              <a:gd name="T11" fmla="*/ 2520950 h 18"/>
              <a:gd name="T12" fmla="*/ 63005301 w 33"/>
              <a:gd name="T13" fmla="*/ 0 h 18"/>
              <a:gd name="T14" fmla="*/ 73086023 w 33"/>
              <a:gd name="T15" fmla="*/ 2520950 h 18"/>
              <a:gd name="T16" fmla="*/ 83166744 w 33"/>
              <a:gd name="T17" fmla="*/ 12599988 h 18"/>
              <a:gd name="T18" fmla="*/ 83166744 w 33"/>
              <a:gd name="T19" fmla="*/ 22682200 h 18"/>
              <a:gd name="T20" fmla="*/ 75605409 w 33"/>
              <a:gd name="T21" fmla="*/ 37801550 h 18"/>
              <a:gd name="T22" fmla="*/ 63005301 w 33"/>
              <a:gd name="T23" fmla="*/ 40322500 h 18"/>
              <a:gd name="T24" fmla="*/ 20161442 w 33"/>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8"/>
              <a:gd name="T41" fmla="*/ 33 w 3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8">
                <a:moveTo>
                  <a:pt x="8" y="18"/>
                </a:moveTo>
                <a:lnTo>
                  <a:pt x="4" y="16"/>
                </a:lnTo>
                <a:lnTo>
                  <a:pt x="0" y="12"/>
                </a:lnTo>
                <a:lnTo>
                  <a:pt x="0" y="8"/>
                </a:lnTo>
                <a:lnTo>
                  <a:pt x="3" y="3"/>
                </a:lnTo>
                <a:lnTo>
                  <a:pt x="8" y="1"/>
                </a:lnTo>
                <a:lnTo>
                  <a:pt x="25" y="0"/>
                </a:lnTo>
                <a:lnTo>
                  <a:pt x="29" y="1"/>
                </a:lnTo>
                <a:lnTo>
                  <a:pt x="33" y="5"/>
                </a:lnTo>
                <a:lnTo>
                  <a:pt x="33" y="9"/>
                </a:lnTo>
                <a:lnTo>
                  <a:pt x="30" y="15"/>
                </a:lnTo>
                <a:lnTo>
                  <a:pt x="25"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4" name="Freeform 1238"/>
          <p:cNvSpPr>
            <a:spLocks/>
          </p:cNvSpPr>
          <p:nvPr/>
        </p:nvSpPr>
        <p:spPr bwMode="auto">
          <a:xfrm>
            <a:off x="3371850" y="4437063"/>
            <a:ext cx="66675" cy="30162"/>
          </a:xfrm>
          <a:custGeom>
            <a:avLst/>
            <a:gdLst>
              <a:gd name="T0" fmla="*/ 25201563 w 42"/>
              <a:gd name="T1" fmla="*/ 47882969 h 19"/>
              <a:gd name="T2" fmla="*/ 10080625 w 42"/>
              <a:gd name="T3" fmla="*/ 45362061 h 19"/>
              <a:gd name="T4" fmla="*/ 5040313 w 42"/>
              <a:gd name="T5" fmla="*/ 35281603 h 19"/>
              <a:gd name="T6" fmla="*/ 0 w 42"/>
              <a:gd name="T7" fmla="*/ 25201145 h 19"/>
              <a:gd name="T8" fmla="*/ 7559675 w 42"/>
              <a:gd name="T9" fmla="*/ 15120687 h 19"/>
              <a:gd name="T10" fmla="*/ 17640300 w 42"/>
              <a:gd name="T11" fmla="*/ 7561137 h 19"/>
              <a:gd name="T12" fmla="*/ 83165950 w 42"/>
              <a:gd name="T13" fmla="*/ 0 h 19"/>
              <a:gd name="T14" fmla="*/ 95765938 w 42"/>
              <a:gd name="T15" fmla="*/ 5040229 h 19"/>
              <a:gd name="T16" fmla="*/ 103327200 w 42"/>
              <a:gd name="T17" fmla="*/ 15120687 h 19"/>
              <a:gd name="T18" fmla="*/ 105846563 w 42"/>
              <a:gd name="T19" fmla="*/ 25201145 h 19"/>
              <a:gd name="T20" fmla="*/ 100806250 w 42"/>
              <a:gd name="T21" fmla="*/ 35281603 h 19"/>
              <a:gd name="T22" fmla="*/ 90725625 w 42"/>
              <a:gd name="T23" fmla="*/ 40321832 h 19"/>
              <a:gd name="T24" fmla="*/ 25201563 w 42"/>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9"/>
              <a:gd name="T41" fmla="*/ 42 w 4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9">
                <a:moveTo>
                  <a:pt x="10" y="19"/>
                </a:moveTo>
                <a:lnTo>
                  <a:pt x="4" y="18"/>
                </a:lnTo>
                <a:lnTo>
                  <a:pt x="2" y="14"/>
                </a:lnTo>
                <a:lnTo>
                  <a:pt x="0" y="10"/>
                </a:lnTo>
                <a:lnTo>
                  <a:pt x="3" y="6"/>
                </a:lnTo>
                <a:lnTo>
                  <a:pt x="7" y="3"/>
                </a:lnTo>
                <a:lnTo>
                  <a:pt x="33" y="0"/>
                </a:lnTo>
                <a:lnTo>
                  <a:pt x="38" y="2"/>
                </a:lnTo>
                <a:lnTo>
                  <a:pt x="41" y="6"/>
                </a:lnTo>
                <a:lnTo>
                  <a:pt x="42" y="10"/>
                </a:lnTo>
                <a:lnTo>
                  <a:pt x="40" y="14"/>
                </a:lnTo>
                <a:lnTo>
                  <a:pt x="36"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5" name="Freeform 1239"/>
          <p:cNvSpPr>
            <a:spLocks/>
          </p:cNvSpPr>
          <p:nvPr/>
        </p:nvSpPr>
        <p:spPr bwMode="auto">
          <a:xfrm>
            <a:off x="3413125" y="4437063"/>
            <a:ext cx="30163" cy="25400"/>
          </a:xfrm>
          <a:custGeom>
            <a:avLst/>
            <a:gdLst>
              <a:gd name="T0" fmla="*/ 20161584 w 19"/>
              <a:gd name="T1" fmla="*/ 40322500 h 16"/>
              <a:gd name="T2" fmla="*/ 7561388 w 19"/>
              <a:gd name="T3" fmla="*/ 37801550 h 16"/>
              <a:gd name="T4" fmla="*/ 0 w 19"/>
              <a:gd name="T5" fmla="*/ 27720925 h 16"/>
              <a:gd name="T6" fmla="*/ 0 w 19"/>
              <a:gd name="T7" fmla="*/ 15120938 h 16"/>
              <a:gd name="T8" fmla="*/ 7561388 w 19"/>
              <a:gd name="T9" fmla="*/ 5040313 h 16"/>
              <a:gd name="T10" fmla="*/ 20161584 w 19"/>
              <a:gd name="T11" fmla="*/ 0 h 16"/>
              <a:gd name="T12" fmla="*/ 27722972 w 19"/>
              <a:gd name="T13" fmla="*/ 0 h 16"/>
              <a:gd name="T14" fmla="*/ 40323168 w 19"/>
              <a:gd name="T15" fmla="*/ 5040313 h 16"/>
              <a:gd name="T16" fmla="*/ 47884556 w 19"/>
              <a:gd name="T17" fmla="*/ 15120938 h 16"/>
              <a:gd name="T18" fmla="*/ 47884556 w 19"/>
              <a:gd name="T19" fmla="*/ 27720925 h 16"/>
              <a:gd name="T20" fmla="*/ 40323168 w 19"/>
              <a:gd name="T21" fmla="*/ 37801550 h 16"/>
              <a:gd name="T22" fmla="*/ 27722972 w 19"/>
              <a:gd name="T23" fmla="*/ 40322500 h 16"/>
              <a:gd name="T24" fmla="*/ 2016158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6" name="Freeform 1240"/>
          <p:cNvSpPr>
            <a:spLocks/>
          </p:cNvSpPr>
          <p:nvPr/>
        </p:nvSpPr>
        <p:spPr bwMode="auto">
          <a:xfrm>
            <a:off x="3417888" y="4435475"/>
            <a:ext cx="31750" cy="26988"/>
          </a:xfrm>
          <a:custGeom>
            <a:avLst/>
            <a:gdLst>
              <a:gd name="T0" fmla="*/ 27720925 w 20"/>
              <a:gd name="T1" fmla="*/ 42844244 h 17"/>
              <a:gd name="T2" fmla="*/ 12601575 w 20"/>
              <a:gd name="T3" fmla="*/ 42844244 h 17"/>
              <a:gd name="T4" fmla="*/ 2520950 w 20"/>
              <a:gd name="T5" fmla="*/ 37803838 h 17"/>
              <a:gd name="T6" fmla="*/ 0 w 20"/>
              <a:gd name="T7" fmla="*/ 22682620 h 17"/>
              <a:gd name="T8" fmla="*/ 2520950 w 20"/>
              <a:gd name="T9" fmla="*/ 12601808 h 17"/>
              <a:gd name="T10" fmla="*/ 12601575 w 20"/>
              <a:gd name="T11" fmla="*/ 2520997 h 17"/>
              <a:gd name="T12" fmla="*/ 22682200 w 20"/>
              <a:gd name="T13" fmla="*/ 0 h 17"/>
              <a:gd name="T14" fmla="*/ 37801550 w 20"/>
              <a:gd name="T15" fmla="*/ 0 h 17"/>
              <a:gd name="T16" fmla="*/ 47883763 w 20"/>
              <a:gd name="T17" fmla="*/ 7561403 h 17"/>
              <a:gd name="T18" fmla="*/ 50403125 w 20"/>
              <a:gd name="T19" fmla="*/ 20161624 h 17"/>
              <a:gd name="T20" fmla="*/ 47883763 w 20"/>
              <a:gd name="T21" fmla="*/ 30242435 h 17"/>
              <a:gd name="T22" fmla="*/ 37801550 w 20"/>
              <a:gd name="T23" fmla="*/ 40323247 h 17"/>
              <a:gd name="T24" fmla="*/ 27720925 w 20"/>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7" name="Freeform 1241"/>
          <p:cNvSpPr>
            <a:spLocks/>
          </p:cNvSpPr>
          <p:nvPr/>
        </p:nvSpPr>
        <p:spPr bwMode="auto">
          <a:xfrm>
            <a:off x="3424238" y="4435475"/>
            <a:ext cx="34925" cy="25400"/>
          </a:xfrm>
          <a:custGeom>
            <a:avLst/>
            <a:gdLst>
              <a:gd name="T0" fmla="*/ 20161250 w 22"/>
              <a:gd name="T1" fmla="*/ 40322500 h 16"/>
              <a:gd name="T2" fmla="*/ 7559675 w 22"/>
              <a:gd name="T3" fmla="*/ 37801550 h 16"/>
              <a:gd name="T4" fmla="*/ 0 w 22"/>
              <a:gd name="T5" fmla="*/ 27720925 h 16"/>
              <a:gd name="T6" fmla="*/ 0 w 22"/>
              <a:gd name="T7" fmla="*/ 12599988 h 16"/>
              <a:gd name="T8" fmla="*/ 7559675 w 22"/>
              <a:gd name="T9" fmla="*/ 2520950 h 16"/>
              <a:gd name="T10" fmla="*/ 20161250 w 22"/>
              <a:gd name="T11" fmla="*/ 0 h 16"/>
              <a:gd name="T12" fmla="*/ 35282188 w 22"/>
              <a:gd name="T13" fmla="*/ 0 h 16"/>
              <a:gd name="T14" fmla="*/ 47883763 w 22"/>
              <a:gd name="T15" fmla="*/ 2520950 h 16"/>
              <a:gd name="T16" fmla="*/ 55443438 w 22"/>
              <a:gd name="T17" fmla="*/ 12599988 h 16"/>
              <a:gd name="T18" fmla="*/ 55443438 w 22"/>
              <a:gd name="T19" fmla="*/ 27720925 h 16"/>
              <a:gd name="T20" fmla="*/ 47883763 w 22"/>
              <a:gd name="T21" fmla="*/ 37801550 h 16"/>
              <a:gd name="T22" fmla="*/ 35282188 w 22"/>
              <a:gd name="T23" fmla="*/ 40322500 h 16"/>
              <a:gd name="T24" fmla="*/ 20161250 w 22"/>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8" name="Freeform 1242"/>
          <p:cNvSpPr>
            <a:spLocks/>
          </p:cNvSpPr>
          <p:nvPr/>
        </p:nvSpPr>
        <p:spPr bwMode="auto">
          <a:xfrm>
            <a:off x="3432175" y="4430713"/>
            <a:ext cx="57150" cy="30162"/>
          </a:xfrm>
          <a:custGeom>
            <a:avLst/>
            <a:gdLst>
              <a:gd name="T0" fmla="*/ 25201563 w 36"/>
              <a:gd name="T1" fmla="*/ 47882969 h 19"/>
              <a:gd name="T2" fmla="*/ 10080625 w 36"/>
              <a:gd name="T3" fmla="*/ 45362061 h 19"/>
              <a:gd name="T4" fmla="*/ 5040313 w 36"/>
              <a:gd name="T5" fmla="*/ 37802511 h 19"/>
              <a:gd name="T6" fmla="*/ 0 w 36"/>
              <a:gd name="T7" fmla="*/ 25201145 h 19"/>
              <a:gd name="T8" fmla="*/ 7559675 w 36"/>
              <a:gd name="T9" fmla="*/ 15120687 h 19"/>
              <a:gd name="T10" fmla="*/ 17640300 w 36"/>
              <a:gd name="T11" fmla="*/ 7561137 h 19"/>
              <a:gd name="T12" fmla="*/ 65524063 w 36"/>
              <a:gd name="T13" fmla="*/ 0 h 19"/>
              <a:gd name="T14" fmla="*/ 80645000 w 36"/>
              <a:gd name="T15" fmla="*/ 2520908 h 19"/>
              <a:gd name="T16" fmla="*/ 85685313 w 36"/>
              <a:gd name="T17" fmla="*/ 10080458 h 19"/>
              <a:gd name="T18" fmla="*/ 90725625 w 36"/>
              <a:gd name="T19" fmla="*/ 25201145 h 19"/>
              <a:gd name="T20" fmla="*/ 83165950 w 36"/>
              <a:gd name="T21" fmla="*/ 35281603 h 19"/>
              <a:gd name="T22" fmla="*/ 73083738 w 36"/>
              <a:gd name="T23" fmla="*/ 40321832 h 19"/>
              <a:gd name="T24" fmla="*/ 25201563 w 36"/>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4"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09" name="Freeform 1243"/>
          <p:cNvSpPr>
            <a:spLocks/>
          </p:cNvSpPr>
          <p:nvPr/>
        </p:nvSpPr>
        <p:spPr bwMode="auto">
          <a:xfrm>
            <a:off x="3462338" y="4429125"/>
            <a:ext cx="53975" cy="26988"/>
          </a:xfrm>
          <a:custGeom>
            <a:avLst/>
            <a:gdLst>
              <a:gd name="T0" fmla="*/ 22680613 w 34"/>
              <a:gd name="T1" fmla="*/ 42844244 h 17"/>
              <a:gd name="T2" fmla="*/ 10080625 w 34"/>
              <a:gd name="T3" fmla="*/ 40323247 h 17"/>
              <a:gd name="T4" fmla="*/ 0 w 34"/>
              <a:gd name="T5" fmla="*/ 30242435 h 17"/>
              <a:gd name="T6" fmla="*/ 0 w 34"/>
              <a:gd name="T7" fmla="*/ 20161624 h 17"/>
              <a:gd name="T8" fmla="*/ 7559675 w 34"/>
              <a:gd name="T9" fmla="*/ 5040406 h 17"/>
              <a:gd name="T10" fmla="*/ 22680613 w 34"/>
              <a:gd name="T11" fmla="*/ 2520997 h 17"/>
              <a:gd name="T12" fmla="*/ 65524063 w 34"/>
              <a:gd name="T13" fmla="*/ 0 h 17"/>
              <a:gd name="T14" fmla="*/ 75604688 w 34"/>
              <a:gd name="T15" fmla="*/ 2520997 h 17"/>
              <a:gd name="T16" fmla="*/ 85685313 w 34"/>
              <a:gd name="T17" fmla="*/ 12601808 h 17"/>
              <a:gd name="T18" fmla="*/ 85685313 w 34"/>
              <a:gd name="T19" fmla="*/ 22682620 h 17"/>
              <a:gd name="T20" fmla="*/ 80645000 w 34"/>
              <a:gd name="T21" fmla="*/ 37803838 h 17"/>
              <a:gd name="T22" fmla="*/ 65524063 w 34"/>
              <a:gd name="T23" fmla="*/ 40323247 h 17"/>
              <a:gd name="T24" fmla="*/ 22680613 w 34"/>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9" y="17"/>
                </a:moveTo>
                <a:lnTo>
                  <a:pt x="4" y="16"/>
                </a:lnTo>
                <a:lnTo>
                  <a:pt x="0" y="12"/>
                </a:lnTo>
                <a:lnTo>
                  <a:pt x="0" y="8"/>
                </a:lnTo>
                <a:lnTo>
                  <a:pt x="3" y="2"/>
                </a:lnTo>
                <a:lnTo>
                  <a:pt x="9" y="1"/>
                </a:lnTo>
                <a:lnTo>
                  <a:pt x="26" y="0"/>
                </a:lnTo>
                <a:lnTo>
                  <a:pt x="30" y="1"/>
                </a:lnTo>
                <a:lnTo>
                  <a:pt x="34" y="5"/>
                </a:lnTo>
                <a:lnTo>
                  <a:pt x="34" y="9"/>
                </a:lnTo>
                <a:lnTo>
                  <a:pt x="32" y="15"/>
                </a:lnTo>
                <a:lnTo>
                  <a:pt x="26"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0" name="Freeform 1244"/>
          <p:cNvSpPr>
            <a:spLocks/>
          </p:cNvSpPr>
          <p:nvPr/>
        </p:nvSpPr>
        <p:spPr bwMode="auto">
          <a:xfrm>
            <a:off x="3490913" y="4429125"/>
            <a:ext cx="31750" cy="25400"/>
          </a:xfrm>
          <a:custGeom>
            <a:avLst/>
            <a:gdLst>
              <a:gd name="T0" fmla="*/ 20161250 w 20"/>
              <a:gd name="T1" fmla="*/ 40322500 h 16"/>
              <a:gd name="T2" fmla="*/ 7559675 w 20"/>
              <a:gd name="T3" fmla="*/ 37801550 h 16"/>
              <a:gd name="T4" fmla="*/ 0 w 20"/>
              <a:gd name="T5" fmla="*/ 27720925 h 16"/>
              <a:gd name="T6" fmla="*/ 0 w 20"/>
              <a:gd name="T7" fmla="*/ 12599988 h 16"/>
              <a:gd name="T8" fmla="*/ 7559675 w 20"/>
              <a:gd name="T9" fmla="*/ 2520950 h 16"/>
              <a:gd name="T10" fmla="*/ 20161250 w 20"/>
              <a:gd name="T11" fmla="*/ 0 h 16"/>
              <a:gd name="T12" fmla="*/ 30241875 w 20"/>
              <a:gd name="T13" fmla="*/ 0 h 16"/>
              <a:gd name="T14" fmla="*/ 45362813 w 20"/>
              <a:gd name="T15" fmla="*/ 2520950 h 16"/>
              <a:gd name="T16" fmla="*/ 50403125 w 20"/>
              <a:gd name="T17" fmla="*/ 12599988 h 16"/>
              <a:gd name="T18" fmla="*/ 50403125 w 20"/>
              <a:gd name="T19" fmla="*/ 27720925 h 16"/>
              <a:gd name="T20" fmla="*/ 45362813 w 20"/>
              <a:gd name="T21" fmla="*/ 37801550 h 16"/>
              <a:gd name="T22" fmla="*/ 30241875 w 20"/>
              <a:gd name="T23" fmla="*/ 40322500 h 16"/>
              <a:gd name="T24" fmla="*/ 20161250 w 20"/>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1" name="Freeform 1245"/>
          <p:cNvSpPr>
            <a:spLocks/>
          </p:cNvSpPr>
          <p:nvPr/>
        </p:nvSpPr>
        <p:spPr bwMode="auto">
          <a:xfrm>
            <a:off x="3497263" y="4425950"/>
            <a:ext cx="47625" cy="28575"/>
          </a:xfrm>
          <a:custGeom>
            <a:avLst/>
            <a:gdLst>
              <a:gd name="T0" fmla="*/ 25201563 w 30"/>
              <a:gd name="T1" fmla="*/ 45362813 h 18"/>
              <a:gd name="T2" fmla="*/ 10080625 w 30"/>
              <a:gd name="T3" fmla="*/ 42843450 h 18"/>
              <a:gd name="T4" fmla="*/ 2520950 w 30"/>
              <a:gd name="T5" fmla="*/ 32761238 h 18"/>
              <a:gd name="T6" fmla="*/ 0 w 30"/>
              <a:gd name="T7" fmla="*/ 22682200 h 18"/>
              <a:gd name="T8" fmla="*/ 7561263 w 30"/>
              <a:gd name="T9" fmla="*/ 10080625 h 18"/>
              <a:gd name="T10" fmla="*/ 17641888 w 30"/>
              <a:gd name="T11" fmla="*/ 5040313 h 18"/>
              <a:gd name="T12" fmla="*/ 50403125 w 30"/>
              <a:gd name="T13" fmla="*/ 0 h 18"/>
              <a:gd name="T14" fmla="*/ 65524063 w 30"/>
              <a:gd name="T15" fmla="*/ 5040313 h 18"/>
              <a:gd name="T16" fmla="*/ 73085325 w 30"/>
              <a:gd name="T17" fmla="*/ 15120938 h 18"/>
              <a:gd name="T18" fmla="*/ 75604688 w 30"/>
              <a:gd name="T19" fmla="*/ 25201563 h 18"/>
              <a:gd name="T20" fmla="*/ 68045013 w 30"/>
              <a:gd name="T21" fmla="*/ 35282188 h 18"/>
              <a:gd name="T22" fmla="*/ 57964388 w 30"/>
              <a:gd name="T23" fmla="*/ 42843450 h 18"/>
              <a:gd name="T24" fmla="*/ 25201563 w 3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8"/>
              <a:gd name="T41" fmla="*/ 30 w 3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8">
                <a:moveTo>
                  <a:pt x="10" y="18"/>
                </a:moveTo>
                <a:lnTo>
                  <a:pt x="4" y="17"/>
                </a:lnTo>
                <a:lnTo>
                  <a:pt x="1" y="13"/>
                </a:lnTo>
                <a:lnTo>
                  <a:pt x="0" y="9"/>
                </a:lnTo>
                <a:lnTo>
                  <a:pt x="3" y="4"/>
                </a:lnTo>
                <a:lnTo>
                  <a:pt x="7" y="2"/>
                </a:lnTo>
                <a:lnTo>
                  <a:pt x="20" y="0"/>
                </a:lnTo>
                <a:lnTo>
                  <a:pt x="26" y="2"/>
                </a:lnTo>
                <a:lnTo>
                  <a:pt x="29" y="6"/>
                </a:lnTo>
                <a:lnTo>
                  <a:pt x="30" y="10"/>
                </a:lnTo>
                <a:lnTo>
                  <a:pt x="27" y="14"/>
                </a:lnTo>
                <a:lnTo>
                  <a:pt x="23" y="17"/>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2" name="Freeform 1246"/>
          <p:cNvSpPr>
            <a:spLocks/>
          </p:cNvSpPr>
          <p:nvPr/>
        </p:nvSpPr>
        <p:spPr bwMode="auto">
          <a:xfrm>
            <a:off x="3519488" y="4424363"/>
            <a:ext cx="41275" cy="28575"/>
          </a:xfrm>
          <a:custGeom>
            <a:avLst/>
            <a:gdLst>
              <a:gd name="T0" fmla="*/ 22682200 w 26"/>
              <a:gd name="T1" fmla="*/ 45362813 h 18"/>
              <a:gd name="T2" fmla="*/ 10080625 w 26"/>
              <a:gd name="T3" fmla="*/ 40322500 h 18"/>
              <a:gd name="T4" fmla="*/ 2520950 w 26"/>
              <a:gd name="T5" fmla="*/ 35282188 h 18"/>
              <a:gd name="T6" fmla="*/ 0 w 26"/>
              <a:gd name="T7" fmla="*/ 20161250 h 18"/>
              <a:gd name="T8" fmla="*/ 5040313 w 26"/>
              <a:gd name="T9" fmla="*/ 10080625 h 18"/>
              <a:gd name="T10" fmla="*/ 15120938 w 26"/>
              <a:gd name="T11" fmla="*/ 2520950 h 18"/>
              <a:gd name="T12" fmla="*/ 40322500 w 26"/>
              <a:gd name="T13" fmla="*/ 0 h 18"/>
              <a:gd name="T14" fmla="*/ 52924075 w 26"/>
              <a:gd name="T15" fmla="*/ 2520950 h 18"/>
              <a:gd name="T16" fmla="*/ 60483750 w 26"/>
              <a:gd name="T17" fmla="*/ 10080625 h 18"/>
              <a:gd name="T18" fmla="*/ 65524063 w 26"/>
              <a:gd name="T19" fmla="*/ 25201563 h 18"/>
              <a:gd name="T20" fmla="*/ 57964388 w 26"/>
              <a:gd name="T21" fmla="*/ 35282188 h 18"/>
              <a:gd name="T22" fmla="*/ 47883763 w 26"/>
              <a:gd name="T23" fmla="*/ 40322500 h 18"/>
              <a:gd name="T24" fmla="*/ 22682200 w 26"/>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9" y="18"/>
                </a:moveTo>
                <a:lnTo>
                  <a:pt x="4" y="16"/>
                </a:lnTo>
                <a:lnTo>
                  <a:pt x="1" y="14"/>
                </a:lnTo>
                <a:lnTo>
                  <a:pt x="0" y="8"/>
                </a:lnTo>
                <a:lnTo>
                  <a:pt x="2" y="4"/>
                </a:lnTo>
                <a:lnTo>
                  <a:pt x="6" y="1"/>
                </a:lnTo>
                <a:lnTo>
                  <a:pt x="16" y="0"/>
                </a:lnTo>
                <a:lnTo>
                  <a:pt x="21" y="1"/>
                </a:lnTo>
                <a:lnTo>
                  <a:pt x="24" y="4"/>
                </a:lnTo>
                <a:lnTo>
                  <a:pt x="26" y="10"/>
                </a:lnTo>
                <a:lnTo>
                  <a:pt x="23" y="14"/>
                </a:lnTo>
                <a:lnTo>
                  <a:pt x="19"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3" name="Freeform 1247"/>
          <p:cNvSpPr>
            <a:spLocks/>
          </p:cNvSpPr>
          <p:nvPr/>
        </p:nvSpPr>
        <p:spPr bwMode="auto">
          <a:xfrm>
            <a:off x="3533775" y="4424363"/>
            <a:ext cx="33338" cy="25400"/>
          </a:xfrm>
          <a:custGeom>
            <a:avLst/>
            <a:gdLst>
              <a:gd name="T0" fmla="*/ 20161552 w 21"/>
              <a:gd name="T1" fmla="*/ 40322500 h 16"/>
              <a:gd name="T2" fmla="*/ 7561376 w 21"/>
              <a:gd name="T3" fmla="*/ 37801550 h 16"/>
              <a:gd name="T4" fmla="*/ 0 w 21"/>
              <a:gd name="T5" fmla="*/ 27720925 h 16"/>
              <a:gd name="T6" fmla="*/ 0 w 21"/>
              <a:gd name="T7" fmla="*/ 12599988 h 16"/>
              <a:gd name="T8" fmla="*/ 7561376 w 21"/>
              <a:gd name="T9" fmla="*/ 2520950 h 16"/>
              <a:gd name="T10" fmla="*/ 20161552 w 21"/>
              <a:gd name="T11" fmla="*/ 0 h 16"/>
              <a:gd name="T12" fmla="*/ 30242329 w 21"/>
              <a:gd name="T13" fmla="*/ 0 h 16"/>
              <a:gd name="T14" fmla="*/ 45363493 w 21"/>
              <a:gd name="T15" fmla="*/ 2520950 h 16"/>
              <a:gd name="T16" fmla="*/ 52924869 w 21"/>
              <a:gd name="T17" fmla="*/ 12599988 h 16"/>
              <a:gd name="T18" fmla="*/ 52924869 w 21"/>
              <a:gd name="T19" fmla="*/ 27720925 h 16"/>
              <a:gd name="T20" fmla="*/ 45363493 w 21"/>
              <a:gd name="T21" fmla="*/ 37801550 h 16"/>
              <a:gd name="T22" fmla="*/ 30242329 w 21"/>
              <a:gd name="T23" fmla="*/ 40322500 h 16"/>
              <a:gd name="T24" fmla="*/ 20161552 w 21"/>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4" name="Freeform 1248"/>
          <p:cNvSpPr>
            <a:spLocks/>
          </p:cNvSpPr>
          <p:nvPr/>
        </p:nvSpPr>
        <p:spPr bwMode="auto">
          <a:xfrm>
            <a:off x="3540125" y="4424363"/>
            <a:ext cx="30163" cy="25400"/>
          </a:xfrm>
          <a:custGeom>
            <a:avLst/>
            <a:gdLst>
              <a:gd name="T0" fmla="*/ 20161584 w 19"/>
              <a:gd name="T1" fmla="*/ 40322500 h 16"/>
              <a:gd name="T2" fmla="*/ 7561388 w 19"/>
              <a:gd name="T3" fmla="*/ 37801550 h 16"/>
              <a:gd name="T4" fmla="*/ 0 w 19"/>
              <a:gd name="T5" fmla="*/ 27720925 h 16"/>
              <a:gd name="T6" fmla="*/ 0 w 19"/>
              <a:gd name="T7" fmla="*/ 12599988 h 16"/>
              <a:gd name="T8" fmla="*/ 7561388 w 19"/>
              <a:gd name="T9" fmla="*/ 2520950 h 16"/>
              <a:gd name="T10" fmla="*/ 20161584 w 19"/>
              <a:gd name="T11" fmla="*/ 0 h 16"/>
              <a:gd name="T12" fmla="*/ 27722972 w 19"/>
              <a:gd name="T13" fmla="*/ 0 h 16"/>
              <a:gd name="T14" fmla="*/ 42844160 w 19"/>
              <a:gd name="T15" fmla="*/ 2520950 h 16"/>
              <a:gd name="T16" fmla="*/ 47884556 w 19"/>
              <a:gd name="T17" fmla="*/ 12599988 h 16"/>
              <a:gd name="T18" fmla="*/ 47884556 w 19"/>
              <a:gd name="T19" fmla="*/ 27720925 h 16"/>
              <a:gd name="T20" fmla="*/ 42844160 w 19"/>
              <a:gd name="T21" fmla="*/ 37801550 h 16"/>
              <a:gd name="T22" fmla="*/ 27722972 w 19"/>
              <a:gd name="T23" fmla="*/ 40322500 h 16"/>
              <a:gd name="T24" fmla="*/ 2016158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5" name="Freeform 1249"/>
          <p:cNvSpPr>
            <a:spLocks/>
          </p:cNvSpPr>
          <p:nvPr/>
        </p:nvSpPr>
        <p:spPr bwMode="auto">
          <a:xfrm>
            <a:off x="3544888" y="4419600"/>
            <a:ext cx="60325" cy="30163"/>
          </a:xfrm>
          <a:custGeom>
            <a:avLst/>
            <a:gdLst>
              <a:gd name="T0" fmla="*/ 25201563 w 38"/>
              <a:gd name="T1" fmla="*/ 47884556 h 19"/>
              <a:gd name="T2" fmla="*/ 10080625 w 38"/>
              <a:gd name="T3" fmla="*/ 45363564 h 19"/>
              <a:gd name="T4" fmla="*/ 2520950 w 38"/>
              <a:gd name="T5" fmla="*/ 37803764 h 19"/>
              <a:gd name="T6" fmla="*/ 0 w 38"/>
              <a:gd name="T7" fmla="*/ 25201980 h 19"/>
              <a:gd name="T8" fmla="*/ 7559675 w 38"/>
              <a:gd name="T9" fmla="*/ 15121188 h 19"/>
              <a:gd name="T10" fmla="*/ 17640300 w 38"/>
              <a:gd name="T11" fmla="*/ 7561388 h 19"/>
              <a:gd name="T12" fmla="*/ 73083738 w 38"/>
              <a:gd name="T13" fmla="*/ 0 h 19"/>
              <a:gd name="T14" fmla="*/ 85685313 w 38"/>
              <a:gd name="T15" fmla="*/ 5040396 h 19"/>
              <a:gd name="T16" fmla="*/ 93246575 w 38"/>
              <a:gd name="T17" fmla="*/ 10080792 h 19"/>
              <a:gd name="T18" fmla="*/ 95765938 w 38"/>
              <a:gd name="T19" fmla="*/ 25201980 h 19"/>
              <a:gd name="T20" fmla="*/ 88206263 w 38"/>
              <a:gd name="T21" fmla="*/ 35282772 h 19"/>
              <a:gd name="T22" fmla="*/ 78124050 w 38"/>
              <a:gd name="T23" fmla="*/ 42844160 h 19"/>
              <a:gd name="T24" fmla="*/ 25201563 w 38"/>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10" y="19"/>
                </a:moveTo>
                <a:lnTo>
                  <a:pt x="4" y="18"/>
                </a:lnTo>
                <a:lnTo>
                  <a:pt x="1" y="15"/>
                </a:lnTo>
                <a:lnTo>
                  <a:pt x="0" y="10"/>
                </a:lnTo>
                <a:lnTo>
                  <a:pt x="3" y="6"/>
                </a:lnTo>
                <a:lnTo>
                  <a:pt x="7" y="3"/>
                </a:lnTo>
                <a:lnTo>
                  <a:pt x="29" y="0"/>
                </a:lnTo>
                <a:lnTo>
                  <a:pt x="34" y="2"/>
                </a:lnTo>
                <a:lnTo>
                  <a:pt x="37" y="4"/>
                </a:lnTo>
                <a:lnTo>
                  <a:pt x="38" y="10"/>
                </a:lnTo>
                <a:lnTo>
                  <a:pt x="35" y="14"/>
                </a:lnTo>
                <a:lnTo>
                  <a:pt x="3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6" name="Freeform 1250"/>
          <p:cNvSpPr>
            <a:spLocks/>
          </p:cNvSpPr>
          <p:nvPr/>
        </p:nvSpPr>
        <p:spPr bwMode="auto">
          <a:xfrm>
            <a:off x="3579813" y="4416425"/>
            <a:ext cx="60325" cy="30163"/>
          </a:xfrm>
          <a:custGeom>
            <a:avLst/>
            <a:gdLst>
              <a:gd name="T0" fmla="*/ 22682200 w 38"/>
              <a:gd name="T1" fmla="*/ 47884556 h 19"/>
              <a:gd name="T2" fmla="*/ 10080625 w 38"/>
              <a:gd name="T3" fmla="*/ 42844160 h 19"/>
              <a:gd name="T4" fmla="*/ 2520950 w 38"/>
              <a:gd name="T5" fmla="*/ 37803764 h 19"/>
              <a:gd name="T6" fmla="*/ 0 w 38"/>
              <a:gd name="T7" fmla="*/ 22682576 h 19"/>
              <a:gd name="T8" fmla="*/ 5040313 w 38"/>
              <a:gd name="T9" fmla="*/ 12601784 h 19"/>
              <a:gd name="T10" fmla="*/ 17640300 w 38"/>
              <a:gd name="T11" fmla="*/ 5040396 h 19"/>
              <a:gd name="T12" fmla="*/ 70564375 w 38"/>
              <a:gd name="T13" fmla="*/ 0 h 19"/>
              <a:gd name="T14" fmla="*/ 85685313 w 38"/>
              <a:gd name="T15" fmla="*/ 2520992 h 19"/>
              <a:gd name="T16" fmla="*/ 90725625 w 38"/>
              <a:gd name="T17" fmla="*/ 10080792 h 19"/>
              <a:gd name="T18" fmla="*/ 95765938 w 38"/>
              <a:gd name="T19" fmla="*/ 22682576 h 19"/>
              <a:gd name="T20" fmla="*/ 88206263 w 38"/>
              <a:gd name="T21" fmla="*/ 32763368 h 19"/>
              <a:gd name="T22" fmla="*/ 78124050 w 38"/>
              <a:gd name="T23" fmla="*/ 40323168 h 19"/>
              <a:gd name="T24" fmla="*/ 22682200 w 38"/>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9" y="19"/>
                </a:moveTo>
                <a:lnTo>
                  <a:pt x="4" y="17"/>
                </a:lnTo>
                <a:lnTo>
                  <a:pt x="1" y="15"/>
                </a:lnTo>
                <a:lnTo>
                  <a:pt x="0" y="9"/>
                </a:lnTo>
                <a:lnTo>
                  <a:pt x="2" y="5"/>
                </a:lnTo>
                <a:lnTo>
                  <a:pt x="7" y="2"/>
                </a:lnTo>
                <a:lnTo>
                  <a:pt x="28" y="0"/>
                </a:lnTo>
                <a:lnTo>
                  <a:pt x="34" y="1"/>
                </a:lnTo>
                <a:lnTo>
                  <a:pt x="36" y="4"/>
                </a:lnTo>
                <a:lnTo>
                  <a:pt x="38" y="9"/>
                </a:lnTo>
                <a:lnTo>
                  <a:pt x="35" y="13"/>
                </a:lnTo>
                <a:lnTo>
                  <a:pt x="31"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7" name="Freeform 1251"/>
          <p:cNvSpPr>
            <a:spLocks/>
          </p:cNvSpPr>
          <p:nvPr/>
        </p:nvSpPr>
        <p:spPr bwMode="auto">
          <a:xfrm>
            <a:off x="3613150" y="4416425"/>
            <a:ext cx="41275" cy="25400"/>
          </a:xfrm>
          <a:custGeom>
            <a:avLst/>
            <a:gdLst>
              <a:gd name="T0" fmla="*/ 22682200 w 26"/>
              <a:gd name="T1" fmla="*/ 40322500 h 16"/>
              <a:gd name="T2" fmla="*/ 7561263 w 26"/>
              <a:gd name="T3" fmla="*/ 37801550 h 16"/>
              <a:gd name="T4" fmla="*/ 0 w 26"/>
              <a:gd name="T5" fmla="*/ 25201563 h 16"/>
              <a:gd name="T6" fmla="*/ 0 w 26"/>
              <a:gd name="T7" fmla="*/ 12599988 h 16"/>
              <a:gd name="T8" fmla="*/ 7561263 w 26"/>
              <a:gd name="T9" fmla="*/ 2520950 h 16"/>
              <a:gd name="T10" fmla="*/ 22682200 w 26"/>
              <a:gd name="T11" fmla="*/ 0 h 16"/>
              <a:gd name="T12" fmla="*/ 45362813 w 26"/>
              <a:gd name="T13" fmla="*/ 0 h 16"/>
              <a:gd name="T14" fmla="*/ 60483750 w 26"/>
              <a:gd name="T15" fmla="*/ 2520950 h 16"/>
              <a:gd name="T16" fmla="*/ 65524063 w 26"/>
              <a:gd name="T17" fmla="*/ 12599988 h 16"/>
              <a:gd name="T18" fmla="*/ 65524063 w 26"/>
              <a:gd name="T19" fmla="*/ 25201563 h 16"/>
              <a:gd name="T20" fmla="*/ 60483750 w 26"/>
              <a:gd name="T21" fmla="*/ 37801550 h 16"/>
              <a:gd name="T22" fmla="*/ 45362813 w 26"/>
              <a:gd name="T23" fmla="*/ 40322500 h 16"/>
              <a:gd name="T24" fmla="*/ 22682200 w 26"/>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6"/>
              <a:gd name="T41" fmla="*/ 26 w 2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6">
                <a:moveTo>
                  <a:pt x="9" y="16"/>
                </a:moveTo>
                <a:lnTo>
                  <a:pt x="3" y="15"/>
                </a:lnTo>
                <a:lnTo>
                  <a:pt x="0" y="10"/>
                </a:lnTo>
                <a:lnTo>
                  <a:pt x="0" y="5"/>
                </a:lnTo>
                <a:lnTo>
                  <a:pt x="3" y="1"/>
                </a:lnTo>
                <a:lnTo>
                  <a:pt x="9" y="0"/>
                </a:lnTo>
                <a:lnTo>
                  <a:pt x="18" y="0"/>
                </a:lnTo>
                <a:lnTo>
                  <a:pt x="24" y="1"/>
                </a:lnTo>
                <a:lnTo>
                  <a:pt x="26" y="5"/>
                </a:lnTo>
                <a:lnTo>
                  <a:pt x="26" y="10"/>
                </a:lnTo>
                <a:lnTo>
                  <a:pt x="24" y="15"/>
                </a:lnTo>
                <a:lnTo>
                  <a:pt x="18" y="16"/>
                </a:lnTo>
                <a:lnTo>
                  <a:pt x="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8" name="Freeform 1252"/>
          <p:cNvSpPr>
            <a:spLocks/>
          </p:cNvSpPr>
          <p:nvPr/>
        </p:nvSpPr>
        <p:spPr bwMode="auto">
          <a:xfrm>
            <a:off x="3629025" y="4411663"/>
            <a:ext cx="47625" cy="30162"/>
          </a:xfrm>
          <a:custGeom>
            <a:avLst/>
            <a:gdLst>
              <a:gd name="T0" fmla="*/ 22682200 w 30"/>
              <a:gd name="T1" fmla="*/ 47882969 h 19"/>
              <a:gd name="T2" fmla="*/ 10080625 w 30"/>
              <a:gd name="T3" fmla="*/ 45362061 h 19"/>
              <a:gd name="T4" fmla="*/ 2520950 w 30"/>
              <a:gd name="T5" fmla="*/ 37802511 h 19"/>
              <a:gd name="T6" fmla="*/ 0 w 30"/>
              <a:gd name="T7" fmla="*/ 22681824 h 19"/>
              <a:gd name="T8" fmla="*/ 7561263 w 30"/>
              <a:gd name="T9" fmla="*/ 12601366 h 19"/>
              <a:gd name="T10" fmla="*/ 17641888 w 30"/>
              <a:gd name="T11" fmla="*/ 7561137 h 19"/>
              <a:gd name="T12" fmla="*/ 50403125 w 30"/>
              <a:gd name="T13" fmla="*/ 0 h 19"/>
              <a:gd name="T14" fmla="*/ 65524063 w 30"/>
              <a:gd name="T15" fmla="*/ 2520908 h 19"/>
              <a:gd name="T16" fmla="*/ 70564375 w 30"/>
              <a:gd name="T17" fmla="*/ 10080458 h 19"/>
              <a:gd name="T18" fmla="*/ 75604688 w 30"/>
              <a:gd name="T19" fmla="*/ 22681824 h 19"/>
              <a:gd name="T20" fmla="*/ 68045013 w 30"/>
              <a:gd name="T21" fmla="*/ 32762282 h 19"/>
              <a:gd name="T22" fmla="*/ 57964388 w 30"/>
              <a:gd name="T23" fmla="*/ 40321832 h 19"/>
              <a:gd name="T24" fmla="*/ 22682200 w 30"/>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9"/>
                </a:lnTo>
                <a:lnTo>
                  <a:pt x="3" y="5"/>
                </a:lnTo>
                <a:lnTo>
                  <a:pt x="7" y="3"/>
                </a:lnTo>
                <a:lnTo>
                  <a:pt x="20" y="0"/>
                </a:lnTo>
                <a:lnTo>
                  <a:pt x="26" y="1"/>
                </a:lnTo>
                <a:lnTo>
                  <a:pt x="28" y="4"/>
                </a:lnTo>
                <a:lnTo>
                  <a:pt x="30" y="9"/>
                </a:lnTo>
                <a:lnTo>
                  <a:pt x="27" y="13"/>
                </a:lnTo>
                <a:lnTo>
                  <a:pt x="23"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19" name="Freeform 1253"/>
          <p:cNvSpPr>
            <a:spLocks/>
          </p:cNvSpPr>
          <p:nvPr/>
        </p:nvSpPr>
        <p:spPr bwMode="auto">
          <a:xfrm>
            <a:off x="3651250" y="4411663"/>
            <a:ext cx="30163" cy="25400"/>
          </a:xfrm>
          <a:custGeom>
            <a:avLst/>
            <a:gdLst>
              <a:gd name="T0" fmla="*/ 20161584 w 19"/>
              <a:gd name="T1" fmla="*/ 40322500 h 16"/>
              <a:gd name="T2" fmla="*/ 5040396 w 19"/>
              <a:gd name="T3" fmla="*/ 37801550 h 16"/>
              <a:gd name="T4" fmla="*/ 0 w 19"/>
              <a:gd name="T5" fmla="*/ 27720925 h 16"/>
              <a:gd name="T6" fmla="*/ 0 w 19"/>
              <a:gd name="T7" fmla="*/ 12599988 h 16"/>
              <a:gd name="T8" fmla="*/ 5040396 w 19"/>
              <a:gd name="T9" fmla="*/ 2520950 h 16"/>
              <a:gd name="T10" fmla="*/ 20161584 w 19"/>
              <a:gd name="T11" fmla="*/ 0 h 16"/>
              <a:gd name="T12" fmla="*/ 25201980 w 19"/>
              <a:gd name="T13" fmla="*/ 0 h 16"/>
              <a:gd name="T14" fmla="*/ 40323168 w 19"/>
              <a:gd name="T15" fmla="*/ 2520950 h 16"/>
              <a:gd name="T16" fmla="*/ 47884556 w 19"/>
              <a:gd name="T17" fmla="*/ 12599988 h 16"/>
              <a:gd name="T18" fmla="*/ 47884556 w 19"/>
              <a:gd name="T19" fmla="*/ 27720925 h 16"/>
              <a:gd name="T20" fmla="*/ 40323168 w 19"/>
              <a:gd name="T21" fmla="*/ 37801550 h 16"/>
              <a:gd name="T22" fmla="*/ 25201980 w 19"/>
              <a:gd name="T23" fmla="*/ 40322500 h 16"/>
              <a:gd name="T24" fmla="*/ 2016158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0" name="Freeform 1254"/>
          <p:cNvSpPr>
            <a:spLocks/>
          </p:cNvSpPr>
          <p:nvPr/>
        </p:nvSpPr>
        <p:spPr bwMode="auto">
          <a:xfrm>
            <a:off x="3654425" y="4410075"/>
            <a:ext cx="52388" cy="26988"/>
          </a:xfrm>
          <a:custGeom>
            <a:avLst/>
            <a:gdLst>
              <a:gd name="T0" fmla="*/ 20161442 w 33"/>
              <a:gd name="T1" fmla="*/ 42844244 h 17"/>
              <a:gd name="T2" fmla="*/ 10080721 w 33"/>
              <a:gd name="T3" fmla="*/ 40323247 h 17"/>
              <a:gd name="T4" fmla="*/ 0 w 33"/>
              <a:gd name="T5" fmla="*/ 30242435 h 17"/>
              <a:gd name="T6" fmla="*/ 0 w 33"/>
              <a:gd name="T7" fmla="*/ 20161624 h 17"/>
              <a:gd name="T8" fmla="*/ 7561335 w 33"/>
              <a:gd name="T9" fmla="*/ 5040406 h 17"/>
              <a:gd name="T10" fmla="*/ 20161442 w 33"/>
              <a:gd name="T11" fmla="*/ 2520997 h 17"/>
              <a:gd name="T12" fmla="*/ 63005301 w 33"/>
              <a:gd name="T13" fmla="*/ 0 h 17"/>
              <a:gd name="T14" fmla="*/ 73086023 w 33"/>
              <a:gd name="T15" fmla="*/ 2520997 h 17"/>
              <a:gd name="T16" fmla="*/ 83166744 w 33"/>
              <a:gd name="T17" fmla="*/ 12601808 h 17"/>
              <a:gd name="T18" fmla="*/ 83166744 w 33"/>
              <a:gd name="T19" fmla="*/ 22682620 h 17"/>
              <a:gd name="T20" fmla="*/ 75605409 w 33"/>
              <a:gd name="T21" fmla="*/ 35282841 h 17"/>
              <a:gd name="T22" fmla="*/ 63005301 w 33"/>
              <a:gd name="T23" fmla="*/ 40323247 h 17"/>
              <a:gd name="T24" fmla="*/ 20161442 w 33"/>
              <a:gd name="T25" fmla="*/ 428442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7"/>
              <a:gd name="T41" fmla="*/ 33 w 3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7">
                <a:moveTo>
                  <a:pt x="8" y="17"/>
                </a:moveTo>
                <a:lnTo>
                  <a:pt x="4" y="16"/>
                </a:lnTo>
                <a:lnTo>
                  <a:pt x="0" y="12"/>
                </a:lnTo>
                <a:lnTo>
                  <a:pt x="0" y="8"/>
                </a:lnTo>
                <a:lnTo>
                  <a:pt x="3" y="2"/>
                </a:lnTo>
                <a:lnTo>
                  <a:pt x="8" y="1"/>
                </a:lnTo>
                <a:lnTo>
                  <a:pt x="25" y="0"/>
                </a:lnTo>
                <a:lnTo>
                  <a:pt x="29" y="1"/>
                </a:lnTo>
                <a:lnTo>
                  <a:pt x="33" y="5"/>
                </a:lnTo>
                <a:lnTo>
                  <a:pt x="33" y="9"/>
                </a:lnTo>
                <a:lnTo>
                  <a:pt x="30" y="14"/>
                </a:lnTo>
                <a:lnTo>
                  <a:pt x="25"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1" name="Freeform 1255"/>
          <p:cNvSpPr>
            <a:spLocks/>
          </p:cNvSpPr>
          <p:nvPr/>
        </p:nvSpPr>
        <p:spPr bwMode="auto">
          <a:xfrm>
            <a:off x="3681413" y="4410075"/>
            <a:ext cx="31750" cy="25400"/>
          </a:xfrm>
          <a:custGeom>
            <a:avLst/>
            <a:gdLst>
              <a:gd name="T0" fmla="*/ 20161250 w 20"/>
              <a:gd name="T1" fmla="*/ 40322500 h 16"/>
              <a:gd name="T2" fmla="*/ 5040313 w 20"/>
              <a:gd name="T3" fmla="*/ 35282188 h 16"/>
              <a:gd name="T4" fmla="*/ 0 w 20"/>
              <a:gd name="T5" fmla="*/ 25201563 h 16"/>
              <a:gd name="T6" fmla="*/ 0 w 20"/>
              <a:gd name="T7" fmla="*/ 12599988 h 16"/>
              <a:gd name="T8" fmla="*/ 5040313 w 20"/>
              <a:gd name="T9" fmla="*/ 2520950 h 16"/>
              <a:gd name="T10" fmla="*/ 20161250 w 20"/>
              <a:gd name="T11" fmla="*/ 0 h 16"/>
              <a:gd name="T12" fmla="*/ 30241875 w 20"/>
              <a:gd name="T13" fmla="*/ 0 h 16"/>
              <a:gd name="T14" fmla="*/ 42843450 w 20"/>
              <a:gd name="T15" fmla="*/ 2520950 h 16"/>
              <a:gd name="T16" fmla="*/ 50403125 w 20"/>
              <a:gd name="T17" fmla="*/ 12599988 h 16"/>
              <a:gd name="T18" fmla="*/ 50403125 w 20"/>
              <a:gd name="T19" fmla="*/ 25201563 h 16"/>
              <a:gd name="T20" fmla="*/ 42843450 w 20"/>
              <a:gd name="T21" fmla="*/ 35282188 h 16"/>
              <a:gd name="T22" fmla="*/ 30241875 w 20"/>
              <a:gd name="T23" fmla="*/ 40322500 h 16"/>
              <a:gd name="T24" fmla="*/ 20161250 w 20"/>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4"/>
                </a:lnTo>
                <a:lnTo>
                  <a:pt x="0" y="10"/>
                </a:lnTo>
                <a:lnTo>
                  <a:pt x="0" y="5"/>
                </a:lnTo>
                <a:lnTo>
                  <a:pt x="2" y="1"/>
                </a:lnTo>
                <a:lnTo>
                  <a:pt x="8" y="0"/>
                </a:lnTo>
                <a:lnTo>
                  <a:pt x="12" y="0"/>
                </a:lnTo>
                <a:lnTo>
                  <a:pt x="17" y="1"/>
                </a:lnTo>
                <a:lnTo>
                  <a:pt x="20" y="5"/>
                </a:lnTo>
                <a:lnTo>
                  <a:pt x="20" y="10"/>
                </a:lnTo>
                <a:lnTo>
                  <a:pt x="17" y="14"/>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2" name="Freeform 1256"/>
          <p:cNvSpPr>
            <a:spLocks/>
          </p:cNvSpPr>
          <p:nvPr/>
        </p:nvSpPr>
        <p:spPr bwMode="auto">
          <a:xfrm>
            <a:off x="3687763" y="4405313"/>
            <a:ext cx="50800" cy="30162"/>
          </a:xfrm>
          <a:custGeom>
            <a:avLst/>
            <a:gdLst>
              <a:gd name="T0" fmla="*/ 22680613 w 32"/>
              <a:gd name="T1" fmla="*/ 47882969 h 19"/>
              <a:gd name="T2" fmla="*/ 10080625 w 32"/>
              <a:gd name="T3" fmla="*/ 42842740 h 19"/>
              <a:gd name="T4" fmla="*/ 2520950 w 32"/>
              <a:gd name="T5" fmla="*/ 37802511 h 19"/>
              <a:gd name="T6" fmla="*/ 0 w 32"/>
              <a:gd name="T7" fmla="*/ 22681824 h 19"/>
              <a:gd name="T8" fmla="*/ 5040313 w 32"/>
              <a:gd name="T9" fmla="*/ 12601366 h 19"/>
              <a:gd name="T10" fmla="*/ 15120938 w 32"/>
              <a:gd name="T11" fmla="*/ 7561137 h 19"/>
              <a:gd name="T12" fmla="*/ 57962800 w 32"/>
              <a:gd name="T13" fmla="*/ 0 h 19"/>
              <a:gd name="T14" fmla="*/ 70564375 w 32"/>
              <a:gd name="T15" fmla="*/ 2520908 h 19"/>
              <a:gd name="T16" fmla="*/ 78124050 w 32"/>
              <a:gd name="T17" fmla="*/ 10080458 h 19"/>
              <a:gd name="T18" fmla="*/ 80645000 w 32"/>
              <a:gd name="T19" fmla="*/ 22681824 h 19"/>
              <a:gd name="T20" fmla="*/ 73083738 w 32"/>
              <a:gd name="T21" fmla="*/ 32762282 h 19"/>
              <a:gd name="T22" fmla="*/ 63003113 w 32"/>
              <a:gd name="T23" fmla="*/ 40321832 h 19"/>
              <a:gd name="T24" fmla="*/ 22680613 w 32"/>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9" y="19"/>
                </a:moveTo>
                <a:lnTo>
                  <a:pt x="4" y="17"/>
                </a:lnTo>
                <a:lnTo>
                  <a:pt x="1" y="15"/>
                </a:lnTo>
                <a:lnTo>
                  <a:pt x="0" y="9"/>
                </a:lnTo>
                <a:lnTo>
                  <a:pt x="2" y="5"/>
                </a:lnTo>
                <a:lnTo>
                  <a:pt x="6" y="3"/>
                </a:lnTo>
                <a:lnTo>
                  <a:pt x="23" y="0"/>
                </a:lnTo>
                <a:lnTo>
                  <a:pt x="28" y="1"/>
                </a:lnTo>
                <a:lnTo>
                  <a:pt x="31" y="4"/>
                </a:lnTo>
                <a:lnTo>
                  <a:pt x="32" y="9"/>
                </a:lnTo>
                <a:lnTo>
                  <a:pt x="29" y="13"/>
                </a:lnTo>
                <a:lnTo>
                  <a:pt x="25"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3" name="Freeform 1257"/>
          <p:cNvSpPr>
            <a:spLocks/>
          </p:cNvSpPr>
          <p:nvPr/>
        </p:nvSpPr>
        <p:spPr bwMode="auto">
          <a:xfrm>
            <a:off x="3713163" y="4400550"/>
            <a:ext cx="77787" cy="30163"/>
          </a:xfrm>
          <a:custGeom>
            <a:avLst/>
            <a:gdLst>
              <a:gd name="T0" fmla="*/ 20161120 w 49"/>
              <a:gd name="T1" fmla="*/ 47884556 h 19"/>
              <a:gd name="T2" fmla="*/ 10080560 w 49"/>
              <a:gd name="T3" fmla="*/ 45363564 h 19"/>
              <a:gd name="T4" fmla="*/ 0 w 49"/>
              <a:gd name="T5" fmla="*/ 35282772 h 19"/>
              <a:gd name="T6" fmla="*/ 0 w 49"/>
              <a:gd name="T7" fmla="*/ 25201980 h 19"/>
              <a:gd name="T8" fmla="*/ 7561214 w 49"/>
              <a:gd name="T9" fmla="*/ 10080792 h 19"/>
              <a:gd name="T10" fmla="*/ 20161120 w 49"/>
              <a:gd name="T11" fmla="*/ 7561388 h 19"/>
              <a:gd name="T12" fmla="*/ 103326536 w 49"/>
              <a:gd name="T13" fmla="*/ 0 h 19"/>
              <a:gd name="T14" fmla="*/ 113407096 w 49"/>
              <a:gd name="T15" fmla="*/ 2520992 h 19"/>
              <a:gd name="T16" fmla="*/ 123487656 w 49"/>
              <a:gd name="T17" fmla="*/ 15121188 h 19"/>
              <a:gd name="T18" fmla="*/ 123487656 w 49"/>
              <a:gd name="T19" fmla="*/ 25201980 h 19"/>
              <a:gd name="T20" fmla="*/ 115926442 w 49"/>
              <a:gd name="T21" fmla="*/ 37803764 h 19"/>
              <a:gd name="T22" fmla="*/ 103326536 w 49"/>
              <a:gd name="T23" fmla="*/ 40323168 h 19"/>
              <a:gd name="T24" fmla="*/ 20161120 w 49"/>
              <a:gd name="T25" fmla="*/ 4788455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9"/>
              <a:gd name="T41" fmla="*/ 49 w 4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9">
                <a:moveTo>
                  <a:pt x="8" y="19"/>
                </a:moveTo>
                <a:lnTo>
                  <a:pt x="4" y="18"/>
                </a:lnTo>
                <a:lnTo>
                  <a:pt x="0" y="14"/>
                </a:lnTo>
                <a:lnTo>
                  <a:pt x="0" y="10"/>
                </a:lnTo>
                <a:lnTo>
                  <a:pt x="3" y="4"/>
                </a:lnTo>
                <a:lnTo>
                  <a:pt x="8" y="3"/>
                </a:lnTo>
                <a:lnTo>
                  <a:pt x="41" y="0"/>
                </a:lnTo>
                <a:lnTo>
                  <a:pt x="45" y="1"/>
                </a:lnTo>
                <a:lnTo>
                  <a:pt x="49" y="6"/>
                </a:lnTo>
                <a:lnTo>
                  <a:pt x="49" y="10"/>
                </a:lnTo>
                <a:lnTo>
                  <a:pt x="46" y="15"/>
                </a:lnTo>
                <a:lnTo>
                  <a:pt x="41" y="16"/>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4" name="Freeform 1258"/>
          <p:cNvSpPr>
            <a:spLocks/>
          </p:cNvSpPr>
          <p:nvPr/>
        </p:nvSpPr>
        <p:spPr bwMode="auto">
          <a:xfrm>
            <a:off x="3763963" y="4395788"/>
            <a:ext cx="47625" cy="30162"/>
          </a:xfrm>
          <a:custGeom>
            <a:avLst/>
            <a:gdLst>
              <a:gd name="T0" fmla="*/ 25201563 w 30"/>
              <a:gd name="T1" fmla="*/ 47882969 h 19"/>
              <a:gd name="T2" fmla="*/ 12601575 w 30"/>
              <a:gd name="T3" fmla="*/ 45362061 h 19"/>
              <a:gd name="T4" fmla="*/ 5040313 w 30"/>
              <a:gd name="T5" fmla="*/ 37802511 h 19"/>
              <a:gd name="T6" fmla="*/ 0 w 30"/>
              <a:gd name="T7" fmla="*/ 25201145 h 19"/>
              <a:gd name="T8" fmla="*/ 7561263 w 30"/>
              <a:gd name="T9" fmla="*/ 15120687 h 19"/>
              <a:gd name="T10" fmla="*/ 17641888 w 30"/>
              <a:gd name="T11" fmla="*/ 7561137 h 19"/>
              <a:gd name="T12" fmla="*/ 52924075 w 30"/>
              <a:gd name="T13" fmla="*/ 0 h 19"/>
              <a:gd name="T14" fmla="*/ 65524063 w 30"/>
              <a:gd name="T15" fmla="*/ 5040229 h 19"/>
              <a:gd name="T16" fmla="*/ 73085325 w 30"/>
              <a:gd name="T17" fmla="*/ 10080458 h 19"/>
              <a:gd name="T18" fmla="*/ 75604688 w 30"/>
              <a:gd name="T19" fmla="*/ 25201145 h 19"/>
              <a:gd name="T20" fmla="*/ 70564375 w 30"/>
              <a:gd name="T21" fmla="*/ 35281603 h 19"/>
              <a:gd name="T22" fmla="*/ 60483750 w 30"/>
              <a:gd name="T23" fmla="*/ 42842740 h 19"/>
              <a:gd name="T24" fmla="*/ 25201563 w 30"/>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10" y="19"/>
                </a:moveTo>
                <a:lnTo>
                  <a:pt x="5" y="18"/>
                </a:lnTo>
                <a:lnTo>
                  <a:pt x="2" y="15"/>
                </a:lnTo>
                <a:lnTo>
                  <a:pt x="0" y="10"/>
                </a:lnTo>
                <a:lnTo>
                  <a:pt x="3" y="6"/>
                </a:lnTo>
                <a:lnTo>
                  <a:pt x="7" y="3"/>
                </a:lnTo>
                <a:lnTo>
                  <a:pt x="21" y="0"/>
                </a:lnTo>
                <a:lnTo>
                  <a:pt x="26" y="2"/>
                </a:lnTo>
                <a:lnTo>
                  <a:pt x="29" y="4"/>
                </a:lnTo>
                <a:lnTo>
                  <a:pt x="30" y="10"/>
                </a:lnTo>
                <a:lnTo>
                  <a:pt x="28" y="14"/>
                </a:lnTo>
                <a:lnTo>
                  <a:pt x="2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5" name="Freeform 1259"/>
          <p:cNvSpPr>
            <a:spLocks/>
          </p:cNvSpPr>
          <p:nvPr/>
        </p:nvSpPr>
        <p:spPr bwMode="auto">
          <a:xfrm>
            <a:off x="3786188" y="4394200"/>
            <a:ext cx="46037" cy="28575"/>
          </a:xfrm>
          <a:custGeom>
            <a:avLst/>
            <a:gdLst>
              <a:gd name="T0" fmla="*/ 25201289 w 29"/>
              <a:gd name="T1" fmla="*/ 45362813 h 18"/>
              <a:gd name="T2" fmla="*/ 10080516 w 29"/>
              <a:gd name="T3" fmla="*/ 40322500 h 18"/>
              <a:gd name="T4" fmla="*/ 2520923 w 29"/>
              <a:gd name="T5" fmla="*/ 30241875 h 18"/>
              <a:gd name="T6" fmla="*/ 0 w 29"/>
              <a:gd name="T7" fmla="*/ 20161250 h 18"/>
              <a:gd name="T8" fmla="*/ 7561180 w 29"/>
              <a:gd name="T9" fmla="*/ 10080625 h 18"/>
              <a:gd name="T10" fmla="*/ 17641696 w 29"/>
              <a:gd name="T11" fmla="*/ 2520950 h 18"/>
              <a:gd name="T12" fmla="*/ 47883242 w 29"/>
              <a:gd name="T13" fmla="*/ 0 h 18"/>
              <a:gd name="T14" fmla="*/ 63004016 w 29"/>
              <a:gd name="T15" fmla="*/ 2520950 h 18"/>
              <a:gd name="T16" fmla="*/ 68044273 w 29"/>
              <a:gd name="T17" fmla="*/ 12599988 h 18"/>
              <a:gd name="T18" fmla="*/ 73084531 w 29"/>
              <a:gd name="T19" fmla="*/ 25201563 h 18"/>
              <a:gd name="T20" fmla="*/ 65523351 w 29"/>
              <a:gd name="T21" fmla="*/ 35282188 h 18"/>
              <a:gd name="T22" fmla="*/ 55442835 w 29"/>
              <a:gd name="T23" fmla="*/ 40322500 h 18"/>
              <a:gd name="T24" fmla="*/ 25201289 w 29"/>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1" y="12"/>
                </a:lnTo>
                <a:lnTo>
                  <a:pt x="0" y="8"/>
                </a:lnTo>
                <a:lnTo>
                  <a:pt x="3" y="4"/>
                </a:lnTo>
                <a:lnTo>
                  <a:pt x="7" y="1"/>
                </a:lnTo>
                <a:lnTo>
                  <a:pt x="19" y="0"/>
                </a:lnTo>
                <a:lnTo>
                  <a:pt x="25" y="1"/>
                </a:lnTo>
                <a:lnTo>
                  <a:pt x="27"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6" name="Freeform 1260"/>
          <p:cNvSpPr>
            <a:spLocks/>
          </p:cNvSpPr>
          <p:nvPr/>
        </p:nvSpPr>
        <p:spPr bwMode="auto">
          <a:xfrm>
            <a:off x="3805238" y="4392613"/>
            <a:ext cx="53975" cy="26987"/>
          </a:xfrm>
          <a:custGeom>
            <a:avLst/>
            <a:gdLst>
              <a:gd name="T0" fmla="*/ 20161250 w 34"/>
              <a:gd name="T1" fmla="*/ 42842656 h 17"/>
              <a:gd name="T2" fmla="*/ 10080625 w 34"/>
              <a:gd name="T3" fmla="*/ 40321753 h 17"/>
              <a:gd name="T4" fmla="*/ 0 w 34"/>
              <a:gd name="T5" fmla="*/ 30241315 h 17"/>
              <a:gd name="T6" fmla="*/ 0 w 34"/>
              <a:gd name="T7" fmla="*/ 20160876 h 17"/>
              <a:gd name="T8" fmla="*/ 7559675 w 34"/>
              <a:gd name="T9" fmla="*/ 5040219 h 17"/>
              <a:gd name="T10" fmla="*/ 20161250 w 34"/>
              <a:gd name="T11" fmla="*/ 2520903 h 17"/>
              <a:gd name="T12" fmla="*/ 65524063 w 34"/>
              <a:gd name="T13" fmla="*/ 0 h 17"/>
              <a:gd name="T14" fmla="*/ 75604688 w 34"/>
              <a:gd name="T15" fmla="*/ 2520903 h 17"/>
              <a:gd name="T16" fmla="*/ 85685313 w 34"/>
              <a:gd name="T17" fmla="*/ 12601342 h 17"/>
              <a:gd name="T18" fmla="*/ 85685313 w 34"/>
              <a:gd name="T19" fmla="*/ 22681780 h 17"/>
              <a:gd name="T20" fmla="*/ 80645000 w 34"/>
              <a:gd name="T21" fmla="*/ 37802437 h 17"/>
              <a:gd name="T22" fmla="*/ 65524063 w 34"/>
              <a:gd name="T23" fmla="*/ 40321753 h 17"/>
              <a:gd name="T24" fmla="*/ 20161250 w 34"/>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7" name="Freeform 1261"/>
          <p:cNvSpPr>
            <a:spLocks/>
          </p:cNvSpPr>
          <p:nvPr/>
        </p:nvSpPr>
        <p:spPr bwMode="auto">
          <a:xfrm>
            <a:off x="3833813" y="4386263"/>
            <a:ext cx="74612" cy="31750"/>
          </a:xfrm>
          <a:custGeom>
            <a:avLst/>
            <a:gdLst>
              <a:gd name="T0" fmla="*/ 22682048 w 47"/>
              <a:gd name="T1" fmla="*/ 50403125 h 20"/>
              <a:gd name="T2" fmla="*/ 10080557 w 47"/>
              <a:gd name="T3" fmla="*/ 47883763 h 20"/>
              <a:gd name="T4" fmla="*/ 2520933 w 47"/>
              <a:gd name="T5" fmla="*/ 40322500 h 20"/>
              <a:gd name="T6" fmla="*/ 0 w 47"/>
              <a:gd name="T7" fmla="*/ 25201563 h 20"/>
              <a:gd name="T8" fmla="*/ 7561212 w 47"/>
              <a:gd name="T9" fmla="*/ 15120938 h 20"/>
              <a:gd name="T10" fmla="*/ 17641769 w 47"/>
              <a:gd name="T11" fmla="*/ 10080625 h 20"/>
              <a:gd name="T12" fmla="*/ 95765296 w 47"/>
              <a:gd name="T13" fmla="*/ 0 h 20"/>
              <a:gd name="T14" fmla="*/ 108366786 w 47"/>
              <a:gd name="T15" fmla="*/ 2520950 h 20"/>
              <a:gd name="T16" fmla="*/ 115926411 w 47"/>
              <a:gd name="T17" fmla="*/ 10080625 h 20"/>
              <a:gd name="T18" fmla="*/ 118447344 w 47"/>
              <a:gd name="T19" fmla="*/ 22682200 h 20"/>
              <a:gd name="T20" fmla="*/ 113407065 w 47"/>
              <a:gd name="T21" fmla="*/ 32761238 h 20"/>
              <a:gd name="T22" fmla="*/ 103326508 w 47"/>
              <a:gd name="T23" fmla="*/ 40322500 h 20"/>
              <a:gd name="T24" fmla="*/ 22682048 w 47"/>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0"/>
                </a:lnTo>
                <a:lnTo>
                  <a:pt x="3" y="6"/>
                </a:lnTo>
                <a:lnTo>
                  <a:pt x="7" y="4"/>
                </a:lnTo>
                <a:lnTo>
                  <a:pt x="38" y="0"/>
                </a:lnTo>
                <a:lnTo>
                  <a:pt x="43" y="1"/>
                </a:lnTo>
                <a:lnTo>
                  <a:pt x="46" y="4"/>
                </a:lnTo>
                <a:lnTo>
                  <a:pt x="47" y="9"/>
                </a:lnTo>
                <a:lnTo>
                  <a:pt x="45" y="13"/>
                </a:lnTo>
                <a:lnTo>
                  <a:pt x="41"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8" name="Freeform 1262"/>
          <p:cNvSpPr>
            <a:spLocks/>
          </p:cNvSpPr>
          <p:nvPr/>
        </p:nvSpPr>
        <p:spPr bwMode="auto">
          <a:xfrm>
            <a:off x="3883025" y="4386263"/>
            <a:ext cx="30163" cy="25400"/>
          </a:xfrm>
          <a:custGeom>
            <a:avLst/>
            <a:gdLst>
              <a:gd name="T0" fmla="*/ 20161584 w 19"/>
              <a:gd name="T1" fmla="*/ 40322500 h 16"/>
              <a:gd name="T2" fmla="*/ 7561388 w 19"/>
              <a:gd name="T3" fmla="*/ 37801550 h 16"/>
              <a:gd name="T4" fmla="*/ 0 w 19"/>
              <a:gd name="T5" fmla="*/ 25201563 h 16"/>
              <a:gd name="T6" fmla="*/ 0 w 19"/>
              <a:gd name="T7" fmla="*/ 12599988 h 16"/>
              <a:gd name="T8" fmla="*/ 7561388 w 19"/>
              <a:gd name="T9" fmla="*/ 2520950 h 16"/>
              <a:gd name="T10" fmla="*/ 20161584 w 19"/>
              <a:gd name="T11" fmla="*/ 0 h 16"/>
              <a:gd name="T12" fmla="*/ 27722972 w 19"/>
              <a:gd name="T13" fmla="*/ 0 h 16"/>
              <a:gd name="T14" fmla="*/ 40323168 w 19"/>
              <a:gd name="T15" fmla="*/ 2520950 h 16"/>
              <a:gd name="T16" fmla="*/ 47884556 w 19"/>
              <a:gd name="T17" fmla="*/ 12599988 h 16"/>
              <a:gd name="T18" fmla="*/ 47884556 w 19"/>
              <a:gd name="T19" fmla="*/ 25201563 h 16"/>
              <a:gd name="T20" fmla="*/ 40323168 w 19"/>
              <a:gd name="T21" fmla="*/ 37801550 h 16"/>
              <a:gd name="T22" fmla="*/ 27722972 w 19"/>
              <a:gd name="T23" fmla="*/ 40322500 h 16"/>
              <a:gd name="T24" fmla="*/ 20161584 w 19"/>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0"/>
                </a:lnTo>
                <a:lnTo>
                  <a:pt x="0" y="5"/>
                </a:lnTo>
                <a:lnTo>
                  <a:pt x="3" y="1"/>
                </a:lnTo>
                <a:lnTo>
                  <a:pt x="8" y="0"/>
                </a:lnTo>
                <a:lnTo>
                  <a:pt x="11" y="0"/>
                </a:lnTo>
                <a:lnTo>
                  <a:pt x="16" y="1"/>
                </a:lnTo>
                <a:lnTo>
                  <a:pt x="19" y="5"/>
                </a:lnTo>
                <a:lnTo>
                  <a:pt x="19" y="10"/>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29" name="Freeform 1263"/>
          <p:cNvSpPr>
            <a:spLocks/>
          </p:cNvSpPr>
          <p:nvPr/>
        </p:nvSpPr>
        <p:spPr bwMode="auto">
          <a:xfrm>
            <a:off x="3887788" y="4383088"/>
            <a:ext cx="42862" cy="28575"/>
          </a:xfrm>
          <a:custGeom>
            <a:avLst/>
            <a:gdLst>
              <a:gd name="T0" fmla="*/ 22681935 w 27"/>
              <a:gd name="T1" fmla="*/ 45362813 h 18"/>
              <a:gd name="T2" fmla="*/ 10080507 w 27"/>
              <a:gd name="T3" fmla="*/ 42843450 h 18"/>
              <a:gd name="T4" fmla="*/ 2520921 w 27"/>
              <a:gd name="T5" fmla="*/ 35282188 h 18"/>
              <a:gd name="T6" fmla="*/ 0 w 27"/>
              <a:gd name="T7" fmla="*/ 20161250 h 18"/>
              <a:gd name="T8" fmla="*/ 7561174 w 27"/>
              <a:gd name="T9" fmla="*/ 10080625 h 18"/>
              <a:gd name="T10" fmla="*/ 17641682 w 27"/>
              <a:gd name="T11" fmla="*/ 5040313 h 18"/>
              <a:gd name="T12" fmla="*/ 45362283 w 27"/>
              <a:gd name="T13" fmla="*/ 0 h 18"/>
              <a:gd name="T14" fmla="*/ 57963711 w 27"/>
              <a:gd name="T15" fmla="*/ 5040313 h 18"/>
              <a:gd name="T16" fmla="*/ 65523298 w 27"/>
              <a:gd name="T17" fmla="*/ 10080625 h 18"/>
              <a:gd name="T18" fmla="*/ 68044219 w 27"/>
              <a:gd name="T19" fmla="*/ 25201563 h 18"/>
              <a:gd name="T20" fmla="*/ 60483044 w 27"/>
              <a:gd name="T21" fmla="*/ 35282188 h 18"/>
              <a:gd name="T22" fmla="*/ 50402537 w 27"/>
              <a:gd name="T23" fmla="*/ 42843450 h 18"/>
              <a:gd name="T24" fmla="*/ 22681935 w 27"/>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9" y="18"/>
                </a:moveTo>
                <a:lnTo>
                  <a:pt x="4" y="17"/>
                </a:lnTo>
                <a:lnTo>
                  <a:pt x="1" y="14"/>
                </a:lnTo>
                <a:lnTo>
                  <a:pt x="0" y="8"/>
                </a:lnTo>
                <a:lnTo>
                  <a:pt x="3" y="4"/>
                </a:lnTo>
                <a:lnTo>
                  <a:pt x="7" y="2"/>
                </a:lnTo>
                <a:lnTo>
                  <a:pt x="18" y="0"/>
                </a:lnTo>
                <a:lnTo>
                  <a:pt x="23" y="2"/>
                </a:lnTo>
                <a:lnTo>
                  <a:pt x="26" y="4"/>
                </a:lnTo>
                <a:lnTo>
                  <a:pt x="27" y="10"/>
                </a:lnTo>
                <a:lnTo>
                  <a:pt x="24" y="14"/>
                </a:lnTo>
                <a:lnTo>
                  <a:pt x="20"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0" name="Freeform 1264"/>
          <p:cNvSpPr>
            <a:spLocks/>
          </p:cNvSpPr>
          <p:nvPr/>
        </p:nvSpPr>
        <p:spPr bwMode="auto">
          <a:xfrm>
            <a:off x="3905250" y="4383088"/>
            <a:ext cx="33338" cy="26987"/>
          </a:xfrm>
          <a:custGeom>
            <a:avLst/>
            <a:gdLst>
              <a:gd name="T0" fmla="*/ 20161552 w 21"/>
              <a:gd name="T1" fmla="*/ 42842656 h 17"/>
              <a:gd name="T2" fmla="*/ 5040388 w 21"/>
              <a:gd name="T3" fmla="*/ 37802437 h 17"/>
              <a:gd name="T4" fmla="*/ 0 w 21"/>
              <a:gd name="T5" fmla="*/ 27721999 h 17"/>
              <a:gd name="T6" fmla="*/ 0 w 21"/>
              <a:gd name="T7" fmla="*/ 15120657 h 17"/>
              <a:gd name="T8" fmla="*/ 5040388 w 21"/>
              <a:gd name="T9" fmla="*/ 5040219 h 17"/>
              <a:gd name="T10" fmla="*/ 20161552 w 21"/>
              <a:gd name="T11" fmla="*/ 0 h 17"/>
              <a:gd name="T12" fmla="*/ 32763316 w 21"/>
              <a:gd name="T13" fmla="*/ 0 h 17"/>
              <a:gd name="T14" fmla="*/ 47884481 w 21"/>
              <a:gd name="T15" fmla="*/ 5040219 h 17"/>
              <a:gd name="T16" fmla="*/ 52924869 w 21"/>
              <a:gd name="T17" fmla="*/ 15120657 h 17"/>
              <a:gd name="T18" fmla="*/ 52924869 w 21"/>
              <a:gd name="T19" fmla="*/ 27721999 h 17"/>
              <a:gd name="T20" fmla="*/ 47884481 w 21"/>
              <a:gd name="T21" fmla="*/ 37802437 h 17"/>
              <a:gd name="T22" fmla="*/ 32763316 w 21"/>
              <a:gd name="T23" fmla="*/ 42842656 h 17"/>
              <a:gd name="T24" fmla="*/ 20161552 w 21"/>
              <a:gd name="T25" fmla="*/ 4284265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8" y="17"/>
                </a:moveTo>
                <a:lnTo>
                  <a:pt x="2" y="15"/>
                </a:lnTo>
                <a:lnTo>
                  <a:pt x="0" y="11"/>
                </a:lnTo>
                <a:lnTo>
                  <a:pt x="0" y="6"/>
                </a:lnTo>
                <a:lnTo>
                  <a:pt x="2" y="2"/>
                </a:lnTo>
                <a:lnTo>
                  <a:pt x="8" y="0"/>
                </a:lnTo>
                <a:lnTo>
                  <a:pt x="13" y="0"/>
                </a:lnTo>
                <a:lnTo>
                  <a:pt x="19" y="2"/>
                </a:lnTo>
                <a:lnTo>
                  <a:pt x="21" y="6"/>
                </a:lnTo>
                <a:lnTo>
                  <a:pt x="21" y="11"/>
                </a:lnTo>
                <a:lnTo>
                  <a:pt x="19" y="15"/>
                </a:lnTo>
                <a:lnTo>
                  <a:pt x="13" y="17"/>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1" name="Freeform 1265"/>
          <p:cNvSpPr>
            <a:spLocks/>
          </p:cNvSpPr>
          <p:nvPr/>
        </p:nvSpPr>
        <p:spPr bwMode="auto">
          <a:xfrm>
            <a:off x="3913188" y="4368800"/>
            <a:ext cx="155575" cy="41275"/>
          </a:xfrm>
          <a:custGeom>
            <a:avLst/>
            <a:gdLst>
              <a:gd name="T0" fmla="*/ 25201563 w 98"/>
              <a:gd name="T1" fmla="*/ 65524063 h 26"/>
              <a:gd name="T2" fmla="*/ 10080625 w 98"/>
              <a:gd name="T3" fmla="*/ 60483750 h 26"/>
              <a:gd name="T4" fmla="*/ 5040313 w 98"/>
              <a:gd name="T5" fmla="*/ 52924075 h 26"/>
              <a:gd name="T6" fmla="*/ 0 w 98"/>
              <a:gd name="T7" fmla="*/ 40322500 h 26"/>
              <a:gd name="T8" fmla="*/ 7561263 w 98"/>
              <a:gd name="T9" fmla="*/ 30241875 h 26"/>
              <a:gd name="T10" fmla="*/ 17640300 w 98"/>
              <a:gd name="T11" fmla="*/ 22682200 h 26"/>
              <a:gd name="T12" fmla="*/ 221773750 w 98"/>
              <a:gd name="T13" fmla="*/ 0 h 26"/>
              <a:gd name="T14" fmla="*/ 236894688 w 98"/>
              <a:gd name="T15" fmla="*/ 2520950 h 26"/>
              <a:gd name="T16" fmla="*/ 244455950 w 98"/>
              <a:gd name="T17" fmla="*/ 10080625 h 26"/>
              <a:gd name="T18" fmla="*/ 246975313 w 98"/>
              <a:gd name="T19" fmla="*/ 22682200 h 26"/>
              <a:gd name="T20" fmla="*/ 239415638 w 98"/>
              <a:gd name="T21" fmla="*/ 32762825 h 26"/>
              <a:gd name="T22" fmla="*/ 229335013 w 98"/>
              <a:gd name="T23" fmla="*/ 40322500 h 26"/>
              <a:gd name="T24" fmla="*/ 25201563 w 98"/>
              <a:gd name="T25" fmla="*/ 6552406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26"/>
              <a:gd name="T41" fmla="*/ 98 w 9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26">
                <a:moveTo>
                  <a:pt x="10" y="26"/>
                </a:moveTo>
                <a:lnTo>
                  <a:pt x="4" y="24"/>
                </a:lnTo>
                <a:lnTo>
                  <a:pt x="2" y="21"/>
                </a:lnTo>
                <a:lnTo>
                  <a:pt x="0" y="16"/>
                </a:lnTo>
                <a:lnTo>
                  <a:pt x="3" y="12"/>
                </a:lnTo>
                <a:lnTo>
                  <a:pt x="7" y="9"/>
                </a:lnTo>
                <a:lnTo>
                  <a:pt x="88" y="0"/>
                </a:lnTo>
                <a:lnTo>
                  <a:pt x="94" y="1"/>
                </a:lnTo>
                <a:lnTo>
                  <a:pt x="97" y="4"/>
                </a:lnTo>
                <a:lnTo>
                  <a:pt x="98" y="9"/>
                </a:lnTo>
                <a:lnTo>
                  <a:pt x="95" y="13"/>
                </a:lnTo>
                <a:lnTo>
                  <a:pt x="91" y="16"/>
                </a:lnTo>
                <a:lnTo>
                  <a:pt x="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2" name="Freeform 1266"/>
          <p:cNvSpPr>
            <a:spLocks/>
          </p:cNvSpPr>
          <p:nvPr/>
        </p:nvSpPr>
        <p:spPr bwMode="auto">
          <a:xfrm>
            <a:off x="4043363" y="4364038"/>
            <a:ext cx="55562" cy="30162"/>
          </a:xfrm>
          <a:custGeom>
            <a:avLst/>
            <a:gdLst>
              <a:gd name="T0" fmla="*/ 22681996 w 35"/>
              <a:gd name="T1" fmla="*/ 47882969 h 19"/>
              <a:gd name="T2" fmla="*/ 10080534 w 35"/>
              <a:gd name="T3" fmla="*/ 45362061 h 19"/>
              <a:gd name="T4" fmla="*/ 2520927 w 35"/>
              <a:gd name="T5" fmla="*/ 37802511 h 19"/>
              <a:gd name="T6" fmla="*/ 0 w 35"/>
              <a:gd name="T7" fmla="*/ 25201145 h 19"/>
              <a:gd name="T8" fmla="*/ 5040267 w 35"/>
              <a:gd name="T9" fmla="*/ 12601366 h 19"/>
              <a:gd name="T10" fmla="*/ 15120801 w 35"/>
              <a:gd name="T11" fmla="*/ 7561137 h 19"/>
              <a:gd name="T12" fmla="*/ 63004133 w 35"/>
              <a:gd name="T13" fmla="*/ 0 h 19"/>
              <a:gd name="T14" fmla="*/ 78124934 w 35"/>
              <a:gd name="T15" fmla="*/ 2520908 h 19"/>
              <a:gd name="T16" fmla="*/ 85684541 w 35"/>
              <a:gd name="T17" fmla="*/ 10080458 h 19"/>
              <a:gd name="T18" fmla="*/ 88205469 w 35"/>
              <a:gd name="T19" fmla="*/ 25201145 h 19"/>
              <a:gd name="T20" fmla="*/ 80644274 w 35"/>
              <a:gd name="T21" fmla="*/ 35281603 h 19"/>
              <a:gd name="T22" fmla="*/ 70563740 w 35"/>
              <a:gd name="T23" fmla="*/ 40321832 h 19"/>
              <a:gd name="T24" fmla="*/ 22681996 w 35"/>
              <a:gd name="T25" fmla="*/ 4788296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9" y="19"/>
                </a:moveTo>
                <a:lnTo>
                  <a:pt x="4" y="18"/>
                </a:lnTo>
                <a:lnTo>
                  <a:pt x="1" y="15"/>
                </a:lnTo>
                <a:lnTo>
                  <a:pt x="0" y="10"/>
                </a:lnTo>
                <a:lnTo>
                  <a:pt x="2" y="5"/>
                </a:lnTo>
                <a:lnTo>
                  <a:pt x="6" y="3"/>
                </a:lnTo>
                <a:lnTo>
                  <a:pt x="25" y="0"/>
                </a:lnTo>
                <a:lnTo>
                  <a:pt x="31" y="1"/>
                </a:lnTo>
                <a:lnTo>
                  <a:pt x="34" y="4"/>
                </a:lnTo>
                <a:lnTo>
                  <a:pt x="35" y="10"/>
                </a:lnTo>
                <a:lnTo>
                  <a:pt x="32" y="14"/>
                </a:lnTo>
                <a:lnTo>
                  <a:pt x="28"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3" name="Freeform 1267"/>
          <p:cNvSpPr>
            <a:spLocks/>
          </p:cNvSpPr>
          <p:nvPr/>
        </p:nvSpPr>
        <p:spPr bwMode="auto">
          <a:xfrm>
            <a:off x="4073525" y="4357688"/>
            <a:ext cx="74613" cy="31750"/>
          </a:xfrm>
          <a:custGeom>
            <a:avLst/>
            <a:gdLst>
              <a:gd name="T0" fmla="*/ 22682352 w 47"/>
              <a:gd name="T1" fmla="*/ 50403125 h 20"/>
              <a:gd name="T2" fmla="*/ 10080693 w 47"/>
              <a:gd name="T3" fmla="*/ 47883763 h 20"/>
              <a:gd name="T4" fmla="*/ 2520967 w 47"/>
              <a:gd name="T5" fmla="*/ 40322500 h 20"/>
              <a:gd name="T6" fmla="*/ 0 w 47"/>
              <a:gd name="T7" fmla="*/ 27720925 h 20"/>
              <a:gd name="T8" fmla="*/ 5040346 w 47"/>
              <a:gd name="T9" fmla="*/ 17640300 h 20"/>
              <a:gd name="T10" fmla="*/ 15121039 w 47"/>
              <a:gd name="T11" fmla="*/ 10080625 h 20"/>
              <a:gd name="T12" fmla="*/ 95766579 w 47"/>
              <a:gd name="T13" fmla="*/ 0 h 20"/>
              <a:gd name="T14" fmla="*/ 108368239 w 47"/>
              <a:gd name="T15" fmla="*/ 2520950 h 20"/>
              <a:gd name="T16" fmla="*/ 115927964 w 47"/>
              <a:gd name="T17" fmla="*/ 10080625 h 20"/>
              <a:gd name="T18" fmla="*/ 118448931 w 47"/>
              <a:gd name="T19" fmla="*/ 22682200 h 20"/>
              <a:gd name="T20" fmla="*/ 110887618 w 47"/>
              <a:gd name="T21" fmla="*/ 35282188 h 20"/>
              <a:gd name="T22" fmla="*/ 100806926 w 47"/>
              <a:gd name="T23" fmla="*/ 40322500 h 20"/>
              <a:gd name="T24" fmla="*/ 22682352 w 47"/>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1"/>
                </a:lnTo>
                <a:lnTo>
                  <a:pt x="2" y="7"/>
                </a:lnTo>
                <a:lnTo>
                  <a:pt x="6" y="4"/>
                </a:lnTo>
                <a:lnTo>
                  <a:pt x="38" y="0"/>
                </a:lnTo>
                <a:lnTo>
                  <a:pt x="43" y="1"/>
                </a:lnTo>
                <a:lnTo>
                  <a:pt x="46" y="4"/>
                </a:lnTo>
                <a:lnTo>
                  <a:pt x="47" y="9"/>
                </a:lnTo>
                <a:lnTo>
                  <a:pt x="44" y="14"/>
                </a:lnTo>
                <a:lnTo>
                  <a:pt x="40"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4" name="Freeform 1268"/>
          <p:cNvSpPr>
            <a:spLocks/>
          </p:cNvSpPr>
          <p:nvPr/>
        </p:nvSpPr>
        <p:spPr bwMode="auto">
          <a:xfrm>
            <a:off x="4122738" y="4346575"/>
            <a:ext cx="111125" cy="36513"/>
          </a:xfrm>
          <a:custGeom>
            <a:avLst/>
            <a:gdLst>
              <a:gd name="T0" fmla="*/ 22680613 w 70"/>
              <a:gd name="T1" fmla="*/ 57965181 h 23"/>
              <a:gd name="T2" fmla="*/ 10080625 w 70"/>
              <a:gd name="T3" fmla="*/ 55444197 h 23"/>
              <a:gd name="T4" fmla="*/ 2520950 w 70"/>
              <a:gd name="T5" fmla="*/ 47884418 h 23"/>
              <a:gd name="T6" fmla="*/ 0 w 70"/>
              <a:gd name="T7" fmla="*/ 35282671 h 23"/>
              <a:gd name="T8" fmla="*/ 7559675 w 70"/>
              <a:gd name="T9" fmla="*/ 25201908 h 23"/>
              <a:gd name="T10" fmla="*/ 17640300 w 70"/>
              <a:gd name="T11" fmla="*/ 17642129 h 23"/>
              <a:gd name="T12" fmla="*/ 153728738 w 70"/>
              <a:gd name="T13" fmla="*/ 0 h 23"/>
              <a:gd name="T14" fmla="*/ 166330313 w 70"/>
              <a:gd name="T15" fmla="*/ 2520985 h 23"/>
              <a:gd name="T16" fmla="*/ 173891575 w 70"/>
              <a:gd name="T17" fmla="*/ 10080763 h 23"/>
              <a:gd name="T18" fmla="*/ 176410938 w 70"/>
              <a:gd name="T19" fmla="*/ 25201908 h 23"/>
              <a:gd name="T20" fmla="*/ 171370625 w 70"/>
              <a:gd name="T21" fmla="*/ 35282671 h 23"/>
              <a:gd name="T22" fmla="*/ 161290000 w 70"/>
              <a:gd name="T23" fmla="*/ 40323052 h 23"/>
              <a:gd name="T24" fmla="*/ 22680613 w 70"/>
              <a:gd name="T25" fmla="*/ 5796518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3"/>
              <a:gd name="T41" fmla="*/ 70 w 7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3">
                <a:moveTo>
                  <a:pt x="9" y="23"/>
                </a:moveTo>
                <a:lnTo>
                  <a:pt x="4" y="22"/>
                </a:lnTo>
                <a:lnTo>
                  <a:pt x="1" y="19"/>
                </a:lnTo>
                <a:lnTo>
                  <a:pt x="0" y="14"/>
                </a:lnTo>
                <a:lnTo>
                  <a:pt x="3" y="10"/>
                </a:lnTo>
                <a:lnTo>
                  <a:pt x="7" y="7"/>
                </a:lnTo>
                <a:lnTo>
                  <a:pt x="61" y="0"/>
                </a:lnTo>
                <a:lnTo>
                  <a:pt x="66" y="1"/>
                </a:lnTo>
                <a:lnTo>
                  <a:pt x="69" y="4"/>
                </a:lnTo>
                <a:lnTo>
                  <a:pt x="70" y="10"/>
                </a:lnTo>
                <a:lnTo>
                  <a:pt x="68" y="14"/>
                </a:lnTo>
                <a:lnTo>
                  <a:pt x="64" y="16"/>
                </a:ln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5" name="Freeform 1269"/>
          <p:cNvSpPr>
            <a:spLocks/>
          </p:cNvSpPr>
          <p:nvPr/>
        </p:nvSpPr>
        <p:spPr bwMode="auto">
          <a:xfrm>
            <a:off x="4208463" y="4346575"/>
            <a:ext cx="34925" cy="25400"/>
          </a:xfrm>
          <a:custGeom>
            <a:avLst/>
            <a:gdLst>
              <a:gd name="T0" fmla="*/ 20161250 w 22"/>
              <a:gd name="T1" fmla="*/ 40322500 h 16"/>
              <a:gd name="T2" fmla="*/ 7559675 w 22"/>
              <a:gd name="T3" fmla="*/ 37801550 h 16"/>
              <a:gd name="T4" fmla="*/ 0 w 22"/>
              <a:gd name="T5" fmla="*/ 27720925 h 16"/>
              <a:gd name="T6" fmla="*/ 0 w 22"/>
              <a:gd name="T7" fmla="*/ 15120938 h 16"/>
              <a:gd name="T8" fmla="*/ 7559675 w 22"/>
              <a:gd name="T9" fmla="*/ 2520950 h 16"/>
              <a:gd name="T10" fmla="*/ 20161250 w 22"/>
              <a:gd name="T11" fmla="*/ 0 h 16"/>
              <a:gd name="T12" fmla="*/ 35282188 w 22"/>
              <a:gd name="T13" fmla="*/ 0 h 16"/>
              <a:gd name="T14" fmla="*/ 47883763 w 22"/>
              <a:gd name="T15" fmla="*/ 2520950 h 16"/>
              <a:gd name="T16" fmla="*/ 55443438 w 22"/>
              <a:gd name="T17" fmla="*/ 15120938 h 16"/>
              <a:gd name="T18" fmla="*/ 55443438 w 22"/>
              <a:gd name="T19" fmla="*/ 27720925 h 16"/>
              <a:gd name="T20" fmla="*/ 47883763 w 22"/>
              <a:gd name="T21" fmla="*/ 37801550 h 16"/>
              <a:gd name="T22" fmla="*/ 35282188 w 22"/>
              <a:gd name="T23" fmla="*/ 40322500 h 16"/>
              <a:gd name="T24" fmla="*/ 20161250 w 22"/>
              <a:gd name="T25" fmla="*/ 403225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6"/>
                </a:lnTo>
                <a:lnTo>
                  <a:pt x="3" y="1"/>
                </a:lnTo>
                <a:lnTo>
                  <a:pt x="8" y="0"/>
                </a:lnTo>
                <a:lnTo>
                  <a:pt x="14" y="0"/>
                </a:lnTo>
                <a:lnTo>
                  <a:pt x="19" y="1"/>
                </a:lnTo>
                <a:lnTo>
                  <a:pt x="22" y="6"/>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6" name="Freeform 1270"/>
          <p:cNvSpPr>
            <a:spLocks/>
          </p:cNvSpPr>
          <p:nvPr/>
        </p:nvSpPr>
        <p:spPr bwMode="auto">
          <a:xfrm>
            <a:off x="4217988" y="4327525"/>
            <a:ext cx="169862" cy="44450"/>
          </a:xfrm>
          <a:custGeom>
            <a:avLst/>
            <a:gdLst>
              <a:gd name="T0" fmla="*/ 22682133 w 107"/>
              <a:gd name="T1" fmla="*/ 70564375 h 28"/>
              <a:gd name="T2" fmla="*/ 10080595 w 107"/>
              <a:gd name="T3" fmla="*/ 68045013 h 28"/>
              <a:gd name="T4" fmla="*/ 2520943 w 107"/>
              <a:gd name="T5" fmla="*/ 60483750 h 28"/>
              <a:gd name="T6" fmla="*/ 0 w 107"/>
              <a:gd name="T7" fmla="*/ 47883763 h 28"/>
              <a:gd name="T8" fmla="*/ 5040298 w 107"/>
              <a:gd name="T9" fmla="*/ 37801550 h 28"/>
              <a:gd name="T10" fmla="*/ 15120893 w 107"/>
              <a:gd name="T11" fmla="*/ 30241875 h 28"/>
              <a:gd name="T12" fmla="*/ 244455230 w 107"/>
              <a:gd name="T13" fmla="*/ 0 h 28"/>
              <a:gd name="T14" fmla="*/ 259576123 w 107"/>
              <a:gd name="T15" fmla="*/ 2520950 h 28"/>
              <a:gd name="T16" fmla="*/ 267135776 w 107"/>
              <a:gd name="T17" fmla="*/ 10080625 h 28"/>
              <a:gd name="T18" fmla="*/ 269656719 w 107"/>
              <a:gd name="T19" fmla="*/ 22682200 h 28"/>
              <a:gd name="T20" fmla="*/ 262095479 w 107"/>
              <a:gd name="T21" fmla="*/ 32762825 h 28"/>
              <a:gd name="T22" fmla="*/ 252014883 w 107"/>
              <a:gd name="T23" fmla="*/ 40322500 h 28"/>
              <a:gd name="T24" fmla="*/ 22682133 w 107"/>
              <a:gd name="T25" fmla="*/ 70564375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8"/>
              <a:gd name="T41" fmla="*/ 107 w 10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8">
                <a:moveTo>
                  <a:pt x="9" y="28"/>
                </a:moveTo>
                <a:lnTo>
                  <a:pt x="4" y="27"/>
                </a:lnTo>
                <a:lnTo>
                  <a:pt x="1" y="24"/>
                </a:lnTo>
                <a:lnTo>
                  <a:pt x="0" y="19"/>
                </a:lnTo>
                <a:lnTo>
                  <a:pt x="2" y="15"/>
                </a:lnTo>
                <a:lnTo>
                  <a:pt x="6" y="12"/>
                </a:lnTo>
                <a:lnTo>
                  <a:pt x="97" y="0"/>
                </a:lnTo>
                <a:lnTo>
                  <a:pt x="103" y="1"/>
                </a:lnTo>
                <a:lnTo>
                  <a:pt x="106" y="4"/>
                </a:lnTo>
                <a:lnTo>
                  <a:pt x="107" y="9"/>
                </a:lnTo>
                <a:lnTo>
                  <a:pt x="104" y="13"/>
                </a:lnTo>
                <a:lnTo>
                  <a:pt x="100" y="16"/>
                </a:lnTo>
                <a:lnTo>
                  <a:pt x="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7" name="Freeform 1271"/>
          <p:cNvSpPr>
            <a:spLocks/>
          </p:cNvSpPr>
          <p:nvPr/>
        </p:nvSpPr>
        <p:spPr bwMode="auto">
          <a:xfrm>
            <a:off x="4362450" y="4292600"/>
            <a:ext cx="268288" cy="60325"/>
          </a:xfrm>
          <a:custGeom>
            <a:avLst/>
            <a:gdLst>
              <a:gd name="T0" fmla="*/ 22682242 w 169"/>
              <a:gd name="T1" fmla="*/ 95765938 h 38"/>
              <a:gd name="T2" fmla="*/ 10080644 w 169"/>
              <a:gd name="T3" fmla="*/ 93246575 h 38"/>
              <a:gd name="T4" fmla="*/ 2520955 w 169"/>
              <a:gd name="T5" fmla="*/ 85685313 h 38"/>
              <a:gd name="T6" fmla="*/ 0 w 169"/>
              <a:gd name="T7" fmla="*/ 73083738 h 38"/>
              <a:gd name="T8" fmla="*/ 5040322 w 169"/>
              <a:gd name="T9" fmla="*/ 63003113 h 38"/>
              <a:gd name="T10" fmla="*/ 15120966 w 169"/>
              <a:gd name="T11" fmla="*/ 55443438 h 38"/>
              <a:gd name="T12" fmla="*/ 403225751 w 169"/>
              <a:gd name="T13" fmla="*/ 0 h 38"/>
              <a:gd name="T14" fmla="*/ 415827350 w 169"/>
              <a:gd name="T15" fmla="*/ 5040313 h 38"/>
              <a:gd name="T16" fmla="*/ 423387039 w 169"/>
              <a:gd name="T17" fmla="*/ 10080625 h 38"/>
              <a:gd name="T18" fmla="*/ 425907994 w 169"/>
              <a:gd name="T19" fmla="*/ 25201563 h 38"/>
              <a:gd name="T20" fmla="*/ 420867672 w 169"/>
              <a:gd name="T21" fmla="*/ 35282188 h 38"/>
              <a:gd name="T22" fmla="*/ 410787028 w 169"/>
              <a:gd name="T23" fmla="*/ 40322500 h 38"/>
              <a:gd name="T24" fmla="*/ 22682242 w 169"/>
              <a:gd name="T25" fmla="*/ 95765938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38"/>
              <a:gd name="T41" fmla="*/ 169 w 169"/>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38">
                <a:moveTo>
                  <a:pt x="9" y="38"/>
                </a:moveTo>
                <a:lnTo>
                  <a:pt x="4" y="37"/>
                </a:lnTo>
                <a:lnTo>
                  <a:pt x="1" y="34"/>
                </a:lnTo>
                <a:lnTo>
                  <a:pt x="0" y="29"/>
                </a:lnTo>
                <a:lnTo>
                  <a:pt x="2" y="25"/>
                </a:lnTo>
                <a:lnTo>
                  <a:pt x="6" y="22"/>
                </a:lnTo>
                <a:lnTo>
                  <a:pt x="160" y="0"/>
                </a:lnTo>
                <a:lnTo>
                  <a:pt x="165" y="2"/>
                </a:lnTo>
                <a:lnTo>
                  <a:pt x="168" y="4"/>
                </a:lnTo>
                <a:lnTo>
                  <a:pt x="169" y="10"/>
                </a:lnTo>
                <a:lnTo>
                  <a:pt x="167" y="14"/>
                </a:lnTo>
                <a:lnTo>
                  <a:pt x="163" y="16"/>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8" name="Freeform 1272"/>
          <p:cNvSpPr>
            <a:spLocks/>
          </p:cNvSpPr>
          <p:nvPr/>
        </p:nvSpPr>
        <p:spPr bwMode="auto">
          <a:xfrm>
            <a:off x="4605338" y="4284663"/>
            <a:ext cx="90487" cy="33337"/>
          </a:xfrm>
          <a:custGeom>
            <a:avLst/>
            <a:gdLst>
              <a:gd name="T0" fmla="*/ 25201423 w 57"/>
              <a:gd name="T1" fmla="*/ 52923281 h 21"/>
              <a:gd name="T2" fmla="*/ 10080569 w 57"/>
              <a:gd name="T3" fmla="*/ 50402369 h 21"/>
              <a:gd name="T4" fmla="*/ 2520936 w 57"/>
              <a:gd name="T5" fmla="*/ 42842807 h 21"/>
              <a:gd name="T6" fmla="*/ 0 w 57"/>
              <a:gd name="T7" fmla="*/ 30241421 h 21"/>
              <a:gd name="T8" fmla="*/ 7561221 w 57"/>
              <a:gd name="T9" fmla="*/ 20160948 h 21"/>
              <a:gd name="T10" fmla="*/ 17641790 w 57"/>
              <a:gd name="T11" fmla="*/ 12601386 h 21"/>
              <a:gd name="T12" fmla="*/ 120966832 w 57"/>
              <a:gd name="T13" fmla="*/ 0 h 21"/>
              <a:gd name="T14" fmla="*/ 133568337 w 57"/>
              <a:gd name="T15" fmla="*/ 2520912 h 21"/>
              <a:gd name="T16" fmla="*/ 141127970 w 57"/>
              <a:gd name="T17" fmla="*/ 10080474 h 21"/>
              <a:gd name="T18" fmla="*/ 143648906 w 57"/>
              <a:gd name="T19" fmla="*/ 22681860 h 21"/>
              <a:gd name="T20" fmla="*/ 136087686 w 57"/>
              <a:gd name="T21" fmla="*/ 32762334 h 21"/>
              <a:gd name="T22" fmla="*/ 126007116 w 57"/>
              <a:gd name="T23" fmla="*/ 40321895 h 21"/>
              <a:gd name="T24" fmla="*/ 25201423 w 57"/>
              <a:gd name="T25" fmla="*/ 529232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1"/>
              <a:gd name="T41" fmla="*/ 57 w 5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1">
                <a:moveTo>
                  <a:pt x="10" y="21"/>
                </a:moveTo>
                <a:lnTo>
                  <a:pt x="4" y="20"/>
                </a:lnTo>
                <a:lnTo>
                  <a:pt x="1" y="17"/>
                </a:lnTo>
                <a:lnTo>
                  <a:pt x="0" y="12"/>
                </a:lnTo>
                <a:lnTo>
                  <a:pt x="3" y="8"/>
                </a:lnTo>
                <a:lnTo>
                  <a:pt x="7" y="5"/>
                </a:lnTo>
                <a:lnTo>
                  <a:pt x="48" y="0"/>
                </a:lnTo>
                <a:lnTo>
                  <a:pt x="53" y="1"/>
                </a:lnTo>
                <a:lnTo>
                  <a:pt x="56" y="4"/>
                </a:lnTo>
                <a:lnTo>
                  <a:pt x="57" y="9"/>
                </a:lnTo>
                <a:lnTo>
                  <a:pt x="54" y="13"/>
                </a:lnTo>
                <a:lnTo>
                  <a:pt x="50" y="16"/>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739" name="Rectangle 1273"/>
          <p:cNvSpPr>
            <a:spLocks noChangeArrowheads="1"/>
          </p:cNvSpPr>
          <p:nvPr/>
        </p:nvSpPr>
        <p:spPr bwMode="auto">
          <a:xfrm>
            <a:off x="1719263" y="1654175"/>
            <a:ext cx="11112"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740" name="Rectangle 1274"/>
          <p:cNvSpPr>
            <a:spLocks noChangeArrowheads="1"/>
          </p:cNvSpPr>
          <p:nvPr/>
        </p:nvSpPr>
        <p:spPr bwMode="auto">
          <a:xfrm>
            <a:off x="1719263" y="1654175"/>
            <a:ext cx="350678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741" name="Rectangle 1275"/>
          <p:cNvSpPr>
            <a:spLocks noChangeArrowheads="1"/>
          </p:cNvSpPr>
          <p:nvPr/>
        </p:nvSpPr>
        <p:spPr bwMode="auto">
          <a:xfrm>
            <a:off x="5218113" y="1654175"/>
            <a:ext cx="9525"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742" name="Rectangle 1276"/>
          <p:cNvSpPr>
            <a:spLocks noChangeArrowheads="1"/>
          </p:cNvSpPr>
          <p:nvPr/>
        </p:nvSpPr>
        <p:spPr bwMode="auto">
          <a:xfrm>
            <a:off x="1719263" y="4767263"/>
            <a:ext cx="3506787" cy="11112"/>
          </a:xfrm>
          <a:prstGeom prst="rect">
            <a:avLst/>
          </a:prstGeom>
          <a:solidFill>
            <a:schemeClr val="tx1"/>
          </a:solidFill>
          <a:ln>
            <a:solidFill>
              <a:schemeClr val="tx1"/>
            </a:solidFill>
          </a:ln>
          <a:extLst/>
        </p:spPr>
        <p:txBody>
          <a:bodyPr/>
          <a:lstStyle/>
          <a:p>
            <a:endParaRPr lang="en-US">
              <a:latin typeface="Calibri" pitchFamily="34" charset="0"/>
              <a:cs typeface="Calibri" pitchFamily="34" charset="0"/>
            </a:endParaRPr>
          </a:p>
        </p:txBody>
      </p:sp>
      <p:sp>
        <p:nvSpPr>
          <p:cNvPr id="80744" name="Text Box 61"/>
          <p:cNvSpPr txBox="1">
            <a:spLocks noChangeArrowheads="1"/>
          </p:cNvSpPr>
          <p:nvPr/>
        </p:nvSpPr>
        <p:spPr bwMode="auto">
          <a:xfrm>
            <a:off x="5387975" y="4335463"/>
            <a:ext cx="260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FFFF"/>
                </a:solidFill>
                <a:latin typeface="Calibri" pitchFamily="34" charset="0"/>
                <a:ea typeface="MS PGothic" pitchFamily="34" charset="-128"/>
                <a:cs typeface="Calibri" pitchFamily="34" charset="0"/>
              </a:rPr>
              <a:t>T3 and MMR deficient (11%)</a:t>
            </a:r>
          </a:p>
        </p:txBody>
      </p:sp>
      <p:sp>
        <p:nvSpPr>
          <p:cNvPr id="80745" name="Text Box 62"/>
          <p:cNvSpPr txBox="1">
            <a:spLocks noChangeArrowheads="1"/>
          </p:cNvSpPr>
          <p:nvPr/>
        </p:nvSpPr>
        <p:spPr bwMode="auto">
          <a:xfrm>
            <a:off x="5387975" y="1703388"/>
            <a:ext cx="2684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0000"/>
                </a:solidFill>
                <a:latin typeface="Calibri" pitchFamily="34" charset="0"/>
                <a:ea typeface="MS PGothic" pitchFamily="34" charset="-128"/>
                <a:cs typeface="Calibri" pitchFamily="34" charset="0"/>
              </a:rPr>
              <a:t>T4 and MMR proficient (13%)</a:t>
            </a:r>
          </a:p>
        </p:txBody>
      </p:sp>
      <p:sp>
        <p:nvSpPr>
          <p:cNvPr id="80746" name="Text Box 63"/>
          <p:cNvSpPr txBox="1">
            <a:spLocks noChangeArrowheads="1"/>
          </p:cNvSpPr>
          <p:nvPr/>
        </p:nvSpPr>
        <p:spPr bwMode="auto">
          <a:xfrm>
            <a:off x="5387975" y="3011488"/>
            <a:ext cx="2684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99FF99"/>
                </a:solidFill>
                <a:latin typeface="Calibri" pitchFamily="34" charset="0"/>
                <a:ea typeface="MS PGothic" pitchFamily="34" charset="-128"/>
                <a:cs typeface="Calibri" pitchFamily="34" charset="0"/>
              </a:rPr>
              <a:t>T3 and MMR proficient (74%)</a:t>
            </a:r>
          </a:p>
        </p:txBody>
      </p:sp>
      <p:sp>
        <p:nvSpPr>
          <p:cNvPr id="80747" name="Text Box 64"/>
          <p:cNvSpPr txBox="1">
            <a:spLocks noChangeArrowheads="1"/>
          </p:cNvSpPr>
          <p:nvPr/>
        </p:nvSpPr>
        <p:spPr bwMode="auto">
          <a:xfrm>
            <a:off x="1174750" y="5614988"/>
            <a:ext cx="7037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dirty="0">
                <a:solidFill>
                  <a:srgbClr val="FFFFFF"/>
                </a:solidFill>
                <a:latin typeface="Calibri" pitchFamily="34" charset="0"/>
                <a:cs typeface="Calibri" pitchFamily="34" charset="0"/>
              </a:rPr>
              <a:t>Rare patients (2% of all patients) with T4, MMR-D tumors had estimated recurrence risks that approximated (with large confidence intervals) those for patients with T3 stage, MMR-P tumors and were not included in this figure.</a:t>
            </a:r>
          </a:p>
          <a:p>
            <a:pPr eaLnBrk="1" hangingPunct="1"/>
            <a:endParaRPr lang="en-US" sz="1200" dirty="0">
              <a:solidFill>
                <a:srgbClr val="FFFFFF"/>
              </a:solidFill>
              <a:latin typeface="Calibri" pitchFamily="34" charset="0"/>
              <a:ea typeface="MS PGothic" pitchFamily="34" charset="-128"/>
              <a:cs typeface="Calibri" pitchFamily="34" charset="0"/>
            </a:endParaRPr>
          </a:p>
        </p:txBody>
      </p:sp>
      <p:sp>
        <p:nvSpPr>
          <p:cNvPr id="80749" name="Freeform 203"/>
          <p:cNvSpPr>
            <a:spLocks noChangeAspect="1"/>
          </p:cNvSpPr>
          <p:nvPr/>
        </p:nvSpPr>
        <p:spPr bwMode="auto">
          <a:xfrm>
            <a:off x="1973263" y="2720975"/>
            <a:ext cx="33337" cy="9525"/>
          </a:xfrm>
          <a:custGeom>
            <a:avLst/>
            <a:gdLst>
              <a:gd name="T0" fmla="*/ 0 w 21"/>
              <a:gd name="T1" fmla="*/ 7824788 h 8"/>
              <a:gd name="T2" fmla="*/ 47883044 w 21"/>
              <a:gd name="T3" fmla="*/ 0 h 8"/>
              <a:gd name="T4" fmla="*/ 52923281 w 21"/>
              <a:gd name="T5" fmla="*/ 5217319 h 8"/>
              <a:gd name="T6" fmla="*/ 5040237 w 21"/>
              <a:gd name="T7" fmla="*/ 10433447 h 8"/>
              <a:gd name="T8" fmla="*/ 0 w 21"/>
              <a:gd name="T9" fmla="*/ 7824788 h 8"/>
              <a:gd name="T10" fmla="*/ 0 60000 65536"/>
              <a:gd name="T11" fmla="*/ 0 60000 65536"/>
              <a:gd name="T12" fmla="*/ 0 60000 65536"/>
              <a:gd name="T13" fmla="*/ 0 60000 65536"/>
              <a:gd name="T14" fmla="*/ 0 60000 65536"/>
              <a:gd name="T15" fmla="*/ 0 w 21"/>
              <a:gd name="T16" fmla="*/ 0 h 8"/>
              <a:gd name="T17" fmla="*/ 21 w 21"/>
              <a:gd name="T18" fmla="*/ 8 h 8"/>
            </a:gdLst>
            <a:ahLst/>
            <a:cxnLst>
              <a:cxn ang="T10">
                <a:pos x="T0" y="T1"/>
              </a:cxn>
              <a:cxn ang="T11">
                <a:pos x="T2" y="T3"/>
              </a:cxn>
              <a:cxn ang="T12">
                <a:pos x="T4" y="T5"/>
              </a:cxn>
              <a:cxn ang="T13">
                <a:pos x="T6" y="T7"/>
              </a:cxn>
              <a:cxn ang="T14">
                <a:pos x="T8" y="T9"/>
              </a:cxn>
            </a:cxnLst>
            <a:rect l="T15" t="T16" r="T17" b="T18"/>
            <a:pathLst>
              <a:path w="21" h="8">
                <a:moveTo>
                  <a:pt x="0" y="6"/>
                </a:moveTo>
                <a:lnTo>
                  <a:pt x="19" y="0"/>
                </a:lnTo>
                <a:lnTo>
                  <a:pt x="21" y="4"/>
                </a:lnTo>
                <a:lnTo>
                  <a:pt x="2" y="8"/>
                </a:lnTo>
                <a:lnTo>
                  <a:pt x="0" y="6"/>
                </a:lnTo>
                <a:close/>
              </a:path>
            </a:pathLst>
          </a:cu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750" name="Freeform 204"/>
          <p:cNvSpPr>
            <a:spLocks noChangeAspect="1"/>
          </p:cNvSpPr>
          <p:nvPr/>
        </p:nvSpPr>
        <p:spPr bwMode="auto">
          <a:xfrm>
            <a:off x="2033588" y="2708275"/>
            <a:ext cx="23812" cy="9525"/>
          </a:xfrm>
          <a:custGeom>
            <a:avLst/>
            <a:gdLst>
              <a:gd name="T0" fmla="*/ 0 w 15"/>
              <a:gd name="T1" fmla="*/ 5217319 h 8"/>
              <a:gd name="T2" fmla="*/ 35281447 w 15"/>
              <a:gd name="T3" fmla="*/ 0 h 8"/>
              <a:gd name="T4" fmla="*/ 37802344 w 15"/>
              <a:gd name="T5" fmla="*/ 5217319 h 8"/>
              <a:gd name="T6" fmla="*/ 5040207 w 15"/>
              <a:gd name="T7" fmla="*/ 10433447 h 8"/>
              <a:gd name="T8" fmla="*/ 0 w 15"/>
              <a:gd name="T9" fmla="*/ 5217319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4"/>
                </a:moveTo>
                <a:lnTo>
                  <a:pt x="14" y="0"/>
                </a:lnTo>
                <a:lnTo>
                  <a:pt x="15" y="4"/>
                </a:lnTo>
                <a:lnTo>
                  <a:pt x="2"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1" name="Freeform 205"/>
          <p:cNvSpPr>
            <a:spLocks noChangeAspect="1"/>
          </p:cNvSpPr>
          <p:nvPr/>
        </p:nvSpPr>
        <p:spPr bwMode="auto">
          <a:xfrm>
            <a:off x="2055813" y="2706688"/>
            <a:ext cx="7937" cy="4762"/>
          </a:xfrm>
          <a:custGeom>
            <a:avLst/>
            <a:gdLst>
              <a:gd name="T0" fmla="*/ 0 w 5"/>
              <a:gd name="T1" fmla="*/ 1042878 h 5"/>
              <a:gd name="T2" fmla="*/ 12600781 w 5"/>
              <a:gd name="T3" fmla="*/ 0 h 5"/>
              <a:gd name="T4" fmla="*/ 12600781 w 5"/>
              <a:gd name="T5" fmla="*/ 4173417 h 5"/>
              <a:gd name="T6" fmla="*/ 2520791 w 5"/>
              <a:gd name="T7" fmla="*/ 5216295 h 5"/>
              <a:gd name="T8" fmla="*/ 0 w 5"/>
              <a:gd name="T9" fmla="*/ 1042878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5" y="0"/>
                </a:lnTo>
                <a:lnTo>
                  <a:pt x="5" y="4"/>
                </a:lnTo>
                <a:lnTo>
                  <a:pt x="1"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2" name="Freeform 206"/>
          <p:cNvSpPr>
            <a:spLocks noChangeAspect="1"/>
          </p:cNvSpPr>
          <p:nvPr/>
        </p:nvSpPr>
        <p:spPr bwMode="auto">
          <a:xfrm>
            <a:off x="2092325" y="2690813"/>
            <a:ext cx="31750" cy="11112"/>
          </a:xfrm>
          <a:custGeom>
            <a:avLst/>
            <a:gdLst>
              <a:gd name="T0" fmla="*/ 0 w 20"/>
              <a:gd name="T1" fmla="*/ 7301695 h 10"/>
              <a:gd name="T2" fmla="*/ 47883763 w 20"/>
              <a:gd name="T3" fmla="*/ 0 h 10"/>
              <a:gd name="T4" fmla="*/ 50403125 w 20"/>
              <a:gd name="T5" fmla="*/ 4868167 h 10"/>
              <a:gd name="T6" fmla="*/ 2520950 w 20"/>
              <a:gd name="T7" fmla="*/ 12169862 h 10"/>
              <a:gd name="T8" fmla="*/ 0 w 20"/>
              <a:gd name="T9" fmla="*/ 7301695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0" y="6"/>
                </a:moveTo>
                <a:lnTo>
                  <a:pt x="19" y="0"/>
                </a:lnTo>
                <a:lnTo>
                  <a:pt x="20" y="4"/>
                </a:lnTo>
                <a:lnTo>
                  <a:pt x="1" y="10"/>
                </a:lnTo>
                <a:lnTo>
                  <a:pt x="0" y="6"/>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3" name="Freeform 207"/>
          <p:cNvSpPr>
            <a:spLocks noChangeAspect="1"/>
          </p:cNvSpPr>
          <p:nvPr/>
        </p:nvSpPr>
        <p:spPr bwMode="auto">
          <a:xfrm>
            <a:off x="2152650" y="2676525"/>
            <a:ext cx="31750" cy="9525"/>
          </a:xfrm>
          <a:custGeom>
            <a:avLst/>
            <a:gdLst>
              <a:gd name="T0" fmla="*/ 0 w 20"/>
              <a:gd name="T1" fmla="*/ 5217319 h 8"/>
              <a:gd name="T2" fmla="*/ 47883763 w 20"/>
              <a:gd name="T3" fmla="*/ 0 h 8"/>
              <a:gd name="T4" fmla="*/ 50403125 w 20"/>
              <a:gd name="T5" fmla="*/ 5217319 h 8"/>
              <a:gd name="T6" fmla="*/ 2520950 w 20"/>
              <a:gd name="T7" fmla="*/ 10433447 h 8"/>
              <a:gd name="T8" fmla="*/ 0 w 20"/>
              <a:gd name="T9" fmla="*/ 5217319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0" y="4"/>
                </a:moveTo>
                <a:lnTo>
                  <a:pt x="19" y="0"/>
                </a:lnTo>
                <a:lnTo>
                  <a:pt x="20" y="4"/>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4" name="Freeform 208"/>
          <p:cNvSpPr>
            <a:spLocks noChangeAspect="1"/>
          </p:cNvSpPr>
          <p:nvPr/>
        </p:nvSpPr>
        <p:spPr bwMode="auto">
          <a:xfrm>
            <a:off x="2212975" y="2659063"/>
            <a:ext cx="30163" cy="9525"/>
          </a:xfrm>
          <a:custGeom>
            <a:avLst/>
            <a:gdLst>
              <a:gd name="T0" fmla="*/ 0 w 19"/>
              <a:gd name="T1" fmla="*/ 5796492 h 9"/>
              <a:gd name="T2" fmla="*/ 45363564 w 19"/>
              <a:gd name="T3" fmla="*/ 0 h 9"/>
              <a:gd name="T4" fmla="*/ 47884556 w 19"/>
              <a:gd name="T5" fmla="*/ 4636558 h 9"/>
              <a:gd name="T6" fmla="*/ 0 w 19"/>
              <a:gd name="T7" fmla="*/ 10433050 h 9"/>
              <a:gd name="T8" fmla="*/ 0 w 19"/>
              <a:gd name="T9" fmla="*/ 5796492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8" y="0"/>
                </a:lnTo>
                <a:lnTo>
                  <a:pt x="19" y="4"/>
                </a:lnTo>
                <a:lnTo>
                  <a:pt x="0" y="9"/>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5" name="Freeform 209"/>
          <p:cNvSpPr>
            <a:spLocks noChangeAspect="1"/>
          </p:cNvSpPr>
          <p:nvPr/>
        </p:nvSpPr>
        <p:spPr bwMode="auto">
          <a:xfrm>
            <a:off x="2271713" y="2647950"/>
            <a:ext cx="15875" cy="7938"/>
          </a:xfrm>
          <a:custGeom>
            <a:avLst/>
            <a:gdLst>
              <a:gd name="T0" fmla="*/ 0 w 10"/>
              <a:gd name="T1" fmla="*/ 3726324 h 7"/>
              <a:gd name="T2" fmla="*/ 22682200 w 10"/>
              <a:gd name="T3" fmla="*/ 0 h 7"/>
              <a:gd name="T4" fmla="*/ 25201563 w 10"/>
              <a:gd name="T5" fmla="*/ 4968054 h 7"/>
              <a:gd name="T6" fmla="*/ 2520950 w 10"/>
              <a:gd name="T7" fmla="*/ 8694378 h 7"/>
              <a:gd name="T8" fmla="*/ 0 w 10"/>
              <a:gd name="T9" fmla="*/ 3726324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3"/>
                </a:moveTo>
                <a:lnTo>
                  <a:pt x="9" y="0"/>
                </a:lnTo>
                <a:lnTo>
                  <a:pt x="10"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6" name="Freeform 210"/>
          <p:cNvSpPr>
            <a:spLocks noChangeAspect="1"/>
          </p:cNvSpPr>
          <p:nvPr/>
        </p:nvSpPr>
        <p:spPr bwMode="auto">
          <a:xfrm>
            <a:off x="2286000" y="2643188"/>
            <a:ext cx="17463" cy="7937"/>
          </a:xfrm>
          <a:custGeom>
            <a:avLst/>
            <a:gdLst>
              <a:gd name="T0" fmla="*/ 0 w 11"/>
              <a:gd name="T1" fmla="*/ 3725855 h 7"/>
              <a:gd name="T2" fmla="*/ 25202284 w 11"/>
              <a:gd name="T3" fmla="*/ 0 h 7"/>
              <a:gd name="T4" fmla="*/ 27723306 w 11"/>
              <a:gd name="T5" fmla="*/ 4967428 h 7"/>
              <a:gd name="T6" fmla="*/ 2521022 w 11"/>
              <a:gd name="T7" fmla="*/ 8693283 h 7"/>
              <a:gd name="T8" fmla="*/ 0 w 11"/>
              <a:gd name="T9" fmla="*/ 3725855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3"/>
                </a:moveTo>
                <a:lnTo>
                  <a:pt x="10" y="0"/>
                </a:lnTo>
                <a:lnTo>
                  <a:pt x="11"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7" name="Freeform 211"/>
          <p:cNvSpPr>
            <a:spLocks noChangeAspect="1"/>
          </p:cNvSpPr>
          <p:nvPr/>
        </p:nvSpPr>
        <p:spPr bwMode="auto">
          <a:xfrm>
            <a:off x="2328863" y="2627313"/>
            <a:ext cx="33337" cy="9525"/>
          </a:xfrm>
          <a:custGeom>
            <a:avLst/>
            <a:gdLst>
              <a:gd name="T0" fmla="*/ 0 w 21"/>
              <a:gd name="T1" fmla="*/ 5796492 h 9"/>
              <a:gd name="T2" fmla="*/ 47883044 w 21"/>
              <a:gd name="T3" fmla="*/ 0 h 9"/>
              <a:gd name="T4" fmla="*/ 52923281 w 21"/>
              <a:gd name="T5" fmla="*/ 4636558 h 9"/>
              <a:gd name="T6" fmla="*/ 5040237 w 21"/>
              <a:gd name="T7" fmla="*/ 10433050 h 9"/>
              <a:gd name="T8" fmla="*/ 0 w 21"/>
              <a:gd name="T9" fmla="*/ 579649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5"/>
                </a:moveTo>
                <a:lnTo>
                  <a:pt x="19" y="0"/>
                </a:lnTo>
                <a:lnTo>
                  <a:pt x="21" y="4"/>
                </a:lnTo>
                <a:lnTo>
                  <a:pt x="2" y="9"/>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8" name="Freeform 212"/>
          <p:cNvSpPr>
            <a:spLocks noChangeAspect="1"/>
          </p:cNvSpPr>
          <p:nvPr/>
        </p:nvSpPr>
        <p:spPr bwMode="auto">
          <a:xfrm>
            <a:off x="2389188" y="2609850"/>
            <a:ext cx="30162" cy="9525"/>
          </a:xfrm>
          <a:custGeom>
            <a:avLst/>
            <a:gdLst>
              <a:gd name="T0" fmla="*/ 0 w 19"/>
              <a:gd name="T1" fmla="*/ 5796492 h 9"/>
              <a:gd name="T2" fmla="*/ 45362061 w 19"/>
              <a:gd name="T3" fmla="*/ 0 h 9"/>
              <a:gd name="T4" fmla="*/ 47882969 w 19"/>
              <a:gd name="T5" fmla="*/ 4636558 h 9"/>
              <a:gd name="T6" fmla="*/ 5040229 w 19"/>
              <a:gd name="T7" fmla="*/ 10433050 h 9"/>
              <a:gd name="T8" fmla="*/ 0 w 19"/>
              <a:gd name="T9" fmla="*/ 5796492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8" y="0"/>
                </a:lnTo>
                <a:lnTo>
                  <a:pt x="19" y="4"/>
                </a:lnTo>
                <a:lnTo>
                  <a:pt x="2" y="9"/>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59" name="Freeform 213"/>
          <p:cNvSpPr>
            <a:spLocks noChangeAspect="1"/>
          </p:cNvSpPr>
          <p:nvPr/>
        </p:nvSpPr>
        <p:spPr bwMode="auto">
          <a:xfrm>
            <a:off x="2447925" y="2589213"/>
            <a:ext cx="30163" cy="12700"/>
          </a:xfrm>
          <a:custGeom>
            <a:avLst/>
            <a:gdLst>
              <a:gd name="T0" fmla="*/ 0 w 19"/>
              <a:gd name="T1" fmla="*/ 8853055 h 11"/>
              <a:gd name="T2" fmla="*/ 45363564 w 19"/>
              <a:gd name="T3" fmla="*/ 0 h 11"/>
              <a:gd name="T4" fmla="*/ 47884556 w 19"/>
              <a:gd name="T5" fmla="*/ 6323445 h 11"/>
              <a:gd name="T6" fmla="*/ 2520992 w 19"/>
              <a:gd name="T7" fmla="*/ 13911118 h 11"/>
              <a:gd name="T8" fmla="*/ 0 w 19"/>
              <a:gd name="T9" fmla="*/ 8853055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7"/>
                </a:moveTo>
                <a:lnTo>
                  <a:pt x="18" y="0"/>
                </a:lnTo>
                <a:lnTo>
                  <a:pt x="19" y="5"/>
                </a:lnTo>
                <a:lnTo>
                  <a:pt x="1" y="11"/>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0" name="Freeform 214"/>
          <p:cNvSpPr>
            <a:spLocks noChangeAspect="1"/>
          </p:cNvSpPr>
          <p:nvPr/>
        </p:nvSpPr>
        <p:spPr bwMode="auto">
          <a:xfrm>
            <a:off x="2506663" y="2573338"/>
            <a:ext cx="30162" cy="9525"/>
          </a:xfrm>
          <a:custGeom>
            <a:avLst/>
            <a:gdLst>
              <a:gd name="T0" fmla="*/ 0 w 19"/>
              <a:gd name="T1" fmla="*/ 5796492 h 9"/>
              <a:gd name="T2" fmla="*/ 42842740 w 19"/>
              <a:gd name="T3" fmla="*/ 0 h 9"/>
              <a:gd name="T4" fmla="*/ 47882969 w 19"/>
              <a:gd name="T5" fmla="*/ 4636558 h 9"/>
              <a:gd name="T6" fmla="*/ 2520908 w 19"/>
              <a:gd name="T7" fmla="*/ 10433050 h 9"/>
              <a:gd name="T8" fmla="*/ 0 w 19"/>
              <a:gd name="T9" fmla="*/ 5796492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7" y="0"/>
                </a:lnTo>
                <a:lnTo>
                  <a:pt x="19" y="4"/>
                </a:lnTo>
                <a:lnTo>
                  <a:pt x="1" y="9"/>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1" name="Freeform 215"/>
          <p:cNvSpPr>
            <a:spLocks noChangeAspect="1"/>
          </p:cNvSpPr>
          <p:nvPr/>
        </p:nvSpPr>
        <p:spPr bwMode="auto">
          <a:xfrm>
            <a:off x="2563813" y="2562225"/>
            <a:ext cx="6350" cy="4763"/>
          </a:xfrm>
          <a:custGeom>
            <a:avLst/>
            <a:gdLst>
              <a:gd name="T0" fmla="*/ 0 w 4"/>
              <a:gd name="T1" fmla="*/ 0 h 4"/>
              <a:gd name="T2" fmla="*/ 7559675 w 4"/>
              <a:gd name="T3" fmla="*/ 0 h 4"/>
              <a:gd name="T4" fmla="*/ 10080625 w 4"/>
              <a:gd name="T5" fmla="*/ 5217867 h 4"/>
              <a:gd name="T6" fmla="*/ 5040313 w 4"/>
              <a:gd name="T7" fmla="*/ 521786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3" y="0"/>
                </a:lnTo>
                <a:lnTo>
                  <a:pt x="4" y="4"/>
                </a:lnTo>
                <a:lnTo>
                  <a:pt x="2"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2" name="Freeform 216"/>
          <p:cNvSpPr>
            <a:spLocks noChangeAspect="1"/>
          </p:cNvSpPr>
          <p:nvPr/>
        </p:nvSpPr>
        <p:spPr bwMode="auto">
          <a:xfrm>
            <a:off x="2568575" y="2557463"/>
            <a:ext cx="12700" cy="7937"/>
          </a:xfrm>
          <a:custGeom>
            <a:avLst/>
            <a:gdLst>
              <a:gd name="T0" fmla="*/ 0 w 8"/>
              <a:gd name="T1" fmla="*/ 3725855 h 7"/>
              <a:gd name="T2" fmla="*/ 17640300 w 8"/>
              <a:gd name="T3" fmla="*/ 0 h 7"/>
              <a:gd name="T4" fmla="*/ 20161250 w 8"/>
              <a:gd name="T5" fmla="*/ 4967428 h 7"/>
              <a:gd name="T6" fmla="*/ 2520950 w 8"/>
              <a:gd name="T7" fmla="*/ 8693283 h 7"/>
              <a:gd name="T8" fmla="*/ 0 w 8"/>
              <a:gd name="T9" fmla="*/ 372585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3"/>
                </a:moveTo>
                <a:lnTo>
                  <a:pt x="7" y="0"/>
                </a:lnTo>
                <a:lnTo>
                  <a:pt x="8"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3" name="Freeform 217"/>
          <p:cNvSpPr>
            <a:spLocks noChangeAspect="1"/>
          </p:cNvSpPr>
          <p:nvPr/>
        </p:nvSpPr>
        <p:spPr bwMode="auto">
          <a:xfrm>
            <a:off x="2579688" y="2552700"/>
            <a:ext cx="14287" cy="7938"/>
          </a:xfrm>
          <a:custGeom>
            <a:avLst/>
            <a:gdLst>
              <a:gd name="T0" fmla="*/ 0 w 9"/>
              <a:gd name="T1" fmla="*/ 3726324 h 7"/>
              <a:gd name="T2" fmla="*/ 20160544 w 9"/>
              <a:gd name="T3" fmla="*/ 0 h 7"/>
              <a:gd name="T4" fmla="*/ 22681406 w 9"/>
              <a:gd name="T5" fmla="*/ 4968054 h 7"/>
              <a:gd name="T6" fmla="*/ 2520862 w 9"/>
              <a:gd name="T7" fmla="*/ 8694378 h 7"/>
              <a:gd name="T8" fmla="*/ 0 w 9"/>
              <a:gd name="T9" fmla="*/ 3726324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3"/>
                </a:moveTo>
                <a:lnTo>
                  <a:pt x="8" y="0"/>
                </a:lnTo>
                <a:lnTo>
                  <a:pt x="9"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4" name="Freeform 218"/>
          <p:cNvSpPr>
            <a:spLocks noChangeAspect="1"/>
          </p:cNvSpPr>
          <p:nvPr/>
        </p:nvSpPr>
        <p:spPr bwMode="auto">
          <a:xfrm>
            <a:off x="2622550" y="2533650"/>
            <a:ext cx="28575" cy="11113"/>
          </a:xfrm>
          <a:custGeom>
            <a:avLst/>
            <a:gdLst>
              <a:gd name="T0" fmla="*/ 0 w 18"/>
              <a:gd name="T1" fmla="*/ 7302352 h 10"/>
              <a:gd name="T2" fmla="*/ 40322500 w 18"/>
              <a:gd name="T3" fmla="*/ 0 h 10"/>
              <a:gd name="T4" fmla="*/ 45362813 w 18"/>
              <a:gd name="T5" fmla="*/ 4868605 h 10"/>
              <a:gd name="T6" fmla="*/ 2520950 w 18"/>
              <a:gd name="T7" fmla="*/ 12170958 h 10"/>
              <a:gd name="T8" fmla="*/ 0 w 18"/>
              <a:gd name="T9" fmla="*/ 7302352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0" y="6"/>
                </a:moveTo>
                <a:lnTo>
                  <a:pt x="16" y="0"/>
                </a:lnTo>
                <a:lnTo>
                  <a:pt x="18" y="4"/>
                </a:lnTo>
                <a:lnTo>
                  <a:pt x="1" y="10"/>
                </a:lnTo>
                <a:lnTo>
                  <a:pt x="0" y="6"/>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5" name="Freeform 219"/>
          <p:cNvSpPr>
            <a:spLocks noChangeAspect="1"/>
          </p:cNvSpPr>
          <p:nvPr/>
        </p:nvSpPr>
        <p:spPr bwMode="auto">
          <a:xfrm>
            <a:off x="2647950" y="2533650"/>
            <a:ext cx="4763" cy="4763"/>
          </a:xfrm>
          <a:custGeom>
            <a:avLst/>
            <a:gdLst>
              <a:gd name="T0" fmla="*/ 0 w 3"/>
              <a:gd name="T1" fmla="*/ 0 h 4"/>
              <a:gd name="T2" fmla="*/ 5040842 w 3"/>
              <a:gd name="T3" fmla="*/ 0 h 4"/>
              <a:gd name="T4" fmla="*/ 7562056 w 3"/>
              <a:gd name="T5" fmla="*/ 5217867 h 4"/>
              <a:gd name="T6" fmla="*/ 5040842 w 3"/>
              <a:gd name="T7" fmla="*/ 5217867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0"/>
                </a:lnTo>
                <a:lnTo>
                  <a:pt x="3" y="4"/>
                </a:lnTo>
                <a:lnTo>
                  <a:pt x="2"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6" name="Freeform 220"/>
          <p:cNvSpPr>
            <a:spLocks noChangeAspect="1"/>
          </p:cNvSpPr>
          <p:nvPr/>
        </p:nvSpPr>
        <p:spPr bwMode="auto">
          <a:xfrm>
            <a:off x="2678113" y="2520950"/>
            <a:ext cx="11112" cy="4763"/>
          </a:xfrm>
          <a:custGeom>
            <a:avLst/>
            <a:gdLst>
              <a:gd name="T0" fmla="*/ 0 w 7"/>
              <a:gd name="T1" fmla="*/ 1043097 h 5"/>
              <a:gd name="T2" fmla="*/ 15120257 w 7"/>
              <a:gd name="T3" fmla="*/ 0 h 5"/>
              <a:gd name="T4" fmla="*/ 17641094 w 7"/>
              <a:gd name="T5" fmla="*/ 4174293 h 5"/>
              <a:gd name="T6" fmla="*/ 5040086 w 7"/>
              <a:gd name="T7" fmla="*/ 5217390 h 5"/>
              <a:gd name="T8" fmla="*/ 0 w 7"/>
              <a:gd name="T9" fmla="*/ 104309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6" y="0"/>
                </a:lnTo>
                <a:lnTo>
                  <a:pt x="7" y="4"/>
                </a:lnTo>
                <a:lnTo>
                  <a:pt x="2"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7" name="Freeform 221"/>
          <p:cNvSpPr>
            <a:spLocks noChangeAspect="1"/>
          </p:cNvSpPr>
          <p:nvPr/>
        </p:nvSpPr>
        <p:spPr bwMode="auto">
          <a:xfrm>
            <a:off x="2687638" y="2514600"/>
            <a:ext cx="15875" cy="9525"/>
          </a:xfrm>
          <a:custGeom>
            <a:avLst/>
            <a:gdLst>
              <a:gd name="T0" fmla="*/ 0 w 10"/>
              <a:gd name="T1" fmla="*/ 5217319 h 8"/>
              <a:gd name="T2" fmla="*/ 22682200 w 10"/>
              <a:gd name="T3" fmla="*/ 0 h 8"/>
              <a:gd name="T4" fmla="*/ 25201563 w 10"/>
              <a:gd name="T5" fmla="*/ 5217319 h 8"/>
              <a:gd name="T6" fmla="*/ 2520950 w 10"/>
              <a:gd name="T7" fmla="*/ 10433447 h 8"/>
              <a:gd name="T8" fmla="*/ 0 w 10"/>
              <a:gd name="T9" fmla="*/ 5217319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4"/>
                </a:moveTo>
                <a:lnTo>
                  <a:pt x="9" y="0"/>
                </a:lnTo>
                <a:lnTo>
                  <a:pt x="10" y="4"/>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8" name="Freeform 222"/>
          <p:cNvSpPr>
            <a:spLocks noChangeAspect="1"/>
          </p:cNvSpPr>
          <p:nvPr/>
        </p:nvSpPr>
        <p:spPr bwMode="auto">
          <a:xfrm>
            <a:off x="2701925" y="2514600"/>
            <a:ext cx="4763" cy="4763"/>
          </a:xfrm>
          <a:custGeom>
            <a:avLst/>
            <a:gdLst>
              <a:gd name="T0" fmla="*/ 0 w 3"/>
              <a:gd name="T1" fmla="*/ 0 h 4"/>
              <a:gd name="T2" fmla="*/ 2521215 w 3"/>
              <a:gd name="T3" fmla="*/ 0 h 4"/>
              <a:gd name="T4" fmla="*/ 7562056 w 3"/>
              <a:gd name="T5" fmla="*/ 3912805 h 4"/>
              <a:gd name="T6" fmla="*/ 2521215 w 3"/>
              <a:gd name="T7" fmla="*/ 5217867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1" y="0"/>
                </a:lnTo>
                <a:lnTo>
                  <a:pt x="3" y="3"/>
                </a:lnTo>
                <a:lnTo>
                  <a:pt x="1"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69" name="Freeform 223"/>
          <p:cNvSpPr>
            <a:spLocks noChangeAspect="1"/>
          </p:cNvSpPr>
          <p:nvPr/>
        </p:nvSpPr>
        <p:spPr bwMode="auto">
          <a:xfrm>
            <a:off x="2703513" y="2513013"/>
            <a:ext cx="7937" cy="4762"/>
          </a:xfrm>
          <a:custGeom>
            <a:avLst/>
            <a:gdLst>
              <a:gd name="T0" fmla="*/ 0 w 5"/>
              <a:gd name="T1" fmla="*/ 1304788 h 4"/>
              <a:gd name="T2" fmla="*/ 7560786 w 5"/>
              <a:gd name="T3" fmla="*/ 0 h 4"/>
              <a:gd name="T4" fmla="*/ 12600781 w 5"/>
              <a:gd name="T5" fmla="*/ 5216771 h 4"/>
              <a:gd name="T6" fmla="*/ 5039995 w 5"/>
              <a:gd name="T7" fmla="*/ 5216771 h 4"/>
              <a:gd name="T8" fmla="*/ 0 w 5"/>
              <a:gd name="T9" fmla="*/ 1304788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3" y="0"/>
                </a:lnTo>
                <a:lnTo>
                  <a:pt x="5" y="4"/>
                </a:lnTo>
                <a:lnTo>
                  <a:pt x="2" y="4"/>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0" name="Freeform 224"/>
          <p:cNvSpPr>
            <a:spLocks noChangeAspect="1"/>
          </p:cNvSpPr>
          <p:nvPr/>
        </p:nvSpPr>
        <p:spPr bwMode="auto">
          <a:xfrm>
            <a:off x="2736850" y="2490788"/>
            <a:ext cx="30163" cy="12700"/>
          </a:xfrm>
          <a:custGeom>
            <a:avLst/>
            <a:gdLst>
              <a:gd name="T0" fmla="*/ 0 w 19"/>
              <a:gd name="T1" fmla="*/ 8853055 h 11"/>
              <a:gd name="T2" fmla="*/ 42844160 w 19"/>
              <a:gd name="T3" fmla="*/ 0 h 11"/>
              <a:gd name="T4" fmla="*/ 47884556 w 19"/>
              <a:gd name="T5" fmla="*/ 5058064 h 11"/>
              <a:gd name="T6" fmla="*/ 2520992 w 19"/>
              <a:gd name="T7" fmla="*/ 13911118 h 11"/>
              <a:gd name="T8" fmla="*/ 0 w 19"/>
              <a:gd name="T9" fmla="*/ 8853055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7"/>
                </a:moveTo>
                <a:lnTo>
                  <a:pt x="17" y="0"/>
                </a:lnTo>
                <a:lnTo>
                  <a:pt x="19" y="4"/>
                </a:lnTo>
                <a:lnTo>
                  <a:pt x="1" y="11"/>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1" name="Freeform 225"/>
          <p:cNvSpPr>
            <a:spLocks noChangeAspect="1"/>
          </p:cNvSpPr>
          <p:nvPr/>
        </p:nvSpPr>
        <p:spPr bwMode="auto">
          <a:xfrm>
            <a:off x="2792413" y="2473325"/>
            <a:ext cx="17462" cy="9525"/>
          </a:xfrm>
          <a:custGeom>
            <a:avLst/>
            <a:gdLst>
              <a:gd name="T0" fmla="*/ 0 w 11"/>
              <a:gd name="T1" fmla="*/ 5217319 h 8"/>
              <a:gd name="T2" fmla="*/ 25200841 w 11"/>
              <a:gd name="T3" fmla="*/ 0 h 8"/>
              <a:gd name="T4" fmla="*/ 27721719 w 11"/>
              <a:gd name="T5" fmla="*/ 5217319 h 8"/>
              <a:gd name="T6" fmla="*/ 2520878 w 11"/>
              <a:gd name="T7" fmla="*/ 10433447 h 8"/>
              <a:gd name="T8" fmla="*/ 0 w 11"/>
              <a:gd name="T9" fmla="*/ 5217319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0" y="4"/>
                </a:moveTo>
                <a:lnTo>
                  <a:pt x="10" y="0"/>
                </a:lnTo>
                <a:lnTo>
                  <a:pt x="11" y="4"/>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2" name="Freeform 226"/>
          <p:cNvSpPr>
            <a:spLocks noChangeAspect="1"/>
          </p:cNvSpPr>
          <p:nvPr/>
        </p:nvSpPr>
        <p:spPr bwMode="auto">
          <a:xfrm>
            <a:off x="2808288" y="2468563"/>
            <a:ext cx="15875" cy="7937"/>
          </a:xfrm>
          <a:custGeom>
            <a:avLst/>
            <a:gdLst>
              <a:gd name="T0" fmla="*/ 0 w 10"/>
              <a:gd name="T1" fmla="*/ 3725855 h 7"/>
              <a:gd name="T2" fmla="*/ 20161250 w 10"/>
              <a:gd name="T3" fmla="*/ 0 h 7"/>
              <a:gd name="T4" fmla="*/ 25201563 w 10"/>
              <a:gd name="T5" fmla="*/ 4967428 h 7"/>
              <a:gd name="T6" fmla="*/ 2520950 w 10"/>
              <a:gd name="T7" fmla="*/ 8693283 h 7"/>
              <a:gd name="T8" fmla="*/ 0 w 10"/>
              <a:gd name="T9" fmla="*/ 372585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3"/>
                </a:moveTo>
                <a:lnTo>
                  <a:pt x="8" y="0"/>
                </a:lnTo>
                <a:lnTo>
                  <a:pt x="10"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3" name="Freeform 227"/>
          <p:cNvSpPr>
            <a:spLocks noChangeAspect="1"/>
          </p:cNvSpPr>
          <p:nvPr/>
        </p:nvSpPr>
        <p:spPr bwMode="auto">
          <a:xfrm>
            <a:off x="2851150" y="2455863"/>
            <a:ext cx="3175" cy="4762"/>
          </a:xfrm>
          <a:custGeom>
            <a:avLst/>
            <a:gdLst>
              <a:gd name="T0" fmla="*/ 0 w 2"/>
              <a:gd name="T1" fmla="*/ 2608386 h 4"/>
              <a:gd name="T2" fmla="*/ 2520950 w 2"/>
              <a:gd name="T3" fmla="*/ 0 h 4"/>
              <a:gd name="T4" fmla="*/ 5040313 w 2"/>
              <a:gd name="T5" fmla="*/ 5216771 h 4"/>
              <a:gd name="T6" fmla="*/ 2520950 w 2"/>
              <a:gd name="T7" fmla="*/ 5216771 h 4"/>
              <a:gd name="T8" fmla="*/ 0 w 2"/>
              <a:gd name="T9" fmla="*/ 2608386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1" y="0"/>
                </a:lnTo>
                <a:lnTo>
                  <a:pt x="2" y="4"/>
                </a:lnTo>
                <a:lnTo>
                  <a:pt x="1" y="4"/>
                </a:lnTo>
                <a:lnTo>
                  <a:pt x="0"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4" name="Freeform 228"/>
          <p:cNvSpPr>
            <a:spLocks noChangeAspect="1"/>
          </p:cNvSpPr>
          <p:nvPr/>
        </p:nvSpPr>
        <p:spPr bwMode="auto">
          <a:xfrm>
            <a:off x="2852738" y="2452688"/>
            <a:ext cx="15875" cy="6350"/>
          </a:xfrm>
          <a:custGeom>
            <a:avLst/>
            <a:gdLst>
              <a:gd name="T0" fmla="*/ 0 w 10"/>
              <a:gd name="T1" fmla="*/ 2318808 h 6"/>
              <a:gd name="T2" fmla="*/ 20161250 w 10"/>
              <a:gd name="T3" fmla="*/ 0 h 6"/>
              <a:gd name="T4" fmla="*/ 25201563 w 10"/>
              <a:gd name="T5" fmla="*/ 2318808 h 6"/>
              <a:gd name="T6" fmla="*/ 2520950 w 10"/>
              <a:gd name="T7" fmla="*/ 6956425 h 6"/>
              <a:gd name="T8" fmla="*/ 0 w 10"/>
              <a:gd name="T9" fmla="*/ 231880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2"/>
                </a:moveTo>
                <a:lnTo>
                  <a:pt x="8" y="0"/>
                </a:lnTo>
                <a:lnTo>
                  <a:pt x="10" y="2"/>
                </a:lnTo>
                <a:lnTo>
                  <a:pt x="1" y="6"/>
                </a:lnTo>
                <a:lnTo>
                  <a:pt x="0"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5" name="Freeform 229"/>
          <p:cNvSpPr>
            <a:spLocks noChangeAspect="1"/>
          </p:cNvSpPr>
          <p:nvPr/>
        </p:nvSpPr>
        <p:spPr bwMode="auto">
          <a:xfrm>
            <a:off x="2865438" y="2444750"/>
            <a:ext cx="15875" cy="7938"/>
          </a:xfrm>
          <a:custGeom>
            <a:avLst/>
            <a:gdLst>
              <a:gd name="T0" fmla="*/ 0 w 10"/>
              <a:gd name="T1" fmla="*/ 6209784 h 7"/>
              <a:gd name="T2" fmla="*/ 17640300 w 10"/>
              <a:gd name="T3" fmla="*/ 0 h 7"/>
              <a:gd name="T4" fmla="*/ 25201563 w 10"/>
              <a:gd name="T5" fmla="*/ 6209784 h 7"/>
              <a:gd name="T6" fmla="*/ 5040313 w 10"/>
              <a:gd name="T7" fmla="*/ 8694378 h 7"/>
              <a:gd name="T8" fmla="*/ 0 w 10"/>
              <a:gd name="T9" fmla="*/ 6209784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0"/>
                </a:lnTo>
                <a:lnTo>
                  <a:pt x="10" y="5"/>
                </a:lnTo>
                <a:lnTo>
                  <a:pt x="2" y="7"/>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6" name="Freeform 230"/>
          <p:cNvSpPr>
            <a:spLocks noChangeAspect="1"/>
          </p:cNvSpPr>
          <p:nvPr/>
        </p:nvSpPr>
        <p:spPr bwMode="auto">
          <a:xfrm>
            <a:off x="2905125" y="2422525"/>
            <a:ext cx="31750" cy="12700"/>
          </a:xfrm>
          <a:custGeom>
            <a:avLst/>
            <a:gdLst>
              <a:gd name="T0" fmla="*/ 0 w 20"/>
              <a:gd name="T1" fmla="*/ 9274175 h 12"/>
              <a:gd name="T2" fmla="*/ 42843450 w 20"/>
              <a:gd name="T3" fmla="*/ 0 h 12"/>
              <a:gd name="T4" fmla="*/ 50403125 w 20"/>
              <a:gd name="T5" fmla="*/ 4637617 h 12"/>
              <a:gd name="T6" fmla="*/ 5040313 w 20"/>
              <a:gd name="T7" fmla="*/ 13911792 h 12"/>
              <a:gd name="T8" fmla="*/ 0 w 20"/>
              <a:gd name="T9" fmla="*/ 9274175 h 12"/>
              <a:gd name="T10" fmla="*/ 0 60000 65536"/>
              <a:gd name="T11" fmla="*/ 0 60000 65536"/>
              <a:gd name="T12" fmla="*/ 0 60000 65536"/>
              <a:gd name="T13" fmla="*/ 0 60000 65536"/>
              <a:gd name="T14" fmla="*/ 0 60000 65536"/>
              <a:gd name="T15" fmla="*/ 0 w 20"/>
              <a:gd name="T16" fmla="*/ 0 h 12"/>
              <a:gd name="T17" fmla="*/ 20 w 20"/>
              <a:gd name="T18" fmla="*/ 12 h 12"/>
            </a:gdLst>
            <a:ahLst/>
            <a:cxnLst>
              <a:cxn ang="T10">
                <a:pos x="T0" y="T1"/>
              </a:cxn>
              <a:cxn ang="T11">
                <a:pos x="T2" y="T3"/>
              </a:cxn>
              <a:cxn ang="T12">
                <a:pos x="T4" y="T5"/>
              </a:cxn>
              <a:cxn ang="T13">
                <a:pos x="T6" y="T7"/>
              </a:cxn>
              <a:cxn ang="T14">
                <a:pos x="T8" y="T9"/>
              </a:cxn>
            </a:cxnLst>
            <a:rect l="T15" t="T16" r="T17" b="T18"/>
            <a:pathLst>
              <a:path w="20" h="12">
                <a:moveTo>
                  <a:pt x="0" y="8"/>
                </a:moveTo>
                <a:lnTo>
                  <a:pt x="17" y="0"/>
                </a:lnTo>
                <a:lnTo>
                  <a:pt x="20" y="4"/>
                </a:lnTo>
                <a:lnTo>
                  <a:pt x="2" y="12"/>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7" name="Freeform 231"/>
          <p:cNvSpPr>
            <a:spLocks noChangeAspect="1"/>
          </p:cNvSpPr>
          <p:nvPr/>
        </p:nvSpPr>
        <p:spPr bwMode="auto">
          <a:xfrm>
            <a:off x="2960688" y="2398713"/>
            <a:ext cx="30162" cy="12700"/>
          </a:xfrm>
          <a:custGeom>
            <a:avLst/>
            <a:gdLst>
              <a:gd name="T0" fmla="*/ 0 w 19"/>
              <a:gd name="T1" fmla="*/ 9274175 h 12"/>
              <a:gd name="T2" fmla="*/ 40321832 w 19"/>
              <a:gd name="T3" fmla="*/ 0 h 12"/>
              <a:gd name="T4" fmla="*/ 47882969 w 19"/>
              <a:gd name="T5" fmla="*/ 4637617 h 12"/>
              <a:gd name="T6" fmla="*/ 7561137 w 19"/>
              <a:gd name="T7" fmla="*/ 13911792 h 12"/>
              <a:gd name="T8" fmla="*/ 0 w 19"/>
              <a:gd name="T9" fmla="*/ 9274175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0" y="8"/>
                </a:moveTo>
                <a:lnTo>
                  <a:pt x="16" y="0"/>
                </a:lnTo>
                <a:lnTo>
                  <a:pt x="19" y="4"/>
                </a:lnTo>
                <a:lnTo>
                  <a:pt x="3" y="12"/>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8" name="Freeform 232"/>
          <p:cNvSpPr>
            <a:spLocks noChangeAspect="1"/>
          </p:cNvSpPr>
          <p:nvPr/>
        </p:nvSpPr>
        <p:spPr bwMode="auto">
          <a:xfrm>
            <a:off x="2986088" y="2398713"/>
            <a:ext cx="4762" cy="4762"/>
          </a:xfrm>
          <a:custGeom>
            <a:avLst/>
            <a:gdLst>
              <a:gd name="T0" fmla="*/ 0 w 3"/>
              <a:gd name="T1" fmla="*/ 0 h 4"/>
              <a:gd name="T2" fmla="*/ 5039783 w 3"/>
              <a:gd name="T3" fmla="*/ 0 h 4"/>
              <a:gd name="T4" fmla="*/ 7560469 w 3"/>
              <a:gd name="T5" fmla="*/ 5216771 h 4"/>
              <a:gd name="T6" fmla="*/ 7560469 w 3"/>
              <a:gd name="T7" fmla="*/ 521677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0"/>
                </a:lnTo>
                <a:lnTo>
                  <a:pt x="3"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79" name="Freeform 233"/>
          <p:cNvSpPr>
            <a:spLocks noChangeAspect="1"/>
          </p:cNvSpPr>
          <p:nvPr/>
        </p:nvSpPr>
        <p:spPr bwMode="auto">
          <a:xfrm>
            <a:off x="3016250" y="2382838"/>
            <a:ext cx="6350" cy="6350"/>
          </a:xfrm>
          <a:custGeom>
            <a:avLst/>
            <a:gdLst>
              <a:gd name="T0" fmla="*/ 0 w 4"/>
              <a:gd name="T1" fmla="*/ 1159933 h 6"/>
              <a:gd name="T2" fmla="*/ 7559675 w 4"/>
              <a:gd name="T3" fmla="*/ 0 h 6"/>
              <a:gd name="T4" fmla="*/ 10080625 w 4"/>
              <a:gd name="T5" fmla="*/ 4637617 h 6"/>
              <a:gd name="T6" fmla="*/ 5040313 w 4"/>
              <a:gd name="T7" fmla="*/ 6956425 h 6"/>
              <a:gd name="T8" fmla="*/ 0 w 4"/>
              <a:gd name="T9" fmla="*/ 115993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1"/>
                </a:moveTo>
                <a:lnTo>
                  <a:pt x="3" y="0"/>
                </a:lnTo>
                <a:lnTo>
                  <a:pt x="4" y="4"/>
                </a:lnTo>
                <a:lnTo>
                  <a:pt x="2" y="6"/>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0" name="Freeform 234"/>
          <p:cNvSpPr>
            <a:spLocks noChangeAspect="1"/>
          </p:cNvSpPr>
          <p:nvPr/>
        </p:nvSpPr>
        <p:spPr bwMode="auto">
          <a:xfrm>
            <a:off x="3021013" y="2381250"/>
            <a:ext cx="7937" cy="4763"/>
          </a:xfrm>
          <a:custGeom>
            <a:avLst/>
            <a:gdLst>
              <a:gd name="T0" fmla="*/ 0 w 5"/>
              <a:gd name="T1" fmla="*/ 1043097 h 5"/>
              <a:gd name="T2" fmla="*/ 10079990 w 5"/>
              <a:gd name="T3" fmla="*/ 0 h 5"/>
              <a:gd name="T4" fmla="*/ 12600781 w 5"/>
              <a:gd name="T5" fmla="*/ 4174293 h 5"/>
              <a:gd name="T6" fmla="*/ 2520791 w 5"/>
              <a:gd name="T7" fmla="*/ 5217390 h 5"/>
              <a:gd name="T8" fmla="*/ 0 w 5"/>
              <a:gd name="T9" fmla="*/ 104309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lnTo>
                  <a:pt x="4" y="0"/>
                </a:lnTo>
                <a:lnTo>
                  <a:pt x="5" y="4"/>
                </a:lnTo>
                <a:lnTo>
                  <a:pt x="1"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1" name="Freeform 235"/>
          <p:cNvSpPr>
            <a:spLocks noChangeAspect="1"/>
          </p:cNvSpPr>
          <p:nvPr/>
        </p:nvSpPr>
        <p:spPr bwMode="auto">
          <a:xfrm>
            <a:off x="3027363" y="2374900"/>
            <a:ext cx="15875" cy="9525"/>
          </a:xfrm>
          <a:custGeom>
            <a:avLst/>
            <a:gdLst>
              <a:gd name="T0" fmla="*/ 0 w 10"/>
              <a:gd name="T1" fmla="*/ 5217319 h 8"/>
              <a:gd name="T2" fmla="*/ 20161250 w 10"/>
              <a:gd name="T3" fmla="*/ 0 h 8"/>
              <a:gd name="T4" fmla="*/ 25201563 w 10"/>
              <a:gd name="T5" fmla="*/ 5217319 h 8"/>
              <a:gd name="T6" fmla="*/ 2520950 w 10"/>
              <a:gd name="T7" fmla="*/ 10433447 h 8"/>
              <a:gd name="T8" fmla="*/ 0 w 10"/>
              <a:gd name="T9" fmla="*/ 5217319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4"/>
                </a:moveTo>
                <a:lnTo>
                  <a:pt x="8" y="0"/>
                </a:lnTo>
                <a:lnTo>
                  <a:pt x="10" y="4"/>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2" name="Freeform 236"/>
          <p:cNvSpPr>
            <a:spLocks noChangeAspect="1"/>
          </p:cNvSpPr>
          <p:nvPr/>
        </p:nvSpPr>
        <p:spPr bwMode="auto">
          <a:xfrm>
            <a:off x="3040063" y="2371725"/>
            <a:ext cx="6350" cy="6350"/>
          </a:xfrm>
          <a:custGeom>
            <a:avLst/>
            <a:gdLst>
              <a:gd name="T0" fmla="*/ 0 w 4"/>
              <a:gd name="T1" fmla="*/ 2318808 h 6"/>
              <a:gd name="T2" fmla="*/ 7559675 w 4"/>
              <a:gd name="T3" fmla="*/ 0 h 6"/>
              <a:gd name="T4" fmla="*/ 10080625 w 4"/>
              <a:gd name="T5" fmla="*/ 4637617 h 6"/>
              <a:gd name="T6" fmla="*/ 5040313 w 4"/>
              <a:gd name="T7" fmla="*/ 6956425 h 6"/>
              <a:gd name="T8" fmla="*/ 0 w 4"/>
              <a:gd name="T9" fmla="*/ 231880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0"/>
                </a:lnTo>
                <a:lnTo>
                  <a:pt x="4" y="4"/>
                </a:lnTo>
                <a:lnTo>
                  <a:pt x="2" y="6"/>
                </a:lnTo>
                <a:lnTo>
                  <a:pt x="0"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3" name="Freeform 237"/>
          <p:cNvSpPr>
            <a:spLocks noChangeAspect="1"/>
          </p:cNvSpPr>
          <p:nvPr/>
        </p:nvSpPr>
        <p:spPr bwMode="auto">
          <a:xfrm>
            <a:off x="3070225" y="2359025"/>
            <a:ext cx="4763" cy="4763"/>
          </a:xfrm>
          <a:custGeom>
            <a:avLst/>
            <a:gdLst>
              <a:gd name="T0" fmla="*/ 0 w 3"/>
              <a:gd name="T1" fmla="*/ 0 h 4"/>
              <a:gd name="T2" fmla="*/ 5040842 w 3"/>
              <a:gd name="T3" fmla="*/ 0 h 4"/>
              <a:gd name="T4" fmla="*/ 7562056 w 3"/>
              <a:gd name="T5" fmla="*/ 5217867 h 4"/>
              <a:gd name="T6" fmla="*/ 7562056 w 3"/>
              <a:gd name="T7" fmla="*/ 5217867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0"/>
                </a:lnTo>
                <a:lnTo>
                  <a:pt x="3"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4" name="Freeform 238"/>
          <p:cNvSpPr>
            <a:spLocks noChangeAspect="1"/>
          </p:cNvSpPr>
          <p:nvPr/>
        </p:nvSpPr>
        <p:spPr bwMode="auto">
          <a:xfrm>
            <a:off x="3073400" y="2346325"/>
            <a:ext cx="26988" cy="12700"/>
          </a:xfrm>
          <a:custGeom>
            <a:avLst/>
            <a:gdLst>
              <a:gd name="T0" fmla="*/ 0 w 17"/>
              <a:gd name="T1" fmla="*/ 9274175 h 12"/>
              <a:gd name="T2" fmla="*/ 40323247 w 17"/>
              <a:gd name="T3" fmla="*/ 0 h 12"/>
              <a:gd name="T4" fmla="*/ 42844244 w 17"/>
              <a:gd name="T5" fmla="*/ 4637617 h 12"/>
              <a:gd name="T6" fmla="*/ 2520997 w 17"/>
              <a:gd name="T7" fmla="*/ 13911792 h 12"/>
              <a:gd name="T8" fmla="*/ 0 w 17"/>
              <a:gd name="T9" fmla="*/ 927417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6" y="0"/>
                </a:lnTo>
                <a:lnTo>
                  <a:pt x="17" y="4"/>
                </a:lnTo>
                <a:lnTo>
                  <a:pt x="1" y="12"/>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5" name="Freeform 239"/>
          <p:cNvSpPr>
            <a:spLocks noChangeAspect="1"/>
          </p:cNvSpPr>
          <p:nvPr/>
        </p:nvSpPr>
        <p:spPr bwMode="auto">
          <a:xfrm>
            <a:off x="3127375" y="2327275"/>
            <a:ext cx="14288" cy="9525"/>
          </a:xfrm>
          <a:custGeom>
            <a:avLst/>
            <a:gdLst>
              <a:gd name="T0" fmla="*/ 0 w 9"/>
              <a:gd name="T1" fmla="*/ 5217319 h 8"/>
              <a:gd name="T2" fmla="*/ 20161956 w 9"/>
              <a:gd name="T3" fmla="*/ 0 h 8"/>
              <a:gd name="T4" fmla="*/ 22682994 w 9"/>
              <a:gd name="T5" fmla="*/ 3912394 h 8"/>
              <a:gd name="T6" fmla="*/ 2521038 w 9"/>
              <a:gd name="T7" fmla="*/ 10433447 h 8"/>
              <a:gd name="T8" fmla="*/ 0 w 9"/>
              <a:gd name="T9" fmla="*/ 5217319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4"/>
                </a:moveTo>
                <a:lnTo>
                  <a:pt x="8" y="0"/>
                </a:lnTo>
                <a:lnTo>
                  <a:pt x="9" y="3"/>
                </a:lnTo>
                <a:lnTo>
                  <a:pt x="1"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6" name="Freeform 240"/>
          <p:cNvSpPr>
            <a:spLocks noChangeAspect="1"/>
          </p:cNvSpPr>
          <p:nvPr/>
        </p:nvSpPr>
        <p:spPr bwMode="auto">
          <a:xfrm>
            <a:off x="3140075" y="2322513"/>
            <a:ext cx="11113" cy="6350"/>
          </a:xfrm>
          <a:custGeom>
            <a:avLst/>
            <a:gdLst>
              <a:gd name="T0" fmla="*/ 0 w 7"/>
              <a:gd name="T1" fmla="*/ 3478742 h 6"/>
              <a:gd name="T2" fmla="*/ 10081079 w 7"/>
              <a:gd name="T3" fmla="*/ 0 h 6"/>
              <a:gd name="T4" fmla="*/ 17642681 w 7"/>
              <a:gd name="T5" fmla="*/ 4637617 h 6"/>
              <a:gd name="T6" fmla="*/ 2521063 w 7"/>
              <a:gd name="T7" fmla="*/ 6956425 h 6"/>
              <a:gd name="T8" fmla="*/ 0 w 7"/>
              <a:gd name="T9" fmla="*/ 347874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4" y="0"/>
                </a:lnTo>
                <a:lnTo>
                  <a:pt x="7" y="4"/>
                </a:lnTo>
                <a:lnTo>
                  <a:pt x="1" y="6"/>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7" name="Freeform 241"/>
          <p:cNvSpPr>
            <a:spLocks noChangeAspect="1"/>
          </p:cNvSpPr>
          <p:nvPr/>
        </p:nvSpPr>
        <p:spPr bwMode="auto">
          <a:xfrm>
            <a:off x="3146425" y="2320925"/>
            <a:ext cx="6350" cy="4763"/>
          </a:xfrm>
          <a:custGeom>
            <a:avLst/>
            <a:gdLst>
              <a:gd name="T0" fmla="*/ 0 w 4"/>
              <a:gd name="T1" fmla="*/ 1043097 h 5"/>
              <a:gd name="T2" fmla="*/ 7559675 w 4"/>
              <a:gd name="T3" fmla="*/ 0 h 5"/>
              <a:gd name="T4" fmla="*/ 10080625 w 4"/>
              <a:gd name="T5" fmla="*/ 4174293 h 5"/>
              <a:gd name="T6" fmla="*/ 7559675 w 4"/>
              <a:gd name="T7" fmla="*/ 5217390 h 5"/>
              <a:gd name="T8" fmla="*/ 0 w 4"/>
              <a:gd name="T9" fmla="*/ 104309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1"/>
                </a:moveTo>
                <a:lnTo>
                  <a:pt x="3" y="0"/>
                </a:lnTo>
                <a:lnTo>
                  <a:pt x="4" y="4"/>
                </a:lnTo>
                <a:lnTo>
                  <a:pt x="3"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8" name="Freeform 242"/>
          <p:cNvSpPr>
            <a:spLocks noChangeAspect="1"/>
          </p:cNvSpPr>
          <p:nvPr/>
        </p:nvSpPr>
        <p:spPr bwMode="auto">
          <a:xfrm>
            <a:off x="3151188" y="2320925"/>
            <a:ext cx="3175" cy="4763"/>
          </a:xfrm>
          <a:custGeom>
            <a:avLst/>
            <a:gdLst>
              <a:gd name="T0" fmla="*/ 0 w 2"/>
              <a:gd name="T1" fmla="*/ 0 h 4"/>
              <a:gd name="T2" fmla="*/ 2520950 w 2"/>
              <a:gd name="T3" fmla="*/ 0 h 4"/>
              <a:gd name="T4" fmla="*/ 5040313 w 2"/>
              <a:gd name="T5" fmla="*/ 2608933 h 4"/>
              <a:gd name="T6" fmla="*/ 2520950 w 2"/>
              <a:gd name="T7" fmla="*/ 5217867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1" y="0"/>
                </a:lnTo>
                <a:lnTo>
                  <a:pt x="2" y="2"/>
                </a:lnTo>
                <a:lnTo>
                  <a:pt x="1" y="4"/>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89" name="Freeform 243"/>
          <p:cNvSpPr>
            <a:spLocks noChangeAspect="1"/>
          </p:cNvSpPr>
          <p:nvPr/>
        </p:nvSpPr>
        <p:spPr bwMode="auto">
          <a:xfrm>
            <a:off x="3178175" y="2303463"/>
            <a:ext cx="11113" cy="4762"/>
          </a:xfrm>
          <a:custGeom>
            <a:avLst/>
            <a:gdLst>
              <a:gd name="T0" fmla="*/ 0 w 7"/>
              <a:gd name="T1" fmla="*/ 1042878 h 5"/>
              <a:gd name="T2" fmla="*/ 10081079 w 7"/>
              <a:gd name="T3" fmla="*/ 0 h 5"/>
              <a:gd name="T4" fmla="*/ 17642681 w 7"/>
              <a:gd name="T5" fmla="*/ 4173417 h 5"/>
              <a:gd name="T6" fmla="*/ 7561603 w 7"/>
              <a:gd name="T7" fmla="*/ 5216295 h 5"/>
              <a:gd name="T8" fmla="*/ 0 w 7"/>
              <a:gd name="T9" fmla="*/ 1042878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4" y="0"/>
                </a:lnTo>
                <a:lnTo>
                  <a:pt x="7" y="4"/>
                </a:lnTo>
                <a:lnTo>
                  <a:pt x="3"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0" name="Freeform 244"/>
          <p:cNvSpPr>
            <a:spLocks noChangeAspect="1"/>
          </p:cNvSpPr>
          <p:nvPr/>
        </p:nvSpPr>
        <p:spPr bwMode="auto">
          <a:xfrm>
            <a:off x="3184525" y="2292350"/>
            <a:ext cx="23813" cy="12700"/>
          </a:xfrm>
          <a:custGeom>
            <a:avLst/>
            <a:gdLst>
              <a:gd name="T0" fmla="*/ 0 w 15"/>
              <a:gd name="T1" fmla="*/ 8853055 h 11"/>
              <a:gd name="T2" fmla="*/ 35282928 w 15"/>
              <a:gd name="T3" fmla="*/ 0 h 11"/>
              <a:gd name="T4" fmla="*/ 37803931 w 15"/>
              <a:gd name="T5" fmla="*/ 3793836 h 11"/>
              <a:gd name="T6" fmla="*/ 7561421 w 15"/>
              <a:gd name="T7" fmla="*/ 13911118 h 11"/>
              <a:gd name="T8" fmla="*/ 0 w 15"/>
              <a:gd name="T9" fmla="*/ 8853055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7"/>
                </a:moveTo>
                <a:lnTo>
                  <a:pt x="14" y="0"/>
                </a:lnTo>
                <a:lnTo>
                  <a:pt x="15" y="3"/>
                </a:lnTo>
                <a:lnTo>
                  <a:pt x="3" y="11"/>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1" name="Freeform 245"/>
          <p:cNvSpPr>
            <a:spLocks noChangeAspect="1"/>
          </p:cNvSpPr>
          <p:nvPr/>
        </p:nvSpPr>
        <p:spPr bwMode="auto">
          <a:xfrm>
            <a:off x="3232150" y="2262188"/>
            <a:ext cx="30163" cy="15875"/>
          </a:xfrm>
          <a:custGeom>
            <a:avLst/>
            <a:gdLst>
              <a:gd name="T0" fmla="*/ 0 w 19"/>
              <a:gd name="T1" fmla="*/ 12419920 h 14"/>
              <a:gd name="T2" fmla="*/ 40323168 w 19"/>
              <a:gd name="T3" fmla="*/ 0 h 14"/>
              <a:gd name="T4" fmla="*/ 47884556 w 19"/>
              <a:gd name="T5" fmla="*/ 4967741 h 14"/>
              <a:gd name="T6" fmla="*/ 2520992 w 19"/>
              <a:gd name="T7" fmla="*/ 17387661 h 14"/>
              <a:gd name="T8" fmla="*/ 0 w 19"/>
              <a:gd name="T9" fmla="*/ 1241992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10"/>
                </a:moveTo>
                <a:lnTo>
                  <a:pt x="16" y="0"/>
                </a:lnTo>
                <a:lnTo>
                  <a:pt x="19" y="4"/>
                </a:lnTo>
                <a:lnTo>
                  <a:pt x="1" y="14"/>
                </a:lnTo>
                <a:lnTo>
                  <a:pt x="0" y="1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2" name="Freeform 246"/>
          <p:cNvSpPr>
            <a:spLocks noChangeAspect="1"/>
          </p:cNvSpPr>
          <p:nvPr/>
        </p:nvSpPr>
        <p:spPr bwMode="auto">
          <a:xfrm>
            <a:off x="3284538" y="2238375"/>
            <a:ext cx="23812" cy="11113"/>
          </a:xfrm>
          <a:custGeom>
            <a:avLst/>
            <a:gdLst>
              <a:gd name="T0" fmla="*/ 0 w 15"/>
              <a:gd name="T1" fmla="*/ 8519226 h 10"/>
              <a:gd name="T2" fmla="*/ 32762137 w 15"/>
              <a:gd name="T3" fmla="*/ 0 h 10"/>
              <a:gd name="T4" fmla="*/ 37802344 w 15"/>
              <a:gd name="T5" fmla="*/ 3651732 h 10"/>
              <a:gd name="T6" fmla="*/ 5040207 w 15"/>
              <a:gd name="T7" fmla="*/ 12170958 h 10"/>
              <a:gd name="T8" fmla="*/ 0 w 15"/>
              <a:gd name="T9" fmla="*/ 8519226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3" y="0"/>
                </a:lnTo>
                <a:lnTo>
                  <a:pt x="15" y="3"/>
                </a:lnTo>
                <a:lnTo>
                  <a:pt x="2" y="10"/>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3" name="Freeform 247"/>
          <p:cNvSpPr>
            <a:spLocks noChangeAspect="1"/>
          </p:cNvSpPr>
          <p:nvPr/>
        </p:nvSpPr>
        <p:spPr bwMode="auto">
          <a:xfrm>
            <a:off x="3305175" y="2233613"/>
            <a:ext cx="9525" cy="6350"/>
          </a:xfrm>
          <a:custGeom>
            <a:avLst/>
            <a:gdLst>
              <a:gd name="T0" fmla="*/ 0 w 6"/>
              <a:gd name="T1" fmla="*/ 3478742 h 6"/>
              <a:gd name="T2" fmla="*/ 10080625 w 6"/>
              <a:gd name="T3" fmla="*/ 0 h 6"/>
              <a:gd name="T4" fmla="*/ 15120938 w 6"/>
              <a:gd name="T5" fmla="*/ 4637617 h 6"/>
              <a:gd name="T6" fmla="*/ 5040313 w 6"/>
              <a:gd name="T7" fmla="*/ 6956425 h 6"/>
              <a:gd name="T8" fmla="*/ 0 w 6"/>
              <a:gd name="T9" fmla="*/ 347874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3"/>
                </a:moveTo>
                <a:lnTo>
                  <a:pt x="4" y="0"/>
                </a:lnTo>
                <a:lnTo>
                  <a:pt x="6" y="4"/>
                </a:lnTo>
                <a:lnTo>
                  <a:pt x="2" y="6"/>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4" name="Freeform 248"/>
          <p:cNvSpPr>
            <a:spLocks noChangeAspect="1"/>
          </p:cNvSpPr>
          <p:nvPr/>
        </p:nvSpPr>
        <p:spPr bwMode="auto">
          <a:xfrm>
            <a:off x="3338513" y="2214563"/>
            <a:ext cx="7937" cy="7937"/>
          </a:xfrm>
          <a:custGeom>
            <a:avLst/>
            <a:gdLst>
              <a:gd name="T0" fmla="*/ 0 w 5"/>
              <a:gd name="T1" fmla="*/ 3725855 h 7"/>
              <a:gd name="T2" fmla="*/ 10079990 w 5"/>
              <a:gd name="T3" fmla="*/ 0 h 7"/>
              <a:gd name="T4" fmla="*/ 12600781 w 5"/>
              <a:gd name="T5" fmla="*/ 4967428 h 7"/>
              <a:gd name="T6" fmla="*/ 2520791 w 5"/>
              <a:gd name="T7" fmla="*/ 8693283 h 7"/>
              <a:gd name="T8" fmla="*/ 0 w 5"/>
              <a:gd name="T9" fmla="*/ 372585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3"/>
                </a:moveTo>
                <a:lnTo>
                  <a:pt x="4" y="0"/>
                </a:lnTo>
                <a:lnTo>
                  <a:pt x="5" y="4"/>
                </a:lnTo>
                <a:lnTo>
                  <a:pt x="1"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5" name="Freeform 249"/>
          <p:cNvSpPr>
            <a:spLocks noChangeAspect="1"/>
          </p:cNvSpPr>
          <p:nvPr/>
        </p:nvSpPr>
        <p:spPr bwMode="auto">
          <a:xfrm>
            <a:off x="3344863" y="2203450"/>
            <a:ext cx="20637" cy="12700"/>
          </a:xfrm>
          <a:custGeom>
            <a:avLst/>
            <a:gdLst>
              <a:gd name="T0" fmla="*/ 0 w 13"/>
              <a:gd name="T1" fmla="*/ 8853055 h 11"/>
              <a:gd name="T2" fmla="*/ 30241142 w 13"/>
              <a:gd name="T3" fmla="*/ 0 h 11"/>
              <a:gd name="T4" fmla="*/ 32762031 w 13"/>
              <a:gd name="T5" fmla="*/ 3793836 h 11"/>
              <a:gd name="T6" fmla="*/ 2520889 w 13"/>
              <a:gd name="T7" fmla="*/ 13911118 h 11"/>
              <a:gd name="T8" fmla="*/ 0 w 13"/>
              <a:gd name="T9" fmla="*/ 8853055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7"/>
                </a:moveTo>
                <a:lnTo>
                  <a:pt x="12" y="0"/>
                </a:lnTo>
                <a:lnTo>
                  <a:pt x="13" y="3"/>
                </a:lnTo>
                <a:lnTo>
                  <a:pt x="1" y="11"/>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6" name="Freeform 250"/>
          <p:cNvSpPr>
            <a:spLocks noChangeAspect="1"/>
          </p:cNvSpPr>
          <p:nvPr/>
        </p:nvSpPr>
        <p:spPr bwMode="auto">
          <a:xfrm>
            <a:off x="3387725" y="2173288"/>
            <a:ext cx="30163" cy="14287"/>
          </a:xfrm>
          <a:custGeom>
            <a:avLst/>
            <a:gdLst>
              <a:gd name="T0" fmla="*/ 0 w 19"/>
              <a:gd name="T1" fmla="*/ 12037347 h 13"/>
              <a:gd name="T2" fmla="*/ 40323168 w 19"/>
              <a:gd name="T3" fmla="*/ 0 h 13"/>
              <a:gd name="T4" fmla="*/ 47884556 w 19"/>
              <a:gd name="T5" fmla="*/ 3611314 h 13"/>
              <a:gd name="T6" fmla="*/ 7561388 w 19"/>
              <a:gd name="T7" fmla="*/ 15648661 h 13"/>
              <a:gd name="T8" fmla="*/ 0 w 19"/>
              <a:gd name="T9" fmla="*/ 12037347 h 13"/>
              <a:gd name="T10" fmla="*/ 0 60000 65536"/>
              <a:gd name="T11" fmla="*/ 0 60000 65536"/>
              <a:gd name="T12" fmla="*/ 0 60000 65536"/>
              <a:gd name="T13" fmla="*/ 0 60000 65536"/>
              <a:gd name="T14" fmla="*/ 0 60000 65536"/>
              <a:gd name="T15" fmla="*/ 0 w 19"/>
              <a:gd name="T16" fmla="*/ 0 h 13"/>
              <a:gd name="T17" fmla="*/ 19 w 19"/>
              <a:gd name="T18" fmla="*/ 13 h 13"/>
            </a:gdLst>
            <a:ahLst/>
            <a:cxnLst>
              <a:cxn ang="T10">
                <a:pos x="T0" y="T1"/>
              </a:cxn>
              <a:cxn ang="T11">
                <a:pos x="T2" y="T3"/>
              </a:cxn>
              <a:cxn ang="T12">
                <a:pos x="T4" y="T5"/>
              </a:cxn>
              <a:cxn ang="T13">
                <a:pos x="T6" y="T7"/>
              </a:cxn>
              <a:cxn ang="T14">
                <a:pos x="T8" y="T9"/>
              </a:cxn>
            </a:cxnLst>
            <a:rect l="T15" t="T16" r="T17" b="T18"/>
            <a:pathLst>
              <a:path w="19" h="13">
                <a:moveTo>
                  <a:pt x="0" y="10"/>
                </a:moveTo>
                <a:lnTo>
                  <a:pt x="16" y="0"/>
                </a:lnTo>
                <a:lnTo>
                  <a:pt x="19" y="3"/>
                </a:lnTo>
                <a:lnTo>
                  <a:pt x="3" y="13"/>
                </a:lnTo>
                <a:lnTo>
                  <a:pt x="0" y="1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7" name="Freeform 251"/>
          <p:cNvSpPr>
            <a:spLocks noChangeAspect="1"/>
          </p:cNvSpPr>
          <p:nvPr/>
        </p:nvSpPr>
        <p:spPr bwMode="auto">
          <a:xfrm>
            <a:off x="3438525" y="2141538"/>
            <a:ext cx="28575" cy="15875"/>
          </a:xfrm>
          <a:custGeom>
            <a:avLst/>
            <a:gdLst>
              <a:gd name="T0" fmla="*/ 0 w 18"/>
              <a:gd name="T1" fmla="*/ 12419920 h 14"/>
              <a:gd name="T2" fmla="*/ 42843450 w 18"/>
              <a:gd name="T3" fmla="*/ 0 h 14"/>
              <a:gd name="T4" fmla="*/ 45362813 w 18"/>
              <a:gd name="T5" fmla="*/ 3726089 h 14"/>
              <a:gd name="T6" fmla="*/ 7559675 w 18"/>
              <a:gd name="T7" fmla="*/ 17387661 h 14"/>
              <a:gd name="T8" fmla="*/ 0 w 18"/>
              <a:gd name="T9" fmla="*/ 1241992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10"/>
                </a:moveTo>
                <a:lnTo>
                  <a:pt x="17" y="0"/>
                </a:lnTo>
                <a:lnTo>
                  <a:pt x="18" y="3"/>
                </a:lnTo>
                <a:lnTo>
                  <a:pt x="3" y="14"/>
                </a:lnTo>
                <a:lnTo>
                  <a:pt x="0" y="1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8" name="Freeform 252"/>
          <p:cNvSpPr>
            <a:spLocks noChangeAspect="1"/>
          </p:cNvSpPr>
          <p:nvPr/>
        </p:nvSpPr>
        <p:spPr bwMode="auto">
          <a:xfrm>
            <a:off x="3489325" y="2117725"/>
            <a:ext cx="14288" cy="9525"/>
          </a:xfrm>
          <a:custGeom>
            <a:avLst/>
            <a:gdLst>
              <a:gd name="T0" fmla="*/ 0 w 9"/>
              <a:gd name="T1" fmla="*/ 5217319 h 8"/>
              <a:gd name="T2" fmla="*/ 15121467 w 9"/>
              <a:gd name="T3" fmla="*/ 0 h 8"/>
              <a:gd name="T4" fmla="*/ 22682994 w 9"/>
              <a:gd name="T5" fmla="*/ 3912394 h 8"/>
              <a:gd name="T6" fmla="*/ 5040489 w 9"/>
              <a:gd name="T7" fmla="*/ 10433447 h 8"/>
              <a:gd name="T8" fmla="*/ 0 w 9"/>
              <a:gd name="T9" fmla="*/ 5217319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4"/>
                </a:moveTo>
                <a:lnTo>
                  <a:pt x="6" y="0"/>
                </a:lnTo>
                <a:lnTo>
                  <a:pt x="9" y="3"/>
                </a:lnTo>
                <a:lnTo>
                  <a:pt x="2" y="8"/>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799" name="Freeform 253"/>
          <p:cNvSpPr>
            <a:spLocks noChangeAspect="1"/>
          </p:cNvSpPr>
          <p:nvPr/>
        </p:nvSpPr>
        <p:spPr bwMode="auto">
          <a:xfrm>
            <a:off x="3498850" y="2109788"/>
            <a:ext cx="17463" cy="9525"/>
          </a:xfrm>
          <a:custGeom>
            <a:avLst/>
            <a:gdLst>
              <a:gd name="T0" fmla="*/ 0 w 11"/>
              <a:gd name="T1" fmla="*/ 6521053 h 8"/>
              <a:gd name="T2" fmla="*/ 25202284 w 11"/>
              <a:gd name="T3" fmla="*/ 0 h 8"/>
              <a:gd name="T4" fmla="*/ 27723306 w 11"/>
              <a:gd name="T5" fmla="*/ 2608659 h 8"/>
              <a:gd name="T6" fmla="*/ 7561479 w 11"/>
              <a:gd name="T7" fmla="*/ 10433447 h 8"/>
              <a:gd name="T8" fmla="*/ 0 w 11"/>
              <a:gd name="T9" fmla="*/ 6521053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0" y="5"/>
                </a:moveTo>
                <a:lnTo>
                  <a:pt x="10" y="0"/>
                </a:lnTo>
                <a:lnTo>
                  <a:pt x="11" y="2"/>
                </a:lnTo>
                <a:lnTo>
                  <a:pt x="3" y="8"/>
                </a:lnTo>
                <a:lnTo>
                  <a:pt x="0" y="5"/>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0" name="Freeform 254"/>
          <p:cNvSpPr>
            <a:spLocks noChangeAspect="1"/>
          </p:cNvSpPr>
          <p:nvPr/>
        </p:nvSpPr>
        <p:spPr bwMode="auto">
          <a:xfrm>
            <a:off x="3538538" y="2076450"/>
            <a:ext cx="25400" cy="14288"/>
          </a:xfrm>
          <a:custGeom>
            <a:avLst/>
            <a:gdLst>
              <a:gd name="T0" fmla="*/ 0 w 16"/>
              <a:gd name="T1" fmla="*/ 12038190 h 13"/>
              <a:gd name="T2" fmla="*/ 37801550 w 16"/>
              <a:gd name="T3" fmla="*/ 0 h 13"/>
              <a:gd name="T4" fmla="*/ 40322500 w 16"/>
              <a:gd name="T5" fmla="*/ 3611567 h 13"/>
              <a:gd name="T6" fmla="*/ 7559675 w 16"/>
              <a:gd name="T7" fmla="*/ 15649756 h 13"/>
              <a:gd name="T8" fmla="*/ 0 w 16"/>
              <a:gd name="T9" fmla="*/ 1203819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0"/>
                </a:moveTo>
                <a:lnTo>
                  <a:pt x="15" y="0"/>
                </a:lnTo>
                <a:lnTo>
                  <a:pt x="16" y="3"/>
                </a:lnTo>
                <a:lnTo>
                  <a:pt x="3" y="13"/>
                </a:lnTo>
                <a:lnTo>
                  <a:pt x="0" y="1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1" name="Freeform 255"/>
          <p:cNvSpPr>
            <a:spLocks noChangeAspect="1"/>
          </p:cNvSpPr>
          <p:nvPr/>
        </p:nvSpPr>
        <p:spPr bwMode="auto">
          <a:xfrm>
            <a:off x="3562350" y="2074863"/>
            <a:ext cx="4763" cy="4762"/>
          </a:xfrm>
          <a:custGeom>
            <a:avLst/>
            <a:gdLst>
              <a:gd name="T0" fmla="*/ 0 w 3"/>
              <a:gd name="T1" fmla="*/ 1304788 h 4"/>
              <a:gd name="T2" fmla="*/ 2521215 w 3"/>
              <a:gd name="T3" fmla="*/ 0 h 4"/>
              <a:gd name="T4" fmla="*/ 7562056 w 3"/>
              <a:gd name="T5" fmla="*/ 5216771 h 4"/>
              <a:gd name="T6" fmla="*/ 2521215 w 3"/>
              <a:gd name="T7" fmla="*/ 5216771 h 4"/>
              <a:gd name="T8" fmla="*/ 0 w 3"/>
              <a:gd name="T9" fmla="*/ 1304788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1" y="0"/>
                </a:lnTo>
                <a:lnTo>
                  <a:pt x="3" y="4"/>
                </a:lnTo>
                <a:lnTo>
                  <a:pt x="1" y="4"/>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2" name="Freeform 256"/>
          <p:cNvSpPr>
            <a:spLocks noChangeAspect="1"/>
          </p:cNvSpPr>
          <p:nvPr/>
        </p:nvSpPr>
        <p:spPr bwMode="auto">
          <a:xfrm>
            <a:off x="3587750" y="2052638"/>
            <a:ext cx="12700" cy="7937"/>
          </a:xfrm>
          <a:custGeom>
            <a:avLst/>
            <a:gdLst>
              <a:gd name="T0" fmla="*/ 0 w 8"/>
              <a:gd name="T1" fmla="*/ 3725855 h 7"/>
              <a:gd name="T2" fmla="*/ 15120938 w 8"/>
              <a:gd name="T3" fmla="*/ 0 h 7"/>
              <a:gd name="T4" fmla="*/ 20161250 w 8"/>
              <a:gd name="T5" fmla="*/ 3725855 h 7"/>
              <a:gd name="T6" fmla="*/ 7559675 w 8"/>
              <a:gd name="T7" fmla="*/ 8693283 h 7"/>
              <a:gd name="T8" fmla="*/ 0 w 8"/>
              <a:gd name="T9" fmla="*/ 372585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3"/>
                </a:moveTo>
                <a:lnTo>
                  <a:pt x="6" y="0"/>
                </a:lnTo>
                <a:lnTo>
                  <a:pt x="8" y="3"/>
                </a:lnTo>
                <a:lnTo>
                  <a:pt x="3"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3" name="Freeform 257"/>
          <p:cNvSpPr>
            <a:spLocks noChangeAspect="1"/>
          </p:cNvSpPr>
          <p:nvPr/>
        </p:nvSpPr>
        <p:spPr bwMode="auto">
          <a:xfrm>
            <a:off x="3597275" y="2039938"/>
            <a:ext cx="19050" cy="12700"/>
          </a:xfrm>
          <a:custGeom>
            <a:avLst/>
            <a:gdLst>
              <a:gd name="T0" fmla="*/ 0 w 12"/>
              <a:gd name="T1" fmla="*/ 10117282 h 11"/>
              <a:gd name="T2" fmla="*/ 22682200 w 12"/>
              <a:gd name="T3" fmla="*/ 0 h 11"/>
              <a:gd name="T4" fmla="*/ 30241875 w 12"/>
              <a:gd name="T5" fmla="*/ 5058064 h 11"/>
              <a:gd name="T6" fmla="*/ 5040313 w 12"/>
              <a:gd name="T7" fmla="*/ 13911118 h 11"/>
              <a:gd name="T8" fmla="*/ 0 w 12"/>
              <a:gd name="T9" fmla="*/ 1011728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8"/>
                </a:moveTo>
                <a:lnTo>
                  <a:pt x="9" y="0"/>
                </a:lnTo>
                <a:lnTo>
                  <a:pt x="12" y="4"/>
                </a:lnTo>
                <a:lnTo>
                  <a:pt x="2" y="11"/>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4" name="Freeform 258"/>
          <p:cNvSpPr>
            <a:spLocks noChangeAspect="1"/>
          </p:cNvSpPr>
          <p:nvPr/>
        </p:nvSpPr>
        <p:spPr bwMode="auto">
          <a:xfrm>
            <a:off x="3635375" y="2009775"/>
            <a:ext cx="22225" cy="12700"/>
          </a:xfrm>
          <a:custGeom>
            <a:avLst/>
            <a:gdLst>
              <a:gd name="T0" fmla="*/ 0 w 14"/>
              <a:gd name="T1" fmla="*/ 9274175 h 12"/>
              <a:gd name="T2" fmla="*/ 27722513 w 14"/>
              <a:gd name="T3" fmla="*/ 0 h 12"/>
              <a:gd name="T4" fmla="*/ 35282188 w 14"/>
              <a:gd name="T5" fmla="*/ 4637617 h 12"/>
              <a:gd name="T6" fmla="*/ 7561263 w 14"/>
              <a:gd name="T7" fmla="*/ 13911792 h 12"/>
              <a:gd name="T8" fmla="*/ 0 w 14"/>
              <a:gd name="T9" fmla="*/ 9274175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8"/>
                </a:moveTo>
                <a:lnTo>
                  <a:pt x="11" y="0"/>
                </a:lnTo>
                <a:lnTo>
                  <a:pt x="14" y="4"/>
                </a:lnTo>
                <a:lnTo>
                  <a:pt x="3" y="12"/>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5" name="Freeform 259"/>
          <p:cNvSpPr>
            <a:spLocks noChangeAspect="1"/>
          </p:cNvSpPr>
          <p:nvPr/>
        </p:nvSpPr>
        <p:spPr bwMode="auto">
          <a:xfrm>
            <a:off x="3652838" y="2008188"/>
            <a:ext cx="11112" cy="4762"/>
          </a:xfrm>
          <a:custGeom>
            <a:avLst/>
            <a:gdLst>
              <a:gd name="T0" fmla="*/ 0 w 7"/>
              <a:gd name="T1" fmla="*/ 1042878 h 5"/>
              <a:gd name="T2" fmla="*/ 10080171 w 7"/>
              <a:gd name="T3" fmla="*/ 0 h 5"/>
              <a:gd name="T4" fmla="*/ 17641094 w 7"/>
              <a:gd name="T5" fmla="*/ 3129586 h 5"/>
              <a:gd name="T6" fmla="*/ 7560922 w 7"/>
              <a:gd name="T7" fmla="*/ 5216295 h 5"/>
              <a:gd name="T8" fmla="*/ 0 w 7"/>
              <a:gd name="T9" fmla="*/ 1042878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4" y="0"/>
                </a:lnTo>
                <a:lnTo>
                  <a:pt x="7" y="3"/>
                </a:lnTo>
                <a:lnTo>
                  <a:pt x="3" y="5"/>
                </a:lnTo>
                <a:lnTo>
                  <a:pt x="0" y="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6" name="Freeform 260"/>
          <p:cNvSpPr>
            <a:spLocks noChangeAspect="1"/>
          </p:cNvSpPr>
          <p:nvPr/>
        </p:nvSpPr>
        <p:spPr bwMode="auto">
          <a:xfrm>
            <a:off x="3659188" y="2005013"/>
            <a:ext cx="4762" cy="4762"/>
          </a:xfrm>
          <a:custGeom>
            <a:avLst/>
            <a:gdLst>
              <a:gd name="T0" fmla="*/ 0 w 3"/>
              <a:gd name="T1" fmla="*/ 2086708 h 5"/>
              <a:gd name="T2" fmla="*/ 0 w 3"/>
              <a:gd name="T3" fmla="*/ 0 h 5"/>
              <a:gd name="T4" fmla="*/ 7560469 w 3"/>
              <a:gd name="T5" fmla="*/ 5216295 h 5"/>
              <a:gd name="T6" fmla="*/ 7560469 w 3"/>
              <a:gd name="T7" fmla="*/ 5216295 h 5"/>
              <a:gd name="T8" fmla="*/ 0 w 3"/>
              <a:gd name="T9" fmla="*/ 2086708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2"/>
                </a:moveTo>
                <a:lnTo>
                  <a:pt x="0" y="0"/>
                </a:lnTo>
                <a:lnTo>
                  <a:pt x="3" y="5"/>
                </a:lnTo>
                <a:lnTo>
                  <a:pt x="0" y="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7" name="Freeform 261"/>
          <p:cNvSpPr>
            <a:spLocks noChangeAspect="1"/>
          </p:cNvSpPr>
          <p:nvPr/>
        </p:nvSpPr>
        <p:spPr bwMode="auto">
          <a:xfrm>
            <a:off x="3683000" y="1978025"/>
            <a:ext cx="19050" cy="9525"/>
          </a:xfrm>
          <a:custGeom>
            <a:avLst/>
            <a:gdLst>
              <a:gd name="T0" fmla="*/ 0 w 12"/>
              <a:gd name="T1" fmla="*/ 8114242 h 9"/>
              <a:gd name="T2" fmla="*/ 22682200 w 12"/>
              <a:gd name="T3" fmla="*/ 0 h 9"/>
              <a:gd name="T4" fmla="*/ 30241875 w 12"/>
              <a:gd name="T5" fmla="*/ 3477683 h 9"/>
              <a:gd name="T6" fmla="*/ 7561263 w 12"/>
              <a:gd name="T7" fmla="*/ 10433050 h 9"/>
              <a:gd name="T8" fmla="*/ 0 w 12"/>
              <a:gd name="T9" fmla="*/ 8114242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0" y="7"/>
                </a:moveTo>
                <a:lnTo>
                  <a:pt x="9" y="0"/>
                </a:lnTo>
                <a:lnTo>
                  <a:pt x="12" y="3"/>
                </a:lnTo>
                <a:lnTo>
                  <a:pt x="3" y="9"/>
                </a:lnTo>
                <a:lnTo>
                  <a:pt x="0" y="7"/>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8" name="Freeform 262"/>
          <p:cNvSpPr>
            <a:spLocks noChangeAspect="1"/>
          </p:cNvSpPr>
          <p:nvPr/>
        </p:nvSpPr>
        <p:spPr bwMode="auto">
          <a:xfrm>
            <a:off x="3697288" y="1971675"/>
            <a:ext cx="14287" cy="7938"/>
          </a:xfrm>
          <a:custGeom>
            <a:avLst/>
            <a:gdLst>
              <a:gd name="T0" fmla="*/ 0 w 9"/>
              <a:gd name="T1" fmla="*/ 4968054 h 7"/>
              <a:gd name="T2" fmla="*/ 15120408 w 9"/>
              <a:gd name="T3" fmla="*/ 0 h 7"/>
              <a:gd name="T4" fmla="*/ 22681406 w 9"/>
              <a:gd name="T5" fmla="*/ 2484594 h 7"/>
              <a:gd name="T6" fmla="*/ 7560998 w 9"/>
              <a:gd name="T7" fmla="*/ 8694378 h 7"/>
              <a:gd name="T8" fmla="*/ 0 w 9"/>
              <a:gd name="T9" fmla="*/ 4968054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4"/>
                </a:moveTo>
                <a:lnTo>
                  <a:pt x="6" y="0"/>
                </a:lnTo>
                <a:lnTo>
                  <a:pt x="9" y="2"/>
                </a:lnTo>
                <a:lnTo>
                  <a:pt x="3" y="7"/>
                </a:lnTo>
                <a:lnTo>
                  <a:pt x="0" y="4"/>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09" name="Freeform 263"/>
          <p:cNvSpPr>
            <a:spLocks noChangeAspect="1"/>
          </p:cNvSpPr>
          <p:nvPr/>
        </p:nvSpPr>
        <p:spPr bwMode="auto">
          <a:xfrm>
            <a:off x="3730625" y="1935163"/>
            <a:ext cx="26988" cy="15875"/>
          </a:xfrm>
          <a:custGeom>
            <a:avLst/>
            <a:gdLst>
              <a:gd name="T0" fmla="*/ 0 w 17"/>
              <a:gd name="T1" fmla="*/ 12751858 h 15"/>
              <a:gd name="T2" fmla="*/ 37803838 w 17"/>
              <a:gd name="T3" fmla="*/ 0 h 15"/>
              <a:gd name="T4" fmla="*/ 42844244 w 17"/>
              <a:gd name="T5" fmla="*/ 2318808 h 15"/>
              <a:gd name="T6" fmla="*/ 5040406 w 17"/>
              <a:gd name="T7" fmla="*/ 17389475 h 15"/>
              <a:gd name="T8" fmla="*/ 0 w 17"/>
              <a:gd name="T9" fmla="*/ 127518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5" y="0"/>
                </a:lnTo>
                <a:lnTo>
                  <a:pt x="17" y="2"/>
                </a:lnTo>
                <a:lnTo>
                  <a:pt x="2" y="15"/>
                </a:lnTo>
                <a:lnTo>
                  <a:pt x="0" y="11"/>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0" name="Freeform 264"/>
          <p:cNvSpPr>
            <a:spLocks noChangeAspect="1"/>
          </p:cNvSpPr>
          <p:nvPr/>
        </p:nvSpPr>
        <p:spPr bwMode="auto">
          <a:xfrm>
            <a:off x="3778250" y="1898650"/>
            <a:ext cx="25400" cy="15875"/>
          </a:xfrm>
          <a:custGeom>
            <a:avLst/>
            <a:gdLst>
              <a:gd name="T0" fmla="*/ 0 w 16"/>
              <a:gd name="T1" fmla="*/ 13911792 h 15"/>
              <a:gd name="T2" fmla="*/ 32761238 w 16"/>
              <a:gd name="T3" fmla="*/ 0 h 15"/>
              <a:gd name="T4" fmla="*/ 40322500 w 16"/>
              <a:gd name="T5" fmla="*/ 2318808 h 15"/>
              <a:gd name="T6" fmla="*/ 5040313 w 16"/>
              <a:gd name="T7" fmla="*/ 17389475 h 15"/>
              <a:gd name="T8" fmla="*/ 0 w 16"/>
              <a:gd name="T9" fmla="*/ 13911792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3" y="0"/>
                </a:lnTo>
                <a:lnTo>
                  <a:pt x="16" y="2"/>
                </a:lnTo>
                <a:lnTo>
                  <a:pt x="2" y="15"/>
                </a:lnTo>
                <a:lnTo>
                  <a:pt x="0" y="1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1" name="Freeform 265"/>
          <p:cNvSpPr>
            <a:spLocks noChangeAspect="1"/>
          </p:cNvSpPr>
          <p:nvPr/>
        </p:nvSpPr>
        <p:spPr bwMode="auto">
          <a:xfrm>
            <a:off x="3822700" y="1865313"/>
            <a:ext cx="19050" cy="12700"/>
          </a:xfrm>
          <a:custGeom>
            <a:avLst/>
            <a:gdLst>
              <a:gd name="T0" fmla="*/ 0 w 12"/>
              <a:gd name="T1" fmla="*/ 9274175 h 12"/>
              <a:gd name="T2" fmla="*/ 25201563 w 12"/>
              <a:gd name="T3" fmla="*/ 0 h 12"/>
              <a:gd name="T4" fmla="*/ 30241875 w 12"/>
              <a:gd name="T5" fmla="*/ 4637617 h 12"/>
              <a:gd name="T6" fmla="*/ 7561263 w 12"/>
              <a:gd name="T7" fmla="*/ 13911792 h 12"/>
              <a:gd name="T8" fmla="*/ 0 w 12"/>
              <a:gd name="T9" fmla="*/ 9274175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8"/>
                </a:moveTo>
                <a:lnTo>
                  <a:pt x="10" y="0"/>
                </a:lnTo>
                <a:lnTo>
                  <a:pt x="12" y="4"/>
                </a:lnTo>
                <a:lnTo>
                  <a:pt x="3" y="12"/>
                </a:lnTo>
                <a:lnTo>
                  <a:pt x="0" y="8"/>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2" name="Freeform 266"/>
          <p:cNvSpPr>
            <a:spLocks noChangeAspect="1"/>
          </p:cNvSpPr>
          <p:nvPr/>
        </p:nvSpPr>
        <p:spPr bwMode="auto">
          <a:xfrm>
            <a:off x="3838575" y="1860550"/>
            <a:ext cx="9525" cy="7938"/>
          </a:xfrm>
          <a:custGeom>
            <a:avLst/>
            <a:gdLst>
              <a:gd name="T0" fmla="*/ 0 w 6"/>
              <a:gd name="T1" fmla="*/ 3726324 h 7"/>
              <a:gd name="T2" fmla="*/ 10080625 w 6"/>
              <a:gd name="T3" fmla="*/ 0 h 7"/>
              <a:gd name="T4" fmla="*/ 15120938 w 6"/>
              <a:gd name="T5" fmla="*/ 3726324 h 7"/>
              <a:gd name="T6" fmla="*/ 5040313 w 6"/>
              <a:gd name="T7" fmla="*/ 8694378 h 7"/>
              <a:gd name="T8" fmla="*/ 0 w 6"/>
              <a:gd name="T9" fmla="*/ 3726324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3"/>
                </a:moveTo>
                <a:lnTo>
                  <a:pt x="4" y="0"/>
                </a:lnTo>
                <a:lnTo>
                  <a:pt x="6" y="3"/>
                </a:lnTo>
                <a:lnTo>
                  <a:pt x="2" y="7"/>
                </a:lnTo>
                <a:lnTo>
                  <a:pt x="0" y="3"/>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3" name="Freeform 267"/>
          <p:cNvSpPr>
            <a:spLocks noChangeAspect="1"/>
          </p:cNvSpPr>
          <p:nvPr/>
        </p:nvSpPr>
        <p:spPr bwMode="auto">
          <a:xfrm>
            <a:off x="3844925" y="1860550"/>
            <a:ext cx="3175" cy="3175"/>
          </a:xfrm>
          <a:custGeom>
            <a:avLst/>
            <a:gdLst>
              <a:gd name="T0" fmla="*/ 0 w 2"/>
              <a:gd name="T1" fmla="*/ 0 h 3"/>
              <a:gd name="T2" fmla="*/ 0 w 2"/>
              <a:gd name="T3" fmla="*/ 0 h 3"/>
              <a:gd name="T4" fmla="*/ 5040313 w 2"/>
              <a:gd name="T5" fmla="*/ 3477683 h 3"/>
              <a:gd name="T6" fmla="*/ 5040313 w 2"/>
              <a:gd name="T7" fmla="*/ 3477683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lnTo>
                  <a:pt x="0" y="0"/>
                </a:lnTo>
                <a:lnTo>
                  <a:pt x="2" y="3"/>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4" name="Freeform 268"/>
          <p:cNvSpPr>
            <a:spLocks noChangeAspect="1"/>
          </p:cNvSpPr>
          <p:nvPr/>
        </p:nvSpPr>
        <p:spPr bwMode="auto">
          <a:xfrm>
            <a:off x="3868738" y="1822450"/>
            <a:ext cx="25400" cy="15875"/>
          </a:xfrm>
          <a:custGeom>
            <a:avLst/>
            <a:gdLst>
              <a:gd name="T0" fmla="*/ 0 w 16"/>
              <a:gd name="T1" fmla="*/ 13911792 h 15"/>
              <a:gd name="T2" fmla="*/ 32761238 w 16"/>
              <a:gd name="T3" fmla="*/ 0 h 15"/>
              <a:gd name="T4" fmla="*/ 40322500 w 16"/>
              <a:gd name="T5" fmla="*/ 3477683 h 15"/>
              <a:gd name="T6" fmla="*/ 5040313 w 16"/>
              <a:gd name="T7" fmla="*/ 17389475 h 15"/>
              <a:gd name="T8" fmla="*/ 0 w 16"/>
              <a:gd name="T9" fmla="*/ 13911792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3" y="0"/>
                </a:lnTo>
                <a:lnTo>
                  <a:pt x="16" y="3"/>
                </a:lnTo>
                <a:lnTo>
                  <a:pt x="2" y="15"/>
                </a:lnTo>
                <a:lnTo>
                  <a:pt x="0" y="1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5" name="Freeform 269"/>
          <p:cNvSpPr>
            <a:spLocks noChangeAspect="1"/>
          </p:cNvSpPr>
          <p:nvPr/>
        </p:nvSpPr>
        <p:spPr bwMode="auto">
          <a:xfrm>
            <a:off x="3911600" y="1784350"/>
            <a:ext cx="26988" cy="15875"/>
          </a:xfrm>
          <a:custGeom>
            <a:avLst/>
            <a:gdLst>
              <a:gd name="T0" fmla="*/ 0 w 17"/>
              <a:gd name="T1" fmla="*/ 13911792 h 15"/>
              <a:gd name="T2" fmla="*/ 37803838 w 17"/>
              <a:gd name="T3" fmla="*/ 0 h 15"/>
              <a:gd name="T4" fmla="*/ 42844244 w 17"/>
              <a:gd name="T5" fmla="*/ 2318808 h 15"/>
              <a:gd name="T6" fmla="*/ 7561403 w 17"/>
              <a:gd name="T7" fmla="*/ 17389475 h 15"/>
              <a:gd name="T8" fmla="*/ 0 w 17"/>
              <a:gd name="T9" fmla="*/ 13911792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2"/>
                </a:moveTo>
                <a:lnTo>
                  <a:pt x="15" y="0"/>
                </a:lnTo>
                <a:lnTo>
                  <a:pt x="17" y="2"/>
                </a:lnTo>
                <a:lnTo>
                  <a:pt x="3" y="15"/>
                </a:lnTo>
                <a:lnTo>
                  <a:pt x="0" y="1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6" name="Freeform 270"/>
          <p:cNvSpPr>
            <a:spLocks noChangeAspect="1"/>
          </p:cNvSpPr>
          <p:nvPr/>
        </p:nvSpPr>
        <p:spPr bwMode="auto">
          <a:xfrm>
            <a:off x="3956050" y="1763713"/>
            <a:ext cx="4763" cy="3175"/>
          </a:xfrm>
          <a:custGeom>
            <a:avLst/>
            <a:gdLst>
              <a:gd name="T0" fmla="*/ 0 w 3"/>
              <a:gd name="T1" fmla="*/ 0 h 3"/>
              <a:gd name="T2" fmla="*/ 0 w 3"/>
              <a:gd name="T3" fmla="*/ 0 h 3"/>
              <a:gd name="T4" fmla="*/ 7562056 w 3"/>
              <a:gd name="T5" fmla="*/ 3477683 h 3"/>
              <a:gd name="T6" fmla="*/ 7562056 w 3"/>
              <a:gd name="T7" fmla="*/ 347768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3" y="3"/>
                </a:lnTo>
                <a:lnTo>
                  <a:pt x="0" y="0"/>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7" name="Freeform 271"/>
          <p:cNvSpPr>
            <a:spLocks noChangeAspect="1"/>
          </p:cNvSpPr>
          <p:nvPr/>
        </p:nvSpPr>
        <p:spPr bwMode="auto">
          <a:xfrm>
            <a:off x="3956050" y="1744663"/>
            <a:ext cx="26988" cy="15875"/>
          </a:xfrm>
          <a:custGeom>
            <a:avLst/>
            <a:gdLst>
              <a:gd name="T0" fmla="*/ 0 w 17"/>
              <a:gd name="T1" fmla="*/ 13911792 h 15"/>
              <a:gd name="T2" fmla="*/ 35282841 w 17"/>
              <a:gd name="T3" fmla="*/ 0 h 15"/>
              <a:gd name="T4" fmla="*/ 42844244 w 17"/>
              <a:gd name="T5" fmla="*/ 3477683 h 15"/>
              <a:gd name="T6" fmla="*/ 7561403 w 17"/>
              <a:gd name="T7" fmla="*/ 17389475 h 15"/>
              <a:gd name="T8" fmla="*/ 0 w 17"/>
              <a:gd name="T9" fmla="*/ 13911792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2"/>
                </a:moveTo>
                <a:lnTo>
                  <a:pt x="14" y="0"/>
                </a:lnTo>
                <a:lnTo>
                  <a:pt x="17" y="3"/>
                </a:lnTo>
                <a:lnTo>
                  <a:pt x="3" y="15"/>
                </a:lnTo>
                <a:lnTo>
                  <a:pt x="0" y="1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8" name="Freeform 272"/>
          <p:cNvSpPr>
            <a:spLocks noChangeAspect="1"/>
          </p:cNvSpPr>
          <p:nvPr/>
        </p:nvSpPr>
        <p:spPr bwMode="auto">
          <a:xfrm>
            <a:off x="3998913" y="1706563"/>
            <a:ext cx="26987" cy="15875"/>
          </a:xfrm>
          <a:custGeom>
            <a:avLst/>
            <a:gdLst>
              <a:gd name="T0" fmla="*/ 0 w 17"/>
              <a:gd name="T1" fmla="*/ 13911792 h 15"/>
              <a:gd name="T2" fmla="*/ 35281534 w 17"/>
              <a:gd name="T3" fmla="*/ 0 h 15"/>
              <a:gd name="T4" fmla="*/ 42842656 w 17"/>
              <a:gd name="T5" fmla="*/ 2318808 h 15"/>
              <a:gd name="T6" fmla="*/ 7561122 w 17"/>
              <a:gd name="T7" fmla="*/ 17389475 h 15"/>
              <a:gd name="T8" fmla="*/ 0 w 17"/>
              <a:gd name="T9" fmla="*/ 13911792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2"/>
                </a:moveTo>
                <a:lnTo>
                  <a:pt x="14" y="0"/>
                </a:lnTo>
                <a:lnTo>
                  <a:pt x="17" y="2"/>
                </a:lnTo>
                <a:lnTo>
                  <a:pt x="3" y="15"/>
                </a:lnTo>
                <a:lnTo>
                  <a:pt x="0" y="12"/>
                </a:lnTo>
                <a:close/>
              </a:path>
            </a:pathLst>
          </a:custGeom>
          <a:solidFill>
            <a:srgbClr val="FF000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19" name="Freeform 273"/>
          <p:cNvSpPr>
            <a:spLocks/>
          </p:cNvSpPr>
          <p:nvPr/>
        </p:nvSpPr>
        <p:spPr bwMode="auto">
          <a:xfrm>
            <a:off x="1901825" y="3459163"/>
            <a:ext cx="166688" cy="79375"/>
          </a:xfrm>
          <a:custGeom>
            <a:avLst/>
            <a:gdLst>
              <a:gd name="T0" fmla="*/ 27722596 w 105"/>
              <a:gd name="T1" fmla="*/ 126007813 h 50"/>
              <a:gd name="T2" fmla="*/ 15120983 w 105"/>
              <a:gd name="T3" fmla="*/ 126007813 h 50"/>
              <a:gd name="T4" fmla="*/ 5040328 w 105"/>
              <a:gd name="T5" fmla="*/ 118448138 h 50"/>
              <a:gd name="T6" fmla="*/ 0 w 105"/>
              <a:gd name="T7" fmla="*/ 105846563 h 50"/>
              <a:gd name="T8" fmla="*/ 5040328 w 105"/>
              <a:gd name="T9" fmla="*/ 95765938 h 50"/>
              <a:gd name="T10" fmla="*/ 15120983 w 105"/>
              <a:gd name="T11" fmla="*/ 85685313 h 50"/>
              <a:gd name="T12" fmla="*/ 236895398 w 105"/>
              <a:gd name="T13" fmla="*/ 0 h 50"/>
              <a:gd name="T14" fmla="*/ 249497011 w 105"/>
              <a:gd name="T15" fmla="*/ 0 h 50"/>
              <a:gd name="T16" fmla="*/ 262097036 w 105"/>
              <a:gd name="T17" fmla="*/ 5040313 h 50"/>
              <a:gd name="T18" fmla="*/ 264617994 w 105"/>
              <a:gd name="T19" fmla="*/ 20161250 h 50"/>
              <a:gd name="T20" fmla="*/ 262097036 w 105"/>
              <a:gd name="T21" fmla="*/ 30241875 h 50"/>
              <a:gd name="T22" fmla="*/ 249497011 w 105"/>
              <a:gd name="T23" fmla="*/ 40322500 h 50"/>
              <a:gd name="T24" fmla="*/ 27722596 w 105"/>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50"/>
              <a:gd name="T41" fmla="*/ 105 w 10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50">
                <a:moveTo>
                  <a:pt x="11" y="50"/>
                </a:moveTo>
                <a:lnTo>
                  <a:pt x="6" y="50"/>
                </a:lnTo>
                <a:lnTo>
                  <a:pt x="2" y="47"/>
                </a:lnTo>
                <a:lnTo>
                  <a:pt x="0" y="42"/>
                </a:lnTo>
                <a:lnTo>
                  <a:pt x="2" y="38"/>
                </a:lnTo>
                <a:lnTo>
                  <a:pt x="6" y="34"/>
                </a:lnTo>
                <a:lnTo>
                  <a:pt x="94" y="0"/>
                </a:lnTo>
                <a:lnTo>
                  <a:pt x="99" y="0"/>
                </a:lnTo>
                <a:lnTo>
                  <a:pt x="104" y="2"/>
                </a:lnTo>
                <a:lnTo>
                  <a:pt x="105" y="8"/>
                </a:lnTo>
                <a:lnTo>
                  <a:pt x="104" y="12"/>
                </a:lnTo>
                <a:lnTo>
                  <a:pt x="99" y="16"/>
                </a:lnTo>
                <a:lnTo>
                  <a:pt x="11"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0" name="Freeform 274"/>
          <p:cNvSpPr>
            <a:spLocks/>
          </p:cNvSpPr>
          <p:nvPr/>
        </p:nvSpPr>
        <p:spPr bwMode="auto">
          <a:xfrm>
            <a:off x="2043113" y="3368675"/>
            <a:ext cx="255587" cy="115888"/>
          </a:xfrm>
          <a:custGeom>
            <a:avLst/>
            <a:gdLst>
              <a:gd name="T0" fmla="*/ 25201513 w 161"/>
              <a:gd name="T1" fmla="*/ 183972994 h 73"/>
              <a:gd name="T2" fmla="*/ 12601550 w 161"/>
              <a:gd name="T3" fmla="*/ 183972994 h 73"/>
              <a:gd name="T4" fmla="*/ 2520945 w 161"/>
              <a:gd name="T5" fmla="*/ 176411699 h 73"/>
              <a:gd name="T6" fmla="*/ 0 w 161"/>
              <a:gd name="T7" fmla="*/ 163811657 h 73"/>
              <a:gd name="T8" fmla="*/ 2520945 w 161"/>
              <a:gd name="T9" fmla="*/ 153730988 h 73"/>
              <a:gd name="T10" fmla="*/ 12601550 w 161"/>
              <a:gd name="T11" fmla="*/ 143650320 h 73"/>
              <a:gd name="T12" fmla="*/ 378022698 w 161"/>
              <a:gd name="T13" fmla="*/ 0 h 73"/>
              <a:gd name="T14" fmla="*/ 393143606 w 161"/>
              <a:gd name="T15" fmla="*/ 0 h 73"/>
              <a:gd name="T16" fmla="*/ 403224211 w 161"/>
              <a:gd name="T17" fmla="*/ 5040334 h 73"/>
              <a:gd name="T18" fmla="*/ 405745156 w 161"/>
              <a:gd name="T19" fmla="*/ 20161337 h 73"/>
              <a:gd name="T20" fmla="*/ 403224211 w 161"/>
              <a:gd name="T21" fmla="*/ 30242005 h 73"/>
              <a:gd name="T22" fmla="*/ 393143606 w 161"/>
              <a:gd name="T23" fmla="*/ 40322674 h 73"/>
              <a:gd name="T24" fmla="*/ 25201513 w 161"/>
              <a:gd name="T25" fmla="*/ 183972994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73"/>
              <a:gd name="T41" fmla="*/ 161 w 1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73">
                <a:moveTo>
                  <a:pt x="10" y="73"/>
                </a:moveTo>
                <a:lnTo>
                  <a:pt x="5" y="73"/>
                </a:lnTo>
                <a:lnTo>
                  <a:pt x="1" y="70"/>
                </a:lnTo>
                <a:lnTo>
                  <a:pt x="0" y="65"/>
                </a:lnTo>
                <a:lnTo>
                  <a:pt x="1" y="61"/>
                </a:lnTo>
                <a:lnTo>
                  <a:pt x="5" y="57"/>
                </a:lnTo>
                <a:lnTo>
                  <a:pt x="150" y="0"/>
                </a:lnTo>
                <a:lnTo>
                  <a:pt x="156" y="0"/>
                </a:lnTo>
                <a:lnTo>
                  <a:pt x="160" y="2"/>
                </a:lnTo>
                <a:lnTo>
                  <a:pt x="161" y="8"/>
                </a:lnTo>
                <a:lnTo>
                  <a:pt x="160" y="12"/>
                </a:lnTo>
                <a:lnTo>
                  <a:pt x="156" y="16"/>
                </a:lnTo>
                <a:lnTo>
                  <a:pt x="1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1" name="Freeform 275"/>
          <p:cNvSpPr>
            <a:spLocks/>
          </p:cNvSpPr>
          <p:nvPr/>
        </p:nvSpPr>
        <p:spPr bwMode="auto">
          <a:xfrm>
            <a:off x="2273300" y="3327400"/>
            <a:ext cx="125413" cy="66675"/>
          </a:xfrm>
          <a:custGeom>
            <a:avLst/>
            <a:gdLst>
              <a:gd name="T0" fmla="*/ 27722623 w 79"/>
              <a:gd name="T1" fmla="*/ 105846563 h 42"/>
              <a:gd name="T2" fmla="*/ 17641958 w 79"/>
              <a:gd name="T3" fmla="*/ 105846563 h 42"/>
              <a:gd name="T4" fmla="*/ 2520960 w 79"/>
              <a:gd name="T5" fmla="*/ 98286888 h 42"/>
              <a:gd name="T6" fmla="*/ 0 w 79"/>
              <a:gd name="T7" fmla="*/ 85685313 h 42"/>
              <a:gd name="T8" fmla="*/ 2520960 w 79"/>
              <a:gd name="T9" fmla="*/ 75604688 h 42"/>
              <a:gd name="T10" fmla="*/ 12601625 w 79"/>
              <a:gd name="T11" fmla="*/ 65524063 h 42"/>
              <a:gd name="T12" fmla="*/ 171371308 w 79"/>
              <a:gd name="T13" fmla="*/ 0 h 42"/>
              <a:gd name="T14" fmla="*/ 181451973 w 79"/>
              <a:gd name="T15" fmla="*/ 0 h 42"/>
              <a:gd name="T16" fmla="*/ 194053599 w 79"/>
              <a:gd name="T17" fmla="*/ 7559675 h 42"/>
              <a:gd name="T18" fmla="*/ 199093931 w 79"/>
              <a:gd name="T19" fmla="*/ 20161250 h 42"/>
              <a:gd name="T20" fmla="*/ 194053599 w 79"/>
              <a:gd name="T21" fmla="*/ 30241875 h 42"/>
              <a:gd name="T22" fmla="*/ 183972933 w 79"/>
              <a:gd name="T23" fmla="*/ 40322500 h 42"/>
              <a:gd name="T24" fmla="*/ 27722623 w 79"/>
              <a:gd name="T25" fmla="*/ 105846563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42"/>
              <a:gd name="T41" fmla="*/ 79 w 79"/>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42">
                <a:moveTo>
                  <a:pt x="11" y="42"/>
                </a:moveTo>
                <a:lnTo>
                  <a:pt x="7" y="42"/>
                </a:lnTo>
                <a:lnTo>
                  <a:pt x="1" y="39"/>
                </a:lnTo>
                <a:lnTo>
                  <a:pt x="0" y="34"/>
                </a:lnTo>
                <a:lnTo>
                  <a:pt x="1" y="30"/>
                </a:lnTo>
                <a:lnTo>
                  <a:pt x="5" y="26"/>
                </a:lnTo>
                <a:lnTo>
                  <a:pt x="68" y="0"/>
                </a:lnTo>
                <a:lnTo>
                  <a:pt x="72" y="0"/>
                </a:lnTo>
                <a:lnTo>
                  <a:pt x="77" y="3"/>
                </a:lnTo>
                <a:lnTo>
                  <a:pt x="79" y="8"/>
                </a:lnTo>
                <a:lnTo>
                  <a:pt x="77" y="12"/>
                </a:lnTo>
                <a:lnTo>
                  <a:pt x="73" y="16"/>
                </a:lnTo>
                <a:lnTo>
                  <a:pt x="1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2" name="Freeform 276"/>
          <p:cNvSpPr>
            <a:spLocks/>
          </p:cNvSpPr>
          <p:nvPr/>
        </p:nvSpPr>
        <p:spPr bwMode="auto">
          <a:xfrm>
            <a:off x="2371725" y="3311525"/>
            <a:ext cx="63500" cy="41275"/>
          </a:xfrm>
          <a:custGeom>
            <a:avLst/>
            <a:gdLst>
              <a:gd name="T0" fmla="*/ 27720925 w 40"/>
              <a:gd name="T1" fmla="*/ 65524063 h 26"/>
              <a:gd name="T2" fmla="*/ 17640300 w 40"/>
              <a:gd name="T3" fmla="*/ 65524063 h 26"/>
              <a:gd name="T4" fmla="*/ 5040313 w 40"/>
              <a:gd name="T5" fmla="*/ 57964388 h 26"/>
              <a:gd name="T6" fmla="*/ 0 w 40"/>
              <a:gd name="T7" fmla="*/ 45362813 h 26"/>
              <a:gd name="T8" fmla="*/ 5040313 w 40"/>
              <a:gd name="T9" fmla="*/ 35282188 h 26"/>
              <a:gd name="T10" fmla="*/ 15120938 w 40"/>
              <a:gd name="T11" fmla="*/ 25201563 h 26"/>
              <a:gd name="T12" fmla="*/ 73083738 w 40"/>
              <a:gd name="T13" fmla="*/ 0 h 26"/>
              <a:gd name="T14" fmla="*/ 83165950 w 40"/>
              <a:gd name="T15" fmla="*/ 0 h 26"/>
              <a:gd name="T16" fmla="*/ 95765938 w 40"/>
              <a:gd name="T17" fmla="*/ 7561263 h 26"/>
              <a:gd name="T18" fmla="*/ 100806250 w 40"/>
              <a:gd name="T19" fmla="*/ 22682200 h 26"/>
              <a:gd name="T20" fmla="*/ 95765938 w 40"/>
              <a:gd name="T21" fmla="*/ 32762825 h 26"/>
              <a:gd name="T22" fmla="*/ 85685313 w 40"/>
              <a:gd name="T23" fmla="*/ 42843450 h 26"/>
              <a:gd name="T24" fmla="*/ 27720925 w 40"/>
              <a:gd name="T25" fmla="*/ 6552406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11" y="26"/>
                </a:moveTo>
                <a:lnTo>
                  <a:pt x="7" y="26"/>
                </a:lnTo>
                <a:lnTo>
                  <a:pt x="2" y="23"/>
                </a:lnTo>
                <a:lnTo>
                  <a:pt x="0" y="18"/>
                </a:lnTo>
                <a:lnTo>
                  <a:pt x="2" y="14"/>
                </a:lnTo>
                <a:lnTo>
                  <a:pt x="6" y="10"/>
                </a:lnTo>
                <a:lnTo>
                  <a:pt x="29" y="0"/>
                </a:lnTo>
                <a:lnTo>
                  <a:pt x="33" y="0"/>
                </a:lnTo>
                <a:lnTo>
                  <a:pt x="38" y="3"/>
                </a:lnTo>
                <a:lnTo>
                  <a:pt x="40" y="9"/>
                </a:lnTo>
                <a:lnTo>
                  <a:pt x="38" y="13"/>
                </a:lnTo>
                <a:lnTo>
                  <a:pt x="34" y="17"/>
                </a:lnTo>
                <a:lnTo>
                  <a:pt x="1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3" name="Freeform 277"/>
          <p:cNvSpPr>
            <a:spLocks/>
          </p:cNvSpPr>
          <p:nvPr/>
        </p:nvSpPr>
        <p:spPr bwMode="auto">
          <a:xfrm>
            <a:off x="2408238" y="3254375"/>
            <a:ext cx="155575" cy="84138"/>
          </a:xfrm>
          <a:custGeom>
            <a:avLst/>
            <a:gdLst>
              <a:gd name="T0" fmla="*/ 27722513 w 98"/>
              <a:gd name="T1" fmla="*/ 128529526 h 53"/>
              <a:gd name="T2" fmla="*/ 17640300 w 98"/>
              <a:gd name="T3" fmla="*/ 133569869 h 53"/>
              <a:gd name="T4" fmla="*/ 7561263 w 98"/>
              <a:gd name="T5" fmla="*/ 126008561 h 53"/>
              <a:gd name="T6" fmla="*/ 0 w 98"/>
              <a:gd name="T7" fmla="*/ 115927876 h 53"/>
              <a:gd name="T8" fmla="*/ 5040313 w 98"/>
              <a:gd name="T9" fmla="*/ 100806849 h 53"/>
              <a:gd name="T10" fmla="*/ 15120938 w 98"/>
              <a:gd name="T11" fmla="*/ 95766507 h 53"/>
              <a:gd name="T12" fmla="*/ 219254388 w 98"/>
              <a:gd name="T13" fmla="*/ 2520965 h 53"/>
              <a:gd name="T14" fmla="*/ 229335013 w 98"/>
              <a:gd name="T15" fmla="*/ 0 h 53"/>
              <a:gd name="T16" fmla="*/ 239415638 w 98"/>
              <a:gd name="T17" fmla="*/ 5040342 h 53"/>
              <a:gd name="T18" fmla="*/ 246975313 w 98"/>
              <a:gd name="T19" fmla="*/ 15121027 h 53"/>
              <a:gd name="T20" fmla="*/ 244455950 w 98"/>
              <a:gd name="T21" fmla="*/ 30242055 h 53"/>
              <a:gd name="T22" fmla="*/ 234375325 w 98"/>
              <a:gd name="T23" fmla="*/ 37803362 h 53"/>
              <a:gd name="T24" fmla="*/ 27722513 w 98"/>
              <a:gd name="T25" fmla="*/ 12852952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3"/>
              <a:gd name="T41" fmla="*/ 98 w 9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3">
                <a:moveTo>
                  <a:pt x="11" y="51"/>
                </a:moveTo>
                <a:lnTo>
                  <a:pt x="7" y="53"/>
                </a:lnTo>
                <a:lnTo>
                  <a:pt x="3" y="50"/>
                </a:lnTo>
                <a:lnTo>
                  <a:pt x="0" y="46"/>
                </a:lnTo>
                <a:lnTo>
                  <a:pt x="2" y="40"/>
                </a:lnTo>
                <a:lnTo>
                  <a:pt x="6" y="38"/>
                </a:lnTo>
                <a:lnTo>
                  <a:pt x="87" y="1"/>
                </a:lnTo>
                <a:lnTo>
                  <a:pt x="91" y="0"/>
                </a:lnTo>
                <a:lnTo>
                  <a:pt x="95" y="2"/>
                </a:lnTo>
                <a:lnTo>
                  <a:pt x="98" y="6"/>
                </a:lnTo>
                <a:lnTo>
                  <a:pt x="97" y="12"/>
                </a:lnTo>
                <a:lnTo>
                  <a:pt x="93" y="15"/>
                </a:lnTo>
                <a:lnTo>
                  <a:pt x="11" y="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4" name="Freeform 278"/>
          <p:cNvSpPr>
            <a:spLocks/>
          </p:cNvSpPr>
          <p:nvPr/>
        </p:nvSpPr>
        <p:spPr bwMode="auto">
          <a:xfrm>
            <a:off x="2538413" y="3248025"/>
            <a:ext cx="44450" cy="31750"/>
          </a:xfrm>
          <a:custGeom>
            <a:avLst/>
            <a:gdLst>
              <a:gd name="T0" fmla="*/ 27722513 w 28"/>
              <a:gd name="T1" fmla="*/ 50403125 h 20"/>
              <a:gd name="T2" fmla="*/ 12601575 w 28"/>
              <a:gd name="T3" fmla="*/ 50403125 h 20"/>
              <a:gd name="T4" fmla="*/ 2520950 w 28"/>
              <a:gd name="T5" fmla="*/ 42843450 h 20"/>
              <a:gd name="T6" fmla="*/ 0 w 28"/>
              <a:gd name="T7" fmla="*/ 30241875 h 20"/>
              <a:gd name="T8" fmla="*/ 2520950 w 28"/>
              <a:gd name="T9" fmla="*/ 20161250 h 20"/>
              <a:gd name="T10" fmla="*/ 12601575 w 28"/>
              <a:gd name="T11" fmla="*/ 10080625 h 20"/>
              <a:gd name="T12" fmla="*/ 45362813 w 28"/>
              <a:gd name="T13" fmla="*/ 0 h 20"/>
              <a:gd name="T14" fmla="*/ 57964388 w 28"/>
              <a:gd name="T15" fmla="*/ 0 h 20"/>
              <a:gd name="T16" fmla="*/ 68045013 w 28"/>
              <a:gd name="T17" fmla="*/ 5040313 h 20"/>
              <a:gd name="T18" fmla="*/ 70564375 w 28"/>
              <a:gd name="T19" fmla="*/ 20161250 h 20"/>
              <a:gd name="T20" fmla="*/ 68045013 w 28"/>
              <a:gd name="T21" fmla="*/ 30241875 h 20"/>
              <a:gd name="T22" fmla="*/ 57964388 w 28"/>
              <a:gd name="T23" fmla="*/ 40322500 h 20"/>
              <a:gd name="T24" fmla="*/ 27722513 w 28"/>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5" y="20"/>
                </a:lnTo>
                <a:lnTo>
                  <a:pt x="1" y="17"/>
                </a:lnTo>
                <a:lnTo>
                  <a:pt x="0" y="12"/>
                </a:lnTo>
                <a:lnTo>
                  <a:pt x="1" y="8"/>
                </a:lnTo>
                <a:lnTo>
                  <a:pt x="5" y="4"/>
                </a:lnTo>
                <a:lnTo>
                  <a:pt x="18" y="0"/>
                </a:lnTo>
                <a:lnTo>
                  <a:pt x="23" y="0"/>
                </a:lnTo>
                <a:lnTo>
                  <a:pt x="27" y="2"/>
                </a:lnTo>
                <a:lnTo>
                  <a:pt x="28" y="8"/>
                </a:lnTo>
                <a:lnTo>
                  <a:pt x="27" y="12"/>
                </a:lnTo>
                <a:lnTo>
                  <a:pt x="23"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5" name="Freeform 279"/>
          <p:cNvSpPr>
            <a:spLocks/>
          </p:cNvSpPr>
          <p:nvPr/>
        </p:nvSpPr>
        <p:spPr bwMode="auto">
          <a:xfrm>
            <a:off x="2557463" y="3243263"/>
            <a:ext cx="34925" cy="30162"/>
          </a:xfrm>
          <a:custGeom>
            <a:avLst/>
            <a:gdLst>
              <a:gd name="T0" fmla="*/ 30241875 w 22"/>
              <a:gd name="T1" fmla="*/ 45362061 h 19"/>
              <a:gd name="T2" fmla="*/ 17640300 w 22"/>
              <a:gd name="T3" fmla="*/ 47882969 h 19"/>
              <a:gd name="T4" fmla="*/ 7559675 w 22"/>
              <a:gd name="T5" fmla="*/ 40321832 h 19"/>
              <a:gd name="T6" fmla="*/ 0 w 22"/>
              <a:gd name="T7" fmla="*/ 30241374 h 19"/>
              <a:gd name="T8" fmla="*/ 2520950 w 22"/>
              <a:gd name="T9" fmla="*/ 17641595 h 19"/>
              <a:gd name="T10" fmla="*/ 10080625 w 22"/>
              <a:gd name="T11" fmla="*/ 10080458 h 19"/>
              <a:gd name="T12" fmla="*/ 25201563 w 22"/>
              <a:gd name="T13" fmla="*/ 2520908 h 19"/>
              <a:gd name="T14" fmla="*/ 37801550 w 22"/>
              <a:gd name="T15" fmla="*/ 0 h 19"/>
              <a:gd name="T16" fmla="*/ 47883763 w 22"/>
              <a:gd name="T17" fmla="*/ 7561137 h 19"/>
              <a:gd name="T18" fmla="*/ 55443438 w 22"/>
              <a:gd name="T19" fmla="*/ 17641595 h 19"/>
              <a:gd name="T20" fmla="*/ 50403125 w 22"/>
              <a:gd name="T21" fmla="*/ 30241374 h 19"/>
              <a:gd name="T22" fmla="*/ 45362813 w 22"/>
              <a:gd name="T23" fmla="*/ 37802511 h 19"/>
              <a:gd name="T24" fmla="*/ 30241875 w 22"/>
              <a:gd name="T25" fmla="*/ 4536206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6" name="Freeform 280"/>
          <p:cNvSpPr>
            <a:spLocks/>
          </p:cNvSpPr>
          <p:nvPr/>
        </p:nvSpPr>
        <p:spPr bwMode="auto">
          <a:xfrm>
            <a:off x="2566988" y="3211513"/>
            <a:ext cx="96837" cy="57150"/>
          </a:xfrm>
          <a:custGeom>
            <a:avLst/>
            <a:gdLst>
              <a:gd name="T0" fmla="*/ 25201432 w 61"/>
              <a:gd name="T1" fmla="*/ 88206263 h 36"/>
              <a:gd name="T2" fmla="*/ 15120859 w 61"/>
              <a:gd name="T3" fmla="*/ 90725625 h 36"/>
              <a:gd name="T4" fmla="*/ 5040286 w 61"/>
              <a:gd name="T5" fmla="*/ 83165950 h 36"/>
              <a:gd name="T6" fmla="*/ 0 w 61"/>
              <a:gd name="T7" fmla="*/ 73083738 h 36"/>
              <a:gd name="T8" fmla="*/ 2520937 w 61"/>
              <a:gd name="T9" fmla="*/ 60483750 h 36"/>
              <a:gd name="T10" fmla="*/ 12601510 w 61"/>
              <a:gd name="T11" fmla="*/ 52922488 h 36"/>
              <a:gd name="T12" fmla="*/ 126007162 w 61"/>
              <a:gd name="T13" fmla="*/ 2520950 h 36"/>
              <a:gd name="T14" fmla="*/ 136087735 w 61"/>
              <a:gd name="T15" fmla="*/ 0 h 36"/>
              <a:gd name="T16" fmla="*/ 146168308 w 61"/>
              <a:gd name="T17" fmla="*/ 5040313 h 36"/>
              <a:gd name="T18" fmla="*/ 153729531 w 61"/>
              <a:gd name="T19" fmla="*/ 15120938 h 36"/>
              <a:gd name="T20" fmla="*/ 148689245 w 61"/>
              <a:gd name="T21" fmla="*/ 30241875 h 36"/>
              <a:gd name="T22" fmla="*/ 138608672 w 61"/>
              <a:gd name="T23" fmla="*/ 35282188 h 36"/>
              <a:gd name="T24" fmla="*/ 25201432 w 61"/>
              <a:gd name="T25" fmla="*/ 8820626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6"/>
              <a:gd name="T41" fmla="*/ 61 w 61"/>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6">
                <a:moveTo>
                  <a:pt x="10" y="35"/>
                </a:moveTo>
                <a:lnTo>
                  <a:pt x="6" y="36"/>
                </a:lnTo>
                <a:lnTo>
                  <a:pt x="2" y="33"/>
                </a:lnTo>
                <a:lnTo>
                  <a:pt x="0" y="29"/>
                </a:lnTo>
                <a:lnTo>
                  <a:pt x="1" y="24"/>
                </a:lnTo>
                <a:lnTo>
                  <a:pt x="5" y="21"/>
                </a:lnTo>
                <a:lnTo>
                  <a:pt x="50" y="1"/>
                </a:lnTo>
                <a:lnTo>
                  <a:pt x="54" y="0"/>
                </a:lnTo>
                <a:lnTo>
                  <a:pt x="58" y="2"/>
                </a:lnTo>
                <a:lnTo>
                  <a:pt x="61" y="6"/>
                </a:lnTo>
                <a:lnTo>
                  <a:pt x="59" y="12"/>
                </a:lnTo>
                <a:lnTo>
                  <a:pt x="55" y="14"/>
                </a:lnTo>
                <a:lnTo>
                  <a:pt x="1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7" name="Freeform 281"/>
          <p:cNvSpPr>
            <a:spLocks/>
          </p:cNvSpPr>
          <p:nvPr/>
        </p:nvSpPr>
        <p:spPr bwMode="auto">
          <a:xfrm>
            <a:off x="2636838" y="3201988"/>
            <a:ext cx="46037" cy="34925"/>
          </a:xfrm>
          <a:custGeom>
            <a:avLst/>
            <a:gdLst>
              <a:gd name="T0" fmla="*/ 27722211 w 29"/>
              <a:gd name="T1" fmla="*/ 50403125 h 22"/>
              <a:gd name="T2" fmla="*/ 17641696 w 29"/>
              <a:gd name="T3" fmla="*/ 55443438 h 22"/>
              <a:gd name="T4" fmla="*/ 7561180 w 29"/>
              <a:gd name="T5" fmla="*/ 47883763 h 22"/>
              <a:gd name="T6" fmla="*/ 0 w 29"/>
              <a:gd name="T7" fmla="*/ 37801550 h 22"/>
              <a:gd name="T8" fmla="*/ 5040258 w 29"/>
              <a:gd name="T9" fmla="*/ 25201563 h 22"/>
              <a:gd name="T10" fmla="*/ 15120773 w 29"/>
              <a:gd name="T11" fmla="*/ 17640300 h 22"/>
              <a:gd name="T12" fmla="*/ 45362320 w 29"/>
              <a:gd name="T13" fmla="*/ 2520950 h 22"/>
              <a:gd name="T14" fmla="*/ 55442835 w 29"/>
              <a:gd name="T15" fmla="*/ 0 h 22"/>
              <a:gd name="T16" fmla="*/ 65523351 w 29"/>
              <a:gd name="T17" fmla="*/ 7559675 h 22"/>
              <a:gd name="T18" fmla="*/ 73084531 w 29"/>
              <a:gd name="T19" fmla="*/ 17640300 h 22"/>
              <a:gd name="T20" fmla="*/ 70563609 w 29"/>
              <a:gd name="T21" fmla="*/ 30241875 h 22"/>
              <a:gd name="T22" fmla="*/ 57963758 w 29"/>
              <a:gd name="T23" fmla="*/ 37801550 h 22"/>
              <a:gd name="T24" fmla="*/ 27722211 w 29"/>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2" y="10"/>
                </a:lnTo>
                <a:lnTo>
                  <a:pt x="6" y="7"/>
                </a:lnTo>
                <a:lnTo>
                  <a:pt x="18" y="1"/>
                </a:lnTo>
                <a:lnTo>
                  <a:pt x="22" y="0"/>
                </a:lnTo>
                <a:lnTo>
                  <a:pt x="26" y="3"/>
                </a:lnTo>
                <a:lnTo>
                  <a:pt x="29" y="7"/>
                </a:lnTo>
                <a:lnTo>
                  <a:pt x="28" y="12"/>
                </a:lnTo>
                <a:lnTo>
                  <a:pt x="23" y="15"/>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8" name="Freeform 282"/>
          <p:cNvSpPr>
            <a:spLocks/>
          </p:cNvSpPr>
          <p:nvPr/>
        </p:nvSpPr>
        <p:spPr bwMode="auto">
          <a:xfrm>
            <a:off x="2657475" y="3194050"/>
            <a:ext cx="42863" cy="33338"/>
          </a:xfrm>
          <a:custGeom>
            <a:avLst/>
            <a:gdLst>
              <a:gd name="T0" fmla="*/ 30242228 w 27"/>
              <a:gd name="T1" fmla="*/ 50403881 h 21"/>
              <a:gd name="T2" fmla="*/ 15121114 w 27"/>
              <a:gd name="T3" fmla="*/ 52924869 h 21"/>
              <a:gd name="T4" fmla="*/ 5040371 w 27"/>
              <a:gd name="T5" fmla="*/ 47884481 h 21"/>
              <a:gd name="T6" fmla="*/ 0 w 27"/>
              <a:gd name="T7" fmla="*/ 37803704 h 21"/>
              <a:gd name="T8" fmla="*/ 2520979 w 27"/>
              <a:gd name="T9" fmla="*/ 22682540 h 21"/>
              <a:gd name="T10" fmla="*/ 10080743 w 27"/>
              <a:gd name="T11" fmla="*/ 15121164 h 21"/>
              <a:gd name="T12" fmla="*/ 37803578 w 27"/>
              <a:gd name="T13" fmla="*/ 2520988 h 21"/>
              <a:gd name="T14" fmla="*/ 50403713 w 27"/>
              <a:gd name="T15" fmla="*/ 0 h 21"/>
              <a:gd name="T16" fmla="*/ 60484456 w 27"/>
              <a:gd name="T17" fmla="*/ 5040388 h 21"/>
              <a:gd name="T18" fmla="*/ 68045806 w 27"/>
              <a:gd name="T19" fmla="*/ 15121164 h 21"/>
              <a:gd name="T20" fmla="*/ 63005435 w 27"/>
              <a:gd name="T21" fmla="*/ 30242329 h 21"/>
              <a:gd name="T22" fmla="*/ 57965064 w 27"/>
              <a:gd name="T23" fmla="*/ 37803704 h 21"/>
              <a:gd name="T24" fmla="*/ 30242228 w 27"/>
              <a:gd name="T25" fmla="*/ 504038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2" y="20"/>
                </a:moveTo>
                <a:lnTo>
                  <a:pt x="6" y="21"/>
                </a:lnTo>
                <a:lnTo>
                  <a:pt x="2" y="19"/>
                </a:lnTo>
                <a:lnTo>
                  <a:pt x="0" y="15"/>
                </a:lnTo>
                <a:lnTo>
                  <a:pt x="1" y="9"/>
                </a:lnTo>
                <a:lnTo>
                  <a:pt x="4" y="6"/>
                </a:lnTo>
                <a:lnTo>
                  <a:pt x="15" y="1"/>
                </a:lnTo>
                <a:lnTo>
                  <a:pt x="20" y="0"/>
                </a:lnTo>
                <a:lnTo>
                  <a:pt x="24" y="2"/>
                </a:lnTo>
                <a:lnTo>
                  <a:pt x="27" y="6"/>
                </a:lnTo>
                <a:lnTo>
                  <a:pt x="25"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29" name="Freeform 283"/>
          <p:cNvSpPr>
            <a:spLocks/>
          </p:cNvSpPr>
          <p:nvPr/>
        </p:nvSpPr>
        <p:spPr bwMode="auto">
          <a:xfrm>
            <a:off x="2673350" y="3187700"/>
            <a:ext cx="41275" cy="31750"/>
          </a:xfrm>
          <a:custGeom>
            <a:avLst/>
            <a:gdLst>
              <a:gd name="T0" fmla="*/ 27722513 w 26"/>
              <a:gd name="T1" fmla="*/ 50403125 h 20"/>
              <a:gd name="T2" fmla="*/ 17640300 w 26"/>
              <a:gd name="T3" fmla="*/ 50403125 h 20"/>
              <a:gd name="T4" fmla="*/ 5040313 w 26"/>
              <a:gd name="T5" fmla="*/ 42843450 h 20"/>
              <a:gd name="T6" fmla="*/ 0 w 26"/>
              <a:gd name="T7" fmla="*/ 32761238 h 20"/>
              <a:gd name="T8" fmla="*/ 5040313 w 26"/>
              <a:gd name="T9" fmla="*/ 20161250 h 20"/>
              <a:gd name="T10" fmla="*/ 15120938 w 26"/>
              <a:gd name="T11" fmla="*/ 10080625 h 20"/>
              <a:gd name="T12" fmla="*/ 37801550 w 26"/>
              <a:gd name="T13" fmla="*/ 0 h 20"/>
              <a:gd name="T14" fmla="*/ 47883763 w 26"/>
              <a:gd name="T15" fmla="*/ 0 h 20"/>
              <a:gd name="T16" fmla="*/ 63004700 w 26"/>
              <a:gd name="T17" fmla="*/ 5040313 h 20"/>
              <a:gd name="T18" fmla="*/ 65524063 w 26"/>
              <a:gd name="T19" fmla="*/ 15120938 h 20"/>
              <a:gd name="T20" fmla="*/ 63004700 w 26"/>
              <a:gd name="T21" fmla="*/ 30241875 h 20"/>
              <a:gd name="T22" fmla="*/ 52924075 w 26"/>
              <a:gd name="T23" fmla="*/ 40322500 h 20"/>
              <a:gd name="T24" fmla="*/ 27722513 w 26"/>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2"/>
                </a:lnTo>
                <a:lnTo>
                  <a:pt x="26" y="6"/>
                </a:lnTo>
                <a:lnTo>
                  <a:pt x="25" y="12"/>
                </a:lnTo>
                <a:lnTo>
                  <a:pt x="21"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0" name="Freeform 284"/>
          <p:cNvSpPr>
            <a:spLocks/>
          </p:cNvSpPr>
          <p:nvPr/>
        </p:nvSpPr>
        <p:spPr bwMode="auto">
          <a:xfrm>
            <a:off x="2689225" y="3184525"/>
            <a:ext cx="30163" cy="28575"/>
          </a:xfrm>
          <a:custGeom>
            <a:avLst/>
            <a:gdLst>
              <a:gd name="T0" fmla="*/ 30242376 w 19"/>
              <a:gd name="T1" fmla="*/ 42843450 h 18"/>
              <a:gd name="T2" fmla="*/ 17642180 w 19"/>
              <a:gd name="T3" fmla="*/ 45362813 h 18"/>
              <a:gd name="T4" fmla="*/ 7561388 w 19"/>
              <a:gd name="T5" fmla="*/ 37801550 h 18"/>
              <a:gd name="T6" fmla="*/ 0 w 19"/>
              <a:gd name="T7" fmla="*/ 27720925 h 18"/>
              <a:gd name="T8" fmla="*/ 2520992 w 19"/>
              <a:gd name="T9" fmla="*/ 15120938 h 18"/>
              <a:gd name="T10" fmla="*/ 10080792 w 19"/>
              <a:gd name="T11" fmla="*/ 7559675 h 18"/>
              <a:gd name="T12" fmla="*/ 17642180 w 19"/>
              <a:gd name="T13" fmla="*/ 5040313 h 18"/>
              <a:gd name="T14" fmla="*/ 30242376 w 19"/>
              <a:gd name="T15" fmla="*/ 0 h 18"/>
              <a:gd name="T16" fmla="*/ 40323168 w 19"/>
              <a:gd name="T17" fmla="*/ 7559675 h 18"/>
              <a:gd name="T18" fmla="*/ 47884556 w 19"/>
              <a:gd name="T19" fmla="*/ 17640300 h 18"/>
              <a:gd name="T20" fmla="*/ 45363564 w 19"/>
              <a:gd name="T21" fmla="*/ 30241875 h 18"/>
              <a:gd name="T22" fmla="*/ 37803764 w 19"/>
              <a:gd name="T23" fmla="*/ 37801550 h 18"/>
              <a:gd name="T24" fmla="*/ 30242376 w 19"/>
              <a:gd name="T25" fmla="*/ 428434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2"/>
                </a:lnTo>
                <a:lnTo>
                  <a:pt x="15"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1" name="Freeform 285"/>
          <p:cNvSpPr>
            <a:spLocks/>
          </p:cNvSpPr>
          <p:nvPr/>
        </p:nvSpPr>
        <p:spPr bwMode="auto">
          <a:xfrm>
            <a:off x="2693988" y="3151188"/>
            <a:ext cx="103187" cy="60325"/>
          </a:xfrm>
          <a:custGeom>
            <a:avLst/>
            <a:gdLst>
              <a:gd name="T0" fmla="*/ 27722378 w 65"/>
              <a:gd name="T1" fmla="*/ 90725625 h 38"/>
              <a:gd name="T2" fmla="*/ 15120864 w 65"/>
              <a:gd name="T3" fmla="*/ 95765938 h 38"/>
              <a:gd name="T4" fmla="*/ 5040288 w 65"/>
              <a:gd name="T5" fmla="*/ 88206263 h 38"/>
              <a:gd name="T6" fmla="*/ 0 w 65"/>
              <a:gd name="T7" fmla="*/ 78124050 h 38"/>
              <a:gd name="T8" fmla="*/ 2520938 w 65"/>
              <a:gd name="T9" fmla="*/ 63003113 h 38"/>
              <a:gd name="T10" fmla="*/ 12601514 w 65"/>
              <a:gd name="T11" fmla="*/ 57962800 h 38"/>
              <a:gd name="T12" fmla="*/ 136087778 w 65"/>
              <a:gd name="T13" fmla="*/ 2520950 h 38"/>
              <a:gd name="T14" fmla="*/ 146168354 w 65"/>
              <a:gd name="T15" fmla="*/ 0 h 38"/>
              <a:gd name="T16" fmla="*/ 156248930 w 65"/>
              <a:gd name="T17" fmla="*/ 5040313 h 38"/>
              <a:gd name="T18" fmla="*/ 163810156 w 65"/>
              <a:gd name="T19" fmla="*/ 15120938 h 38"/>
              <a:gd name="T20" fmla="*/ 158769868 w 65"/>
              <a:gd name="T21" fmla="*/ 30241875 h 38"/>
              <a:gd name="T22" fmla="*/ 148689292 w 65"/>
              <a:gd name="T23" fmla="*/ 35282188 h 38"/>
              <a:gd name="T24" fmla="*/ 27722378 w 65"/>
              <a:gd name="T25" fmla="*/ 90725625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8"/>
              <a:gd name="T41" fmla="*/ 65 w 65"/>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8">
                <a:moveTo>
                  <a:pt x="11" y="36"/>
                </a:moveTo>
                <a:lnTo>
                  <a:pt x="6" y="38"/>
                </a:lnTo>
                <a:lnTo>
                  <a:pt x="2" y="35"/>
                </a:lnTo>
                <a:lnTo>
                  <a:pt x="0" y="31"/>
                </a:lnTo>
                <a:lnTo>
                  <a:pt x="1" y="25"/>
                </a:lnTo>
                <a:lnTo>
                  <a:pt x="5" y="23"/>
                </a:lnTo>
                <a:lnTo>
                  <a:pt x="54" y="1"/>
                </a:lnTo>
                <a:lnTo>
                  <a:pt x="58" y="0"/>
                </a:lnTo>
                <a:lnTo>
                  <a:pt x="62" y="2"/>
                </a:lnTo>
                <a:lnTo>
                  <a:pt x="65" y="6"/>
                </a:lnTo>
                <a:lnTo>
                  <a:pt x="63" y="12"/>
                </a:lnTo>
                <a:lnTo>
                  <a:pt x="59" y="14"/>
                </a:lnTo>
                <a:lnTo>
                  <a:pt x="11"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2" name="Freeform 286"/>
          <p:cNvSpPr>
            <a:spLocks/>
          </p:cNvSpPr>
          <p:nvPr/>
        </p:nvSpPr>
        <p:spPr bwMode="auto">
          <a:xfrm>
            <a:off x="2771775" y="3136900"/>
            <a:ext cx="50800" cy="39688"/>
          </a:xfrm>
          <a:custGeom>
            <a:avLst/>
            <a:gdLst>
              <a:gd name="T0" fmla="*/ 30241875 w 32"/>
              <a:gd name="T1" fmla="*/ 57965118 h 25"/>
              <a:gd name="T2" fmla="*/ 15120938 w 32"/>
              <a:gd name="T3" fmla="*/ 63005494 h 25"/>
              <a:gd name="T4" fmla="*/ 5040313 w 32"/>
              <a:gd name="T5" fmla="*/ 55444136 h 25"/>
              <a:gd name="T6" fmla="*/ 0 w 32"/>
              <a:gd name="T7" fmla="*/ 45363384 h 25"/>
              <a:gd name="T8" fmla="*/ 2520950 w 32"/>
              <a:gd name="T9" fmla="*/ 32763238 h 25"/>
              <a:gd name="T10" fmla="*/ 10080625 w 32"/>
              <a:gd name="T11" fmla="*/ 25201880 h 25"/>
              <a:gd name="T12" fmla="*/ 50403125 w 32"/>
              <a:gd name="T13" fmla="*/ 5040376 h 25"/>
              <a:gd name="T14" fmla="*/ 63003113 w 32"/>
              <a:gd name="T15" fmla="*/ 0 h 25"/>
              <a:gd name="T16" fmla="*/ 73083738 w 32"/>
              <a:gd name="T17" fmla="*/ 7561358 h 25"/>
              <a:gd name="T18" fmla="*/ 80645000 w 32"/>
              <a:gd name="T19" fmla="*/ 17642110 h 25"/>
              <a:gd name="T20" fmla="*/ 78124050 w 32"/>
              <a:gd name="T21" fmla="*/ 32763238 h 25"/>
              <a:gd name="T22" fmla="*/ 70564375 w 32"/>
              <a:gd name="T23" fmla="*/ 37803614 h 25"/>
              <a:gd name="T24" fmla="*/ 30241875 w 32"/>
              <a:gd name="T25" fmla="*/ 5796511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5"/>
              <a:gd name="T41" fmla="*/ 32 w 3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5">
                <a:moveTo>
                  <a:pt x="12" y="23"/>
                </a:moveTo>
                <a:lnTo>
                  <a:pt x="6" y="25"/>
                </a:lnTo>
                <a:lnTo>
                  <a:pt x="2" y="22"/>
                </a:lnTo>
                <a:lnTo>
                  <a:pt x="0" y="18"/>
                </a:lnTo>
                <a:lnTo>
                  <a:pt x="1" y="13"/>
                </a:lnTo>
                <a:lnTo>
                  <a:pt x="4" y="10"/>
                </a:lnTo>
                <a:lnTo>
                  <a:pt x="20" y="2"/>
                </a:lnTo>
                <a:lnTo>
                  <a:pt x="25" y="0"/>
                </a:lnTo>
                <a:lnTo>
                  <a:pt x="29" y="3"/>
                </a:lnTo>
                <a:lnTo>
                  <a:pt x="32" y="7"/>
                </a:lnTo>
                <a:lnTo>
                  <a:pt x="31" y="13"/>
                </a:lnTo>
                <a:lnTo>
                  <a:pt x="28"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3" name="Freeform 287"/>
          <p:cNvSpPr>
            <a:spLocks/>
          </p:cNvSpPr>
          <p:nvPr/>
        </p:nvSpPr>
        <p:spPr bwMode="auto">
          <a:xfrm>
            <a:off x="2797175" y="3127375"/>
            <a:ext cx="47625" cy="36513"/>
          </a:xfrm>
          <a:custGeom>
            <a:avLst/>
            <a:gdLst>
              <a:gd name="T0" fmla="*/ 30241875 w 30"/>
              <a:gd name="T1" fmla="*/ 52924800 h 23"/>
              <a:gd name="T2" fmla="*/ 17641888 w 30"/>
              <a:gd name="T3" fmla="*/ 57965181 h 23"/>
              <a:gd name="T4" fmla="*/ 7561263 w 30"/>
              <a:gd name="T5" fmla="*/ 50403815 h 23"/>
              <a:gd name="T6" fmla="*/ 0 w 30"/>
              <a:gd name="T7" fmla="*/ 40323052 h 23"/>
              <a:gd name="T8" fmla="*/ 2520950 w 30"/>
              <a:gd name="T9" fmla="*/ 25201908 h 23"/>
              <a:gd name="T10" fmla="*/ 10080625 w 30"/>
              <a:gd name="T11" fmla="*/ 20161526 h 23"/>
              <a:gd name="T12" fmla="*/ 42843450 w 30"/>
              <a:gd name="T13" fmla="*/ 2520985 h 23"/>
              <a:gd name="T14" fmla="*/ 57964388 w 30"/>
              <a:gd name="T15" fmla="*/ 0 h 23"/>
              <a:gd name="T16" fmla="*/ 68045013 w 30"/>
              <a:gd name="T17" fmla="*/ 5040382 h 23"/>
              <a:gd name="T18" fmla="*/ 75604688 w 30"/>
              <a:gd name="T19" fmla="*/ 15121145 h 23"/>
              <a:gd name="T20" fmla="*/ 70564375 w 30"/>
              <a:gd name="T21" fmla="*/ 30242289 h 23"/>
              <a:gd name="T22" fmla="*/ 65524063 w 30"/>
              <a:gd name="T23" fmla="*/ 37803655 h 23"/>
              <a:gd name="T24" fmla="*/ 30241875 w 30"/>
              <a:gd name="T25" fmla="*/ 5292480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2" y="21"/>
                </a:moveTo>
                <a:lnTo>
                  <a:pt x="7" y="23"/>
                </a:lnTo>
                <a:lnTo>
                  <a:pt x="3" y="20"/>
                </a:lnTo>
                <a:lnTo>
                  <a:pt x="0" y="16"/>
                </a:lnTo>
                <a:lnTo>
                  <a:pt x="1" y="10"/>
                </a:lnTo>
                <a:lnTo>
                  <a:pt x="4" y="8"/>
                </a:lnTo>
                <a:lnTo>
                  <a:pt x="17" y="1"/>
                </a:lnTo>
                <a:lnTo>
                  <a:pt x="23" y="0"/>
                </a:lnTo>
                <a:lnTo>
                  <a:pt x="27" y="2"/>
                </a:lnTo>
                <a:lnTo>
                  <a:pt x="30" y="6"/>
                </a:lnTo>
                <a:lnTo>
                  <a:pt x="28" y="12"/>
                </a:lnTo>
                <a:lnTo>
                  <a:pt x="26"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4" name="Freeform 288"/>
          <p:cNvSpPr>
            <a:spLocks/>
          </p:cNvSpPr>
          <p:nvPr/>
        </p:nvSpPr>
        <p:spPr bwMode="auto">
          <a:xfrm>
            <a:off x="2817813" y="3117850"/>
            <a:ext cx="47625" cy="34925"/>
          </a:xfrm>
          <a:custGeom>
            <a:avLst/>
            <a:gdLst>
              <a:gd name="T0" fmla="*/ 27722513 w 30"/>
              <a:gd name="T1" fmla="*/ 55443438 h 22"/>
              <a:gd name="T2" fmla="*/ 17641888 w 30"/>
              <a:gd name="T3" fmla="*/ 55443438 h 22"/>
              <a:gd name="T4" fmla="*/ 5040313 w 30"/>
              <a:gd name="T5" fmla="*/ 47883763 h 22"/>
              <a:gd name="T6" fmla="*/ 0 w 30"/>
              <a:gd name="T7" fmla="*/ 35282188 h 22"/>
              <a:gd name="T8" fmla="*/ 5040313 w 30"/>
              <a:gd name="T9" fmla="*/ 25201563 h 22"/>
              <a:gd name="T10" fmla="*/ 15120938 w 30"/>
              <a:gd name="T11" fmla="*/ 15120938 h 22"/>
              <a:gd name="T12" fmla="*/ 47883763 w 30"/>
              <a:gd name="T13" fmla="*/ 0 h 22"/>
              <a:gd name="T14" fmla="*/ 57964388 w 30"/>
              <a:gd name="T15" fmla="*/ 0 h 22"/>
              <a:gd name="T16" fmla="*/ 73085325 w 30"/>
              <a:gd name="T17" fmla="*/ 7559675 h 22"/>
              <a:gd name="T18" fmla="*/ 75604688 w 30"/>
              <a:gd name="T19" fmla="*/ 20161250 h 22"/>
              <a:gd name="T20" fmla="*/ 73085325 w 30"/>
              <a:gd name="T21" fmla="*/ 30241875 h 22"/>
              <a:gd name="T22" fmla="*/ 63004700 w 30"/>
              <a:gd name="T23" fmla="*/ 40322500 h 22"/>
              <a:gd name="T24" fmla="*/ 27722513 w 30"/>
              <a:gd name="T25" fmla="*/ 55443438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2" y="19"/>
                </a:lnTo>
                <a:lnTo>
                  <a:pt x="0" y="14"/>
                </a:lnTo>
                <a:lnTo>
                  <a:pt x="2" y="10"/>
                </a:lnTo>
                <a:lnTo>
                  <a:pt x="6" y="6"/>
                </a:lnTo>
                <a:lnTo>
                  <a:pt x="19" y="0"/>
                </a:lnTo>
                <a:lnTo>
                  <a:pt x="23" y="0"/>
                </a:lnTo>
                <a:lnTo>
                  <a:pt x="29" y="3"/>
                </a:lnTo>
                <a:lnTo>
                  <a:pt x="30" y="8"/>
                </a:lnTo>
                <a:lnTo>
                  <a:pt x="29" y="12"/>
                </a:lnTo>
                <a:lnTo>
                  <a:pt x="25" y="16"/>
                </a:lnTo>
                <a:lnTo>
                  <a:pt x="11"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5" name="Freeform 289"/>
          <p:cNvSpPr>
            <a:spLocks/>
          </p:cNvSpPr>
          <p:nvPr/>
        </p:nvSpPr>
        <p:spPr bwMode="auto">
          <a:xfrm>
            <a:off x="2840038" y="3111500"/>
            <a:ext cx="41275" cy="31750"/>
          </a:xfrm>
          <a:custGeom>
            <a:avLst/>
            <a:gdLst>
              <a:gd name="T0" fmla="*/ 27722513 w 26"/>
              <a:gd name="T1" fmla="*/ 50403125 h 20"/>
              <a:gd name="T2" fmla="*/ 17640300 w 26"/>
              <a:gd name="T3" fmla="*/ 50403125 h 20"/>
              <a:gd name="T4" fmla="*/ 2520950 w 26"/>
              <a:gd name="T5" fmla="*/ 45362813 h 20"/>
              <a:gd name="T6" fmla="*/ 0 w 26"/>
              <a:gd name="T7" fmla="*/ 35282188 h 20"/>
              <a:gd name="T8" fmla="*/ 2520950 w 26"/>
              <a:gd name="T9" fmla="*/ 20161250 h 20"/>
              <a:gd name="T10" fmla="*/ 12601575 w 26"/>
              <a:gd name="T11" fmla="*/ 10080625 h 20"/>
              <a:gd name="T12" fmla="*/ 37801550 w 26"/>
              <a:gd name="T13" fmla="*/ 0 h 20"/>
              <a:gd name="T14" fmla="*/ 47883763 w 26"/>
              <a:gd name="T15" fmla="*/ 0 h 20"/>
              <a:gd name="T16" fmla="*/ 60483750 w 26"/>
              <a:gd name="T17" fmla="*/ 7559675 h 20"/>
              <a:gd name="T18" fmla="*/ 65524063 w 26"/>
              <a:gd name="T19" fmla="*/ 17640300 h 20"/>
              <a:gd name="T20" fmla="*/ 60483750 w 26"/>
              <a:gd name="T21" fmla="*/ 30241875 h 20"/>
              <a:gd name="T22" fmla="*/ 50403125 w 26"/>
              <a:gd name="T23" fmla="*/ 40322500 h 20"/>
              <a:gd name="T24" fmla="*/ 27722513 w 26"/>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6" name="Freeform 290"/>
          <p:cNvSpPr>
            <a:spLocks/>
          </p:cNvSpPr>
          <p:nvPr/>
        </p:nvSpPr>
        <p:spPr bwMode="auto">
          <a:xfrm>
            <a:off x="2854325" y="3063875"/>
            <a:ext cx="122238" cy="73025"/>
          </a:xfrm>
          <a:custGeom>
            <a:avLst/>
            <a:gdLst>
              <a:gd name="T0" fmla="*/ 32762959 w 77"/>
              <a:gd name="T1" fmla="*/ 113407825 h 46"/>
              <a:gd name="T2" fmla="*/ 17641960 w 77"/>
              <a:gd name="T3" fmla="*/ 115927188 h 46"/>
              <a:gd name="T4" fmla="*/ 7561293 w 77"/>
              <a:gd name="T5" fmla="*/ 110886875 h 46"/>
              <a:gd name="T6" fmla="*/ 0 w 77"/>
              <a:gd name="T7" fmla="*/ 100806250 h 46"/>
              <a:gd name="T8" fmla="*/ 5040333 w 77"/>
              <a:gd name="T9" fmla="*/ 85685313 h 46"/>
              <a:gd name="T10" fmla="*/ 12601627 w 77"/>
              <a:gd name="T11" fmla="*/ 78124050 h 46"/>
              <a:gd name="T12" fmla="*/ 161290660 w 77"/>
              <a:gd name="T13" fmla="*/ 5040313 h 46"/>
              <a:gd name="T14" fmla="*/ 176411659 w 77"/>
              <a:gd name="T15" fmla="*/ 0 h 46"/>
              <a:gd name="T16" fmla="*/ 186492325 w 77"/>
              <a:gd name="T17" fmla="*/ 7559675 h 46"/>
              <a:gd name="T18" fmla="*/ 194053619 w 77"/>
              <a:gd name="T19" fmla="*/ 17640300 h 46"/>
              <a:gd name="T20" fmla="*/ 189013286 w 77"/>
              <a:gd name="T21" fmla="*/ 30241875 h 46"/>
              <a:gd name="T22" fmla="*/ 181451992 w 77"/>
              <a:gd name="T23" fmla="*/ 37801550 h 46"/>
              <a:gd name="T24" fmla="*/ 32762959 w 77"/>
              <a:gd name="T25" fmla="*/ 11340782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6"/>
              <a:gd name="T41" fmla="*/ 77 w 7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6">
                <a:moveTo>
                  <a:pt x="13" y="45"/>
                </a:moveTo>
                <a:lnTo>
                  <a:pt x="7" y="46"/>
                </a:lnTo>
                <a:lnTo>
                  <a:pt x="3" y="44"/>
                </a:lnTo>
                <a:lnTo>
                  <a:pt x="0" y="40"/>
                </a:lnTo>
                <a:lnTo>
                  <a:pt x="2" y="34"/>
                </a:lnTo>
                <a:lnTo>
                  <a:pt x="5" y="31"/>
                </a:lnTo>
                <a:lnTo>
                  <a:pt x="64" y="2"/>
                </a:lnTo>
                <a:lnTo>
                  <a:pt x="70" y="0"/>
                </a:lnTo>
                <a:lnTo>
                  <a:pt x="74" y="3"/>
                </a:lnTo>
                <a:lnTo>
                  <a:pt x="77" y="7"/>
                </a:lnTo>
                <a:lnTo>
                  <a:pt x="75" y="12"/>
                </a:lnTo>
                <a:lnTo>
                  <a:pt x="72" y="15"/>
                </a:lnTo>
                <a:lnTo>
                  <a:pt x="13"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7" name="Freeform 291"/>
          <p:cNvSpPr>
            <a:spLocks/>
          </p:cNvSpPr>
          <p:nvPr/>
        </p:nvSpPr>
        <p:spPr bwMode="auto">
          <a:xfrm>
            <a:off x="2949575" y="3051175"/>
            <a:ext cx="52388" cy="38100"/>
          </a:xfrm>
          <a:custGeom>
            <a:avLst/>
            <a:gdLst>
              <a:gd name="T0" fmla="*/ 30242164 w 33"/>
              <a:gd name="T1" fmla="*/ 57964388 h 24"/>
              <a:gd name="T2" fmla="*/ 17642056 w 33"/>
              <a:gd name="T3" fmla="*/ 60483750 h 24"/>
              <a:gd name="T4" fmla="*/ 7561335 w 33"/>
              <a:gd name="T5" fmla="*/ 55443438 h 24"/>
              <a:gd name="T6" fmla="*/ 0 w 33"/>
              <a:gd name="T7" fmla="*/ 45362813 h 24"/>
              <a:gd name="T8" fmla="*/ 5040361 w 33"/>
              <a:gd name="T9" fmla="*/ 30241875 h 24"/>
              <a:gd name="T10" fmla="*/ 10080721 w 33"/>
              <a:gd name="T11" fmla="*/ 25201563 h 24"/>
              <a:gd name="T12" fmla="*/ 52924580 w 33"/>
              <a:gd name="T13" fmla="*/ 2520950 h 24"/>
              <a:gd name="T14" fmla="*/ 65524688 w 33"/>
              <a:gd name="T15" fmla="*/ 0 h 24"/>
              <a:gd name="T16" fmla="*/ 75605409 w 33"/>
              <a:gd name="T17" fmla="*/ 7561263 h 24"/>
              <a:gd name="T18" fmla="*/ 83166744 w 33"/>
              <a:gd name="T19" fmla="*/ 17640300 h 24"/>
              <a:gd name="T20" fmla="*/ 78126383 w 33"/>
              <a:gd name="T21" fmla="*/ 30241875 h 24"/>
              <a:gd name="T22" fmla="*/ 73086023 w 33"/>
              <a:gd name="T23" fmla="*/ 37801550 h 24"/>
              <a:gd name="T24" fmla="*/ 30242164 w 33"/>
              <a:gd name="T25" fmla="*/ 5796438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2" y="23"/>
                </a:moveTo>
                <a:lnTo>
                  <a:pt x="7" y="24"/>
                </a:lnTo>
                <a:lnTo>
                  <a:pt x="3" y="22"/>
                </a:lnTo>
                <a:lnTo>
                  <a:pt x="0" y="18"/>
                </a:lnTo>
                <a:lnTo>
                  <a:pt x="2" y="12"/>
                </a:lnTo>
                <a:lnTo>
                  <a:pt x="4" y="10"/>
                </a:lnTo>
                <a:lnTo>
                  <a:pt x="21" y="1"/>
                </a:lnTo>
                <a:lnTo>
                  <a:pt x="26" y="0"/>
                </a:lnTo>
                <a:lnTo>
                  <a:pt x="30" y="3"/>
                </a:lnTo>
                <a:lnTo>
                  <a:pt x="33" y="7"/>
                </a:lnTo>
                <a:lnTo>
                  <a:pt x="31" y="12"/>
                </a:lnTo>
                <a:lnTo>
                  <a:pt x="29"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8" name="Freeform 292"/>
          <p:cNvSpPr>
            <a:spLocks/>
          </p:cNvSpPr>
          <p:nvPr/>
        </p:nvSpPr>
        <p:spPr bwMode="auto">
          <a:xfrm>
            <a:off x="2976563" y="3040063"/>
            <a:ext cx="50800" cy="36512"/>
          </a:xfrm>
          <a:custGeom>
            <a:avLst/>
            <a:gdLst>
              <a:gd name="T0" fmla="*/ 25201563 w 32"/>
              <a:gd name="T1" fmla="*/ 57963594 h 23"/>
              <a:gd name="T2" fmla="*/ 15120938 w 32"/>
              <a:gd name="T3" fmla="*/ 57963594 h 23"/>
              <a:gd name="T4" fmla="*/ 2520950 w 32"/>
              <a:gd name="T5" fmla="*/ 52923350 h 23"/>
              <a:gd name="T6" fmla="*/ 0 w 32"/>
              <a:gd name="T7" fmla="*/ 37802620 h 23"/>
              <a:gd name="T8" fmla="*/ 2520950 w 32"/>
              <a:gd name="T9" fmla="*/ 27722133 h 23"/>
              <a:gd name="T10" fmla="*/ 12599988 w 32"/>
              <a:gd name="T11" fmla="*/ 17641646 h 23"/>
              <a:gd name="T12" fmla="*/ 52922488 w 32"/>
              <a:gd name="T13" fmla="*/ 0 h 23"/>
              <a:gd name="T14" fmla="*/ 63003113 w 32"/>
              <a:gd name="T15" fmla="*/ 0 h 23"/>
              <a:gd name="T16" fmla="*/ 78124050 w 32"/>
              <a:gd name="T17" fmla="*/ 7561159 h 23"/>
              <a:gd name="T18" fmla="*/ 80645000 w 32"/>
              <a:gd name="T19" fmla="*/ 20160974 h 23"/>
              <a:gd name="T20" fmla="*/ 78124050 w 32"/>
              <a:gd name="T21" fmla="*/ 30241461 h 23"/>
              <a:gd name="T22" fmla="*/ 68043425 w 32"/>
              <a:gd name="T23" fmla="*/ 42842863 h 23"/>
              <a:gd name="T24" fmla="*/ 25201563 w 32"/>
              <a:gd name="T25" fmla="*/ 5796359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3"/>
              <a:gd name="T41" fmla="*/ 32 w 3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3">
                <a:moveTo>
                  <a:pt x="10" y="23"/>
                </a:moveTo>
                <a:lnTo>
                  <a:pt x="6" y="23"/>
                </a:lnTo>
                <a:lnTo>
                  <a:pt x="1" y="21"/>
                </a:lnTo>
                <a:lnTo>
                  <a:pt x="0" y="15"/>
                </a:lnTo>
                <a:lnTo>
                  <a:pt x="1" y="11"/>
                </a:lnTo>
                <a:lnTo>
                  <a:pt x="5" y="7"/>
                </a:lnTo>
                <a:lnTo>
                  <a:pt x="21" y="0"/>
                </a:lnTo>
                <a:lnTo>
                  <a:pt x="25" y="0"/>
                </a:lnTo>
                <a:lnTo>
                  <a:pt x="31" y="3"/>
                </a:lnTo>
                <a:lnTo>
                  <a:pt x="32" y="8"/>
                </a:lnTo>
                <a:lnTo>
                  <a:pt x="31" y="12"/>
                </a:lnTo>
                <a:lnTo>
                  <a:pt x="27" y="17"/>
                </a:lnTo>
                <a:lnTo>
                  <a:pt x="1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9" name="Freeform 293"/>
          <p:cNvSpPr>
            <a:spLocks/>
          </p:cNvSpPr>
          <p:nvPr/>
        </p:nvSpPr>
        <p:spPr bwMode="auto">
          <a:xfrm>
            <a:off x="3001963" y="3036888"/>
            <a:ext cx="31750" cy="30162"/>
          </a:xfrm>
          <a:custGeom>
            <a:avLst/>
            <a:gdLst>
              <a:gd name="T0" fmla="*/ 30241875 w 20"/>
              <a:gd name="T1" fmla="*/ 42842740 h 19"/>
              <a:gd name="T2" fmla="*/ 20161250 w 20"/>
              <a:gd name="T3" fmla="*/ 47882969 h 19"/>
              <a:gd name="T4" fmla="*/ 7559675 w 20"/>
              <a:gd name="T5" fmla="*/ 42842740 h 19"/>
              <a:gd name="T6" fmla="*/ 0 w 20"/>
              <a:gd name="T7" fmla="*/ 32762282 h 19"/>
              <a:gd name="T8" fmla="*/ 0 w 20"/>
              <a:gd name="T9" fmla="*/ 20160916 h 19"/>
              <a:gd name="T10" fmla="*/ 10080625 w 20"/>
              <a:gd name="T11" fmla="*/ 10080458 h 19"/>
              <a:gd name="T12" fmla="*/ 20161250 w 20"/>
              <a:gd name="T13" fmla="*/ 2520908 h 19"/>
              <a:gd name="T14" fmla="*/ 30241875 w 20"/>
              <a:gd name="T15" fmla="*/ 0 h 19"/>
              <a:gd name="T16" fmla="*/ 42843450 w 20"/>
              <a:gd name="T17" fmla="*/ 2520908 h 19"/>
              <a:gd name="T18" fmla="*/ 50403125 w 20"/>
              <a:gd name="T19" fmla="*/ 12601366 h 19"/>
              <a:gd name="T20" fmla="*/ 50403125 w 20"/>
              <a:gd name="T21" fmla="*/ 25201145 h 19"/>
              <a:gd name="T22" fmla="*/ 40322500 w 20"/>
              <a:gd name="T23" fmla="*/ 35281603 h 19"/>
              <a:gd name="T24" fmla="*/ 30241875 w 20"/>
              <a:gd name="T25" fmla="*/ 4284274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7" y="1"/>
                </a:lnTo>
                <a:lnTo>
                  <a:pt x="20" y="5"/>
                </a:lnTo>
                <a:lnTo>
                  <a:pt x="20" y="10"/>
                </a:lnTo>
                <a:lnTo>
                  <a:pt x="16" y="14"/>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0" name="Freeform 294"/>
          <p:cNvSpPr>
            <a:spLocks/>
          </p:cNvSpPr>
          <p:nvPr/>
        </p:nvSpPr>
        <p:spPr bwMode="auto">
          <a:xfrm>
            <a:off x="3008313" y="3032125"/>
            <a:ext cx="31750" cy="30163"/>
          </a:xfrm>
          <a:custGeom>
            <a:avLst/>
            <a:gdLst>
              <a:gd name="T0" fmla="*/ 30241875 w 20"/>
              <a:gd name="T1" fmla="*/ 42844160 h 19"/>
              <a:gd name="T2" fmla="*/ 20161250 w 20"/>
              <a:gd name="T3" fmla="*/ 47884556 h 19"/>
              <a:gd name="T4" fmla="*/ 7559675 w 20"/>
              <a:gd name="T5" fmla="*/ 42844160 h 19"/>
              <a:gd name="T6" fmla="*/ 0 w 20"/>
              <a:gd name="T7" fmla="*/ 32763368 h 19"/>
              <a:gd name="T8" fmla="*/ 0 w 20"/>
              <a:gd name="T9" fmla="*/ 20161584 h 19"/>
              <a:gd name="T10" fmla="*/ 10080625 w 20"/>
              <a:gd name="T11" fmla="*/ 10080792 h 19"/>
              <a:gd name="T12" fmla="*/ 20161250 w 20"/>
              <a:gd name="T13" fmla="*/ 2520992 h 19"/>
              <a:gd name="T14" fmla="*/ 30241875 w 20"/>
              <a:gd name="T15" fmla="*/ 0 h 19"/>
              <a:gd name="T16" fmla="*/ 45362813 w 20"/>
              <a:gd name="T17" fmla="*/ 2520992 h 19"/>
              <a:gd name="T18" fmla="*/ 50403125 w 20"/>
              <a:gd name="T19" fmla="*/ 12601784 h 19"/>
              <a:gd name="T20" fmla="*/ 50403125 w 20"/>
              <a:gd name="T21" fmla="*/ 27722972 h 19"/>
              <a:gd name="T22" fmla="*/ 40322500 w 20"/>
              <a:gd name="T23" fmla="*/ 37803764 h 19"/>
              <a:gd name="T24" fmla="*/ 30241875 w 20"/>
              <a:gd name="T25" fmla="*/ 4284416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1"/>
                </a:lnTo>
                <a:lnTo>
                  <a:pt x="16"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1" name="Freeform 295"/>
          <p:cNvSpPr>
            <a:spLocks/>
          </p:cNvSpPr>
          <p:nvPr/>
        </p:nvSpPr>
        <p:spPr bwMode="auto">
          <a:xfrm>
            <a:off x="3014663" y="3025775"/>
            <a:ext cx="41275" cy="31750"/>
          </a:xfrm>
          <a:custGeom>
            <a:avLst/>
            <a:gdLst>
              <a:gd name="T0" fmla="*/ 27722513 w 26"/>
              <a:gd name="T1" fmla="*/ 50403125 h 20"/>
              <a:gd name="T2" fmla="*/ 17640300 w 26"/>
              <a:gd name="T3" fmla="*/ 50403125 h 20"/>
              <a:gd name="T4" fmla="*/ 2520950 w 26"/>
              <a:gd name="T5" fmla="*/ 42843450 h 20"/>
              <a:gd name="T6" fmla="*/ 0 w 26"/>
              <a:gd name="T7" fmla="*/ 32761238 h 20"/>
              <a:gd name="T8" fmla="*/ 2520950 w 26"/>
              <a:gd name="T9" fmla="*/ 20161250 h 20"/>
              <a:gd name="T10" fmla="*/ 12601575 w 26"/>
              <a:gd name="T11" fmla="*/ 10080625 h 20"/>
              <a:gd name="T12" fmla="*/ 37801550 w 26"/>
              <a:gd name="T13" fmla="*/ 0 h 20"/>
              <a:gd name="T14" fmla="*/ 47883763 w 26"/>
              <a:gd name="T15" fmla="*/ 0 h 20"/>
              <a:gd name="T16" fmla="*/ 60483750 w 26"/>
              <a:gd name="T17" fmla="*/ 5040313 h 20"/>
              <a:gd name="T18" fmla="*/ 65524063 w 26"/>
              <a:gd name="T19" fmla="*/ 17640300 h 20"/>
              <a:gd name="T20" fmla="*/ 60483750 w 26"/>
              <a:gd name="T21" fmla="*/ 30241875 h 20"/>
              <a:gd name="T22" fmla="*/ 50403125 w 26"/>
              <a:gd name="T23" fmla="*/ 40322500 h 20"/>
              <a:gd name="T24" fmla="*/ 27722513 w 26"/>
              <a:gd name="T25" fmla="*/ 5040312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7"/>
                </a:lnTo>
                <a:lnTo>
                  <a:pt x="0" y="13"/>
                </a:lnTo>
                <a:lnTo>
                  <a:pt x="1" y="8"/>
                </a:lnTo>
                <a:lnTo>
                  <a:pt x="5" y="4"/>
                </a:lnTo>
                <a:lnTo>
                  <a:pt x="15" y="0"/>
                </a:lnTo>
                <a:lnTo>
                  <a:pt x="19" y="0"/>
                </a:lnTo>
                <a:lnTo>
                  <a:pt x="24" y="2"/>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2" name="Freeform 296"/>
          <p:cNvSpPr>
            <a:spLocks/>
          </p:cNvSpPr>
          <p:nvPr/>
        </p:nvSpPr>
        <p:spPr bwMode="auto">
          <a:xfrm>
            <a:off x="3028950" y="3016250"/>
            <a:ext cx="44450" cy="34925"/>
          </a:xfrm>
          <a:custGeom>
            <a:avLst/>
            <a:gdLst>
              <a:gd name="T0" fmla="*/ 32762825 w 28"/>
              <a:gd name="T1" fmla="*/ 52924075 h 22"/>
              <a:gd name="T2" fmla="*/ 17641888 w 28"/>
              <a:gd name="T3" fmla="*/ 55443438 h 22"/>
              <a:gd name="T4" fmla="*/ 7561263 w 28"/>
              <a:gd name="T5" fmla="*/ 47883763 h 22"/>
              <a:gd name="T6" fmla="*/ 0 w 28"/>
              <a:gd name="T7" fmla="*/ 37801550 h 22"/>
              <a:gd name="T8" fmla="*/ 5040313 w 28"/>
              <a:gd name="T9" fmla="*/ 25201563 h 22"/>
              <a:gd name="T10" fmla="*/ 12601575 w 28"/>
              <a:gd name="T11" fmla="*/ 17640300 h 22"/>
              <a:gd name="T12" fmla="*/ 37801550 w 28"/>
              <a:gd name="T13" fmla="*/ 5040313 h 22"/>
              <a:gd name="T14" fmla="*/ 52924075 w 28"/>
              <a:gd name="T15" fmla="*/ 0 h 22"/>
              <a:gd name="T16" fmla="*/ 63004700 w 28"/>
              <a:gd name="T17" fmla="*/ 7559675 h 22"/>
              <a:gd name="T18" fmla="*/ 70564375 w 28"/>
              <a:gd name="T19" fmla="*/ 17640300 h 22"/>
              <a:gd name="T20" fmla="*/ 65524063 w 28"/>
              <a:gd name="T21" fmla="*/ 32761238 h 22"/>
              <a:gd name="T22" fmla="*/ 60483750 w 28"/>
              <a:gd name="T23" fmla="*/ 37801550 h 22"/>
              <a:gd name="T24" fmla="*/ 32762825 w 28"/>
              <a:gd name="T25" fmla="*/ 5292407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13" y="21"/>
                </a:moveTo>
                <a:lnTo>
                  <a:pt x="7" y="22"/>
                </a:lnTo>
                <a:lnTo>
                  <a:pt x="3" y="19"/>
                </a:lnTo>
                <a:lnTo>
                  <a:pt x="0" y="15"/>
                </a:lnTo>
                <a:lnTo>
                  <a:pt x="2" y="10"/>
                </a:lnTo>
                <a:lnTo>
                  <a:pt x="5" y="7"/>
                </a:lnTo>
                <a:lnTo>
                  <a:pt x="15" y="2"/>
                </a:lnTo>
                <a:lnTo>
                  <a:pt x="21" y="0"/>
                </a:lnTo>
                <a:lnTo>
                  <a:pt x="25" y="3"/>
                </a:lnTo>
                <a:lnTo>
                  <a:pt x="28" y="7"/>
                </a:lnTo>
                <a:lnTo>
                  <a:pt x="26" y="13"/>
                </a:lnTo>
                <a:lnTo>
                  <a:pt x="24" y="15"/>
                </a:lnTo>
                <a:lnTo>
                  <a:pt x="13"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3" name="Freeform 297"/>
          <p:cNvSpPr>
            <a:spLocks/>
          </p:cNvSpPr>
          <p:nvPr/>
        </p:nvSpPr>
        <p:spPr bwMode="auto">
          <a:xfrm>
            <a:off x="3046413" y="3013075"/>
            <a:ext cx="33337" cy="30163"/>
          </a:xfrm>
          <a:custGeom>
            <a:avLst/>
            <a:gdLst>
              <a:gd name="T0" fmla="*/ 32762334 w 21"/>
              <a:gd name="T1" fmla="*/ 42844160 h 19"/>
              <a:gd name="T2" fmla="*/ 20160948 w 21"/>
              <a:gd name="T3" fmla="*/ 47884556 h 19"/>
              <a:gd name="T4" fmla="*/ 7561149 w 21"/>
              <a:gd name="T5" fmla="*/ 42844160 h 19"/>
              <a:gd name="T6" fmla="*/ 0 w 21"/>
              <a:gd name="T7" fmla="*/ 32763368 h 19"/>
              <a:gd name="T8" fmla="*/ 0 w 21"/>
              <a:gd name="T9" fmla="*/ 20161584 h 19"/>
              <a:gd name="T10" fmla="*/ 10080474 w 21"/>
              <a:gd name="T11" fmla="*/ 10080792 h 19"/>
              <a:gd name="T12" fmla="*/ 20160948 w 21"/>
              <a:gd name="T13" fmla="*/ 2520992 h 19"/>
              <a:gd name="T14" fmla="*/ 32762334 w 21"/>
              <a:gd name="T15" fmla="*/ 0 h 19"/>
              <a:gd name="T16" fmla="*/ 45362132 w 21"/>
              <a:gd name="T17" fmla="*/ 2520992 h 19"/>
              <a:gd name="T18" fmla="*/ 52923281 w 21"/>
              <a:gd name="T19" fmla="*/ 12601784 h 19"/>
              <a:gd name="T20" fmla="*/ 52923281 w 21"/>
              <a:gd name="T21" fmla="*/ 25201980 h 19"/>
              <a:gd name="T22" fmla="*/ 42842807 w 21"/>
              <a:gd name="T23" fmla="*/ 37803764 h 19"/>
              <a:gd name="T24" fmla="*/ 32762334 w 21"/>
              <a:gd name="T25" fmla="*/ 4284416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3" y="17"/>
                </a:moveTo>
                <a:lnTo>
                  <a:pt x="8" y="19"/>
                </a:lnTo>
                <a:lnTo>
                  <a:pt x="3" y="17"/>
                </a:lnTo>
                <a:lnTo>
                  <a:pt x="0" y="13"/>
                </a:lnTo>
                <a:lnTo>
                  <a:pt x="0" y="8"/>
                </a:lnTo>
                <a:lnTo>
                  <a:pt x="4" y="4"/>
                </a:lnTo>
                <a:lnTo>
                  <a:pt x="8" y="1"/>
                </a:lnTo>
                <a:lnTo>
                  <a:pt x="13" y="0"/>
                </a:lnTo>
                <a:lnTo>
                  <a:pt x="18" y="1"/>
                </a:lnTo>
                <a:lnTo>
                  <a:pt x="21" y="5"/>
                </a:lnTo>
                <a:lnTo>
                  <a:pt x="21" y="10"/>
                </a:lnTo>
                <a:lnTo>
                  <a:pt x="17" y="15"/>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4" name="Freeform 298"/>
          <p:cNvSpPr>
            <a:spLocks/>
          </p:cNvSpPr>
          <p:nvPr/>
        </p:nvSpPr>
        <p:spPr bwMode="auto">
          <a:xfrm>
            <a:off x="3052763" y="3009900"/>
            <a:ext cx="33337" cy="28575"/>
          </a:xfrm>
          <a:custGeom>
            <a:avLst/>
            <a:gdLst>
              <a:gd name="T0" fmla="*/ 27722097 w 21"/>
              <a:gd name="T1" fmla="*/ 45362813 h 18"/>
              <a:gd name="T2" fmla="*/ 15120711 w 21"/>
              <a:gd name="T3" fmla="*/ 45362813 h 18"/>
              <a:gd name="T4" fmla="*/ 5040237 w 21"/>
              <a:gd name="T5" fmla="*/ 37801550 h 18"/>
              <a:gd name="T6" fmla="*/ 0 w 21"/>
              <a:gd name="T7" fmla="*/ 25201563 h 18"/>
              <a:gd name="T8" fmla="*/ 5040237 w 21"/>
              <a:gd name="T9" fmla="*/ 15120938 h 18"/>
              <a:gd name="T10" fmla="*/ 15120711 w 21"/>
              <a:gd name="T11" fmla="*/ 5040313 h 18"/>
              <a:gd name="T12" fmla="*/ 25201185 w 21"/>
              <a:gd name="T13" fmla="*/ 0 h 18"/>
              <a:gd name="T14" fmla="*/ 37802571 w 21"/>
              <a:gd name="T15" fmla="*/ 0 h 18"/>
              <a:gd name="T16" fmla="*/ 47883044 w 21"/>
              <a:gd name="T17" fmla="*/ 7559675 h 18"/>
              <a:gd name="T18" fmla="*/ 52923281 w 21"/>
              <a:gd name="T19" fmla="*/ 20161250 h 18"/>
              <a:gd name="T20" fmla="*/ 47883044 w 21"/>
              <a:gd name="T21" fmla="*/ 30241875 h 18"/>
              <a:gd name="T22" fmla="*/ 37802571 w 21"/>
              <a:gd name="T23" fmla="*/ 42843450 h 18"/>
              <a:gd name="T24" fmla="*/ 27722097 w 21"/>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5" name="Freeform 299"/>
          <p:cNvSpPr>
            <a:spLocks/>
          </p:cNvSpPr>
          <p:nvPr/>
        </p:nvSpPr>
        <p:spPr bwMode="auto">
          <a:xfrm>
            <a:off x="3059113" y="2995613"/>
            <a:ext cx="57150" cy="41275"/>
          </a:xfrm>
          <a:custGeom>
            <a:avLst/>
            <a:gdLst>
              <a:gd name="T0" fmla="*/ 32761238 w 36"/>
              <a:gd name="T1" fmla="*/ 60483750 h 26"/>
              <a:gd name="T2" fmla="*/ 17640300 w 36"/>
              <a:gd name="T3" fmla="*/ 65524063 h 26"/>
              <a:gd name="T4" fmla="*/ 7559675 w 36"/>
              <a:gd name="T5" fmla="*/ 57964388 h 26"/>
              <a:gd name="T6" fmla="*/ 0 w 36"/>
              <a:gd name="T7" fmla="*/ 47883763 h 26"/>
              <a:gd name="T8" fmla="*/ 5040313 w 36"/>
              <a:gd name="T9" fmla="*/ 32762825 h 26"/>
              <a:gd name="T10" fmla="*/ 12599988 w 36"/>
              <a:gd name="T11" fmla="*/ 27722513 h 26"/>
              <a:gd name="T12" fmla="*/ 60483750 w 36"/>
              <a:gd name="T13" fmla="*/ 2520950 h 26"/>
              <a:gd name="T14" fmla="*/ 73083738 w 36"/>
              <a:gd name="T15" fmla="*/ 0 h 26"/>
              <a:gd name="T16" fmla="*/ 83165950 w 36"/>
              <a:gd name="T17" fmla="*/ 5040313 h 26"/>
              <a:gd name="T18" fmla="*/ 90725625 w 36"/>
              <a:gd name="T19" fmla="*/ 17640300 h 26"/>
              <a:gd name="T20" fmla="*/ 85685313 w 36"/>
              <a:gd name="T21" fmla="*/ 30241875 h 26"/>
              <a:gd name="T22" fmla="*/ 80645000 w 36"/>
              <a:gd name="T23" fmla="*/ 37801550 h 26"/>
              <a:gd name="T24" fmla="*/ 32761238 w 36"/>
              <a:gd name="T25" fmla="*/ 6048375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13" y="24"/>
                </a:moveTo>
                <a:lnTo>
                  <a:pt x="7" y="26"/>
                </a:lnTo>
                <a:lnTo>
                  <a:pt x="3" y="23"/>
                </a:lnTo>
                <a:lnTo>
                  <a:pt x="0" y="19"/>
                </a:lnTo>
                <a:lnTo>
                  <a:pt x="2" y="13"/>
                </a:lnTo>
                <a:lnTo>
                  <a:pt x="5" y="11"/>
                </a:lnTo>
                <a:lnTo>
                  <a:pt x="24" y="1"/>
                </a:lnTo>
                <a:lnTo>
                  <a:pt x="29" y="0"/>
                </a:lnTo>
                <a:lnTo>
                  <a:pt x="33" y="2"/>
                </a:lnTo>
                <a:lnTo>
                  <a:pt x="36" y="7"/>
                </a:lnTo>
                <a:lnTo>
                  <a:pt x="34" y="12"/>
                </a:lnTo>
                <a:lnTo>
                  <a:pt x="32"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6" name="Freeform 300"/>
          <p:cNvSpPr>
            <a:spLocks/>
          </p:cNvSpPr>
          <p:nvPr/>
        </p:nvSpPr>
        <p:spPr bwMode="auto">
          <a:xfrm>
            <a:off x="3089275" y="2976563"/>
            <a:ext cx="65088" cy="44450"/>
          </a:xfrm>
          <a:custGeom>
            <a:avLst/>
            <a:gdLst>
              <a:gd name="T0" fmla="*/ 32763077 w 41"/>
              <a:gd name="T1" fmla="*/ 68045013 h 28"/>
              <a:gd name="T2" fmla="*/ 17642023 w 41"/>
              <a:gd name="T3" fmla="*/ 70564375 h 28"/>
              <a:gd name="T4" fmla="*/ 7561321 w 41"/>
              <a:gd name="T5" fmla="*/ 63004700 h 28"/>
              <a:gd name="T6" fmla="*/ 0 w 41"/>
              <a:gd name="T7" fmla="*/ 52924075 h 28"/>
              <a:gd name="T8" fmla="*/ 5040351 w 41"/>
              <a:gd name="T9" fmla="*/ 40322500 h 28"/>
              <a:gd name="T10" fmla="*/ 12601672 w 41"/>
              <a:gd name="T11" fmla="*/ 32762825 h 28"/>
              <a:gd name="T12" fmla="*/ 73085886 w 41"/>
              <a:gd name="T13" fmla="*/ 2520950 h 28"/>
              <a:gd name="T14" fmla="*/ 85685971 w 41"/>
              <a:gd name="T15" fmla="*/ 0 h 28"/>
              <a:gd name="T16" fmla="*/ 98287643 w 41"/>
              <a:gd name="T17" fmla="*/ 5040313 h 28"/>
              <a:gd name="T18" fmla="*/ 103327994 w 41"/>
              <a:gd name="T19" fmla="*/ 15120938 h 28"/>
              <a:gd name="T20" fmla="*/ 100807024 w 41"/>
              <a:gd name="T21" fmla="*/ 30241875 h 28"/>
              <a:gd name="T22" fmla="*/ 93247291 w 41"/>
              <a:gd name="T23" fmla="*/ 35282188 h 28"/>
              <a:gd name="T24" fmla="*/ 32763077 w 41"/>
              <a:gd name="T25" fmla="*/ 68045013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8"/>
              <a:gd name="T41" fmla="*/ 41 w 4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8">
                <a:moveTo>
                  <a:pt x="13" y="27"/>
                </a:moveTo>
                <a:lnTo>
                  <a:pt x="7" y="28"/>
                </a:lnTo>
                <a:lnTo>
                  <a:pt x="3" y="25"/>
                </a:lnTo>
                <a:lnTo>
                  <a:pt x="0" y="21"/>
                </a:lnTo>
                <a:lnTo>
                  <a:pt x="2" y="16"/>
                </a:lnTo>
                <a:lnTo>
                  <a:pt x="5" y="13"/>
                </a:lnTo>
                <a:lnTo>
                  <a:pt x="29" y="1"/>
                </a:lnTo>
                <a:lnTo>
                  <a:pt x="34" y="0"/>
                </a:lnTo>
                <a:lnTo>
                  <a:pt x="39" y="2"/>
                </a:lnTo>
                <a:lnTo>
                  <a:pt x="41" y="6"/>
                </a:lnTo>
                <a:lnTo>
                  <a:pt x="40" y="12"/>
                </a:lnTo>
                <a:lnTo>
                  <a:pt x="37" y="14"/>
                </a:lnTo>
                <a:lnTo>
                  <a:pt x="13"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7" name="Freeform 301"/>
          <p:cNvSpPr>
            <a:spLocks/>
          </p:cNvSpPr>
          <p:nvPr/>
        </p:nvSpPr>
        <p:spPr bwMode="auto">
          <a:xfrm>
            <a:off x="3128963" y="2973388"/>
            <a:ext cx="31750" cy="28575"/>
          </a:xfrm>
          <a:custGeom>
            <a:avLst/>
            <a:gdLst>
              <a:gd name="T0" fmla="*/ 27720925 w 20"/>
              <a:gd name="T1" fmla="*/ 45362813 h 18"/>
              <a:gd name="T2" fmla="*/ 12601575 w 20"/>
              <a:gd name="T3" fmla="*/ 45362813 h 18"/>
              <a:gd name="T4" fmla="*/ 2520950 w 20"/>
              <a:gd name="T5" fmla="*/ 37801550 h 18"/>
              <a:gd name="T6" fmla="*/ 0 w 20"/>
              <a:gd name="T7" fmla="*/ 25201563 h 18"/>
              <a:gd name="T8" fmla="*/ 2520950 w 20"/>
              <a:gd name="T9" fmla="*/ 15120938 h 18"/>
              <a:gd name="T10" fmla="*/ 12601575 w 20"/>
              <a:gd name="T11" fmla="*/ 5040313 h 18"/>
              <a:gd name="T12" fmla="*/ 22682200 w 20"/>
              <a:gd name="T13" fmla="*/ 0 h 18"/>
              <a:gd name="T14" fmla="*/ 37801550 w 20"/>
              <a:gd name="T15" fmla="*/ 0 h 18"/>
              <a:gd name="T16" fmla="*/ 47883763 w 20"/>
              <a:gd name="T17" fmla="*/ 7559675 h 18"/>
              <a:gd name="T18" fmla="*/ 50403125 w 20"/>
              <a:gd name="T19" fmla="*/ 20161250 h 18"/>
              <a:gd name="T20" fmla="*/ 47883763 w 20"/>
              <a:gd name="T21" fmla="*/ 30241875 h 18"/>
              <a:gd name="T22" fmla="*/ 37801550 w 20"/>
              <a:gd name="T23" fmla="*/ 40322500 h 18"/>
              <a:gd name="T24" fmla="*/ 27720925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2"/>
                </a:lnTo>
                <a:lnTo>
                  <a:pt x="15" y="16"/>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8" name="Freeform 302"/>
          <p:cNvSpPr>
            <a:spLocks/>
          </p:cNvSpPr>
          <p:nvPr/>
        </p:nvSpPr>
        <p:spPr bwMode="auto">
          <a:xfrm>
            <a:off x="3135313" y="2971800"/>
            <a:ext cx="30162" cy="26988"/>
          </a:xfrm>
          <a:custGeom>
            <a:avLst/>
            <a:gdLst>
              <a:gd name="T0" fmla="*/ 30241374 w 19"/>
              <a:gd name="T1" fmla="*/ 40323247 h 17"/>
              <a:gd name="T2" fmla="*/ 17641595 w 19"/>
              <a:gd name="T3" fmla="*/ 42844244 h 17"/>
              <a:gd name="T4" fmla="*/ 7561137 w 19"/>
              <a:gd name="T5" fmla="*/ 37803838 h 17"/>
              <a:gd name="T6" fmla="*/ 0 w 19"/>
              <a:gd name="T7" fmla="*/ 27723026 h 17"/>
              <a:gd name="T8" fmla="*/ 2520908 w 19"/>
              <a:gd name="T9" fmla="*/ 12601808 h 17"/>
              <a:gd name="T10" fmla="*/ 10080458 w 19"/>
              <a:gd name="T11" fmla="*/ 7561403 h 17"/>
              <a:gd name="T12" fmla="*/ 17641595 w 19"/>
              <a:gd name="T13" fmla="*/ 2520997 h 17"/>
              <a:gd name="T14" fmla="*/ 30241374 w 19"/>
              <a:gd name="T15" fmla="*/ 0 h 17"/>
              <a:gd name="T16" fmla="*/ 40321832 w 19"/>
              <a:gd name="T17" fmla="*/ 7561403 h 17"/>
              <a:gd name="T18" fmla="*/ 47882969 w 19"/>
              <a:gd name="T19" fmla="*/ 17642214 h 17"/>
              <a:gd name="T20" fmla="*/ 45362061 w 19"/>
              <a:gd name="T21" fmla="*/ 30242435 h 17"/>
              <a:gd name="T22" fmla="*/ 37802511 w 19"/>
              <a:gd name="T23" fmla="*/ 37803838 h 17"/>
              <a:gd name="T24" fmla="*/ 30241374 w 19"/>
              <a:gd name="T25" fmla="*/ 403232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49" name="Freeform 303"/>
          <p:cNvSpPr>
            <a:spLocks/>
          </p:cNvSpPr>
          <p:nvPr/>
        </p:nvSpPr>
        <p:spPr bwMode="auto">
          <a:xfrm>
            <a:off x="3140075" y="2967038"/>
            <a:ext cx="31750" cy="30162"/>
          </a:xfrm>
          <a:custGeom>
            <a:avLst/>
            <a:gdLst>
              <a:gd name="T0" fmla="*/ 30241875 w 20"/>
              <a:gd name="T1" fmla="*/ 45362061 h 19"/>
              <a:gd name="T2" fmla="*/ 20161250 w 20"/>
              <a:gd name="T3" fmla="*/ 47882969 h 19"/>
              <a:gd name="T4" fmla="*/ 5040313 w 20"/>
              <a:gd name="T5" fmla="*/ 45362061 h 19"/>
              <a:gd name="T6" fmla="*/ 0 w 20"/>
              <a:gd name="T7" fmla="*/ 35281603 h 19"/>
              <a:gd name="T8" fmla="*/ 0 w 20"/>
              <a:gd name="T9" fmla="*/ 20160916 h 19"/>
              <a:gd name="T10" fmla="*/ 10080625 w 20"/>
              <a:gd name="T11" fmla="*/ 10080458 h 19"/>
              <a:gd name="T12" fmla="*/ 20161250 w 20"/>
              <a:gd name="T13" fmla="*/ 2520908 h 19"/>
              <a:gd name="T14" fmla="*/ 30241875 w 20"/>
              <a:gd name="T15" fmla="*/ 0 h 19"/>
              <a:gd name="T16" fmla="*/ 42843450 w 20"/>
              <a:gd name="T17" fmla="*/ 2520908 h 19"/>
              <a:gd name="T18" fmla="*/ 50403125 w 20"/>
              <a:gd name="T19" fmla="*/ 15120687 h 19"/>
              <a:gd name="T20" fmla="*/ 50403125 w 20"/>
              <a:gd name="T21" fmla="*/ 27722053 h 19"/>
              <a:gd name="T22" fmla="*/ 40322500 w 20"/>
              <a:gd name="T23" fmla="*/ 37802511 h 19"/>
              <a:gd name="T24" fmla="*/ 30241875 w 20"/>
              <a:gd name="T25" fmla="*/ 4536206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8"/>
                </a:lnTo>
                <a:lnTo>
                  <a:pt x="4" y="4"/>
                </a:lnTo>
                <a:lnTo>
                  <a:pt x="8" y="1"/>
                </a:lnTo>
                <a:lnTo>
                  <a:pt x="12" y="0"/>
                </a:lnTo>
                <a:lnTo>
                  <a:pt x="17"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0" name="Freeform 304"/>
          <p:cNvSpPr>
            <a:spLocks/>
          </p:cNvSpPr>
          <p:nvPr/>
        </p:nvSpPr>
        <p:spPr bwMode="auto">
          <a:xfrm>
            <a:off x="3146425" y="2952750"/>
            <a:ext cx="53975" cy="39688"/>
          </a:xfrm>
          <a:custGeom>
            <a:avLst/>
            <a:gdLst>
              <a:gd name="T0" fmla="*/ 30241875 w 34"/>
              <a:gd name="T1" fmla="*/ 60484512 h 25"/>
              <a:gd name="T2" fmla="*/ 17640300 w 34"/>
              <a:gd name="T3" fmla="*/ 63005494 h 25"/>
              <a:gd name="T4" fmla="*/ 7559675 w 34"/>
              <a:gd name="T5" fmla="*/ 57965118 h 25"/>
              <a:gd name="T6" fmla="*/ 0 w 34"/>
              <a:gd name="T7" fmla="*/ 47884366 h 25"/>
              <a:gd name="T8" fmla="*/ 2520950 w 34"/>
              <a:gd name="T9" fmla="*/ 32763238 h 25"/>
              <a:gd name="T10" fmla="*/ 10080625 w 34"/>
              <a:gd name="T11" fmla="*/ 25201880 h 25"/>
              <a:gd name="T12" fmla="*/ 55443438 w 34"/>
              <a:gd name="T13" fmla="*/ 2520982 h 25"/>
              <a:gd name="T14" fmla="*/ 68043425 w 34"/>
              <a:gd name="T15" fmla="*/ 0 h 25"/>
              <a:gd name="T16" fmla="*/ 78124050 w 34"/>
              <a:gd name="T17" fmla="*/ 5040376 h 25"/>
              <a:gd name="T18" fmla="*/ 85685313 w 34"/>
              <a:gd name="T19" fmla="*/ 15121128 h 25"/>
              <a:gd name="T20" fmla="*/ 80645000 w 34"/>
              <a:gd name="T21" fmla="*/ 30242256 h 25"/>
              <a:gd name="T22" fmla="*/ 75604688 w 34"/>
              <a:gd name="T23" fmla="*/ 37803614 h 25"/>
              <a:gd name="T24" fmla="*/ 30241875 w 34"/>
              <a:gd name="T25" fmla="*/ 604845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5"/>
              <a:gd name="T41" fmla="*/ 34 w 3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5">
                <a:moveTo>
                  <a:pt x="12" y="24"/>
                </a:moveTo>
                <a:lnTo>
                  <a:pt x="7" y="25"/>
                </a:lnTo>
                <a:lnTo>
                  <a:pt x="3" y="23"/>
                </a:lnTo>
                <a:lnTo>
                  <a:pt x="0" y="19"/>
                </a:lnTo>
                <a:lnTo>
                  <a:pt x="1" y="13"/>
                </a:lnTo>
                <a:lnTo>
                  <a:pt x="4" y="10"/>
                </a:lnTo>
                <a:lnTo>
                  <a:pt x="22" y="1"/>
                </a:lnTo>
                <a:lnTo>
                  <a:pt x="27" y="0"/>
                </a:lnTo>
                <a:lnTo>
                  <a:pt x="31" y="2"/>
                </a:lnTo>
                <a:lnTo>
                  <a:pt x="34" y="6"/>
                </a:lnTo>
                <a:lnTo>
                  <a:pt x="32" y="12"/>
                </a:lnTo>
                <a:lnTo>
                  <a:pt x="30"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1" name="Freeform 305"/>
          <p:cNvSpPr>
            <a:spLocks/>
          </p:cNvSpPr>
          <p:nvPr/>
        </p:nvSpPr>
        <p:spPr bwMode="auto">
          <a:xfrm>
            <a:off x="3173413" y="2892425"/>
            <a:ext cx="144462" cy="85725"/>
          </a:xfrm>
          <a:custGeom>
            <a:avLst/>
            <a:gdLst>
              <a:gd name="T0" fmla="*/ 32762712 w 91"/>
              <a:gd name="T1" fmla="*/ 133569075 h 54"/>
              <a:gd name="T2" fmla="*/ 17641826 w 91"/>
              <a:gd name="T3" fmla="*/ 136088438 h 54"/>
              <a:gd name="T4" fmla="*/ 7561236 w 91"/>
              <a:gd name="T5" fmla="*/ 128528763 h 54"/>
              <a:gd name="T6" fmla="*/ 0 w 91"/>
              <a:gd name="T7" fmla="*/ 118448138 h 54"/>
              <a:gd name="T8" fmla="*/ 5040295 w 91"/>
              <a:gd name="T9" fmla="*/ 105846563 h 54"/>
              <a:gd name="T10" fmla="*/ 12601531 w 91"/>
              <a:gd name="T11" fmla="*/ 98286888 h 54"/>
              <a:gd name="T12" fmla="*/ 199092448 w 91"/>
              <a:gd name="T13" fmla="*/ 2520950 h 54"/>
              <a:gd name="T14" fmla="*/ 214213334 w 91"/>
              <a:gd name="T15" fmla="*/ 0 h 54"/>
              <a:gd name="T16" fmla="*/ 224293924 w 91"/>
              <a:gd name="T17" fmla="*/ 5040313 h 54"/>
              <a:gd name="T18" fmla="*/ 229334219 w 91"/>
              <a:gd name="T19" fmla="*/ 15120938 h 54"/>
              <a:gd name="T20" fmla="*/ 226813277 w 91"/>
              <a:gd name="T21" fmla="*/ 30241875 h 54"/>
              <a:gd name="T22" fmla="*/ 219253629 w 91"/>
              <a:gd name="T23" fmla="*/ 37801550 h 54"/>
              <a:gd name="T24" fmla="*/ 32762712 w 91"/>
              <a:gd name="T25" fmla="*/ 133569075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4"/>
              <a:gd name="T41" fmla="*/ 91 w 9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4">
                <a:moveTo>
                  <a:pt x="13" y="53"/>
                </a:moveTo>
                <a:lnTo>
                  <a:pt x="7" y="54"/>
                </a:lnTo>
                <a:lnTo>
                  <a:pt x="3" y="51"/>
                </a:lnTo>
                <a:lnTo>
                  <a:pt x="0" y="47"/>
                </a:lnTo>
                <a:lnTo>
                  <a:pt x="2" y="42"/>
                </a:lnTo>
                <a:lnTo>
                  <a:pt x="5" y="39"/>
                </a:lnTo>
                <a:lnTo>
                  <a:pt x="79" y="1"/>
                </a:lnTo>
                <a:lnTo>
                  <a:pt x="85" y="0"/>
                </a:lnTo>
                <a:lnTo>
                  <a:pt x="89" y="2"/>
                </a:lnTo>
                <a:lnTo>
                  <a:pt x="91" y="6"/>
                </a:lnTo>
                <a:lnTo>
                  <a:pt x="90" y="12"/>
                </a:lnTo>
                <a:lnTo>
                  <a:pt x="87" y="15"/>
                </a:lnTo>
                <a:lnTo>
                  <a:pt x="13"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2" name="Freeform 306"/>
          <p:cNvSpPr>
            <a:spLocks/>
          </p:cNvSpPr>
          <p:nvPr/>
        </p:nvSpPr>
        <p:spPr bwMode="auto">
          <a:xfrm>
            <a:off x="3292475" y="2870200"/>
            <a:ext cx="65088" cy="47625"/>
          </a:xfrm>
          <a:custGeom>
            <a:avLst/>
            <a:gdLst>
              <a:gd name="T0" fmla="*/ 30242107 w 41"/>
              <a:gd name="T1" fmla="*/ 73085325 h 30"/>
              <a:gd name="T2" fmla="*/ 17642023 w 41"/>
              <a:gd name="T3" fmla="*/ 75604688 h 30"/>
              <a:gd name="T4" fmla="*/ 7561321 w 41"/>
              <a:gd name="T5" fmla="*/ 68045013 h 30"/>
              <a:gd name="T6" fmla="*/ 0 w 41"/>
              <a:gd name="T7" fmla="*/ 57964388 h 30"/>
              <a:gd name="T8" fmla="*/ 2520969 w 41"/>
              <a:gd name="T9" fmla="*/ 45362813 h 30"/>
              <a:gd name="T10" fmla="*/ 10080702 w 41"/>
              <a:gd name="T11" fmla="*/ 37803138 h 30"/>
              <a:gd name="T12" fmla="*/ 73085886 w 41"/>
              <a:gd name="T13" fmla="*/ 2520950 h 30"/>
              <a:gd name="T14" fmla="*/ 85685971 w 41"/>
              <a:gd name="T15" fmla="*/ 0 h 30"/>
              <a:gd name="T16" fmla="*/ 95766673 w 41"/>
              <a:gd name="T17" fmla="*/ 7561263 h 30"/>
              <a:gd name="T18" fmla="*/ 103327994 w 41"/>
              <a:gd name="T19" fmla="*/ 17641888 h 30"/>
              <a:gd name="T20" fmla="*/ 100807024 w 41"/>
              <a:gd name="T21" fmla="*/ 30241875 h 30"/>
              <a:gd name="T22" fmla="*/ 93247291 w 41"/>
              <a:gd name="T23" fmla="*/ 37803138 h 30"/>
              <a:gd name="T24" fmla="*/ 30242107 w 41"/>
              <a:gd name="T25" fmla="*/ 7308532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0"/>
              <a:gd name="T41" fmla="*/ 41 w 4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0">
                <a:moveTo>
                  <a:pt x="12" y="29"/>
                </a:moveTo>
                <a:lnTo>
                  <a:pt x="7" y="30"/>
                </a:lnTo>
                <a:lnTo>
                  <a:pt x="3" y="27"/>
                </a:lnTo>
                <a:lnTo>
                  <a:pt x="0" y="23"/>
                </a:lnTo>
                <a:lnTo>
                  <a:pt x="1" y="18"/>
                </a:lnTo>
                <a:lnTo>
                  <a:pt x="4" y="15"/>
                </a:lnTo>
                <a:lnTo>
                  <a:pt x="29" y="1"/>
                </a:lnTo>
                <a:lnTo>
                  <a:pt x="34" y="0"/>
                </a:lnTo>
                <a:lnTo>
                  <a:pt x="38" y="3"/>
                </a:lnTo>
                <a:lnTo>
                  <a:pt x="41" y="7"/>
                </a:lnTo>
                <a:lnTo>
                  <a:pt x="40" y="12"/>
                </a:lnTo>
                <a:lnTo>
                  <a:pt x="37"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3" name="Freeform 307"/>
          <p:cNvSpPr>
            <a:spLocks/>
          </p:cNvSpPr>
          <p:nvPr/>
        </p:nvSpPr>
        <p:spPr bwMode="auto">
          <a:xfrm>
            <a:off x="3332163" y="2824163"/>
            <a:ext cx="111125" cy="71437"/>
          </a:xfrm>
          <a:custGeom>
            <a:avLst/>
            <a:gdLst>
              <a:gd name="T0" fmla="*/ 30241875 w 70"/>
              <a:gd name="T1" fmla="*/ 110886099 h 45"/>
              <a:gd name="T2" fmla="*/ 15120938 w 70"/>
              <a:gd name="T3" fmla="*/ 113407031 h 45"/>
              <a:gd name="T4" fmla="*/ 5040313 w 70"/>
              <a:gd name="T5" fmla="*/ 108366754 h 45"/>
              <a:gd name="T6" fmla="*/ 0 w 70"/>
              <a:gd name="T7" fmla="*/ 95765267 h 45"/>
              <a:gd name="T8" fmla="*/ 2520950 w 70"/>
              <a:gd name="T9" fmla="*/ 83165368 h 45"/>
              <a:gd name="T10" fmla="*/ 10080625 w 70"/>
              <a:gd name="T11" fmla="*/ 75604158 h 45"/>
              <a:gd name="T12" fmla="*/ 146169063 w 70"/>
              <a:gd name="T13" fmla="*/ 5040277 h 45"/>
              <a:gd name="T14" fmla="*/ 158769050 w 70"/>
              <a:gd name="T15" fmla="*/ 0 h 45"/>
              <a:gd name="T16" fmla="*/ 168851263 w 70"/>
              <a:gd name="T17" fmla="*/ 7561210 h 45"/>
              <a:gd name="T18" fmla="*/ 176410938 w 70"/>
              <a:gd name="T19" fmla="*/ 17641764 h 45"/>
              <a:gd name="T20" fmla="*/ 173891575 w 70"/>
              <a:gd name="T21" fmla="*/ 32762596 h 45"/>
              <a:gd name="T22" fmla="*/ 166330313 w 70"/>
              <a:gd name="T23" fmla="*/ 37802873 h 45"/>
              <a:gd name="T24" fmla="*/ 30241875 w 70"/>
              <a:gd name="T25" fmla="*/ 110886099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45"/>
              <a:gd name="T41" fmla="*/ 70 w 7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45">
                <a:moveTo>
                  <a:pt x="12" y="44"/>
                </a:moveTo>
                <a:lnTo>
                  <a:pt x="6" y="45"/>
                </a:lnTo>
                <a:lnTo>
                  <a:pt x="2" y="43"/>
                </a:lnTo>
                <a:lnTo>
                  <a:pt x="0" y="38"/>
                </a:lnTo>
                <a:lnTo>
                  <a:pt x="1" y="33"/>
                </a:lnTo>
                <a:lnTo>
                  <a:pt x="4" y="30"/>
                </a:lnTo>
                <a:lnTo>
                  <a:pt x="58" y="2"/>
                </a:lnTo>
                <a:lnTo>
                  <a:pt x="63" y="0"/>
                </a:lnTo>
                <a:lnTo>
                  <a:pt x="67" y="3"/>
                </a:lnTo>
                <a:lnTo>
                  <a:pt x="70" y="7"/>
                </a:lnTo>
                <a:lnTo>
                  <a:pt x="69" y="13"/>
                </a:lnTo>
                <a:lnTo>
                  <a:pt x="66" y="15"/>
                </a:lnTo>
                <a:lnTo>
                  <a:pt x="12"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4" name="Freeform 308"/>
          <p:cNvSpPr>
            <a:spLocks/>
          </p:cNvSpPr>
          <p:nvPr/>
        </p:nvSpPr>
        <p:spPr bwMode="auto">
          <a:xfrm>
            <a:off x="3417888" y="2822575"/>
            <a:ext cx="30162" cy="28575"/>
          </a:xfrm>
          <a:custGeom>
            <a:avLst/>
            <a:gdLst>
              <a:gd name="T0" fmla="*/ 30241374 w 19"/>
              <a:gd name="T1" fmla="*/ 40322500 h 18"/>
              <a:gd name="T2" fmla="*/ 17641595 w 19"/>
              <a:gd name="T3" fmla="*/ 45362813 h 18"/>
              <a:gd name="T4" fmla="*/ 7561137 w 19"/>
              <a:gd name="T5" fmla="*/ 37801550 h 18"/>
              <a:gd name="T6" fmla="*/ 0 w 19"/>
              <a:gd name="T7" fmla="*/ 27720925 h 18"/>
              <a:gd name="T8" fmla="*/ 2520908 w 19"/>
              <a:gd name="T9" fmla="*/ 15120938 h 18"/>
              <a:gd name="T10" fmla="*/ 10080458 w 19"/>
              <a:gd name="T11" fmla="*/ 7559675 h 18"/>
              <a:gd name="T12" fmla="*/ 17641595 w 19"/>
              <a:gd name="T13" fmla="*/ 2520950 h 18"/>
              <a:gd name="T14" fmla="*/ 30241374 w 19"/>
              <a:gd name="T15" fmla="*/ 0 h 18"/>
              <a:gd name="T16" fmla="*/ 40321832 w 19"/>
              <a:gd name="T17" fmla="*/ 7559675 h 18"/>
              <a:gd name="T18" fmla="*/ 47882969 w 19"/>
              <a:gd name="T19" fmla="*/ 17640300 h 18"/>
              <a:gd name="T20" fmla="*/ 45362061 w 19"/>
              <a:gd name="T21" fmla="*/ 30241875 h 18"/>
              <a:gd name="T22" fmla="*/ 37802511 w 19"/>
              <a:gd name="T23" fmla="*/ 37801550 h 18"/>
              <a:gd name="T24" fmla="*/ 30241374 w 19"/>
              <a:gd name="T25" fmla="*/ 4032250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5" name="Freeform 309"/>
          <p:cNvSpPr>
            <a:spLocks/>
          </p:cNvSpPr>
          <p:nvPr/>
        </p:nvSpPr>
        <p:spPr bwMode="auto">
          <a:xfrm>
            <a:off x="3422650" y="2798763"/>
            <a:ext cx="66675" cy="49212"/>
          </a:xfrm>
          <a:custGeom>
            <a:avLst/>
            <a:gdLst>
              <a:gd name="T0" fmla="*/ 30241875 w 42"/>
              <a:gd name="T1" fmla="*/ 75603919 h 31"/>
              <a:gd name="T2" fmla="*/ 15120938 w 42"/>
              <a:gd name="T3" fmla="*/ 78124844 h 31"/>
              <a:gd name="T4" fmla="*/ 5040313 w 42"/>
              <a:gd name="T5" fmla="*/ 73084582 h 31"/>
              <a:gd name="T6" fmla="*/ 0 w 42"/>
              <a:gd name="T7" fmla="*/ 63004060 h 31"/>
              <a:gd name="T8" fmla="*/ 2520950 w 42"/>
              <a:gd name="T9" fmla="*/ 52923537 h 31"/>
              <a:gd name="T10" fmla="*/ 10080625 w 42"/>
              <a:gd name="T11" fmla="*/ 40322090 h 31"/>
              <a:gd name="T12" fmla="*/ 73083738 w 42"/>
              <a:gd name="T13" fmla="*/ 5040261 h 31"/>
              <a:gd name="T14" fmla="*/ 88206263 w 42"/>
              <a:gd name="T15" fmla="*/ 0 h 31"/>
              <a:gd name="T16" fmla="*/ 98286888 w 42"/>
              <a:gd name="T17" fmla="*/ 7561186 h 31"/>
              <a:gd name="T18" fmla="*/ 105846563 w 42"/>
              <a:gd name="T19" fmla="*/ 17641708 h 31"/>
              <a:gd name="T20" fmla="*/ 100806250 w 42"/>
              <a:gd name="T21" fmla="*/ 27722231 h 31"/>
              <a:gd name="T22" fmla="*/ 95765938 w 42"/>
              <a:gd name="T23" fmla="*/ 37802753 h 31"/>
              <a:gd name="T24" fmla="*/ 30241875 w 42"/>
              <a:gd name="T25" fmla="*/ 75603919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1"/>
              <a:gd name="T41" fmla="*/ 42 w 4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1">
                <a:moveTo>
                  <a:pt x="12" y="30"/>
                </a:moveTo>
                <a:lnTo>
                  <a:pt x="6" y="31"/>
                </a:lnTo>
                <a:lnTo>
                  <a:pt x="2" y="29"/>
                </a:lnTo>
                <a:lnTo>
                  <a:pt x="0" y="25"/>
                </a:lnTo>
                <a:lnTo>
                  <a:pt x="1" y="21"/>
                </a:lnTo>
                <a:lnTo>
                  <a:pt x="4" y="16"/>
                </a:lnTo>
                <a:lnTo>
                  <a:pt x="29" y="2"/>
                </a:lnTo>
                <a:lnTo>
                  <a:pt x="35" y="0"/>
                </a:lnTo>
                <a:lnTo>
                  <a:pt x="39" y="3"/>
                </a:lnTo>
                <a:lnTo>
                  <a:pt x="42" y="7"/>
                </a:lnTo>
                <a:lnTo>
                  <a:pt x="40" y="11"/>
                </a:lnTo>
                <a:lnTo>
                  <a:pt x="38"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6" name="Freeform 310"/>
          <p:cNvSpPr>
            <a:spLocks/>
          </p:cNvSpPr>
          <p:nvPr/>
        </p:nvSpPr>
        <p:spPr bwMode="auto">
          <a:xfrm>
            <a:off x="3462338" y="2786063"/>
            <a:ext cx="52387" cy="38100"/>
          </a:xfrm>
          <a:custGeom>
            <a:avLst/>
            <a:gdLst>
              <a:gd name="T0" fmla="*/ 32762512 w 33"/>
              <a:gd name="T1" fmla="*/ 57964388 h 24"/>
              <a:gd name="T2" fmla="*/ 17641719 w 33"/>
              <a:gd name="T3" fmla="*/ 60483750 h 24"/>
              <a:gd name="T4" fmla="*/ 7561190 w 33"/>
              <a:gd name="T5" fmla="*/ 55443438 h 24"/>
              <a:gd name="T6" fmla="*/ 0 w 33"/>
              <a:gd name="T7" fmla="*/ 45362813 h 24"/>
              <a:gd name="T8" fmla="*/ 5040264 w 33"/>
              <a:gd name="T9" fmla="*/ 30241875 h 24"/>
              <a:gd name="T10" fmla="*/ 10080529 w 33"/>
              <a:gd name="T11" fmla="*/ 25201563 h 24"/>
              <a:gd name="T12" fmla="*/ 52923570 w 33"/>
              <a:gd name="T13" fmla="*/ 2520950 h 24"/>
              <a:gd name="T14" fmla="*/ 65523437 w 33"/>
              <a:gd name="T15" fmla="*/ 0 h 24"/>
              <a:gd name="T16" fmla="*/ 75603966 w 33"/>
              <a:gd name="T17" fmla="*/ 7561263 h 24"/>
              <a:gd name="T18" fmla="*/ 83165156 w 33"/>
              <a:gd name="T19" fmla="*/ 17640300 h 24"/>
              <a:gd name="T20" fmla="*/ 80644230 w 33"/>
              <a:gd name="T21" fmla="*/ 30241875 h 24"/>
              <a:gd name="T22" fmla="*/ 73084627 w 33"/>
              <a:gd name="T23" fmla="*/ 37801550 h 24"/>
              <a:gd name="T24" fmla="*/ 32762512 w 33"/>
              <a:gd name="T25" fmla="*/ 5796438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3" y="23"/>
                </a:moveTo>
                <a:lnTo>
                  <a:pt x="7" y="24"/>
                </a:lnTo>
                <a:lnTo>
                  <a:pt x="3" y="22"/>
                </a:lnTo>
                <a:lnTo>
                  <a:pt x="0" y="18"/>
                </a:lnTo>
                <a:lnTo>
                  <a:pt x="2" y="12"/>
                </a:lnTo>
                <a:lnTo>
                  <a:pt x="4" y="10"/>
                </a:lnTo>
                <a:lnTo>
                  <a:pt x="21" y="1"/>
                </a:lnTo>
                <a:lnTo>
                  <a:pt x="26" y="0"/>
                </a:lnTo>
                <a:lnTo>
                  <a:pt x="30" y="3"/>
                </a:lnTo>
                <a:lnTo>
                  <a:pt x="33" y="7"/>
                </a:lnTo>
                <a:lnTo>
                  <a:pt x="32" y="12"/>
                </a:lnTo>
                <a:lnTo>
                  <a:pt x="29"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7" name="Freeform 311"/>
          <p:cNvSpPr>
            <a:spLocks/>
          </p:cNvSpPr>
          <p:nvPr/>
        </p:nvSpPr>
        <p:spPr bwMode="auto">
          <a:xfrm>
            <a:off x="3489325" y="2774950"/>
            <a:ext cx="44450" cy="36513"/>
          </a:xfrm>
          <a:custGeom>
            <a:avLst/>
            <a:gdLst>
              <a:gd name="T0" fmla="*/ 30241875 w 28"/>
              <a:gd name="T1" fmla="*/ 55444197 h 23"/>
              <a:gd name="T2" fmla="*/ 15120938 w 28"/>
              <a:gd name="T3" fmla="*/ 57965181 h 23"/>
              <a:gd name="T4" fmla="*/ 5040313 w 28"/>
              <a:gd name="T5" fmla="*/ 52924800 h 23"/>
              <a:gd name="T6" fmla="*/ 0 w 28"/>
              <a:gd name="T7" fmla="*/ 42844037 h 23"/>
              <a:gd name="T8" fmla="*/ 2520950 w 28"/>
              <a:gd name="T9" fmla="*/ 27722892 h 23"/>
              <a:gd name="T10" fmla="*/ 10080625 w 28"/>
              <a:gd name="T11" fmla="*/ 20161526 h 23"/>
              <a:gd name="T12" fmla="*/ 40322500 w 28"/>
              <a:gd name="T13" fmla="*/ 5040382 h 23"/>
              <a:gd name="T14" fmla="*/ 52924075 w 28"/>
              <a:gd name="T15" fmla="*/ 0 h 23"/>
              <a:gd name="T16" fmla="*/ 63004700 w 28"/>
              <a:gd name="T17" fmla="*/ 7561366 h 23"/>
              <a:gd name="T18" fmla="*/ 70564375 w 28"/>
              <a:gd name="T19" fmla="*/ 17642129 h 23"/>
              <a:gd name="T20" fmla="*/ 68045013 w 28"/>
              <a:gd name="T21" fmla="*/ 30242289 h 23"/>
              <a:gd name="T22" fmla="*/ 60483750 w 28"/>
              <a:gd name="T23" fmla="*/ 37803655 h 23"/>
              <a:gd name="T24" fmla="*/ 30241875 w 28"/>
              <a:gd name="T25" fmla="*/ 5544419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1"/>
                </a:lnTo>
                <a:lnTo>
                  <a:pt x="0" y="17"/>
                </a:lnTo>
                <a:lnTo>
                  <a:pt x="1" y="11"/>
                </a:lnTo>
                <a:lnTo>
                  <a:pt x="4" y="8"/>
                </a:lnTo>
                <a:lnTo>
                  <a:pt x="16" y="2"/>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8" name="Freeform 312"/>
          <p:cNvSpPr>
            <a:spLocks/>
          </p:cNvSpPr>
          <p:nvPr/>
        </p:nvSpPr>
        <p:spPr bwMode="auto">
          <a:xfrm>
            <a:off x="3508375" y="2768600"/>
            <a:ext cx="36513" cy="33338"/>
          </a:xfrm>
          <a:custGeom>
            <a:avLst/>
            <a:gdLst>
              <a:gd name="T0" fmla="*/ 30242289 w 23"/>
              <a:gd name="T1" fmla="*/ 47884481 h 21"/>
              <a:gd name="T2" fmla="*/ 17642129 w 23"/>
              <a:gd name="T3" fmla="*/ 52924869 h 21"/>
              <a:gd name="T4" fmla="*/ 7561366 w 23"/>
              <a:gd name="T5" fmla="*/ 47884481 h 21"/>
              <a:gd name="T6" fmla="*/ 0 w 23"/>
              <a:gd name="T7" fmla="*/ 35282717 h 21"/>
              <a:gd name="T8" fmla="*/ 0 w 23"/>
              <a:gd name="T9" fmla="*/ 25201940 h 21"/>
              <a:gd name="T10" fmla="*/ 10080763 w 23"/>
              <a:gd name="T11" fmla="*/ 15121164 h 21"/>
              <a:gd name="T12" fmla="*/ 27722892 w 23"/>
              <a:gd name="T13" fmla="*/ 5040388 h 21"/>
              <a:gd name="T14" fmla="*/ 40323052 w 23"/>
              <a:gd name="T15" fmla="*/ 0 h 21"/>
              <a:gd name="T16" fmla="*/ 50403815 w 23"/>
              <a:gd name="T17" fmla="*/ 5040388 h 21"/>
              <a:gd name="T18" fmla="*/ 57965181 w 23"/>
              <a:gd name="T19" fmla="*/ 17642152 h 21"/>
              <a:gd name="T20" fmla="*/ 57965181 w 23"/>
              <a:gd name="T21" fmla="*/ 27722928 h 21"/>
              <a:gd name="T22" fmla="*/ 47884418 w 23"/>
              <a:gd name="T23" fmla="*/ 37803704 h 21"/>
              <a:gd name="T24" fmla="*/ 30242289 w 23"/>
              <a:gd name="T25" fmla="*/ 4788448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1"/>
              <a:gd name="T41" fmla="*/ 23 w 2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1">
                <a:moveTo>
                  <a:pt x="12" y="19"/>
                </a:moveTo>
                <a:lnTo>
                  <a:pt x="7" y="21"/>
                </a:lnTo>
                <a:lnTo>
                  <a:pt x="3" y="19"/>
                </a:lnTo>
                <a:lnTo>
                  <a:pt x="0" y="14"/>
                </a:lnTo>
                <a:lnTo>
                  <a:pt x="0" y="10"/>
                </a:lnTo>
                <a:lnTo>
                  <a:pt x="4" y="6"/>
                </a:lnTo>
                <a:lnTo>
                  <a:pt x="11" y="2"/>
                </a:lnTo>
                <a:lnTo>
                  <a:pt x="16" y="0"/>
                </a:lnTo>
                <a:lnTo>
                  <a:pt x="20" y="2"/>
                </a:lnTo>
                <a:lnTo>
                  <a:pt x="23" y="7"/>
                </a:lnTo>
                <a:lnTo>
                  <a:pt x="23" y="11"/>
                </a:lnTo>
                <a:lnTo>
                  <a:pt x="19" y="15"/>
                </a:lnTo>
                <a:lnTo>
                  <a:pt x="12"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9" name="Freeform 313"/>
          <p:cNvSpPr>
            <a:spLocks/>
          </p:cNvSpPr>
          <p:nvPr/>
        </p:nvSpPr>
        <p:spPr bwMode="auto">
          <a:xfrm>
            <a:off x="3519488" y="2751138"/>
            <a:ext cx="55562" cy="42862"/>
          </a:xfrm>
          <a:custGeom>
            <a:avLst/>
            <a:gdLst>
              <a:gd name="T0" fmla="*/ 30241603 w 35"/>
              <a:gd name="T1" fmla="*/ 65523298 h 27"/>
              <a:gd name="T2" fmla="*/ 15120801 w 35"/>
              <a:gd name="T3" fmla="*/ 68044219 h 27"/>
              <a:gd name="T4" fmla="*/ 5040267 w 35"/>
              <a:gd name="T5" fmla="*/ 63003965 h 27"/>
              <a:gd name="T6" fmla="*/ 0 w 35"/>
              <a:gd name="T7" fmla="*/ 52923458 h 27"/>
              <a:gd name="T8" fmla="*/ 2520927 w 35"/>
              <a:gd name="T9" fmla="*/ 42842950 h 27"/>
              <a:gd name="T10" fmla="*/ 10080534 w 35"/>
              <a:gd name="T11" fmla="*/ 32762443 h 27"/>
              <a:gd name="T12" fmla="*/ 57963866 w 35"/>
              <a:gd name="T13" fmla="*/ 5040254 h 27"/>
              <a:gd name="T14" fmla="*/ 70563740 w 35"/>
              <a:gd name="T15" fmla="*/ 0 h 27"/>
              <a:gd name="T16" fmla="*/ 80644274 w 35"/>
              <a:gd name="T17" fmla="*/ 7561174 h 27"/>
              <a:gd name="T18" fmla="*/ 88205469 w 35"/>
              <a:gd name="T19" fmla="*/ 17641682 h 27"/>
              <a:gd name="T20" fmla="*/ 85684541 w 35"/>
              <a:gd name="T21" fmla="*/ 27722189 h 27"/>
              <a:gd name="T22" fmla="*/ 78124934 w 35"/>
              <a:gd name="T23" fmla="*/ 37802697 h 27"/>
              <a:gd name="T24" fmla="*/ 30241603 w 35"/>
              <a:gd name="T25" fmla="*/ 65523298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7"/>
              <a:gd name="T41" fmla="*/ 35 w 3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7">
                <a:moveTo>
                  <a:pt x="12" y="26"/>
                </a:moveTo>
                <a:lnTo>
                  <a:pt x="6" y="27"/>
                </a:lnTo>
                <a:lnTo>
                  <a:pt x="2" y="25"/>
                </a:lnTo>
                <a:lnTo>
                  <a:pt x="0" y="21"/>
                </a:lnTo>
                <a:lnTo>
                  <a:pt x="1" y="17"/>
                </a:lnTo>
                <a:lnTo>
                  <a:pt x="4" y="13"/>
                </a:lnTo>
                <a:lnTo>
                  <a:pt x="23" y="2"/>
                </a:lnTo>
                <a:lnTo>
                  <a:pt x="28" y="0"/>
                </a:lnTo>
                <a:lnTo>
                  <a:pt x="32" y="3"/>
                </a:lnTo>
                <a:lnTo>
                  <a:pt x="35" y="7"/>
                </a:lnTo>
                <a:lnTo>
                  <a:pt x="34" y="11"/>
                </a:lnTo>
                <a:lnTo>
                  <a:pt x="31"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0" name="Freeform 314"/>
          <p:cNvSpPr>
            <a:spLocks/>
          </p:cNvSpPr>
          <p:nvPr/>
        </p:nvSpPr>
        <p:spPr bwMode="auto">
          <a:xfrm>
            <a:off x="3549650" y="2743200"/>
            <a:ext cx="42863" cy="34925"/>
          </a:xfrm>
          <a:custGeom>
            <a:avLst/>
            <a:gdLst>
              <a:gd name="T0" fmla="*/ 30242228 w 27"/>
              <a:gd name="T1" fmla="*/ 50403125 h 22"/>
              <a:gd name="T2" fmla="*/ 17642093 w 27"/>
              <a:gd name="T3" fmla="*/ 55443438 h 22"/>
              <a:gd name="T4" fmla="*/ 5040371 w 27"/>
              <a:gd name="T5" fmla="*/ 47883763 h 22"/>
              <a:gd name="T6" fmla="*/ 0 w 27"/>
              <a:gd name="T7" fmla="*/ 37801550 h 22"/>
              <a:gd name="T8" fmla="*/ 2520979 w 27"/>
              <a:gd name="T9" fmla="*/ 22682200 h 22"/>
              <a:gd name="T10" fmla="*/ 10080743 w 27"/>
              <a:gd name="T11" fmla="*/ 17640300 h 22"/>
              <a:gd name="T12" fmla="*/ 37803578 w 27"/>
              <a:gd name="T13" fmla="*/ 2520950 h 22"/>
              <a:gd name="T14" fmla="*/ 50403713 w 27"/>
              <a:gd name="T15" fmla="*/ 0 h 22"/>
              <a:gd name="T16" fmla="*/ 60484456 w 27"/>
              <a:gd name="T17" fmla="*/ 7559675 h 22"/>
              <a:gd name="T18" fmla="*/ 68045806 w 27"/>
              <a:gd name="T19" fmla="*/ 17640300 h 22"/>
              <a:gd name="T20" fmla="*/ 65524827 w 27"/>
              <a:gd name="T21" fmla="*/ 30241875 h 22"/>
              <a:gd name="T22" fmla="*/ 57965064 w 27"/>
              <a:gd name="T23" fmla="*/ 37801550 h 22"/>
              <a:gd name="T24" fmla="*/ 30242228 w 27"/>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2"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1" name="Freeform 315"/>
          <p:cNvSpPr>
            <a:spLocks/>
          </p:cNvSpPr>
          <p:nvPr/>
        </p:nvSpPr>
        <p:spPr bwMode="auto">
          <a:xfrm>
            <a:off x="3567113" y="2732088"/>
            <a:ext cx="44450" cy="36512"/>
          </a:xfrm>
          <a:custGeom>
            <a:avLst/>
            <a:gdLst>
              <a:gd name="T0" fmla="*/ 30241875 w 28"/>
              <a:gd name="T1" fmla="*/ 55442678 h 23"/>
              <a:gd name="T2" fmla="*/ 15120938 w 28"/>
              <a:gd name="T3" fmla="*/ 57963594 h 23"/>
              <a:gd name="T4" fmla="*/ 5040313 w 28"/>
              <a:gd name="T5" fmla="*/ 50402435 h 23"/>
              <a:gd name="T6" fmla="*/ 0 w 28"/>
              <a:gd name="T7" fmla="*/ 40321948 h 23"/>
              <a:gd name="T8" fmla="*/ 2520950 w 28"/>
              <a:gd name="T9" fmla="*/ 27722133 h 23"/>
              <a:gd name="T10" fmla="*/ 10080625 w 28"/>
              <a:gd name="T11" fmla="*/ 20160974 h 23"/>
              <a:gd name="T12" fmla="*/ 40322500 w 28"/>
              <a:gd name="T13" fmla="*/ 2520915 h 23"/>
              <a:gd name="T14" fmla="*/ 52924075 w 28"/>
              <a:gd name="T15" fmla="*/ 0 h 23"/>
              <a:gd name="T16" fmla="*/ 63004700 w 28"/>
              <a:gd name="T17" fmla="*/ 7561159 h 23"/>
              <a:gd name="T18" fmla="*/ 70564375 w 28"/>
              <a:gd name="T19" fmla="*/ 17641646 h 23"/>
              <a:gd name="T20" fmla="*/ 68045013 w 28"/>
              <a:gd name="T21" fmla="*/ 30241461 h 23"/>
              <a:gd name="T22" fmla="*/ 60483750 w 28"/>
              <a:gd name="T23" fmla="*/ 37802620 h 23"/>
              <a:gd name="T24" fmla="*/ 30241875 w 28"/>
              <a:gd name="T25" fmla="*/ 55442678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0"/>
                </a:lnTo>
                <a:lnTo>
                  <a:pt x="0" y="16"/>
                </a:lnTo>
                <a:lnTo>
                  <a:pt x="1" y="11"/>
                </a:lnTo>
                <a:lnTo>
                  <a:pt x="4" y="8"/>
                </a:lnTo>
                <a:lnTo>
                  <a:pt x="16" y="1"/>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2" name="Freeform 316"/>
          <p:cNvSpPr>
            <a:spLocks/>
          </p:cNvSpPr>
          <p:nvPr/>
        </p:nvSpPr>
        <p:spPr bwMode="auto">
          <a:xfrm>
            <a:off x="3586163" y="2714625"/>
            <a:ext cx="53975" cy="42863"/>
          </a:xfrm>
          <a:custGeom>
            <a:avLst/>
            <a:gdLst>
              <a:gd name="T0" fmla="*/ 30241875 w 34"/>
              <a:gd name="T1" fmla="*/ 65524827 h 27"/>
              <a:gd name="T2" fmla="*/ 20161250 w 34"/>
              <a:gd name="T3" fmla="*/ 68045806 h 27"/>
              <a:gd name="T4" fmla="*/ 7559675 w 34"/>
              <a:gd name="T5" fmla="*/ 65524827 h 27"/>
              <a:gd name="T6" fmla="*/ 0 w 34"/>
              <a:gd name="T7" fmla="*/ 52924692 h 27"/>
              <a:gd name="T8" fmla="*/ 0 w 34"/>
              <a:gd name="T9" fmla="*/ 42843950 h 27"/>
              <a:gd name="T10" fmla="*/ 10080625 w 34"/>
              <a:gd name="T11" fmla="*/ 30242228 h 27"/>
              <a:gd name="T12" fmla="*/ 55443438 w 34"/>
              <a:gd name="T13" fmla="*/ 5040371 h 27"/>
              <a:gd name="T14" fmla="*/ 65524063 w 34"/>
              <a:gd name="T15" fmla="*/ 0 h 27"/>
              <a:gd name="T16" fmla="*/ 78124050 w 34"/>
              <a:gd name="T17" fmla="*/ 5040371 h 27"/>
              <a:gd name="T18" fmla="*/ 85685313 w 34"/>
              <a:gd name="T19" fmla="*/ 17642093 h 27"/>
              <a:gd name="T20" fmla="*/ 85685313 w 34"/>
              <a:gd name="T21" fmla="*/ 27722836 h 27"/>
              <a:gd name="T22" fmla="*/ 75604688 w 34"/>
              <a:gd name="T23" fmla="*/ 37803578 h 27"/>
              <a:gd name="T24" fmla="*/ 30241875 w 34"/>
              <a:gd name="T25" fmla="*/ 655248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7"/>
              <a:gd name="T41" fmla="*/ 34 w 3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7">
                <a:moveTo>
                  <a:pt x="12" y="26"/>
                </a:moveTo>
                <a:lnTo>
                  <a:pt x="8" y="27"/>
                </a:lnTo>
                <a:lnTo>
                  <a:pt x="3" y="26"/>
                </a:lnTo>
                <a:lnTo>
                  <a:pt x="0" y="21"/>
                </a:lnTo>
                <a:lnTo>
                  <a:pt x="0" y="17"/>
                </a:lnTo>
                <a:lnTo>
                  <a:pt x="4" y="12"/>
                </a:lnTo>
                <a:lnTo>
                  <a:pt x="22" y="2"/>
                </a:lnTo>
                <a:lnTo>
                  <a:pt x="26" y="0"/>
                </a:lnTo>
                <a:lnTo>
                  <a:pt x="31" y="2"/>
                </a:lnTo>
                <a:lnTo>
                  <a:pt x="34" y="7"/>
                </a:lnTo>
                <a:lnTo>
                  <a:pt x="34" y="11"/>
                </a:lnTo>
                <a:lnTo>
                  <a:pt x="30"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3" name="Freeform 317"/>
          <p:cNvSpPr>
            <a:spLocks/>
          </p:cNvSpPr>
          <p:nvPr/>
        </p:nvSpPr>
        <p:spPr bwMode="auto">
          <a:xfrm>
            <a:off x="3613150" y="2700338"/>
            <a:ext cx="53975" cy="41275"/>
          </a:xfrm>
          <a:custGeom>
            <a:avLst/>
            <a:gdLst>
              <a:gd name="T0" fmla="*/ 32761238 w 34"/>
              <a:gd name="T1" fmla="*/ 60483750 h 26"/>
              <a:gd name="T2" fmla="*/ 17640300 w 34"/>
              <a:gd name="T3" fmla="*/ 65524063 h 26"/>
              <a:gd name="T4" fmla="*/ 7559675 w 34"/>
              <a:gd name="T5" fmla="*/ 57964388 h 26"/>
              <a:gd name="T6" fmla="*/ 0 w 34"/>
              <a:gd name="T7" fmla="*/ 47883763 h 26"/>
              <a:gd name="T8" fmla="*/ 5040313 w 34"/>
              <a:gd name="T9" fmla="*/ 32762825 h 26"/>
              <a:gd name="T10" fmla="*/ 12599988 w 34"/>
              <a:gd name="T11" fmla="*/ 27722513 h 26"/>
              <a:gd name="T12" fmla="*/ 55443438 w 34"/>
              <a:gd name="T13" fmla="*/ 2520950 h 26"/>
              <a:gd name="T14" fmla="*/ 70564375 w 34"/>
              <a:gd name="T15" fmla="*/ 0 h 26"/>
              <a:gd name="T16" fmla="*/ 80645000 w 34"/>
              <a:gd name="T17" fmla="*/ 5040313 h 26"/>
              <a:gd name="T18" fmla="*/ 85685313 w 34"/>
              <a:gd name="T19" fmla="*/ 17640300 h 26"/>
              <a:gd name="T20" fmla="*/ 83165950 w 34"/>
              <a:gd name="T21" fmla="*/ 30241875 h 26"/>
              <a:gd name="T22" fmla="*/ 75604688 w 34"/>
              <a:gd name="T23" fmla="*/ 37801550 h 26"/>
              <a:gd name="T24" fmla="*/ 32761238 w 34"/>
              <a:gd name="T25" fmla="*/ 6048375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6"/>
              <a:gd name="T41" fmla="*/ 34 w 3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6">
                <a:moveTo>
                  <a:pt x="13" y="24"/>
                </a:moveTo>
                <a:lnTo>
                  <a:pt x="7" y="26"/>
                </a:lnTo>
                <a:lnTo>
                  <a:pt x="3" y="23"/>
                </a:lnTo>
                <a:lnTo>
                  <a:pt x="0" y="19"/>
                </a:lnTo>
                <a:lnTo>
                  <a:pt x="2" y="13"/>
                </a:lnTo>
                <a:lnTo>
                  <a:pt x="5" y="11"/>
                </a:lnTo>
                <a:lnTo>
                  <a:pt x="22" y="1"/>
                </a:lnTo>
                <a:lnTo>
                  <a:pt x="28" y="0"/>
                </a:lnTo>
                <a:lnTo>
                  <a:pt x="32" y="2"/>
                </a:lnTo>
                <a:lnTo>
                  <a:pt x="34" y="7"/>
                </a:lnTo>
                <a:lnTo>
                  <a:pt x="33" y="12"/>
                </a:lnTo>
                <a:lnTo>
                  <a:pt x="30"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4" name="Freeform 318"/>
          <p:cNvSpPr>
            <a:spLocks/>
          </p:cNvSpPr>
          <p:nvPr/>
        </p:nvSpPr>
        <p:spPr bwMode="auto">
          <a:xfrm>
            <a:off x="3641725" y="2697163"/>
            <a:ext cx="31750" cy="28575"/>
          </a:xfrm>
          <a:custGeom>
            <a:avLst/>
            <a:gdLst>
              <a:gd name="T0" fmla="*/ 27720925 w 20"/>
              <a:gd name="T1" fmla="*/ 45362813 h 18"/>
              <a:gd name="T2" fmla="*/ 15120938 w 20"/>
              <a:gd name="T3" fmla="*/ 45362813 h 18"/>
              <a:gd name="T4" fmla="*/ 2520950 w 20"/>
              <a:gd name="T5" fmla="*/ 37801550 h 18"/>
              <a:gd name="T6" fmla="*/ 0 w 20"/>
              <a:gd name="T7" fmla="*/ 25201563 h 18"/>
              <a:gd name="T8" fmla="*/ 2520950 w 20"/>
              <a:gd name="T9" fmla="*/ 15120938 h 18"/>
              <a:gd name="T10" fmla="*/ 15120938 w 20"/>
              <a:gd name="T11" fmla="*/ 5040313 h 18"/>
              <a:gd name="T12" fmla="*/ 25201563 w 20"/>
              <a:gd name="T13" fmla="*/ 0 h 18"/>
              <a:gd name="T14" fmla="*/ 37801550 w 20"/>
              <a:gd name="T15" fmla="*/ 0 h 18"/>
              <a:gd name="T16" fmla="*/ 47883763 w 20"/>
              <a:gd name="T17" fmla="*/ 7559675 h 18"/>
              <a:gd name="T18" fmla="*/ 50403125 w 20"/>
              <a:gd name="T19" fmla="*/ 22682200 h 18"/>
              <a:gd name="T20" fmla="*/ 47883763 w 20"/>
              <a:gd name="T21" fmla="*/ 32761238 h 18"/>
              <a:gd name="T22" fmla="*/ 37801550 w 20"/>
              <a:gd name="T23" fmla="*/ 42843450 h 18"/>
              <a:gd name="T24" fmla="*/ 27720925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5" name="Freeform 319"/>
          <p:cNvSpPr>
            <a:spLocks/>
          </p:cNvSpPr>
          <p:nvPr/>
        </p:nvSpPr>
        <p:spPr bwMode="auto">
          <a:xfrm>
            <a:off x="3648075" y="2695575"/>
            <a:ext cx="28575" cy="28575"/>
          </a:xfrm>
          <a:custGeom>
            <a:avLst/>
            <a:gdLst>
              <a:gd name="T0" fmla="*/ 35282188 w 18"/>
              <a:gd name="T1" fmla="*/ 37801550 h 18"/>
              <a:gd name="T2" fmla="*/ 25201563 w 18"/>
              <a:gd name="T3" fmla="*/ 45362813 h 18"/>
              <a:gd name="T4" fmla="*/ 10080625 w 18"/>
              <a:gd name="T5" fmla="*/ 40322500 h 18"/>
              <a:gd name="T6" fmla="*/ 5040313 w 18"/>
              <a:gd name="T7" fmla="*/ 35282188 h 18"/>
              <a:gd name="T8" fmla="*/ 0 w 18"/>
              <a:gd name="T9" fmla="*/ 20161250 h 18"/>
              <a:gd name="T10" fmla="*/ 7559675 w 18"/>
              <a:gd name="T11" fmla="*/ 10080625 h 18"/>
              <a:gd name="T12" fmla="*/ 10080625 w 18"/>
              <a:gd name="T13" fmla="*/ 7559675 h 18"/>
              <a:gd name="T14" fmla="*/ 20161250 w 18"/>
              <a:gd name="T15" fmla="*/ 0 h 18"/>
              <a:gd name="T16" fmla="*/ 35282188 w 18"/>
              <a:gd name="T17" fmla="*/ 2520950 h 18"/>
              <a:gd name="T18" fmla="*/ 40322500 w 18"/>
              <a:gd name="T19" fmla="*/ 10080625 h 18"/>
              <a:gd name="T20" fmla="*/ 45362813 w 18"/>
              <a:gd name="T21" fmla="*/ 25201563 h 18"/>
              <a:gd name="T22" fmla="*/ 37801550 w 18"/>
              <a:gd name="T23" fmla="*/ 35282188 h 18"/>
              <a:gd name="T24" fmla="*/ 35282188 w 18"/>
              <a:gd name="T25" fmla="*/ 378015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6"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6" name="Freeform 320"/>
          <p:cNvSpPr>
            <a:spLocks/>
          </p:cNvSpPr>
          <p:nvPr/>
        </p:nvSpPr>
        <p:spPr bwMode="auto">
          <a:xfrm>
            <a:off x="3651250" y="2673350"/>
            <a:ext cx="61913" cy="47625"/>
          </a:xfrm>
          <a:custGeom>
            <a:avLst/>
            <a:gdLst>
              <a:gd name="T0" fmla="*/ 30242119 w 39"/>
              <a:gd name="T1" fmla="*/ 73085325 h 30"/>
              <a:gd name="T2" fmla="*/ 15121060 w 39"/>
              <a:gd name="T3" fmla="*/ 75604688 h 30"/>
              <a:gd name="T4" fmla="*/ 5040353 w 39"/>
              <a:gd name="T5" fmla="*/ 70564375 h 30"/>
              <a:gd name="T6" fmla="*/ 0 w 39"/>
              <a:gd name="T7" fmla="*/ 60483750 h 30"/>
              <a:gd name="T8" fmla="*/ 0 w 39"/>
              <a:gd name="T9" fmla="*/ 47883763 h 30"/>
              <a:gd name="T10" fmla="*/ 10080706 w 39"/>
              <a:gd name="T11" fmla="*/ 37803138 h 30"/>
              <a:gd name="T12" fmla="*/ 68045562 w 39"/>
              <a:gd name="T13" fmla="*/ 5040313 h 30"/>
              <a:gd name="T14" fmla="*/ 80645651 w 39"/>
              <a:gd name="T15" fmla="*/ 0 h 30"/>
              <a:gd name="T16" fmla="*/ 90726358 w 39"/>
              <a:gd name="T17" fmla="*/ 7561263 h 30"/>
              <a:gd name="T18" fmla="*/ 98287681 w 39"/>
              <a:gd name="T19" fmla="*/ 17641888 h 30"/>
              <a:gd name="T20" fmla="*/ 98287681 w 39"/>
              <a:gd name="T21" fmla="*/ 27722513 h 30"/>
              <a:gd name="T22" fmla="*/ 88206975 w 39"/>
              <a:gd name="T23" fmla="*/ 37803138 h 30"/>
              <a:gd name="T24" fmla="*/ 30242119 w 39"/>
              <a:gd name="T25" fmla="*/ 7308532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0"/>
              <a:gd name="T41" fmla="*/ 39 w 3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0">
                <a:moveTo>
                  <a:pt x="12" y="29"/>
                </a:moveTo>
                <a:lnTo>
                  <a:pt x="6" y="30"/>
                </a:lnTo>
                <a:lnTo>
                  <a:pt x="2" y="28"/>
                </a:lnTo>
                <a:lnTo>
                  <a:pt x="0" y="24"/>
                </a:lnTo>
                <a:lnTo>
                  <a:pt x="0" y="19"/>
                </a:lnTo>
                <a:lnTo>
                  <a:pt x="4" y="15"/>
                </a:lnTo>
                <a:lnTo>
                  <a:pt x="27" y="2"/>
                </a:lnTo>
                <a:lnTo>
                  <a:pt x="32" y="0"/>
                </a:lnTo>
                <a:lnTo>
                  <a:pt x="36" y="3"/>
                </a:lnTo>
                <a:lnTo>
                  <a:pt x="39" y="7"/>
                </a:lnTo>
                <a:lnTo>
                  <a:pt x="39" y="11"/>
                </a:lnTo>
                <a:lnTo>
                  <a:pt x="35"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7" name="Freeform 321"/>
          <p:cNvSpPr>
            <a:spLocks/>
          </p:cNvSpPr>
          <p:nvPr/>
        </p:nvSpPr>
        <p:spPr bwMode="auto">
          <a:xfrm>
            <a:off x="3687763" y="2663825"/>
            <a:ext cx="42862" cy="36513"/>
          </a:xfrm>
          <a:custGeom>
            <a:avLst/>
            <a:gdLst>
              <a:gd name="T0" fmla="*/ 30241522 w 27"/>
              <a:gd name="T1" fmla="*/ 52924800 h 23"/>
              <a:gd name="T2" fmla="*/ 20161015 w 27"/>
              <a:gd name="T3" fmla="*/ 57965181 h 23"/>
              <a:gd name="T4" fmla="*/ 5040254 w 27"/>
              <a:gd name="T5" fmla="*/ 52924800 h 23"/>
              <a:gd name="T6" fmla="*/ 0 w 27"/>
              <a:gd name="T7" fmla="*/ 40323052 h 23"/>
              <a:gd name="T8" fmla="*/ 0 w 27"/>
              <a:gd name="T9" fmla="*/ 30242289 h 23"/>
              <a:gd name="T10" fmla="*/ 10080507 w 27"/>
              <a:gd name="T11" fmla="*/ 20161526 h 23"/>
              <a:gd name="T12" fmla="*/ 37802697 w 27"/>
              <a:gd name="T13" fmla="*/ 2520985 h 23"/>
              <a:gd name="T14" fmla="*/ 47883204 w 27"/>
              <a:gd name="T15" fmla="*/ 0 h 23"/>
              <a:gd name="T16" fmla="*/ 60483044 w 27"/>
              <a:gd name="T17" fmla="*/ 2520985 h 23"/>
              <a:gd name="T18" fmla="*/ 68044219 w 27"/>
              <a:gd name="T19" fmla="*/ 15121145 h 23"/>
              <a:gd name="T20" fmla="*/ 68044219 w 27"/>
              <a:gd name="T21" fmla="*/ 25201908 h 23"/>
              <a:gd name="T22" fmla="*/ 57963711 w 27"/>
              <a:gd name="T23" fmla="*/ 37803655 h 23"/>
              <a:gd name="T24" fmla="*/ 30241522 w 27"/>
              <a:gd name="T25" fmla="*/ 5292480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3"/>
              <a:gd name="T41" fmla="*/ 27 w 2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3">
                <a:moveTo>
                  <a:pt x="12" y="21"/>
                </a:moveTo>
                <a:lnTo>
                  <a:pt x="8" y="23"/>
                </a:lnTo>
                <a:lnTo>
                  <a:pt x="2" y="21"/>
                </a:lnTo>
                <a:lnTo>
                  <a:pt x="0" y="16"/>
                </a:lnTo>
                <a:lnTo>
                  <a:pt x="0" y="12"/>
                </a:lnTo>
                <a:lnTo>
                  <a:pt x="4" y="8"/>
                </a:lnTo>
                <a:lnTo>
                  <a:pt x="15" y="1"/>
                </a:lnTo>
                <a:lnTo>
                  <a:pt x="19" y="0"/>
                </a:lnTo>
                <a:lnTo>
                  <a:pt x="24" y="1"/>
                </a:lnTo>
                <a:lnTo>
                  <a:pt x="27" y="6"/>
                </a:lnTo>
                <a:lnTo>
                  <a:pt x="27" y="10"/>
                </a:lnTo>
                <a:lnTo>
                  <a:pt x="23"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8" name="Freeform 322"/>
          <p:cNvSpPr>
            <a:spLocks/>
          </p:cNvSpPr>
          <p:nvPr/>
        </p:nvSpPr>
        <p:spPr bwMode="auto">
          <a:xfrm>
            <a:off x="3703638" y="2630488"/>
            <a:ext cx="82550" cy="58737"/>
          </a:xfrm>
          <a:custGeom>
            <a:avLst/>
            <a:gdLst>
              <a:gd name="T0" fmla="*/ 32762825 w 52"/>
              <a:gd name="T1" fmla="*/ 90724853 h 37"/>
              <a:gd name="T2" fmla="*/ 17640300 w 52"/>
              <a:gd name="T3" fmla="*/ 93245781 h 37"/>
              <a:gd name="T4" fmla="*/ 7561263 w 52"/>
              <a:gd name="T5" fmla="*/ 85684583 h 37"/>
              <a:gd name="T6" fmla="*/ 0 w 52"/>
              <a:gd name="T7" fmla="*/ 75604044 h 37"/>
              <a:gd name="T8" fmla="*/ 5040313 w 52"/>
              <a:gd name="T9" fmla="*/ 65523505 h 37"/>
              <a:gd name="T10" fmla="*/ 12601575 w 52"/>
              <a:gd name="T11" fmla="*/ 55442966 h 37"/>
              <a:gd name="T12" fmla="*/ 100806250 w 52"/>
              <a:gd name="T13" fmla="*/ 5040270 h 37"/>
              <a:gd name="T14" fmla="*/ 113407825 w 52"/>
              <a:gd name="T15" fmla="*/ 0 h 37"/>
              <a:gd name="T16" fmla="*/ 123488450 w 52"/>
              <a:gd name="T17" fmla="*/ 7561198 h 37"/>
              <a:gd name="T18" fmla="*/ 131048125 w 52"/>
              <a:gd name="T19" fmla="*/ 17641737 h 37"/>
              <a:gd name="T20" fmla="*/ 128528763 w 52"/>
              <a:gd name="T21" fmla="*/ 27722277 h 37"/>
              <a:gd name="T22" fmla="*/ 120967500 w 52"/>
              <a:gd name="T23" fmla="*/ 37802816 h 37"/>
              <a:gd name="T24" fmla="*/ 32762825 w 52"/>
              <a:gd name="T25" fmla="*/ 90724853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7"/>
              <a:gd name="T41" fmla="*/ 52 w 5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7">
                <a:moveTo>
                  <a:pt x="13" y="36"/>
                </a:moveTo>
                <a:lnTo>
                  <a:pt x="7" y="37"/>
                </a:lnTo>
                <a:lnTo>
                  <a:pt x="3" y="34"/>
                </a:lnTo>
                <a:lnTo>
                  <a:pt x="0" y="30"/>
                </a:lnTo>
                <a:lnTo>
                  <a:pt x="2" y="26"/>
                </a:lnTo>
                <a:lnTo>
                  <a:pt x="5" y="22"/>
                </a:lnTo>
                <a:lnTo>
                  <a:pt x="40" y="2"/>
                </a:lnTo>
                <a:lnTo>
                  <a:pt x="45" y="0"/>
                </a:lnTo>
                <a:lnTo>
                  <a:pt x="49" y="3"/>
                </a:lnTo>
                <a:lnTo>
                  <a:pt x="52" y="7"/>
                </a:lnTo>
                <a:lnTo>
                  <a:pt x="51" y="11"/>
                </a:lnTo>
                <a:lnTo>
                  <a:pt x="48" y="15"/>
                </a:lnTo>
                <a:lnTo>
                  <a:pt x="13"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69" name="Freeform 323"/>
          <p:cNvSpPr>
            <a:spLocks/>
          </p:cNvSpPr>
          <p:nvPr/>
        </p:nvSpPr>
        <p:spPr bwMode="auto">
          <a:xfrm>
            <a:off x="3760788" y="2606675"/>
            <a:ext cx="68262" cy="50800"/>
          </a:xfrm>
          <a:custGeom>
            <a:avLst/>
            <a:gdLst>
              <a:gd name="T0" fmla="*/ 30241653 w 43"/>
              <a:gd name="T1" fmla="*/ 75604688 h 32"/>
              <a:gd name="T2" fmla="*/ 17641758 w 43"/>
              <a:gd name="T3" fmla="*/ 80645000 h 32"/>
              <a:gd name="T4" fmla="*/ 5040276 w 43"/>
              <a:gd name="T5" fmla="*/ 73083738 h 32"/>
              <a:gd name="T6" fmla="*/ 0 w 43"/>
              <a:gd name="T7" fmla="*/ 63003113 h 32"/>
              <a:gd name="T8" fmla="*/ 2520932 w 43"/>
              <a:gd name="T9" fmla="*/ 47882175 h 32"/>
              <a:gd name="T10" fmla="*/ 10080551 w 43"/>
              <a:gd name="T11" fmla="*/ 42841863 h 32"/>
              <a:gd name="T12" fmla="*/ 78125065 w 43"/>
              <a:gd name="T13" fmla="*/ 5040313 h 32"/>
              <a:gd name="T14" fmla="*/ 90724960 w 43"/>
              <a:gd name="T15" fmla="*/ 0 h 32"/>
              <a:gd name="T16" fmla="*/ 103326443 w 43"/>
              <a:gd name="T17" fmla="*/ 7559675 h 32"/>
              <a:gd name="T18" fmla="*/ 108366719 w 43"/>
              <a:gd name="T19" fmla="*/ 17640300 h 32"/>
              <a:gd name="T20" fmla="*/ 105845787 w 43"/>
              <a:gd name="T21" fmla="*/ 32761238 h 32"/>
              <a:gd name="T22" fmla="*/ 98286168 w 43"/>
              <a:gd name="T23" fmla="*/ 37801550 h 32"/>
              <a:gd name="T24" fmla="*/ 30241653 w 43"/>
              <a:gd name="T25" fmla="*/ 75604688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2"/>
              <a:gd name="T41" fmla="*/ 43 w 4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2">
                <a:moveTo>
                  <a:pt x="12" y="30"/>
                </a:moveTo>
                <a:lnTo>
                  <a:pt x="7" y="32"/>
                </a:lnTo>
                <a:lnTo>
                  <a:pt x="2" y="29"/>
                </a:lnTo>
                <a:lnTo>
                  <a:pt x="0" y="25"/>
                </a:lnTo>
                <a:lnTo>
                  <a:pt x="1" y="19"/>
                </a:lnTo>
                <a:lnTo>
                  <a:pt x="4" y="17"/>
                </a:lnTo>
                <a:lnTo>
                  <a:pt x="31" y="2"/>
                </a:lnTo>
                <a:lnTo>
                  <a:pt x="36" y="0"/>
                </a:lnTo>
                <a:lnTo>
                  <a:pt x="41" y="3"/>
                </a:lnTo>
                <a:lnTo>
                  <a:pt x="43" y="7"/>
                </a:lnTo>
                <a:lnTo>
                  <a:pt x="42" y="13"/>
                </a:lnTo>
                <a:lnTo>
                  <a:pt x="39"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0" name="Freeform 324"/>
          <p:cNvSpPr>
            <a:spLocks/>
          </p:cNvSpPr>
          <p:nvPr/>
        </p:nvSpPr>
        <p:spPr bwMode="auto">
          <a:xfrm>
            <a:off x="3803650" y="2592388"/>
            <a:ext cx="49213" cy="41275"/>
          </a:xfrm>
          <a:custGeom>
            <a:avLst/>
            <a:gdLst>
              <a:gd name="T0" fmla="*/ 30242182 w 31"/>
              <a:gd name="T1" fmla="*/ 60483750 h 26"/>
              <a:gd name="T2" fmla="*/ 20161455 w 31"/>
              <a:gd name="T3" fmla="*/ 65524063 h 26"/>
              <a:gd name="T4" fmla="*/ 7561339 w 31"/>
              <a:gd name="T5" fmla="*/ 60483750 h 26"/>
              <a:gd name="T6" fmla="*/ 0 w 31"/>
              <a:gd name="T7" fmla="*/ 47883763 h 26"/>
              <a:gd name="T8" fmla="*/ 0 w 31"/>
              <a:gd name="T9" fmla="*/ 37801550 h 26"/>
              <a:gd name="T10" fmla="*/ 10080727 w 31"/>
              <a:gd name="T11" fmla="*/ 27722513 h 26"/>
              <a:gd name="T12" fmla="*/ 47884249 w 31"/>
              <a:gd name="T13" fmla="*/ 2520950 h 26"/>
              <a:gd name="T14" fmla="*/ 57964976 w 31"/>
              <a:gd name="T15" fmla="*/ 0 h 26"/>
              <a:gd name="T16" fmla="*/ 70565092 w 31"/>
              <a:gd name="T17" fmla="*/ 2520950 h 26"/>
              <a:gd name="T18" fmla="*/ 78126431 w 31"/>
              <a:gd name="T19" fmla="*/ 17640300 h 26"/>
              <a:gd name="T20" fmla="*/ 78126431 w 31"/>
              <a:gd name="T21" fmla="*/ 27722513 h 26"/>
              <a:gd name="T22" fmla="*/ 68045704 w 31"/>
              <a:gd name="T23" fmla="*/ 37801550 h 26"/>
              <a:gd name="T24" fmla="*/ 30242182 w 31"/>
              <a:gd name="T25" fmla="*/ 6048375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6"/>
              <a:gd name="T41" fmla="*/ 31 w 31"/>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6">
                <a:moveTo>
                  <a:pt x="12" y="24"/>
                </a:moveTo>
                <a:lnTo>
                  <a:pt x="8" y="26"/>
                </a:lnTo>
                <a:lnTo>
                  <a:pt x="3" y="24"/>
                </a:lnTo>
                <a:lnTo>
                  <a:pt x="0" y="19"/>
                </a:lnTo>
                <a:lnTo>
                  <a:pt x="0" y="15"/>
                </a:lnTo>
                <a:lnTo>
                  <a:pt x="4" y="11"/>
                </a:lnTo>
                <a:lnTo>
                  <a:pt x="19" y="1"/>
                </a:lnTo>
                <a:lnTo>
                  <a:pt x="23" y="0"/>
                </a:lnTo>
                <a:lnTo>
                  <a:pt x="28" y="1"/>
                </a:lnTo>
                <a:lnTo>
                  <a:pt x="31" y="7"/>
                </a:lnTo>
                <a:lnTo>
                  <a:pt x="31" y="11"/>
                </a:lnTo>
                <a:lnTo>
                  <a:pt x="27"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1" name="Freeform 325"/>
          <p:cNvSpPr>
            <a:spLocks/>
          </p:cNvSpPr>
          <p:nvPr/>
        </p:nvSpPr>
        <p:spPr bwMode="auto">
          <a:xfrm>
            <a:off x="3827463" y="2587625"/>
            <a:ext cx="31750" cy="30163"/>
          </a:xfrm>
          <a:custGeom>
            <a:avLst/>
            <a:gdLst>
              <a:gd name="T0" fmla="*/ 30241875 w 20"/>
              <a:gd name="T1" fmla="*/ 45363564 h 19"/>
              <a:gd name="T2" fmla="*/ 20161250 w 20"/>
              <a:gd name="T3" fmla="*/ 47884556 h 19"/>
              <a:gd name="T4" fmla="*/ 7559675 w 20"/>
              <a:gd name="T5" fmla="*/ 45363564 h 19"/>
              <a:gd name="T6" fmla="*/ 0 w 20"/>
              <a:gd name="T7" fmla="*/ 35282772 h 19"/>
              <a:gd name="T8" fmla="*/ 0 w 20"/>
              <a:gd name="T9" fmla="*/ 20161584 h 19"/>
              <a:gd name="T10" fmla="*/ 10080625 w 20"/>
              <a:gd name="T11" fmla="*/ 10080792 h 19"/>
              <a:gd name="T12" fmla="*/ 20161250 w 20"/>
              <a:gd name="T13" fmla="*/ 2520992 h 19"/>
              <a:gd name="T14" fmla="*/ 30241875 w 20"/>
              <a:gd name="T15" fmla="*/ 0 h 19"/>
              <a:gd name="T16" fmla="*/ 45362813 w 20"/>
              <a:gd name="T17" fmla="*/ 2520992 h 19"/>
              <a:gd name="T18" fmla="*/ 50403125 w 20"/>
              <a:gd name="T19" fmla="*/ 15121188 h 19"/>
              <a:gd name="T20" fmla="*/ 50403125 w 20"/>
              <a:gd name="T21" fmla="*/ 27722972 h 19"/>
              <a:gd name="T22" fmla="*/ 40322500 w 20"/>
              <a:gd name="T23" fmla="*/ 37803764 h 19"/>
              <a:gd name="T24" fmla="*/ 30241875 w 20"/>
              <a:gd name="T25" fmla="*/ 4536356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3" y="18"/>
                </a:lnTo>
                <a:lnTo>
                  <a:pt x="0" y="14"/>
                </a:lnTo>
                <a:lnTo>
                  <a:pt x="0" y="8"/>
                </a:lnTo>
                <a:lnTo>
                  <a:pt x="4" y="4"/>
                </a:lnTo>
                <a:lnTo>
                  <a:pt x="8" y="1"/>
                </a:lnTo>
                <a:lnTo>
                  <a:pt x="12" y="0"/>
                </a:lnTo>
                <a:lnTo>
                  <a:pt x="18"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2" name="Freeform 326"/>
          <p:cNvSpPr>
            <a:spLocks/>
          </p:cNvSpPr>
          <p:nvPr/>
        </p:nvSpPr>
        <p:spPr bwMode="auto">
          <a:xfrm>
            <a:off x="3833813" y="2528888"/>
            <a:ext cx="125412" cy="84137"/>
          </a:xfrm>
          <a:custGeom>
            <a:avLst/>
            <a:gdLst>
              <a:gd name="T0" fmla="*/ 30241754 w 79"/>
              <a:gd name="T1" fmla="*/ 131047346 h 53"/>
              <a:gd name="T2" fmla="*/ 17641817 w 79"/>
              <a:gd name="T3" fmla="*/ 133568281 h 53"/>
              <a:gd name="T4" fmla="*/ 7561232 w 79"/>
              <a:gd name="T5" fmla="*/ 128527999 h 53"/>
              <a:gd name="T6" fmla="*/ 0 w 79"/>
              <a:gd name="T7" fmla="*/ 118447434 h 53"/>
              <a:gd name="T8" fmla="*/ 2520940 w 79"/>
              <a:gd name="T9" fmla="*/ 108366869 h 53"/>
              <a:gd name="T10" fmla="*/ 10080585 w 79"/>
              <a:gd name="T11" fmla="*/ 95765368 h 53"/>
              <a:gd name="T12" fmla="*/ 166329649 w 79"/>
              <a:gd name="T13" fmla="*/ 5040283 h 53"/>
              <a:gd name="T14" fmla="*/ 181450527 w 79"/>
              <a:gd name="T15" fmla="*/ 0 h 53"/>
              <a:gd name="T16" fmla="*/ 191531111 w 79"/>
              <a:gd name="T17" fmla="*/ 7561218 h 53"/>
              <a:gd name="T18" fmla="*/ 199092344 w 79"/>
              <a:gd name="T19" fmla="*/ 17641783 h 53"/>
              <a:gd name="T20" fmla="*/ 194052051 w 79"/>
              <a:gd name="T21" fmla="*/ 27722348 h 53"/>
              <a:gd name="T22" fmla="*/ 189011759 w 79"/>
              <a:gd name="T23" fmla="*/ 37802913 h 53"/>
              <a:gd name="T24" fmla="*/ 30241754 w 79"/>
              <a:gd name="T25" fmla="*/ 1310473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53"/>
              <a:gd name="T41" fmla="*/ 79 w 7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53">
                <a:moveTo>
                  <a:pt x="12" y="52"/>
                </a:moveTo>
                <a:lnTo>
                  <a:pt x="7" y="53"/>
                </a:lnTo>
                <a:lnTo>
                  <a:pt x="3" y="51"/>
                </a:lnTo>
                <a:lnTo>
                  <a:pt x="0" y="47"/>
                </a:lnTo>
                <a:lnTo>
                  <a:pt x="1" y="43"/>
                </a:lnTo>
                <a:lnTo>
                  <a:pt x="4" y="38"/>
                </a:lnTo>
                <a:lnTo>
                  <a:pt x="66" y="2"/>
                </a:lnTo>
                <a:lnTo>
                  <a:pt x="72" y="0"/>
                </a:lnTo>
                <a:lnTo>
                  <a:pt x="76" y="3"/>
                </a:lnTo>
                <a:lnTo>
                  <a:pt x="79" y="7"/>
                </a:lnTo>
                <a:lnTo>
                  <a:pt x="77" y="11"/>
                </a:lnTo>
                <a:lnTo>
                  <a:pt x="75" y="15"/>
                </a:lnTo>
                <a:lnTo>
                  <a:pt x="12"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3" name="Freeform 327"/>
          <p:cNvSpPr>
            <a:spLocks/>
          </p:cNvSpPr>
          <p:nvPr/>
        </p:nvSpPr>
        <p:spPr bwMode="auto">
          <a:xfrm>
            <a:off x="3932238" y="2520950"/>
            <a:ext cx="39687" cy="34925"/>
          </a:xfrm>
          <a:custGeom>
            <a:avLst/>
            <a:gdLst>
              <a:gd name="T0" fmla="*/ 32762412 w 25"/>
              <a:gd name="T1" fmla="*/ 50403125 h 22"/>
              <a:gd name="T2" fmla="*/ 22681914 w 25"/>
              <a:gd name="T3" fmla="*/ 55443438 h 22"/>
              <a:gd name="T4" fmla="*/ 7561167 w 25"/>
              <a:gd name="T5" fmla="*/ 50403125 h 22"/>
              <a:gd name="T6" fmla="*/ 0 w 25"/>
              <a:gd name="T7" fmla="*/ 40322500 h 22"/>
              <a:gd name="T8" fmla="*/ 0 w 25"/>
              <a:gd name="T9" fmla="*/ 27722513 h 22"/>
              <a:gd name="T10" fmla="*/ 10080498 w 25"/>
              <a:gd name="T11" fmla="*/ 17640300 h 22"/>
              <a:gd name="T12" fmla="*/ 32762412 w 25"/>
              <a:gd name="T13" fmla="*/ 2520950 h 22"/>
              <a:gd name="T14" fmla="*/ 42842910 w 25"/>
              <a:gd name="T15" fmla="*/ 0 h 22"/>
              <a:gd name="T16" fmla="*/ 55442739 w 25"/>
              <a:gd name="T17" fmla="*/ 2520950 h 22"/>
              <a:gd name="T18" fmla="*/ 63003906 w 25"/>
              <a:gd name="T19" fmla="*/ 12601575 h 22"/>
              <a:gd name="T20" fmla="*/ 63003906 w 25"/>
              <a:gd name="T21" fmla="*/ 27722513 h 22"/>
              <a:gd name="T22" fmla="*/ 52923408 w 25"/>
              <a:gd name="T23" fmla="*/ 37801550 h 22"/>
              <a:gd name="T24" fmla="*/ 32762412 w 25"/>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3" y="20"/>
                </a:moveTo>
                <a:lnTo>
                  <a:pt x="9" y="22"/>
                </a:lnTo>
                <a:lnTo>
                  <a:pt x="3" y="20"/>
                </a:lnTo>
                <a:lnTo>
                  <a:pt x="0" y="16"/>
                </a:lnTo>
                <a:lnTo>
                  <a:pt x="0" y="11"/>
                </a:lnTo>
                <a:lnTo>
                  <a:pt x="4" y="7"/>
                </a:lnTo>
                <a:lnTo>
                  <a:pt x="13" y="1"/>
                </a:lnTo>
                <a:lnTo>
                  <a:pt x="17" y="0"/>
                </a:lnTo>
                <a:lnTo>
                  <a:pt x="22" y="1"/>
                </a:lnTo>
                <a:lnTo>
                  <a:pt x="25" y="5"/>
                </a:lnTo>
                <a:lnTo>
                  <a:pt x="25" y="11"/>
                </a:lnTo>
                <a:lnTo>
                  <a:pt x="21" y="15"/>
                </a:lnTo>
                <a:lnTo>
                  <a:pt x="13"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4" name="Freeform 328"/>
          <p:cNvSpPr>
            <a:spLocks/>
          </p:cNvSpPr>
          <p:nvPr/>
        </p:nvSpPr>
        <p:spPr bwMode="auto">
          <a:xfrm>
            <a:off x="3946525" y="2471738"/>
            <a:ext cx="106363" cy="74612"/>
          </a:xfrm>
          <a:custGeom>
            <a:avLst/>
            <a:gdLst>
              <a:gd name="T0" fmla="*/ 30242017 w 67"/>
              <a:gd name="T1" fmla="*/ 115926411 h 47"/>
              <a:gd name="T2" fmla="*/ 15121009 w 67"/>
              <a:gd name="T3" fmla="*/ 118447344 h 47"/>
              <a:gd name="T4" fmla="*/ 5040336 w 67"/>
              <a:gd name="T5" fmla="*/ 115926411 h 47"/>
              <a:gd name="T6" fmla="*/ 0 w 67"/>
              <a:gd name="T7" fmla="*/ 103326508 h 47"/>
              <a:gd name="T8" fmla="*/ 0 w 67"/>
              <a:gd name="T9" fmla="*/ 90725017 h 47"/>
              <a:gd name="T10" fmla="*/ 10080672 w 67"/>
              <a:gd name="T11" fmla="*/ 80644460 h 47"/>
              <a:gd name="T12" fmla="*/ 138610039 w 67"/>
              <a:gd name="T13" fmla="*/ 2520933 h 47"/>
              <a:gd name="T14" fmla="*/ 153731048 w 67"/>
              <a:gd name="T15" fmla="*/ 0 h 47"/>
              <a:gd name="T16" fmla="*/ 163811720 w 67"/>
              <a:gd name="T17" fmla="*/ 2520933 h 47"/>
              <a:gd name="T18" fmla="*/ 168852056 w 67"/>
              <a:gd name="T19" fmla="*/ 17641769 h 47"/>
              <a:gd name="T20" fmla="*/ 168852056 w 67"/>
              <a:gd name="T21" fmla="*/ 27722327 h 47"/>
              <a:gd name="T22" fmla="*/ 158771384 w 67"/>
              <a:gd name="T23" fmla="*/ 37802884 h 47"/>
              <a:gd name="T24" fmla="*/ 30242017 w 67"/>
              <a:gd name="T25" fmla="*/ 115926411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47"/>
              <a:gd name="T41" fmla="*/ 67 w 67"/>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47">
                <a:moveTo>
                  <a:pt x="12" y="46"/>
                </a:moveTo>
                <a:lnTo>
                  <a:pt x="6" y="47"/>
                </a:lnTo>
                <a:lnTo>
                  <a:pt x="2" y="46"/>
                </a:lnTo>
                <a:lnTo>
                  <a:pt x="0" y="41"/>
                </a:lnTo>
                <a:lnTo>
                  <a:pt x="0" y="36"/>
                </a:lnTo>
                <a:lnTo>
                  <a:pt x="4" y="32"/>
                </a:lnTo>
                <a:lnTo>
                  <a:pt x="55" y="1"/>
                </a:lnTo>
                <a:lnTo>
                  <a:pt x="61" y="0"/>
                </a:lnTo>
                <a:lnTo>
                  <a:pt x="65" y="1"/>
                </a:lnTo>
                <a:lnTo>
                  <a:pt x="67" y="7"/>
                </a:lnTo>
                <a:lnTo>
                  <a:pt x="67" y="11"/>
                </a:lnTo>
                <a:lnTo>
                  <a:pt x="63" y="15"/>
                </a:lnTo>
                <a:lnTo>
                  <a:pt x="1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5" name="Freeform 329"/>
          <p:cNvSpPr>
            <a:spLocks/>
          </p:cNvSpPr>
          <p:nvPr/>
        </p:nvSpPr>
        <p:spPr bwMode="auto">
          <a:xfrm>
            <a:off x="4027488" y="2436813"/>
            <a:ext cx="82550" cy="60325"/>
          </a:xfrm>
          <a:custGeom>
            <a:avLst/>
            <a:gdLst>
              <a:gd name="T0" fmla="*/ 30241875 w 52"/>
              <a:gd name="T1" fmla="*/ 93246575 h 38"/>
              <a:gd name="T2" fmla="*/ 20161250 w 52"/>
              <a:gd name="T3" fmla="*/ 95765938 h 38"/>
              <a:gd name="T4" fmla="*/ 7561263 w 52"/>
              <a:gd name="T5" fmla="*/ 93246575 h 38"/>
              <a:gd name="T6" fmla="*/ 0 w 52"/>
              <a:gd name="T7" fmla="*/ 78124050 h 38"/>
              <a:gd name="T8" fmla="*/ 0 w 52"/>
              <a:gd name="T9" fmla="*/ 68043425 h 38"/>
              <a:gd name="T10" fmla="*/ 10080625 w 52"/>
              <a:gd name="T11" fmla="*/ 57962800 h 38"/>
              <a:gd name="T12" fmla="*/ 100806250 w 52"/>
              <a:gd name="T13" fmla="*/ 2520950 h 38"/>
              <a:gd name="T14" fmla="*/ 110886875 w 52"/>
              <a:gd name="T15" fmla="*/ 0 h 38"/>
              <a:gd name="T16" fmla="*/ 123488450 w 52"/>
              <a:gd name="T17" fmla="*/ 2520950 h 38"/>
              <a:gd name="T18" fmla="*/ 131048125 w 52"/>
              <a:gd name="T19" fmla="*/ 17640300 h 38"/>
              <a:gd name="T20" fmla="*/ 131048125 w 52"/>
              <a:gd name="T21" fmla="*/ 27720925 h 38"/>
              <a:gd name="T22" fmla="*/ 120967500 w 52"/>
              <a:gd name="T23" fmla="*/ 37801550 h 38"/>
              <a:gd name="T24" fmla="*/ 30241875 w 52"/>
              <a:gd name="T25" fmla="*/ 93246575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8"/>
              <a:gd name="T41" fmla="*/ 52 w 52"/>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8">
                <a:moveTo>
                  <a:pt x="12" y="37"/>
                </a:moveTo>
                <a:lnTo>
                  <a:pt x="8" y="38"/>
                </a:lnTo>
                <a:lnTo>
                  <a:pt x="3" y="37"/>
                </a:lnTo>
                <a:lnTo>
                  <a:pt x="0" y="31"/>
                </a:lnTo>
                <a:lnTo>
                  <a:pt x="0" y="27"/>
                </a:lnTo>
                <a:lnTo>
                  <a:pt x="4" y="23"/>
                </a:lnTo>
                <a:lnTo>
                  <a:pt x="40" y="1"/>
                </a:lnTo>
                <a:lnTo>
                  <a:pt x="44" y="0"/>
                </a:lnTo>
                <a:lnTo>
                  <a:pt x="49" y="1"/>
                </a:lnTo>
                <a:lnTo>
                  <a:pt x="52" y="7"/>
                </a:lnTo>
                <a:lnTo>
                  <a:pt x="52" y="11"/>
                </a:lnTo>
                <a:lnTo>
                  <a:pt x="48" y="15"/>
                </a:lnTo>
                <a:lnTo>
                  <a:pt x="12"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6" name="Freeform 330"/>
          <p:cNvSpPr>
            <a:spLocks/>
          </p:cNvSpPr>
          <p:nvPr/>
        </p:nvSpPr>
        <p:spPr bwMode="auto">
          <a:xfrm>
            <a:off x="4083050" y="2424113"/>
            <a:ext cx="46038" cy="38100"/>
          </a:xfrm>
          <a:custGeom>
            <a:avLst/>
            <a:gdLst>
              <a:gd name="T0" fmla="*/ 32763181 w 29"/>
              <a:gd name="T1" fmla="*/ 57964388 h 24"/>
              <a:gd name="T2" fmla="*/ 22682446 w 29"/>
              <a:gd name="T3" fmla="*/ 60483750 h 24"/>
              <a:gd name="T4" fmla="*/ 7561345 w 29"/>
              <a:gd name="T5" fmla="*/ 57964388 h 24"/>
              <a:gd name="T6" fmla="*/ 0 w 29"/>
              <a:gd name="T7" fmla="*/ 47883763 h 24"/>
              <a:gd name="T8" fmla="*/ 0 w 29"/>
              <a:gd name="T9" fmla="*/ 32761238 h 24"/>
              <a:gd name="T10" fmla="*/ 12601712 w 29"/>
              <a:gd name="T11" fmla="*/ 22682200 h 24"/>
              <a:gd name="T12" fmla="*/ 42843915 w 29"/>
              <a:gd name="T13" fmla="*/ 2520950 h 24"/>
              <a:gd name="T14" fmla="*/ 52924650 w 29"/>
              <a:gd name="T15" fmla="*/ 0 h 24"/>
              <a:gd name="T16" fmla="*/ 65524774 w 29"/>
              <a:gd name="T17" fmla="*/ 2520950 h 24"/>
              <a:gd name="T18" fmla="*/ 73086119 w 29"/>
              <a:gd name="T19" fmla="*/ 12601575 h 24"/>
              <a:gd name="T20" fmla="*/ 73086119 w 29"/>
              <a:gd name="T21" fmla="*/ 27722513 h 24"/>
              <a:gd name="T22" fmla="*/ 63005384 w 29"/>
              <a:gd name="T23" fmla="*/ 37801550 h 24"/>
              <a:gd name="T24" fmla="*/ 32763181 w 29"/>
              <a:gd name="T25" fmla="*/ 5796438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13" y="23"/>
                </a:moveTo>
                <a:lnTo>
                  <a:pt x="9" y="24"/>
                </a:lnTo>
                <a:lnTo>
                  <a:pt x="3" y="23"/>
                </a:lnTo>
                <a:lnTo>
                  <a:pt x="0" y="19"/>
                </a:lnTo>
                <a:lnTo>
                  <a:pt x="0" y="13"/>
                </a:lnTo>
                <a:lnTo>
                  <a:pt x="5" y="9"/>
                </a:lnTo>
                <a:lnTo>
                  <a:pt x="17" y="1"/>
                </a:lnTo>
                <a:lnTo>
                  <a:pt x="21" y="0"/>
                </a:lnTo>
                <a:lnTo>
                  <a:pt x="26" y="1"/>
                </a:lnTo>
                <a:lnTo>
                  <a:pt x="29" y="5"/>
                </a:lnTo>
                <a:lnTo>
                  <a:pt x="29" y="11"/>
                </a:lnTo>
                <a:lnTo>
                  <a:pt x="25"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7" name="Freeform 331"/>
          <p:cNvSpPr>
            <a:spLocks/>
          </p:cNvSpPr>
          <p:nvPr/>
        </p:nvSpPr>
        <p:spPr bwMode="auto">
          <a:xfrm>
            <a:off x="4103688" y="2414588"/>
            <a:ext cx="39687" cy="34925"/>
          </a:xfrm>
          <a:custGeom>
            <a:avLst/>
            <a:gdLst>
              <a:gd name="T0" fmla="*/ 30241494 w 25"/>
              <a:gd name="T1" fmla="*/ 52924075 h 22"/>
              <a:gd name="T2" fmla="*/ 15120747 w 25"/>
              <a:gd name="T3" fmla="*/ 55443438 h 22"/>
              <a:gd name="T4" fmla="*/ 5040249 w 25"/>
              <a:gd name="T5" fmla="*/ 47883763 h 22"/>
              <a:gd name="T6" fmla="*/ 0 w 25"/>
              <a:gd name="T7" fmla="*/ 37801550 h 22"/>
              <a:gd name="T8" fmla="*/ 2520918 w 25"/>
              <a:gd name="T9" fmla="*/ 27722513 h 22"/>
              <a:gd name="T10" fmla="*/ 10080498 w 25"/>
              <a:gd name="T11" fmla="*/ 17640300 h 22"/>
              <a:gd name="T12" fmla="*/ 32762412 w 25"/>
              <a:gd name="T13" fmla="*/ 5040313 h 22"/>
              <a:gd name="T14" fmla="*/ 47883159 w 25"/>
              <a:gd name="T15" fmla="*/ 0 h 22"/>
              <a:gd name="T16" fmla="*/ 57963657 w 25"/>
              <a:gd name="T17" fmla="*/ 7559675 h 22"/>
              <a:gd name="T18" fmla="*/ 63003906 w 25"/>
              <a:gd name="T19" fmla="*/ 17640300 h 22"/>
              <a:gd name="T20" fmla="*/ 60482988 w 25"/>
              <a:gd name="T21" fmla="*/ 27722513 h 22"/>
              <a:gd name="T22" fmla="*/ 52923408 w 25"/>
              <a:gd name="T23" fmla="*/ 37801550 h 22"/>
              <a:gd name="T24" fmla="*/ 30241494 w 25"/>
              <a:gd name="T25" fmla="*/ 5292407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2" y="21"/>
                </a:moveTo>
                <a:lnTo>
                  <a:pt x="6" y="22"/>
                </a:lnTo>
                <a:lnTo>
                  <a:pt x="2" y="19"/>
                </a:lnTo>
                <a:lnTo>
                  <a:pt x="0" y="15"/>
                </a:lnTo>
                <a:lnTo>
                  <a:pt x="1" y="11"/>
                </a:lnTo>
                <a:lnTo>
                  <a:pt x="4" y="7"/>
                </a:lnTo>
                <a:lnTo>
                  <a:pt x="13" y="2"/>
                </a:lnTo>
                <a:lnTo>
                  <a:pt x="19" y="0"/>
                </a:lnTo>
                <a:lnTo>
                  <a:pt x="23" y="3"/>
                </a:lnTo>
                <a:lnTo>
                  <a:pt x="25" y="7"/>
                </a:lnTo>
                <a:lnTo>
                  <a:pt x="24" y="11"/>
                </a:lnTo>
                <a:lnTo>
                  <a:pt x="21"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8" name="Freeform 332"/>
          <p:cNvSpPr>
            <a:spLocks/>
          </p:cNvSpPr>
          <p:nvPr/>
        </p:nvSpPr>
        <p:spPr bwMode="auto">
          <a:xfrm>
            <a:off x="4117975" y="2335213"/>
            <a:ext cx="150813" cy="106362"/>
          </a:xfrm>
          <a:custGeom>
            <a:avLst/>
            <a:gdLst>
              <a:gd name="T0" fmla="*/ 30241975 w 95"/>
              <a:gd name="T1" fmla="*/ 163810180 h 67"/>
              <a:gd name="T2" fmla="*/ 20161317 w 95"/>
              <a:gd name="T3" fmla="*/ 168850469 h 67"/>
              <a:gd name="T4" fmla="*/ 7561288 w 95"/>
              <a:gd name="T5" fmla="*/ 163810180 h 67"/>
              <a:gd name="T6" fmla="*/ 0 w 95"/>
              <a:gd name="T7" fmla="*/ 153729602 h 67"/>
              <a:gd name="T8" fmla="*/ 0 w 95"/>
              <a:gd name="T9" fmla="*/ 141128087 h 67"/>
              <a:gd name="T10" fmla="*/ 10080658 w 95"/>
              <a:gd name="T11" fmla="*/ 131047509 h 67"/>
              <a:gd name="T12" fmla="*/ 209174456 w 95"/>
              <a:gd name="T13" fmla="*/ 5040289 h 67"/>
              <a:gd name="T14" fmla="*/ 219255114 w 95"/>
              <a:gd name="T15" fmla="*/ 0 h 67"/>
              <a:gd name="T16" fmla="*/ 234376102 w 95"/>
              <a:gd name="T17" fmla="*/ 5040289 h 67"/>
              <a:gd name="T18" fmla="*/ 239416431 w 95"/>
              <a:gd name="T19" fmla="*/ 15120866 h 67"/>
              <a:gd name="T20" fmla="*/ 239416431 w 95"/>
              <a:gd name="T21" fmla="*/ 27722382 h 67"/>
              <a:gd name="T22" fmla="*/ 229335773 w 95"/>
              <a:gd name="T23" fmla="*/ 37802960 h 67"/>
              <a:gd name="T24" fmla="*/ 30241975 w 95"/>
              <a:gd name="T25" fmla="*/ 16381018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7"/>
              <a:gd name="T41" fmla="*/ 95 w 9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7">
                <a:moveTo>
                  <a:pt x="12" y="65"/>
                </a:moveTo>
                <a:lnTo>
                  <a:pt x="8" y="67"/>
                </a:lnTo>
                <a:lnTo>
                  <a:pt x="3" y="65"/>
                </a:lnTo>
                <a:lnTo>
                  <a:pt x="0" y="61"/>
                </a:lnTo>
                <a:lnTo>
                  <a:pt x="0" y="56"/>
                </a:lnTo>
                <a:lnTo>
                  <a:pt x="4" y="52"/>
                </a:lnTo>
                <a:lnTo>
                  <a:pt x="83" y="2"/>
                </a:lnTo>
                <a:lnTo>
                  <a:pt x="87" y="0"/>
                </a:lnTo>
                <a:lnTo>
                  <a:pt x="93" y="2"/>
                </a:lnTo>
                <a:lnTo>
                  <a:pt x="95" y="6"/>
                </a:lnTo>
                <a:lnTo>
                  <a:pt x="95" y="11"/>
                </a:lnTo>
                <a:lnTo>
                  <a:pt x="91" y="15"/>
                </a:lnTo>
                <a:lnTo>
                  <a:pt x="12" y="6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9" name="Freeform 333"/>
          <p:cNvSpPr>
            <a:spLocks/>
          </p:cNvSpPr>
          <p:nvPr/>
        </p:nvSpPr>
        <p:spPr bwMode="auto">
          <a:xfrm>
            <a:off x="4243388" y="2327275"/>
            <a:ext cx="38100" cy="34925"/>
          </a:xfrm>
          <a:custGeom>
            <a:avLst/>
            <a:gdLst>
              <a:gd name="T0" fmla="*/ 30241875 w 24"/>
              <a:gd name="T1" fmla="*/ 50403125 h 22"/>
              <a:gd name="T2" fmla="*/ 20161250 w 24"/>
              <a:gd name="T3" fmla="*/ 55443438 h 22"/>
              <a:gd name="T4" fmla="*/ 7561263 w 24"/>
              <a:gd name="T5" fmla="*/ 50403125 h 22"/>
              <a:gd name="T6" fmla="*/ 0 w 24"/>
              <a:gd name="T7" fmla="*/ 40322500 h 22"/>
              <a:gd name="T8" fmla="*/ 0 w 24"/>
              <a:gd name="T9" fmla="*/ 27722513 h 22"/>
              <a:gd name="T10" fmla="*/ 10080625 w 24"/>
              <a:gd name="T11" fmla="*/ 17640300 h 22"/>
              <a:gd name="T12" fmla="*/ 30241875 w 24"/>
              <a:gd name="T13" fmla="*/ 2520950 h 22"/>
              <a:gd name="T14" fmla="*/ 40322500 w 24"/>
              <a:gd name="T15" fmla="*/ 0 h 22"/>
              <a:gd name="T16" fmla="*/ 55443438 w 24"/>
              <a:gd name="T17" fmla="*/ 2520950 h 22"/>
              <a:gd name="T18" fmla="*/ 60483750 w 24"/>
              <a:gd name="T19" fmla="*/ 12601575 h 22"/>
              <a:gd name="T20" fmla="*/ 60483750 w 24"/>
              <a:gd name="T21" fmla="*/ 27722513 h 22"/>
              <a:gd name="T22" fmla="*/ 50403125 w 24"/>
              <a:gd name="T23" fmla="*/ 37801550 h 22"/>
              <a:gd name="T24" fmla="*/ 30241875 w 24"/>
              <a:gd name="T25" fmla="*/ 5040312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2"/>
              <a:gd name="T41" fmla="*/ 24 w 2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2">
                <a:moveTo>
                  <a:pt x="12" y="20"/>
                </a:moveTo>
                <a:lnTo>
                  <a:pt x="8" y="22"/>
                </a:lnTo>
                <a:lnTo>
                  <a:pt x="3" y="20"/>
                </a:lnTo>
                <a:lnTo>
                  <a:pt x="0" y="16"/>
                </a:lnTo>
                <a:lnTo>
                  <a:pt x="0" y="11"/>
                </a:lnTo>
                <a:lnTo>
                  <a:pt x="4" y="7"/>
                </a:lnTo>
                <a:lnTo>
                  <a:pt x="12" y="1"/>
                </a:lnTo>
                <a:lnTo>
                  <a:pt x="16" y="0"/>
                </a:lnTo>
                <a:lnTo>
                  <a:pt x="22" y="1"/>
                </a:lnTo>
                <a:lnTo>
                  <a:pt x="24" y="5"/>
                </a:lnTo>
                <a:lnTo>
                  <a:pt x="24" y="11"/>
                </a:lnTo>
                <a:lnTo>
                  <a:pt x="20"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0" name="Freeform 334"/>
          <p:cNvSpPr>
            <a:spLocks/>
          </p:cNvSpPr>
          <p:nvPr/>
        </p:nvSpPr>
        <p:spPr bwMode="auto">
          <a:xfrm>
            <a:off x="4256088" y="2320925"/>
            <a:ext cx="34925" cy="31750"/>
          </a:xfrm>
          <a:custGeom>
            <a:avLst/>
            <a:gdLst>
              <a:gd name="T0" fmla="*/ 35282188 w 22"/>
              <a:gd name="T1" fmla="*/ 47883763 h 20"/>
              <a:gd name="T2" fmla="*/ 20161250 w 22"/>
              <a:gd name="T3" fmla="*/ 50403125 h 20"/>
              <a:gd name="T4" fmla="*/ 10080625 w 22"/>
              <a:gd name="T5" fmla="*/ 47883763 h 20"/>
              <a:gd name="T6" fmla="*/ 0 w 22"/>
              <a:gd name="T7" fmla="*/ 37801550 h 20"/>
              <a:gd name="T8" fmla="*/ 0 w 22"/>
              <a:gd name="T9" fmla="*/ 22682200 h 20"/>
              <a:gd name="T10" fmla="*/ 7559675 w 22"/>
              <a:gd name="T11" fmla="*/ 12601575 h 20"/>
              <a:gd name="T12" fmla="*/ 20161250 w 22"/>
              <a:gd name="T13" fmla="*/ 2520950 h 20"/>
              <a:gd name="T14" fmla="*/ 35282188 w 22"/>
              <a:gd name="T15" fmla="*/ 0 h 20"/>
              <a:gd name="T16" fmla="*/ 45362813 w 22"/>
              <a:gd name="T17" fmla="*/ 2520950 h 20"/>
              <a:gd name="T18" fmla="*/ 55443438 w 22"/>
              <a:gd name="T19" fmla="*/ 12601575 h 20"/>
              <a:gd name="T20" fmla="*/ 55443438 w 22"/>
              <a:gd name="T21" fmla="*/ 27720925 h 20"/>
              <a:gd name="T22" fmla="*/ 47883763 w 22"/>
              <a:gd name="T23" fmla="*/ 37801550 h 20"/>
              <a:gd name="T24" fmla="*/ 35282188 w 22"/>
              <a:gd name="T25" fmla="*/ 4788376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4" y="19"/>
                </a:moveTo>
                <a:lnTo>
                  <a:pt x="8" y="20"/>
                </a:lnTo>
                <a:lnTo>
                  <a:pt x="4" y="19"/>
                </a:lnTo>
                <a:lnTo>
                  <a:pt x="0" y="15"/>
                </a:lnTo>
                <a:lnTo>
                  <a:pt x="0" y="9"/>
                </a:lnTo>
                <a:lnTo>
                  <a:pt x="3" y="5"/>
                </a:lnTo>
                <a:lnTo>
                  <a:pt x="8" y="1"/>
                </a:lnTo>
                <a:lnTo>
                  <a:pt x="14" y="0"/>
                </a:lnTo>
                <a:lnTo>
                  <a:pt x="18" y="1"/>
                </a:lnTo>
                <a:lnTo>
                  <a:pt x="22" y="5"/>
                </a:lnTo>
                <a:lnTo>
                  <a:pt x="22" y="11"/>
                </a:lnTo>
                <a:lnTo>
                  <a:pt x="19" y="15"/>
                </a:lnTo>
                <a:lnTo>
                  <a:pt x="14"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1" name="Freeform 335"/>
          <p:cNvSpPr>
            <a:spLocks/>
          </p:cNvSpPr>
          <p:nvPr/>
        </p:nvSpPr>
        <p:spPr bwMode="auto">
          <a:xfrm>
            <a:off x="4265613" y="2317750"/>
            <a:ext cx="31750" cy="28575"/>
          </a:xfrm>
          <a:custGeom>
            <a:avLst/>
            <a:gdLst>
              <a:gd name="T0" fmla="*/ 25201563 w 20"/>
              <a:gd name="T1" fmla="*/ 45362813 h 18"/>
              <a:gd name="T2" fmla="*/ 12601575 w 20"/>
              <a:gd name="T3" fmla="*/ 45362813 h 18"/>
              <a:gd name="T4" fmla="*/ 2520950 w 20"/>
              <a:gd name="T5" fmla="*/ 37801550 h 18"/>
              <a:gd name="T6" fmla="*/ 0 w 20"/>
              <a:gd name="T7" fmla="*/ 25201563 h 18"/>
              <a:gd name="T8" fmla="*/ 2520950 w 20"/>
              <a:gd name="T9" fmla="*/ 15120938 h 18"/>
              <a:gd name="T10" fmla="*/ 12601575 w 20"/>
              <a:gd name="T11" fmla="*/ 5040313 h 18"/>
              <a:gd name="T12" fmla="*/ 22682200 w 20"/>
              <a:gd name="T13" fmla="*/ 0 h 18"/>
              <a:gd name="T14" fmla="*/ 35282188 w 20"/>
              <a:gd name="T15" fmla="*/ 0 h 18"/>
              <a:gd name="T16" fmla="*/ 47883763 w 20"/>
              <a:gd name="T17" fmla="*/ 7559675 h 18"/>
              <a:gd name="T18" fmla="*/ 50403125 w 20"/>
              <a:gd name="T19" fmla="*/ 22682200 h 18"/>
              <a:gd name="T20" fmla="*/ 47883763 w 20"/>
              <a:gd name="T21" fmla="*/ 32761238 h 18"/>
              <a:gd name="T22" fmla="*/ 35282188 w 20"/>
              <a:gd name="T23" fmla="*/ 42843450 h 18"/>
              <a:gd name="T24" fmla="*/ 25201563 w 20"/>
              <a:gd name="T25" fmla="*/ 453628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9"/>
                </a:lnTo>
                <a:lnTo>
                  <a:pt x="19" y="13"/>
                </a:lnTo>
                <a:lnTo>
                  <a:pt x="14" y="17"/>
                </a:lnTo>
                <a:lnTo>
                  <a:pt x="1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2" name="Freeform 336"/>
          <p:cNvSpPr>
            <a:spLocks/>
          </p:cNvSpPr>
          <p:nvPr/>
        </p:nvSpPr>
        <p:spPr bwMode="auto">
          <a:xfrm>
            <a:off x="4271963" y="2298700"/>
            <a:ext cx="55562" cy="46038"/>
          </a:xfrm>
          <a:custGeom>
            <a:avLst/>
            <a:gdLst>
              <a:gd name="T0" fmla="*/ 30241603 w 35"/>
              <a:gd name="T1" fmla="*/ 68045752 h 29"/>
              <a:gd name="T2" fmla="*/ 20161069 w 35"/>
              <a:gd name="T3" fmla="*/ 73086119 h 29"/>
              <a:gd name="T4" fmla="*/ 5040267 w 35"/>
              <a:gd name="T5" fmla="*/ 68045752 h 29"/>
              <a:gd name="T6" fmla="*/ 0 w 35"/>
              <a:gd name="T7" fmla="*/ 57965017 h 29"/>
              <a:gd name="T8" fmla="*/ 0 w 35"/>
              <a:gd name="T9" fmla="*/ 45363305 h 29"/>
              <a:gd name="T10" fmla="*/ 10080534 w 35"/>
              <a:gd name="T11" fmla="*/ 35282571 h 29"/>
              <a:gd name="T12" fmla="*/ 57963866 w 35"/>
              <a:gd name="T13" fmla="*/ 5040367 h 29"/>
              <a:gd name="T14" fmla="*/ 68044400 w 35"/>
              <a:gd name="T15" fmla="*/ 0 h 29"/>
              <a:gd name="T16" fmla="*/ 80644274 w 35"/>
              <a:gd name="T17" fmla="*/ 5040367 h 29"/>
              <a:gd name="T18" fmla="*/ 88205469 w 35"/>
              <a:gd name="T19" fmla="*/ 15121102 h 29"/>
              <a:gd name="T20" fmla="*/ 88205469 w 35"/>
              <a:gd name="T21" fmla="*/ 27722814 h 29"/>
              <a:gd name="T22" fmla="*/ 78124934 w 35"/>
              <a:gd name="T23" fmla="*/ 37803548 h 29"/>
              <a:gd name="T24" fmla="*/ 30241603 w 35"/>
              <a:gd name="T25" fmla="*/ 68045752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9"/>
              <a:gd name="T41" fmla="*/ 35 w 3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9">
                <a:moveTo>
                  <a:pt x="12" y="27"/>
                </a:moveTo>
                <a:lnTo>
                  <a:pt x="8" y="29"/>
                </a:lnTo>
                <a:lnTo>
                  <a:pt x="2" y="27"/>
                </a:lnTo>
                <a:lnTo>
                  <a:pt x="0" y="23"/>
                </a:lnTo>
                <a:lnTo>
                  <a:pt x="0" y="18"/>
                </a:lnTo>
                <a:lnTo>
                  <a:pt x="4" y="14"/>
                </a:lnTo>
                <a:lnTo>
                  <a:pt x="23" y="2"/>
                </a:lnTo>
                <a:lnTo>
                  <a:pt x="27" y="0"/>
                </a:lnTo>
                <a:lnTo>
                  <a:pt x="32" y="2"/>
                </a:lnTo>
                <a:lnTo>
                  <a:pt x="35" y="6"/>
                </a:lnTo>
                <a:lnTo>
                  <a:pt x="35" y="11"/>
                </a:lnTo>
                <a:lnTo>
                  <a:pt x="31" y="15"/>
                </a:lnTo>
                <a:lnTo>
                  <a:pt x="12"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3" name="Freeform 337"/>
          <p:cNvSpPr>
            <a:spLocks/>
          </p:cNvSpPr>
          <p:nvPr/>
        </p:nvSpPr>
        <p:spPr bwMode="auto">
          <a:xfrm>
            <a:off x="4302125" y="2293938"/>
            <a:ext cx="30163" cy="30162"/>
          </a:xfrm>
          <a:custGeom>
            <a:avLst/>
            <a:gdLst>
              <a:gd name="T0" fmla="*/ 32763368 w 19"/>
              <a:gd name="T1" fmla="*/ 42842740 h 19"/>
              <a:gd name="T2" fmla="*/ 22682576 w 19"/>
              <a:gd name="T3" fmla="*/ 47882969 h 19"/>
              <a:gd name="T4" fmla="*/ 10080792 w 19"/>
              <a:gd name="T5" fmla="*/ 45362061 h 19"/>
              <a:gd name="T6" fmla="*/ 2520992 w 19"/>
              <a:gd name="T7" fmla="*/ 37802511 h 19"/>
              <a:gd name="T8" fmla="*/ 0 w 19"/>
              <a:gd name="T9" fmla="*/ 25201145 h 19"/>
              <a:gd name="T10" fmla="*/ 5040396 w 19"/>
              <a:gd name="T11" fmla="*/ 15120687 h 19"/>
              <a:gd name="T12" fmla="*/ 12601784 w 19"/>
              <a:gd name="T13" fmla="*/ 7561137 h 19"/>
              <a:gd name="T14" fmla="*/ 22682576 w 19"/>
              <a:gd name="T15" fmla="*/ 0 h 19"/>
              <a:gd name="T16" fmla="*/ 37803764 w 19"/>
              <a:gd name="T17" fmla="*/ 5040229 h 19"/>
              <a:gd name="T18" fmla="*/ 42844160 w 19"/>
              <a:gd name="T19" fmla="*/ 12601366 h 19"/>
              <a:gd name="T20" fmla="*/ 47884556 w 19"/>
              <a:gd name="T21" fmla="*/ 25201145 h 19"/>
              <a:gd name="T22" fmla="*/ 40323168 w 19"/>
              <a:gd name="T23" fmla="*/ 35281603 h 19"/>
              <a:gd name="T24" fmla="*/ 32763368 w 19"/>
              <a:gd name="T25" fmla="*/ 4284274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17"/>
                </a:moveTo>
                <a:lnTo>
                  <a:pt x="9" y="19"/>
                </a:lnTo>
                <a:lnTo>
                  <a:pt x="4" y="18"/>
                </a:lnTo>
                <a:lnTo>
                  <a:pt x="1" y="15"/>
                </a:lnTo>
                <a:lnTo>
                  <a:pt x="0" y="10"/>
                </a:lnTo>
                <a:lnTo>
                  <a:pt x="2" y="6"/>
                </a:lnTo>
                <a:lnTo>
                  <a:pt x="5" y="3"/>
                </a:lnTo>
                <a:lnTo>
                  <a:pt x="9" y="0"/>
                </a:lnTo>
                <a:lnTo>
                  <a:pt x="15" y="2"/>
                </a:lnTo>
                <a:lnTo>
                  <a:pt x="17" y="5"/>
                </a:lnTo>
                <a:lnTo>
                  <a:pt x="19" y="10"/>
                </a:lnTo>
                <a:lnTo>
                  <a:pt x="16" y="14"/>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4" name="Freeform 338"/>
          <p:cNvSpPr>
            <a:spLocks/>
          </p:cNvSpPr>
          <p:nvPr/>
        </p:nvSpPr>
        <p:spPr bwMode="auto">
          <a:xfrm>
            <a:off x="4305300" y="2239963"/>
            <a:ext cx="111125" cy="80962"/>
          </a:xfrm>
          <a:custGeom>
            <a:avLst/>
            <a:gdLst>
              <a:gd name="T0" fmla="*/ 32761238 w 70"/>
              <a:gd name="T1" fmla="*/ 123487687 h 51"/>
              <a:gd name="T2" fmla="*/ 20161250 w 70"/>
              <a:gd name="T3" fmla="*/ 128527969 h 51"/>
              <a:gd name="T4" fmla="*/ 7559675 w 70"/>
              <a:gd name="T5" fmla="*/ 123487687 h 51"/>
              <a:gd name="T6" fmla="*/ 0 w 70"/>
              <a:gd name="T7" fmla="*/ 113407125 h 51"/>
              <a:gd name="T8" fmla="*/ 0 w 70"/>
              <a:gd name="T9" fmla="*/ 100805627 h 51"/>
              <a:gd name="T10" fmla="*/ 10080625 w 70"/>
              <a:gd name="T11" fmla="*/ 90725065 h 51"/>
              <a:gd name="T12" fmla="*/ 143648113 w 70"/>
              <a:gd name="T13" fmla="*/ 5040281 h 51"/>
              <a:gd name="T14" fmla="*/ 153728738 w 70"/>
              <a:gd name="T15" fmla="*/ 0 h 51"/>
              <a:gd name="T16" fmla="*/ 168851263 w 70"/>
              <a:gd name="T17" fmla="*/ 5040281 h 51"/>
              <a:gd name="T18" fmla="*/ 176410938 w 70"/>
              <a:gd name="T19" fmla="*/ 15120844 h 51"/>
              <a:gd name="T20" fmla="*/ 176410938 w 70"/>
              <a:gd name="T21" fmla="*/ 27722341 h 51"/>
              <a:gd name="T22" fmla="*/ 163810950 w 70"/>
              <a:gd name="T23" fmla="*/ 37802904 h 51"/>
              <a:gd name="T24" fmla="*/ 32761238 w 70"/>
              <a:gd name="T25" fmla="*/ 12348768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51"/>
              <a:gd name="T41" fmla="*/ 70 w 7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51">
                <a:moveTo>
                  <a:pt x="13" y="49"/>
                </a:moveTo>
                <a:lnTo>
                  <a:pt x="8" y="51"/>
                </a:lnTo>
                <a:lnTo>
                  <a:pt x="3" y="49"/>
                </a:lnTo>
                <a:lnTo>
                  <a:pt x="0" y="45"/>
                </a:lnTo>
                <a:lnTo>
                  <a:pt x="0" y="40"/>
                </a:lnTo>
                <a:lnTo>
                  <a:pt x="4" y="36"/>
                </a:lnTo>
                <a:lnTo>
                  <a:pt x="57" y="2"/>
                </a:lnTo>
                <a:lnTo>
                  <a:pt x="61" y="0"/>
                </a:lnTo>
                <a:lnTo>
                  <a:pt x="67" y="2"/>
                </a:lnTo>
                <a:lnTo>
                  <a:pt x="70" y="6"/>
                </a:lnTo>
                <a:lnTo>
                  <a:pt x="70" y="11"/>
                </a:lnTo>
                <a:lnTo>
                  <a:pt x="65" y="15"/>
                </a:lnTo>
                <a:lnTo>
                  <a:pt x="13"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5" name="Freeform 339"/>
          <p:cNvSpPr>
            <a:spLocks/>
          </p:cNvSpPr>
          <p:nvPr/>
        </p:nvSpPr>
        <p:spPr bwMode="auto">
          <a:xfrm>
            <a:off x="4389438" y="2166938"/>
            <a:ext cx="133350" cy="100012"/>
          </a:xfrm>
          <a:custGeom>
            <a:avLst/>
            <a:gdLst>
              <a:gd name="T0" fmla="*/ 30241875 w 84"/>
              <a:gd name="T1" fmla="*/ 153729556 h 63"/>
              <a:gd name="T2" fmla="*/ 20161250 w 84"/>
              <a:gd name="T3" fmla="*/ 158769844 h 63"/>
              <a:gd name="T4" fmla="*/ 7559675 w 84"/>
              <a:gd name="T5" fmla="*/ 153729556 h 63"/>
              <a:gd name="T6" fmla="*/ 0 w 84"/>
              <a:gd name="T7" fmla="*/ 143648982 h 63"/>
              <a:gd name="T8" fmla="*/ 0 w 84"/>
              <a:gd name="T9" fmla="*/ 131047470 h 63"/>
              <a:gd name="T10" fmla="*/ 10080625 w 84"/>
              <a:gd name="T11" fmla="*/ 120966895 h 63"/>
              <a:gd name="T12" fmla="*/ 181451250 w 84"/>
              <a:gd name="T13" fmla="*/ 5040287 h 63"/>
              <a:gd name="T14" fmla="*/ 191531875 w 84"/>
              <a:gd name="T15" fmla="*/ 0 h 63"/>
              <a:gd name="T16" fmla="*/ 206652813 w 84"/>
              <a:gd name="T17" fmla="*/ 5040287 h 63"/>
              <a:gd name="T18" fmla="*/ 211693125 w 84"/>
              <a:gd name="T19" fmla="*/ 15120862 h 63"/>
              <a:gd name="T20" fmla="*/ 211693125 w 84"/>
              <a:gd name="T21" fmla="*/ 27722374 h 63"/>
              <a:gd name="T22" fmla="*/ 201612500 w 84"/>
              <a:gd name="T23" fmla="*/ 37802949 h 63"/>
              <a:gd name="T24" fmla="*/ 30241875 w 84"/>
              <a:gd name="T25" fmla="*/ 15372955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63"/>
              <a:gd name="T41" fmla="*/ 84 w 8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63">
                <a:moveTo>
                  <a:pt x="12" y="61"/>
                </a:moveTo>
                <a:lnTo>
                  <a:pt x="8" y="63"/>
                </a:lnTo>
                <a:lnTo>
                  <a:pt x="3" y="61"/>
                </a:lnTo>
                <a:lnTo>
                  <a:pt x="0" y="57"/>
                </a:lnTo>
                <a:lnTo>
                  <a:pt x="0" y="52"/>
                </a:lnTo>
                <a:lnTo>
                  <a:pt x="4" y="48"/>
                </a:lnTo>
                <a:lnTo>
                  <a:pt x="72" y="2"/>
                </a:lnTo>
                <a:lnTo>
                  <a:pt x="76" y="0"/>
                </a:lnTo>
                <a:lnTo>
                  <a:pt x="82" y="2"/>
                </a:lnTo>
                <a:lnTo>
                  <a:pt x="84" y="6"/>
                </a:lnTo>
                <a:lnTo>
                  <a:pt x="84" y="11"/>
                </a:lnTo>
                <a:lnTo>
                  <a:pt x="80" y="15"/>
                </a:lnTo>
                <a:lnTo>
                  <a:pt x="12"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6" name="Freeform 340"/>
          <p:cNvSpPr>
            <a:spLocks/>
          </p:cNvSpPr>
          <p:nvPr/>
        </p:nvSpPr>
        <p:spPr bwMode="auto">
          <a:xfrm>
            <a:off x="4497388" y="2103438"/>
            <a:ext cx="120650" cy="90487"/>
          </a:xfrm>
          <a:custGeom>
            <a:avLst/>
            <a:gdLst>
              <a:gd name="T0" fmla="*/ 30241875 w 76"/>
              <a:gd name="T1" fmla="*/ 138608622 h 57"/>
              <a:gd name="T2" fmla="*/ 20161250 w 76"/>
              <a:gd name="T3" fmla="*/ 143648906 h 57"/>
              <a:gd name="T4" fmla="*/ 7559675 w 76"/>
              <a:gd name="T5" fmla="*/ 138608622 h 57"/>
              <a:gd name="T6" fmla="*/ 0 w 76"/>
              <a:gd name="T7" fmla="*/ 128528052 h 57"/>
              <a:gd name="T8" fmla="*/ 0 w 76"/>
              <a:gd name="T9" fmla="*/ 115926547 h 57"/>
              <a:gd name="T10" fmla="*/ 10080625 w 76"/>
              <a:gd name="T11" fmla="*/ 105845978 h 57"/>
              <a:gd name="T12" fmla="*/ 161290000 w 76"/>
              <a:gd name="T13" fmla="*/ 2520936 h 57"/>
              <a:gd name="T14" fmla="*/ 171370625 w 76"/>
              <a:gd name="T15" fmla="*/ 0 h 57"/>
              <a:gd name="T16" fmla="*/ 183972200 w 76"/>
              <a:gd name="T17" fmla="*/ 2520936 h 57"/>
              <a:gd name="T18" fmla="*/ 191531875 w 76"/>
              <a:gd name="T19" fmla="*/ 12601505 h 57"/>
              <a:gd name="T20" fmla="*/ 191531875 w 76"/>
              <a:gd name="T21" fmla="*/ 25201423 h 57"/>
              <a:gd name="T22" fmla="*/ 181451250 w 76"/>
              <a:gd name="T23" fmla="*/ 37802929 h 57"/>
              <a:gd name="T24" fmla="*/ 30241875 w 76"/>
              <a:gd name="T25" fmla="*/ 1386086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57"/>
              <a:gd name="T41" fmla="*/ 76 w 76"/>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57">
                <a:moveTo>
                  <a:pt x="12" y="55"/>
                </a:moveTo>
                <a:lnTo>
                  <a:pt x="8" y="57"/>
                </a:lnTo>
                <a:lnTo>
                  <a:pt x="3" y="55"/>
                </a:lnTo>
                <a:lnTo>
                  <a:pt x="0" y="51"/>
                </a:lnTo>
                <a:lnTo>
                  <a:pt x="0" y="46"/>
                </a:lnTo>
                <a:lnTo>
                  <a:pt x="4" y="42"/>
                </a:lnTo>
                <a:lnTo>
                  <a:pt x="64" y="1"/>
                </a:lnTo>
                <a:lnTo>
                  <a:pt x="68" y="0"/>
                </a:lnTo>
                <a:lnTo>
                  <a:pt x="73" y="1"/>
                </a:lnTo>
                <a:lnTo>
                  <a:pt x="76" y="5"/>
                </a:lnTo>
                <a:lnTo>
                  <a:pt x="76" y="10"/>
                </a:lnTo>
                <a:lnTo>
                  <a:pt x="72" y="15"/>
                </a:lnTo>
                <a:lnTo>
                  <a:pt x="12"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7" name="Freeform 341"/>
          <p:cNvSpPr>
            <a:spLocks/>
          </p:cNvSpPr>
          <p:nvPr/>
        </p:nvSpPr>
        <p:spPr bwMode="auto">
          <a:xfrm>
            <a:off x="4592638" y="2098675"/>
            <a:ext cx="34925" cy="30163"/>
          </a:xfrm>
          <a:custGeom>
            <a:avLst/>
            <a:gdLst>
              <a:gd name="T0" fmla="*/ 30241875 w 22"/>
              <a:gd name="T1" fmla="*/ 45363564 h 19"/>
              <a:gd name="T2" fmla="*/ 17640300 w 22"/>
              <a:gd name="T3" fmla="*/ 47884556 h 19"/>
              <a:gd name="T4" fmla="*/ 7559675 w 22"/>
              <a:gd name="T5" fmla="*/ 40323168 h 19"/>
              <a:gd name="T6" fmla="*/ 0 w 22"/>
              <a:gd name="T7" fmla="*/ 30242376 h 19"/>
              <a:gd name="T8" fmla="*/ 2520950 w 22"/>
              <a:gd name="T9" fmla="*/ 17642180 h 19"/>
              <a:gd name="T10" fmla="*/ 10080625 w 22"/>
              <a:gd name="T11" fmla="*/ 10080792 h 19"/>
              <a:gd name="T12" fmla="*/ 22682200 w 22"/>
              <a:gd name="T13" fmla="*/ 2520992 h 19"/>
              <a:gd name="T14" fmla="*/ 37801550 w 22"/>
              <a:gd name="T15" fmla="*/ 0 h 19"/>
              <a:gd name="T16" fmla="*/ 47883763 w 22"/>
              <a:gd name="T17" fmla="*/ 7561388 h 19"/>
              <a:gd name="T18" fmla="*/ 55443438 w 22"/>
              <a:gd name="T19" fmla="*/ 17642180 h 19"/>
              <a:gd name="T20" fmla="*/ 50403125 w 22"/>
              <a:gd name="T21" fmla="*/ 30242376 h 19"/>
              <a:gd name="T22" fmla="*/ 45362813 w 22"/>
              <a:gd name="T23" fmla="*/ 37803764 h 19"/>
              <a:gd name="T24" fmla="*/ 30241875 w 22"/>
              <a:gd name="T25" fmla="*/ 4536356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9"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8" name="Freeform 342"/>
          <p:cNvSpPr>
            <a:spLocks/>
          </p:cNvSpPr>
          <p:nvPr/>
        </p:nvSpPr>
        <p:spPr bwMode="auto">
          <a:xfrm>
            <a:off x="4600575" y="2074863"/>
            <a:ext cx="60325" cy="49212"/>
          </a:xfrm>
          <a:custGeom>
            <a:avLst/>
            <a:gdLst>
              <a:gd name="T0" fmla="*/ 32761238 w 38"/>
              <a:gd name="T1" fmla="*/ 75603919 h 31"/>
              <a:gd name="T2" fmla="*/ 20161250 w 38"/>
              <a:gd name="T3" fmla="*/ 78124844 h 31"/>
              <a:gd name="T4" fmla="*/ 7559675 w 38"/>
              <a:gd name="T5" fmla="*/ 75603919 h 31"/>
              <a:gd name="T6" fmla="*/ 0 w 38"/>
              <a:gd name="T7" fmla="*/ 65523397 h 31"/>
              <a:gd name="T8" fmla="*/ 0 w 38"/>
              <a:gd name="T9" fmla="*/ 50402613 h 31"/>
              <a:gd name="T10" fmla="*/ 10080625 w 38"/>
              <a:gd name="T11" fmla="*/ 40322090 h 31"/>
              <a:gd name="T12" fmla="*/ 65524063 w 38"/>
              <a:gd name="T13" fmla="*/ 2520924 h 31"/>
              <a:gd name="T14" fmla="*/ 75604688 w 38"/>
              <a:gd name="T15" fmla="*/ 0 h 31"/>
              <a:gd name="T16" fmla="*/ 90725625 w 38"/>
              <a:gd name="T17" fmla="*/ 2520924 h 31"/>
              <a:gd name="T18" fmla="*/ 95765938 w 38"/>
              <a:gd name="T19" fmla="*/ 12601447 h 31"/>
              <a:gd name="T20" fmla="*/ 95765938 w 38"/>
              <a:gd name="T21" fmla="*/ 27722231 h 31"/>
              <a:gd name="T22" fmla="*/ 85685313 w 38"/>
              <a:gd name="T23" fmla="*/ 37802753 h 31"/>
              <a:gd name="T24" fmla="*/ 32761238 w 38"/>
              <a:gd name="T25" fmla="*/ 75603919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1"/>
              <a:gd name="T41" fmla="*/ 38 w 3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1">
                <a:moveTo>
                  <a:pt x="13" y="30"/>
                </a:moveTo>
                <a:lnTo>
                  <a:pt x="8" y="31"/>
                </a:lnTo>
                <a:lnTo>
                  <a:pt x="3" y="30"/>
                </a:lnTo>
                <a:lnTo>
                  <a:pt x="0" y="26"/>
                </a:lnTo>
                <a:lnTo>
                  <a:pt x="0" y="20"/>
                </a:lnTo>
                <a:lnTo>
                  <a:pt x="4" y="16"/>
                </a:lnTo>
                <a:lnTo>
                  <a:pt x="26" y="1"/>
                </a:lnTo>
                <a:lnTo>
                  <a:pt x="30" y="0"/>
                </a:lnTo>
                <a:lnTo>
                  <a:pt x="36" y="1"/>
                </a:lnTo>
                <a:lnTo>
                  <a:pt x="38" y="5"/>
                </a:lnTo>
                <a:lnTo>
                  <a:pt x="38" y="11"/>
                </a:lnTo>
                <a:lnTo>
                  <a:pt x="34" y="15"/>
                </a:lnTo>
                <a:lnTo>
                  <a:pt x="13"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89" name="Freeform 343"/>
          <p:cNvSpPr>
            <a:spLocks/>
          </p:cNvSpPr>
          <p:nvPr/>
        </p:nvSpPr>
        <p:spPr bwMode="auto">
          <a:xfrm>
            <a:off x="4635500" y="1979613"/>
            <a:ext cx="161925" cy="120650"/>
          </a:xfrm>
          <a:custGeom>
            <a:avLst/>
            <a:gdLst>
              <a:gd name="T0" fmla="*/ 30241875 w 102"/>
              <a:gd name="T1" fmla="*/ 189012513 h 76"/>
              <a:gd name="T2" fmla="*/ 20161250 w 102"/>
              <a:gd name="T3" fmla="*/ 191531875 h 76"/>
              <a:gd name="T4" fmla="*/ 7561263 w 102"/>
              <a:gd name="T5" fmla="*/ 189012513 h 76"/>
              <a:gd name="T6" fmla="*/ 0 w 102"/>
              <a:gd name="T7" fmla="*/ 178931888 h 76"/>
              <a:gd name="T8" fmla="*/ 0 w 102"/>
              <a:gd name="T9" fmla="*/ 163810950 h 76"/>
              <a:gd name="T10" fmla="*/ 10080625 w 102"/>
              <a:gd name="T11" fmla="*/ 153728738 h 76"/>
              <a:gd name="T12" fmla="*/ 226814063 w 102"/>
              <a:gd name="T13" fmla="*/ 5040313 h 76"/>
              <a:gd name="T14" fmla="*/ 236894688 w 102"/>
              <a:gd name="T15" fmla="*/ 0 h 76"/>
              <a:gd name="T16" fmla="*/ 249496263 w 102"/>
              <a:gd name="T17" fmla="*/ 5040313 h 76"/>
              <a:gd name="T18" fmla="*/ 257055938 w 102"/>
              <a:gd name="T19" fmla="*/ 15120938 h 76"/>
              <a:gd name="T20" fmla="*/ 257055938 w 102"/>
              <a:gd name="T21" fmla="*/ 27720925 h 76"/>
              <a:gd name="T22" fmla="*/ 246975313 w 102"/>
              <a:gd name="T23" fmla="*/ 37801550 h 76"/>
              <a:gd name="T24" fmla="*/ 30241875 w 102"/>
              <a:gd name="T25" fmla="*/ 18901251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6"/>
              <a:gd name="T41" fmla="*/ 102 w 10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6">
                <a:moveTo>
                  <a:pt x="12" y="75"/>
                </a:moveTo>
                <a:lnTo>
                  <a:pt x="8" y="76"/>
                </a:lnTo>
                <a:lnTo>
                  <a:pt x="3" y="75"/>
                </a:lnTo>
                <a:lnTo>
                  <a:pt x="0" y="71"/>
                </a:lnTo>
                <a:lnTo>
                  <a:pt x="0" y="65"/>
                </a:lnTo>
                <a:lnTo>
                  <a:pt x="4" y="61"/>
                </a:lnTo>
                <a:lnTo>
                  <a:pt x="90" y="2"/>
                </a:lnTo>
                <a:lnTo>
                  <a:pt x="94" y="0"/>
                </a:lnTo>
                <a:lnTo>
                  <a:pt x="99" y="2"/>
                </a:lnTo>
                <a:lnTo>
                  <a:pt x="102" y="6"/>
                </a:lnTo>
                <a:lnTo>
                  <a:pt x="102" y="11"/>
                </a:lnTo>
                <a:lnTo>
                  <a:pt x="98" y="15"/>
                </a:lnTo>
                <a:lnTo>
                  <a:pt x="12"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0" name="Freeform 344"/>
          <p:cNvSpPr>
            <a:spLocks/>
          </p:cNvSpPr>
          <p:nvPr/>
        </p:nvSpPr>
        <p:spPr bwMode="auto">
          <a:xfrm>
            <a:off x="4772025" y="1974850"/>
            <a:ext cx="31750" cy="30163"/>
          </a:xfrm>
          <a:custGeom>
            <a:avLst/>
            <a:gdLst>
              <a:gd name="T0" fmla="*/ 30241875 w 20"/>
              <a:gd name="T1" fmla="*/ 45363564 h 19"/>
              <a:gd name="T2" fmla="*/ 20161250 w 20"/>
              <a:gd name="T3" fmla="*/ 47884556 h 19"/>
              <a:gd name="T4" fmla="*/ 5040313 w 20"/>
              <a:gd name="T5" fmla="*/ 45363564 h 19"/>
              <a:gd name="T6" fmla="*/ 0 w 20"/>
              <a:gd name="T7" fmla="*/ 35282772 h 19"/>
              <a:gd name="T8" fmla="*/ 0 w 20"/>
              <a:gd name="T9" fmla="*/ 22682576 h 19"/>
              <a:gd name="T10" fmla="*/ 10080625 w 20"/>
              <a:gd name="T11" fmla="*/ 12601784 h 19"/>
              <a:gd name="T12" fmla="*/ 20161250 w 20"/>
              <a:gd name="T13" fmla="*/ 5040396 h 19"/>
              <a:gd name="T14" fmla="*/ 30241875 w 20"/>
              <a:gd name="T15" fmla="*/ 0 h 19"/>
              <a:gd name="T16" fmla="*/ 42843450 w 20"/>
              <a:gd name="T17" fmla="*/ 5040396 h 19"/>
              <a:gd name="T18" fmla="*/ 50403125 w 20"/>
              <a:gd name="T19" fmla="*/ 15121188 h 19"/>
              <a:gd name="T20" fmla="*/ 50403125 w 20"/>
              <a:gd name="T21" fmla="*/ 27722972 h 19"/>
              <a:gd name="T22" fmla="*/ 40322500 w 20"/>
              <a:gd name="T23" fmla="*/ 37803764 h 19"/>
              <a:gd name="T24" fmla="*/ 30241875 w 20"/>
              <a:gd name="T25" fmla="*/ 4536356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9"/>
                </a:lnTo>
                <a:lnTo>
                  <a:pt x="4" y="5"/>
                </a:lnTo>
                <a:lnTo>
                  <a:pt x="8" y="2"/>
                </a:lnTo>
                <a:lnTo>
                  <a:pt x="12" y="0"/>
                </a:lnTo>
                <a:lnTo>
                  <a:pt x="17" y="2"/>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1" name="Freeform 345"/>
          <p:cNvSpPr>
            <a:spLocks/>
          </p:cNvSpPr>
          <p:nvPr/>
        </p:nvSpPr>
        <p:spPr bwMode="auto">
          <a:xfrm>
            <a:off x="4778375" y="1892300"/>
            <a:ext cx="144463" cy="109538"/>
          </a:xfrm>
          <a:custGeom>
            <a:avLst/>
            <a:gdLst>
              <a:gd name="T0" fmla="*/ 30241980 w 91"/>
              <a:gd name="T1" fmla="*/ 168852033 h 69"/>
              <a:gd name="T2" fmla="*/ 20161320 w 91"/>
              <a:gd name="T3" fmla="*/ 173892369 h 69"/>
              <a:gd name="T4" fmla="*/ 5040330 w 91"/>
              <a:gd name="T5" fmla="*/ 168852033 h 69"/>
              <a:gd name="T6" fmla="*/ 0 w 91"/>
              <a:gd name="T7" fmla="*/ 158771362 h 69"/>
              <a:gd name="T8" fmla="*/ 0 w 91"/>
              <a:gd name="T9" fmla="*/ 146169730 h 69"/>
              <a:gd name="T10" fmla="*/ 10080660 w 91"/>
              <a:gd name="T11" fmla="*/ 136089059 h 69"/>
              <a:gd name="T12" fmla="*/ 196572868 w 91"/>
              <a:gd name="T13" fmla="*/ 2520962 h 69"/>
              <a:gd name="T14" fmla="*/ 206653528 w 91"/>
              <a:gd name="T15" fmla="*/ 0 h 69"/>
              <a:gd name="T16" fmla="*/ 221774518 w 91"/>
              <a:gd name="T17" fmla="*/ 2520962 h 69"/>
              <a:gd name="T18" fmla="*/ 229335806 w 91"/>
              <a:gd name="T19" fmla="*/ 12601633 h 69"/>
              <a:gd name="T20" fmla="*/ 229335806 w 91"/>
              <a:gd name="T21" fmla="*/ 25201678 h 69"/>
              <a:gd name="T22" fmla="*/ 219255146 w 91"/>
              <a:gd name="T23" fmla="*/ 35282349 h 69"/>
              <a:gd name="T24" fmla="*/ 30241980 w 91"/>
              <a:gd name="T25" fmla="*/ 168852033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69"/>
              <a:gd name="T41" fmla="*/ 91 w 9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69">
                <a:moveTo>
                  <a:pt x="12" y="67"/>
                </a:moveTo>
                <a:lnTo>
                  <a:pt x="8" y="69"/>
                </a:lnTo>
                <a:lnTo>
                  <a:pt x="2" y="67"/>
                </a:lnTo>
                <a:lnTo>
                  <a:pt x="0" y="63"/>
                </a:lnTo>
                <a:lnTo>
                  <a:pt x="0" y="58"/>
                </a:lnTo>
                <a:lnTo>
                  <a:pt x="4" y="54"/>
                </a:lnTo>
                <a:lnTo>
                  <a:pt x="78" y="1"/>
                </a:lnTo>
                <a:lnTo>
                  <a:pt x="82" y="0"/>
                </a:lnTo>
                <a:lnTo>
                  <a:pt x="88" y="1"/>
                </a:lnTo>
                <a:lnTo>
                  <a:pt x="91" y="5"/>
                </a:lnTo>
                <a:lnTo>
                  <a:pt x="91" y="10"/>
                </a:lnTo>
                <a:lnTo>
                  <a:pt x="87" y="14"/>
                </a:lnTo>
                <a:lnTo>
                  <a:pt x="12"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2" name="Freeform 346"/>
          <p:cNvSpPr>
            <a:spLocks/>
          </p:cNvSpPr>
          <p:nvPr/>
        </p:nvSpPr>
        <p:spPr bwMode="auto">
          <a:xfrm>
            <a:off x="4895850" y="1889125"/>
            <a:ext cx="28575" cy="28575"/>
          </a:xfrm>
          <a:custGeom>
            <a:avLst/>
            <a:gdLst>
              <a:gd name="T0" fmla="*/ 35282188 w 18"/>
              <a:gd name="T1" fmla="*/ 37801550 h 18"/>
              <a:gd name="T2" fmla="*/ 25201563 w 18"/>
              <a:gd name="T3" fmla="*/ 45362813 h 18"/>
              <a:gd name="T4" fmla="*/ 10080625 w 18"/>
              <a:gd name="T5" fmla="*/ 40322500 h 18"/>
              <a:gd name="T6" fmla="*/ 5040313 w 18"/>
              <a:gd name="T7" fmla="*/ 35282188 h 18"/>
              <a:gd name="T8" fmla="*/ 0 w 18"/>
              <a:gd name="T9" fmla="*/ 20161250 h 18"/>
              <a:gd name="T10" fmla="*/ 7559675 w 18"/>
              <a:gd name="T11" fmla="*/ 10080625 h 18"/>
              <a:gd name="T12" fmla="*/ 10080625 w 18"/>
              <a:gd name="T13" fmla="*/ 7559675 h 18"/>
              <a:gd name="T14" fmla="*/ 20161250 w 18"/>
              <a:gd name="T15" fmla="*/ 0 h 18"/>
              <a:gd name="T16" fmla="*/ 35282188 w 18"/>
              <a:gd name="T17" fmla="*/ 5040313 h 18"/>
              <a:gd name="T18" fmla="*/ 42843450 w 18"/>
              <a:gd name="T19" fmla="*/ 10080625 h 18"/>
              <a:gd name="T20" fmla="*/ 45362813 w 18"/>
              <a:gd name="T21" fmla="*/ 25201563 h 18"/>
              <a:gd name="T22" fmla="*/ 37801550 w 18"/>
              <a:gd name="T23" fmla="*/ 35282188 h 18"/>
              <a:gd name="T24" fmla="*/ 35282188 w 18"/>
              <a:gd name="T25" fmla="*/ 3780155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2"/>
                </a:lnTo>
                <a:lnTo>
                  <a:pt x="17"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3" name="Freeform 347"/>
          <p:cNvSpPr>
            <a:spLocks/>
          </p:cNvSpPr>
          <p:nvPr/>
        </p:nvSpPr>
        <p:spPr bwMode="auto">
          <a:xfrm>
            <a:off x="4899025" y="1774825"/>
            <a:ext cx="180975" cy="139700"/>
          </a:xfrm>
          <a:custGeom>
            <a:avLst/>
            <a:gdLst>
              <a:gd name="T0" fmla="*/ 32762825 w 114"/>
              <a:gd name="T1" fmla="*/ 219254388 h 88"/>
              <a:gd name="T2" fmla="*/ 20161250 w 114"/>
              <a:gd name="T3" fmla="*/ 221773750 h 88"/>
              <a:gd name="T4" fmla="*/ 10080625 w 114"/>
              <a:gd name="T5" fmla="*/ 219254388 h 88"/>
              <a:gd name="T6" fmla="*/ 0 w 114"/>
              <a:gd name="T7" fmla="*/ 209173763 h 88"/>
              <a:gd name="T8" fmla="*/ 0 w 114"/>
              <a:gd name="T9" fmla="*/ 196572188 h 88"/>
              <a:gd name="T10" fmla="*/ 5040313 w 114"/>
              <a:gd name="T11" fmla="*/ 186491563 h 88"/>
              <a:gd name="T12" fmla="*/ 252015625 w 114"/>
              <a:gd name="T13" fmla="*/ 5040313 h 88"/>
              <a:gd name="T14" fmla="*/ 267136563 w 114"/>
              <a:gd name="T15" fmla="*/ 0 h 88"/>
              <a:gd name="T16" fmla="*/ 277217188 w 114"/>
              <a:gd name="T17" fmla="*/ 5040313 h 88"/>
              <a:gd name="T18" fmla="*/ 287297813 w 114"/>
              <a:gd name="T19" fmla="*/ 15120938 h 88"/>
              <a:gd name="T20" fmla="*/ 287297813 w 114"/>
              <a:gd name="T21" fmla="*/ 27722513 h 88"/>
              <a:gd name="T22" fmla="*/ 279738138 w 114"/>
              <a:gd name="T23" fmla="*/ 37801550 h 88"/>
              <a:gd name="T24" fmla="*/ 32762825 w 114"/>
              <a:gd name="T25" fmla="*/ 219254388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8"/>
              <a:gd name="T41" fmla="*/ 114 w 11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8">
                <a:moveTo>
                  <a:pt x="13" y="87"/>
                </a:moveTo>
                <a:lnTo>
                  <a:pt x="8" y="88"/>
                </a:lnTo>
                <a:lnTo>
                  <a:pt x="4" y="87"/>
                </a:lnTo>
                <a:lnTo>
                  <a:pt x="0" y="83"/>
                </a:lnTo>
                <a:lnTo>
                  <a:pt x="0" y="78"/>
                </a:lnTo>
                <a:lnTo>
                  <a:pt x="2" y="74"/>
                </a:lnTo>
                <a:lnTo>
                  <a:pt x="100" y="2"/>
                </a:lnTo>
                <a:lnTo>
                  <a:pt x="106" y="0"/>
                </a:lnTo>
                <a:lnTo>
                  <a:pt x="110" y="2"/>
                </a:lnTo>
                <a:lnTo>
                  <a:pt x="114" y="6"/>
                </a:lnTo>
                <a:lnTo>
                  <a:pt x="114" y="11"/>
                </a:lnTo>
                <a:lnTo>
                  <a:pt x="111" y="15"/>
                </a:lnTo>
                <a:lnTo>
                  <a:pt x="13" y="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4" name="Freeform 348"/>
          <p:cNvSpPr>
            <a:spLocks/>
          </p:cNvSpPr>
          <p:nvPr/>
        </p:nvSpPr>
        <p:spPr bwMode="auto">
          <a:xfrm>
            <a:off x="4911725" y="3573463"/>
            <a:ext cx="30163" cy="7937"/>
          </a:xfrm>
          <a:custGeom>
            <a:avLst/>
            <a:gdLst>
              <a:gd name="T0" fmla="*/ 47884556 w 19"/>
              <a:gd name="T1" fmla="*/ 10079990 h 5"/>
              <a:gd name="T2" fmla="*/ 0 w 19"/>
              <a:gd name="T3" fmla="*/ 12600781 h 5"/>
              <a:gd name="T4" fmla="*/ 0 w 19"/>
              <a:gd name="T5" fmla="*/ 5039995 h 5"/>
              <a:gd name="T6" fmla="*/ 47884556 w 19"/>
              <a:gd name="T7" fmla="*/ 0 h 5"/>
              <a:gd name="T8" fmla="*/ 47884556 w 19"/>
              <a:gd name="T9" fmla="*/ 1007999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2"/>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95" name="Freeform 349"/>
          <p:cNvSpPr>
            <a:spLocks/>
          </p:cNvSpPr>
          <p:nvPr/>
        </p:nvSpPr>
        <p:spPr bwMode="auto">
          <a:xfrm>
            <a:off x="4848225" y="3579813"/>
            <a:ext cx="33338" cy="11112"/>
          </a:xfrm>
          <a:custGeom>
            <a:avLst/>
            <a:gdLst>
              <a:gd name="T0" fmla="*/ 52924869 w 21"/>
              <a:gd name="T1" fmla="*/ 10080171 h 7"/>
              <a:gd name="T2" fmla="*/ 5040388 w 21"/>
              <a:gd name="T3" fmla="*/ 17641094 h 7"/>
              <a:gd name="T4" fmla="*/ 0 w 21"/>
              <a:gd name="T5" fmla="*/ 5040086 h 7"/>
              <a:gd name="T6" fmla="*/ 52924869 w 21"/>
              <a:gd name="T7" fmla="*/ 0 h 7"/>
              <a:gd name="T8" fmla="*/ 52924869 w 21"/>
              <a:gd name="T9" fmla="*/ 1008017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1" y="4"/>
                </a:moveTo>
                <a:lnTo>
                  <a:pt x="2" y="7"/>
                </a:lnTo>
                <a:lnTo>
                  <a:pt x="0" y="2"/>
                </a:lnTo>
                <a:lnTo>
                  <a:pt x="21" y="0"/>
                </a:lnTo>
                <a:lnTo>
                  <a:pt x="2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96" name="Freeform 350"/>
          <p:cNvSpPr>
            <a:spLocks/>
          </p:cNvSpPr>
          <p:nvPr/>
        </p:nvSpPr>
        <p:spPr bwMode="auto">
          <a:xfrm>
            <a:off x="4787900" y="3587750"/>
            <a:ext cx="30163" cy="9525"/>
          </a:xfrm>
          <a:custGeom>
            <a:avLst/>
            <a:gdLst>
              <a:gd name="T0" fmla="*/ 47884556 w 19"/>
              <a:gd name="T1" fmla="*/ 10080625 h 6"/>
              <a:gd name="T2" fmla="*/ 0 w 19"/>
              <a:gd name="T3" fmla="*/ 15120938 h 6"/>
              <a:gd name="T4" fmla="*/ 0 w 19"/>
              <a:gd name="T5" fmla="*/ 5040313 h 6"/>
              <a:gd name="T6" fmla="*/ 47884556 w 19"/>
              <a:gd name="T7" fmla="*/ 0 h 6"/>
              <a:gd name="T8" fmla="*/ 47884556 w 19"/>
              <a:gd name="T9" fmla="*/ 1008062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4"/>
                </a:moveTo>
                <a:lnTo>
                  <a:pt x="0" y="6"/>
                </a:lnTo>
                <a:lnTo>
                  <a:pt x="0" y="2"/>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97" name="Freeform 351"/>
          <p:cNvSpPr>
            <a:spLocks/>
          </p:cNvSpPr>
          <p:nvPr/>
        </p:nvSpPr>
        <p:spPr bwMode="auto">
          <a:xfrm>
            <a:off x="4725988" y="3594100"/>
            <a:ext cx="31750" cy="11113"/>
          </a:xfrm>
          <a:custGeom>
            <a:avLst/>
            <a:gdLst>
              <a:gd name="T0" fmla="*/ 50403125 w 20"/>
              <a:gd name="T1" fmla="*/ 10081079 h 7"/>
              <a:gd name="T2" fmla="*/ 2520950 w 20"/>
              <a:gd name="T3" fmla="*/ 17642681 h 7"/>
              <a:gd name="T4" fmla="*/ 0 w 20"/>
              <a:gd name="T5" fmla="*/ 7561603 h 7"/>
              <a:gd name="T6" fmla="*/ 50403125 w 20"/>
              <a:gd name="T7" fmla="*/ 0 h 7"/>
              <a:gd name="T8" fmla="*/ 50403125 w 20"/>
              <a:gd name="T9" fmla="*/ 10081079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20" y="4"/>
                </a:moveTo>
                <a:lnTo>
                  <a:pt x="1" y="7"/>
                </a:lnTo>
                <a:lnTo>
                  <a:pt x="0" y="3"/>
                </a:lnTo>
                <a:lnTo>
                  <a:pt x="20" y="0"/>
                </a:lnTo>
                <a:lnTo>
                  <a:pt x="2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98" name="Freeform 352"/>
          <p:cNvSpPr>
            <a:spLocks/>
          </p:cNvSpPr>
          <p:nvPr/>
        </p:nvSpPr>
        <p:spPr bwMode="auto">
          <a:xfrm>
            <a:off x="4689475" y="3603625"/>
            <a:ext cx="6350" cy="6350"/>
          </a:xfrm>
          <a:custGeom>
            <a:avLst/>
            <a:gdLst>
              <a:gd name="T0" fmla="*/ 10080625 w 4"/>
              <a:gd name="T1" fmla="*/ 10080625 h 4"/>
              <a:gd name="T2" fmla="*/ 2520950 w 4"/>
              <a:gd name="T3" fmla="*/ 10080625 h 4"/>
              <a:gd name="T4" fmla="*/ 0 w 4"/>
              <a:gd name="T5" fmla="*/ 0 h 4"/>
              <a:gd name="T6" fmla="*/ 1008062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899" name="Freeform 353"/>
          <p:cNvSpPr>
            <a:spLocks/>
          </p:cNvSpPr>
          <p:nvPr/>
        </p:nvSpPr>
        <p:spPr bwMode="auto">
          <a:xfrm>
            <a:off x="4672013" y="3603625"/>
            <a:ext cx="19050" cy="7938"/>
          </a:xfrm>
          <a:custGeom>
            <a:avLst/>
            <a:gdLst>
              <a:gd name="T0" fmla="*/ 30241875 w 12"/>
              <a:gd name="T1" fmla="*/ 10081260 h 5"/>
              <a:gd name="T2" fmla="*/ 0 w 12"/>
              <a:gd name="T3" fmla="*/ 12602369 h 5"/>
              <a:gd name="T4" fmla="*/ 0 w 12"/>
              <a:gd name="T5" fmla="*/ 2521109 h 5"/>
              <a:gd name="T6" fmla="*/ 27722513 w 12"/>
              <a:gd name="T7" fmla="*/ 0 h 5"/>
              <a:gd name="T8" fmla="*/ 30241875 w 12"/>
              <a:gd name="T9" fmla="*/ 10081260 h 5"/>
              <a:gd name="T10" fmla="*/ 0 60000 65536"/>
              <a:gd name="T11" fmla="*/ 0 60000 65536"/>
              <a:gd name="T12" fmla="*/ 0 60000 65536"/>
              <a:gd name="T13" fmla="*/ 0 60000 65536"/>
              <a:gd name="T14" fmla="*/ 0 60000 65536"/>
              <a:gd name="T15" fmla="*/ 0 w 12"/>
              <a:gd name="T16" fmla="*/ 0 h 5"/>
              <a:gd name="T17" fmla="*/ 12 w 12"/>
              <a:gd name="T18" fmla="*/ 5 h 5"/>
            </a:gdLst>
            <a:ahLst/>
            <a:cxnLst>
              <a:cxn ang="T10">
                <a:pos x="T0" y="T1"/>
              </a:cxn>
              <a:cxn ang="T11">
                <a:pos x="T2" y="T3"/>
              </a:cxn>
              <a:cxn ang="T12">
                <a:pos x="T4" y="T5"/>
              </a:cxn>
              <a:cxn ang="T13">
                <a:pos x="T6" y="T7"/>
              </a:cxn>
              <a:cxn ang="T14">
                <a:pos x="T8" y="T9"/>
              </a:cxn>
            </a:cxnLst>
            <a:rect l="T15" t="T16" r="T17" b="T18"/>
            <a:pathLst>
              <a:path w="12" h="5">
                <a:moveTo>
                  <a:pt x="12" y="4"/>
                </a:moveTo>
                <a:lnTo>
                  <a:pt x="0" y="5"/>
                </a:lnTo>
                <a:lnTo>
                  <a:pt x="0" y="1"/>
                </a:lnTo>
                <a:lnTo>
                  <a:pt x="11" y="0"/>
                </a:lnTo>
                <a:lnTo>
                  <a:pt x="1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0" name="Rectangle 354"/>
          <p:cNvSpPr>
            <a:spLocks noChangeArrowheads="1"/>
          </p:cNvSpPr>
          <p:nvPr/>
        </p:nvSpPr>
        <p:spPr bwMode="auto">
          <a:xfrm>
            <a:off x="4665663" y="3605213"/>
            <a:ext cx="6350"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01" name="Freeform 355"/>
          <p:cNvSpPr>
            <a:spLocks/>
          </p:cNvSpPr>
          <p:nvPr/>
        </p:nvSpPr>
        <p:spPr bwMode="auto">
          <a:xfrm>
            <a:off x="4605338" y="3609975"/>
            <a:ext cx="30162" cy="11113"/>
          </a:xfrm>
          <a:custGeom>
            <a:avLst/>
            <a:gdLst>
              <a:gd name="T0" fmla="*/ 47882969 w 19"/>
              <a:gd name="T1" fmla="*/ 10081079 h 7"/>
              <a:gd name="T2" fmla="*/ 2520908 w 19"/>
              <a:gd name="T3" fmla="*/ 17642681 h 7"/>
              <a:gd name="T4" fmla="*/ 0 w 19"/>
              <a:gd name="T5" fmla="*/ 5040539 h 7"/>
              <a:gd name="T6" fmla="*/ 47882969 w 19"/>
              <a:gd name="T7" fmla="*/ 0 h 7"/>
              <a:gd name="T8" fmla="*/ 47882969 w 19"/>
              <a:gd name="T9" fmla="*/ 10081079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9" y="4"/>
                </a:moveTo>
                <a:lnTo>
                  <a:pt x="1" y="7"/>
                </a:lnTo>
                <a:lnTo>
                  <a:pt x="0" y="2"/>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2" name="Freeform 356"/>
          <p:cNvSpPr>
            <a:spLocks/>
          </p:cNvSpPr>
          <p:nvPr/>
        </p:nvSpPr>
        <p:spPr bwMode="auto">
          <a:xfrm>
            <a:off x="4603750" y="3613150"/>
            <a:ext cx="3175" cy="7938"/>
          </a:xfrm>
          <a:custGeom>
            <a:avLst/>
            <a:gdLst>
              <a:gd name="T0" fmla="*/ 5040313 w 2"/>
              <a:gd name="T1" fmla="*/ 12602369 h 5"/>
              <a:gd name="T2" fmla="*/ 2520950 w 2"/>
              <a:gd name="T3" fmla="*/ 12602369 h 5"/>
              <a:gd name="T4" fmla="*/ 0 w 2"/>
              <a:gd name="T5" fmla="*/ 0 h 5"/>
              <a:gd name="T6" fmla="*/ 2520950 w 2"/>
              <a:gd name="T7" fmla="*/ 0 h 5"/>
              <a:gd name="T8" fmla="*/ 5040313 w 2"/>
              <a:gd name="T9" fmla="*/ 12602369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lnTo>
                  <a:pt x="1" y="5"/>
                </a:lnTo>
                <a:lnTo>
                  <a:pt x="0" y="0"/>
                </a:lnTo>
                <a:lnTo>
                  <a:pt x="1" y="0"/>
                </a:lnTo>
                <a:lnTo>
                  <a:pt x="2"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3" name="Freeform 357"/>
          <p:cNvSpPr>
            <a:spLocks/>
          </p:cNvSpPr>
          <p:nvPr/>
        </p:nvSpPr>
        <p:spPr bwMode="auto">
          <a:xfrm>
            <a:off x="4570413" y="3617913"/>
            <a:ext cx="4762" cy="6350"/>
          </a:xfrm>
          <a:custGeom>
            <a:avLst/>
            <a:gdLst>
              <a:gd name="T0" fmla="*/ 7560469 w 3"/>
              <a:gd name="T1" fmla="*/ 10080625 h 4"/>
              <a:gd name="T2" fmla="*/ 0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0"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4" name="Freeform 358"/>
          <p:cNvSpPr>
            <a:spLocks/>
          </p:cNvSpPr>
          <p:nvPr/>
        </p:nvSpPr>
        <p:spPr bwMode="auto">
          <a:xfrm>
            <a:off x="4567238" y="3617913"/>
            <a:ext cx="3175" cy="6350"/>
          </a:xfrm>
          <a:custGeom>
            <a:avLst/>
            <a:gdLst>
              <a:gd name="T0" fmla="*/ 5040313 w 2"/>
              <a:gd name="T1" fmla="*/ 10080625 h 4"/>
              <a:gd name="T2" fmla="*/ 2520950 w 2"/>
              <a:gd name="T3" fmla="*/ 10080625 h 4"/>
              <a:gd name="T4" fmla="*/ 0 w 2"/>
              <a:gd name="T5" fmla="*/ 0 h 4"/>
              <a:gd name="T6" fmla="*/ 5040313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1" y="4"/>
                </a:lnTo>
                <a:lnTo>
                  <a:pt x="0" y="0"/>
                </a:lnTo>
                <a:lnTo>
                  <a:pt x="2"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5" name="Freeform 359"/>
          <p:cNvSpPr>
            <a:spLocks/>
          </p:cNvSpPr>
          <p:nvPr/>
        </p:nvSpPr>
        <p:spPr bwMode="auto">
          <a:xfrm>
            <a:off x="4543425" y="3617913"/>
            <a:ext cx="25400" cy="11112"/>
          </a:xfrm>
          <a:custGeom>
            <a:avLst/>
            <a:gdLst>
              <a:gd name="T0" fmla="*/ 40322500 w 16"/>
              <a:gd name="T1" fmla="*/ 10080171 h 7"/>
              <a:gd name="T2" fmla="*/ 0 w 16"/>
              <a:gd name="T3" fmla="*/ 17641094 h 7"/>
              <a:gd name="T4" fmla="*/ 0 w 16"/>
              <a:gd name="T5" fmla="*/ 7560922 h 7"/>
              <a:gd name="T6" fmla="*/ 37801550 w 16"/>
              <a:gd name="T7" fmla="*/ 0 h 7"/>
              <a:gd name="T8" fmla="*/ 40322500 w 16"/>
              <a:gd name="T9" fmla="*/ 1008017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6" y="4"/>
                </a:moveTo>
                <a:lnTo>
                  <a:pt x="0" y="7"/>
                </a:lnTo>
                <a:lnTo>
                  <a:pt x="0" y="3"/>
                </a:lnTo>
                <a:lnTo>
                  <a:pt x="15" y="0"/>
                </a:lnTo>
                <a:lnTo>
                  <a:pt x="1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6" name="Freeform 360"/>
          <p:cNvSpPr>
            <a:spLocks/>
          </p:cNvSpPr>
          <p:nvPr/>
        </p:nvSpPr>
        <p:spPr bwMode="auto">
          <a:xfrm>
            <a:off x="4483100" y="3627438"/>
            <a:ext cx="30163" cy="7937"/>
          </a:xfrm>
          <a:custGeom>
            <a:avLst/>
            <a:gdLst>
              <a:gd name="T0" fmla="*/ 47884556 w 19"/>
              <a:gd name="T1" fmla="*/ 10079990 h 5"/>
              <a:gd name="T2" fmla="*/ 0 w 19"/>
              <a:gd name="T3" fmla="*/ 12600781 h 5"/>
              <a:gd name="T4" fmla="*/ 0 w 19"/>
              <a:gd name="T5" fmla="*/ 2520791 h 5"/>
              <a:gd name="T6" fmla="*/ 47884556 w 19"/>
              <a:gd name="T7" fmla="*/ 0 h 5"/>
              <a:gd name="T8" fmla="*/ 47884556 w 19"/>
              <a:gd name="T9" fmla="*/ 1007999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19" y="4"/>
                </a:moveTo>
                <a:lnTo>
                  <a:pt x="0" y="5"/>
                </a:lnTo>
                <a:lnTo>
                  <a:pt x="0" y="1"/>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7" name="Freeform 361"/>
          <p:cNvSpPr>
            <a:spLocks/>
          </p:cNvSpPr>
          <p:nvPr/>
        </p:nvSpPr>
        <p:spPr bwMode="auto">
          <a:xfrm>
            <a:off x="4430713" y="3633788"/>
            <a:ext cx="22225" cy="9525"/>
          </a:xfrm>
          <a:custGeom>
            <a:avLst/>
            <a:gdLst>
              <a:gd name="T0" fmla="*/ 35282188 w 14"/>
              <a:gd name="T1" fmla="*/ 10080625 h 6"/>
              <a:gd name="T2" fmla="*/ 2520950 w 14"/>
              <a:gd name="T3" fmla="*/ 15120938 h 6"/>
              <a:gd name="T4" fmla="*/ 0 w 14"/>
              <a:gd name="T5" fmla="*/ 5040313 h 6"/>
              <a:gd name="T6" fmla="*/ 30241875 w 14"/>
              <a:gd name="T7" fmla="*/ 0 h 6"/>
              <a:gd name="T8" fmla="*/ 35282188 w 14"/>
              <a:gd name="T9" fmla="*/ 10080625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4" y="4"/>
                </a:moveTo>
                <a:lnTo>
                  <a:pt x="1" y="6"/>
                </a:lnTo>
                <a:lnTo>
                  <a:pt x="0" y="2"/>
                </a:lnTo>
                <a:lnTo>
                  <a:pt x="12" y="0"/>
                </a:lnTo>
                <a:lnTo>
                  <a:pt x="1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8" name="Freeform 362"/>
          <p:cNvSpPr>
            <a:spLocks/>
          </p:cNvSpPr>
          <p:nvPr/>
        </p:nvSpPr>
        <p:spPr bwMode="auto">
          <a:xfrm>
            <a:off x="4419600" y="3636963"/>
            <a:ext cx="12700" cy="6350"/>
          </a:xfrm>
          <a:custGeom>
            <a:avLst/>
            <a:gdLst>
              <a:gd name="T0" fmla="*/ 20161250 w 8"/>
              <a:gd name="T1" fmla="*/ 10080625 h 4"/>
              <a:gd name="T2" fmla="*/ 5040313 w 8"/>
              <a:gd name="T3" fmla="*/ 10080625 h 4"/>
              <a:gd name="T4" fmla="*/ 0 w 8"/>
              <a:gd name="T5" fmla="*/ 0 h 4"/>
              <a:gd name="T6" fmla="*/ 17640300 w 8"/>
              <a:gd name="T7" fmla="*/ 0 h 4"/>
              <a:gd name="T8" fmla="*/ 20161250 w 8"/>
              <a:gd name="T9" fmla="*/ 1008062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2" y="4"/>
                </a:lnTo>
                <a:lnTo>
                  <a:pt x="0" y="0"/>
                </a:lnTo>
                <a:lnTo>
                  <a:pt x="7" y="0"/>
                </a:lnTo>
                <a:lnTo>
                  <a:pt x="8"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09" name="Freeform 363"/>
          <p:cNvSpPr>
            <a:spLocks/>
          </p:cNvSpPr>
          <p:nvPr/>
        </p:nvSpPr>
        <p:spPr bwMode="auto">
          <a:xfrm>
            <a:off x="4370388" y="3641725"/>
            <a:ext cx="19050" cy="9525"/>
          </a:xfrm>
          <a:custGeom>
            <a:avLst/>
            <a:gdLst>
              <a:gd name="T0" fmla="*/ 30241875 w 12"/>
              <a:gd name="T1" fmla="*/ 10080625 h 6"/>
              <a:gd name="T2" fmla="*/ 2520950 w 12"/>
              <a:gd name="T3" fmla="*/ 15120938 h 6"/>
              <a:gd name="T4" fmla="*/ 0 w 12"/>
              <a:gd name="T5" fmla="*/ 7561263 h 6"/>
              <a:gd name="T6" fmla="*/ 30241875 w 12"/>
              <a:gd name="T7" fmla="*/ 0 h 6"/>
              <a:gd name="T8" fmla="*/ 30241875 w 12"/>
              <a:gd name="T9" fmla="*/ 10080625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4"/>
                </a:moveTo>
                <a:lnTo>
                  <a:pt x="1" y="6"/>
                </a:lnTo>
                <a:lnTo>
                  <a:pt x="0" y="3"/>
                </a:lnTo>
                <a:lnTo>
                  <a:pt x="12" y="0"/>
                </a:lnTo>
                <a:lnTo>
                  <a:pt x="1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0" name="Freeform 364"/>
          <p:cNvSpPr>
            <a:spLocks/>
          </p:cNvSpPr>
          <p:nvPr/>
        </p:nvSpPr>
        <p:spPr bwMode="auto">
          <a:xfrm>
            <a:off x="4359275" y="3646488"/>
            <a:ext cx="12700" cy="6350"/>
          </a:xfrm>
          <a:custGeom>
            <a:avLst/>
            <a:gdLst>
              <a:gd name="T0" fmla="*/ 20161250 w 8"/>
              <a:gd name="T1" fmla="*/ 7559675 h 4"/>
              <a:gd name="T2" fmla="*/ 0 w 8"/>
              <a:gd name="T3" fmla="*/ 10080625 h 4"/>
              <a:gd name="T4" fmla="*/ 0 w 8"/>
              <a:gd name="T5" fmla="*/ 0 h 4"/>
              <a:gd name="T6" fmla="*/ 17640300 w 8"/>
              <a:gd name="T7" fmla="*/ 0 h 4"/>
              <a:gd name="T8" fmla="*/ 20161250 w 8"/>
              <a:gd name="T9" fmla="*/ 755967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3"/>
                </a:moveTo>
                <a:lnTo>
                  <a:pt x="0" y="4"/>
                </a:lnTo>
                <a:lnTo>
                  <a:pt x="0" y="0"/>
                </a:lnTo>
                <a:lnTo>
                  <a:pt x="7" y="0"/>
                </a:lnTo>
                <a:lnTo>
                  <a:pt x="8"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1" name="Freeform 365"/>
          <p:cNvSpPr>
            <a:spLocks/>
          </p:cNvSpPr>
          <p:nvPr/>
        </p:nvSpPr>
        <p:spPr bwMode="auto">
          <a:xfrm>
            <a:off x="4298950" y="3651250"/>
            <a:ext cx="30163" cy="9525"/>
          </a:xfrm>
          <a:custGeom>
            <a:avLst/>
            <a:gdLst>
              <a:gd name="T0" fmla="*/ 47884556 w 19"/>
              <a:gd name="T1" fmla="*/ 10080625 h 6"/>
              <a:gd name="T2" fmla="*/ 5040396 w 19"/>
              <a:gd name="T3" fmla="*/ 15120938 h 6"/>
              <a:gd name="T4" fmla="*/ 0 w 19"/>
              <a:gd name="T5" fmla="*/ 5040313 h 6"/>
              <a:gd name="T6" fmla="*/ 47884556 w 19"/>
              <a:gd name="T7" fmla="*/ 0 h 6"/>
              <a:gd name="T8" fmla="*/ 47884556 w 19"/>
              <a:gd name="T9" fmla="*/ 10080625 h 6"/>
              <a:gd name="T10" fmla="*/ 0 60000 65536"/>
              <a:gd name="T11" fmla="*/ 0 60000 65536"/>
              <a:gd name="T12" fmla="*/ 0 60000 65536"/>
              <a:gd name="T13" fmla="*/ 0 60000 65536"/>
              <a:gd name="T14" fmla="*/ 0 60000 65536"/>
              <a:gd name="T15" fmla="*/ 0 w 19"/>
              <a:gd name="T16" fmla="*/ 0 h 6"/>
              <a:gd name="T17" fmla="*/ 19 w 19"/>
              <a:gd name="T18" fmla="*/ 6 h 6"/>
            </a:gdLst>
            <a:ahLst/>
            <a:cxnLst>
              <a:cxn ang="T10">
                <a:pos x="T0" y="T1"/>
              </a:cxn>
              <a:cxn ang="T11">
                <a:pos x="T2" y="T3"/>
              </a:cxn>
              <a:cxn ang="T12">
                <a:pos x="T4" y="T5"/>
              </a:cxn>
              <a:cxn ang="T13">
                <a:pos x="T6" y="T7"/>
              </a:cxn>
              <a:cxn ang="T14">
                <a:pos x="T8" y="T9"/>
              </a:cxn>
            </a:cxnLst>
            <a:rect l="T15" t="T16" r="T17" b="T18"/>
            <a:pathLst>
              <a:path w="19" h="6">
                <a:moveTo>
                  <a:pt x="19" y="4"/>
                </a:moveTo>
                <a:lnTo>
                  <a:pt x="2" y="6"/>
                </a:lnTo>
                <a:lnTo>
                  <a:pt x="0" y="2"/>
                </a:lnTo>
                <a:lnTo>
                  <a:pt x="19" y="0"/>
                </a:lnTo>
                <a:lnTo>
                  <a:pt x="1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2" name="Freeform 366"/>
          <p:cNvSpPr>
            <a:spLocks/>
          </p:cNvSpPr>
          <p:nvPr/>
        </p:nvSpPr>
        <p:spPr bwMode="auto">
          <a:xfrm>
            <a:off x="4297363" y="3654425"/>
            <a:ext cx="4762" cy="6350"/>
          </a:xfrm>
          <a:custGeom>
            <a:avLst/>
            <a:gdLst>
              <a:gd name="T0" fmla="*/ 7560469 w 3"/>
              <a:gd name="T1" fmla="*/ 10080625 h 4"/>
              <a:gd name="T2" fmla="*/ 2520685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3" name="Freeform 367"/>
          <p:cNvSpPr>
            <a:spLocks/>
          </p:cNvSpPr>
          <p:nvPr/>
        </p:nvSpPr>
        <p:spPr bwMode="auto">
          <a:xfrm>
            <a:off x="4257675" y="3659188"/>
            <a:ext cx="11113" cy="7937"/>
          </a:xfrm>
          <a:custGeom>
            <a:avLst/>
            <a:gdLst>
              <a:gd name="T0" fmla="*/ 17642681 w 7"/>
              <a:gd name="T1" fmla="*/ 10079990 h 5"/>
              <a:gd name="T2" fmla="*/ 5040539 w 7"/>
              <a:gd name="T3" fmla="*/ 12600781 h 5"/>
              <a:gd name="T4" fmla="*/ 0 w 7"/>
              <a:gd name="T5" fmla="*/ 2520791 h 5"/>
              <a:gd name="T6" fmla="*/ 15121618 w 7"/>
              <a:gd name="T7" fmla="*/ 0 h 5"/>
              <a:gd name="T8" fmla="*/ 17642681 w 7"/>
              <a:gd name="T9" fmla="*/ 1007999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2" y="5"/>
                </a:lnTo>
                <a:lnTo>
                  <a:pt x="0" y="1"/>
                </a:lnTo>
                <a:lnTo>
                  <a:pt x="6"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4" name="Freeform 368"/>
          <p:cNvSpPr>
            <a:spLocks/>
          </p:cNvSpPr>
          <p:nvPr/>
        </p:nvSpPr>
        <p:spPr bwMode="auto">
          <a:xfrm>
            <a:off x="4237038" y="3660775"/>
            <a:ext cx="23812" cy="11113"/>
          </a:xfrm>
          <a:custGeom>
            <a:avLst/>
            <a:gdLst>
              <a:gd name="T0" fmla="*/ 37802344 w 15"/>
              <a:gd name="T1" fmla="*/ 10081079 h 7"/>
              <a:gd name="T2" fmla="*/ 2520897 w 15"/>
              <a:gd name="T3" fmla="*/ 17642681 h 7"/>
              <a:gd name="T4" fmla="*/ 0 w 15"/>
              <a:gd name="T5" fmla="*/ 7561603 h 7"/>
              <a:gd name="T6" fmla="*/ 32762137 w 15"/>
              <a:gd name="T7" fmla="*/ 0 h 7"/>
              <a:gd name="T8" fmla="*/ 37802344 w 15"/>
              <a:gd name="T9" fmla="*/ 10081079 h 7"/>
              <a:gd name="T10" fmla="*/ 0 60000 65536"/>
              <a:gd name="T11" fmla="*/ 0 60000 65536"/>
              <a:gd name="T12" fmla="*/ 0 60000 65536"/>
              <a:gd name="T13" fmla="*/ 0 60000 65536"/>
              <a:gd name="T14" fmla="*/ 0 60000 65536"/>
              <a:gd name="T15" fmla="*/ 0 w 15"/>
              <a:gd name="T16" fmla="*/ 0 h 7"/>
              <a:gd name="T17" fmla="*/ 15 w 15"/>
              <a:gd name="T18" fmla="*/ 7 h 7"/>
            </a:gdLst>
            <a:ahLst/>
            <a:cxnLst>
              <a:cxn ang="T10">
                <a:pos x="T0" y="T1"/>
              </a:cxn>
              <a:cxn ang="T11">
                <a:pos x="T2" y="T3"/>
              </a:cxn>
              <a:cxn ang="T12">
                <a:pos x="T4" y="T5"/>
              </a:cxn>
              <a:cxn ang="T13">
                <a:pos x="T6" y="T7"/>
              </a:cxn>
              <a:cxn ang="T14">
                <a:pos x="T8" y="T9"/>
              </a:cxn>
            </a:cxnLst>
            <a:rect l="T15" t="T16" r="T17" b="T18"/>
            <a:pathLst>
              <a:path w="15" h="7">
                <a:moveTo>
                  <a:pt x="15" y="4"/>
                </a:moveTo>
                <a:lnTo>
                  <a:pt x="1" y="7"/>
                </a:lnTo>
                <a:lnTo>
                  <a:pt x="0" y="3"/>
                </a:lnTo>
                <a:lnTo>
                  <a:pt x="13" y="0"/>
                </a:lnTo>
                <a:lnTo>
                  <a:pt x="1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5" name="Rectangle 369"/>
          <p:cNvSpPr>
            <a:spLocks noChangeArrowheads="1"/>
          </p:cNvSpPr>
          <p:nvPr/>
        </p:nvSpPr>
        <p:spPr bwMode="auto">
          <a:xfrm>
            <a:off x="4206875" y="3670300"/>
            <a:ext cx="1588"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16" name="Rectangle 370"/>
          <p:cNvSpPr>
            <a:spLocks noChangeArrowheads="1"/>
          </p:cNvSpPr>
          <p:nvPr/>
        </p:nvSpPr>
        <p:spPr bwMode="auto">
          <a:xfrm>
            <a:off x="4200525" y="3670300"/>
            <a:ext cx="6350"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17" name="Freeform 371"/>
          <p:cNvSpPr>
            <a:spLocks/>
          </p:cNvSpPr>
          <p:nvPr/>
        </p:nvSpPr>
        <p:spPr bwMode="auto">
          <a:xfrm>
            <a:off x="4183063" y="3670300"/>
            <a:ext cx="17462" cy="11113"/>
          </a:xfrm>
          <a:custGeom>
            <a:avLst/>
            <a:gdLst>
              <a:gd name="T0" fmla="*/ 27721719 w 11"/>
              <a:gd name="T1" fmla="*/ 10081079 h 7"/>
              <a:gd name="T2" fmla="*/ 0 w 11"/>
              <a:gd name="T3" fmla="*/ 17642681 h 7"/>
              <a:gd name="T4" fmla="*/ 0 w 11"/>
              <a:gd name="T5" fmla="*/ 5040539 h 7"/>
              <a:gd name="T6" fmla="*/ 27721719 w 11"/>
              <a:gd name="T7" fmla="*/ 0 h 7"/>
              <a:gd name="T8" fmla="*/ 27721719 w 11"/>
              <a:gd name="T9" fmla="*/ 10081079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4"/>
                </a:moveTo>
                <a:lnTo>
                  <a:pt x="0" y="7"/>
                </a:lnTo>
                <a:lnTo>
                  <a:pt x="0" y="2"/>
                </a:lnTo>
                <a:lnTo>
                  <a:pt x="11" y="0"/>
                </a:lnTo>
                <a:lnTo>
                  <a:pt x="1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18" name="Rectangle 372"/>
          <p:cNvSpPr>
            <a:spLocks noChangeArrowheads="1"/>
          </p:cNvSpPr>
          <p:nvPr/>
        </p:nvSpPr>
        <p:spPr bwMode="auto">
          <a:xfrm>
            <a:off x="4176713" y="3673475"/>
            <a:ext cx="6350" cy="7938"/>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19" name="Freeform 373"/>
          <p:cNvSpPr>
            <a:spLocks/>
          </p:cNvSpPr>
          <p:nvPr/>
        </p:nvSpPr>
        <p:spPr bwMode="auto">
          <a:xfrm>
            <a:off x="4135438" y="3678238"/>
            <a:ext cx="11112" cy="9525"/>
          </a:xfrm>
          <a:custGeom>
            <a:avLst/>
            <a:gdLst>
              <a:gd name="T0" fmla="*/ 17641094 w 7"/>
              <a:gd name="T1" fmla="*/ 10080625 h 6"/>
              <a:gd name="T2" fmla="*/ 0 w 7"/>
              <a:gd name="T3" fmla="*/ 15120938 h 6"/>
              <a:gd name="T4" fmla="*/ 0 w 7"/>
              <a:gd name="T5" fmla="*/ 5040313 h 6"/>
              <a:gd name="T6" fmla="*/ 17641094 w 7"/>
              <a:gd name="T7" fmla="*/ 0 h 6"/>
              <a:gd name="T8" fmla="*/ 17641094 w 7"/>
              <a:gd name="T9" fmla="*/ 1008062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0" y="6"/>
                </a:lnTo>
                <a:lnTo>
                  <a:pt x="0" y="2"/>
                </a:lnTo>
                <a:lnTo>
                  <a:pt x="7" y="0"/>
                </a:lnTo>
                <a:lnTo>
                  <a:pt x="7"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0" name="Freeform 374"/>
          <p:cNvSpPr>
            <a:spLocks/>
          </p:cNvSpPr>
          <p:nvPr/>
        </p:nvSpPr>
        <p:spPr bwMode="auto">
          <a:xfrm>
            <a:off x="4127500" y="3681413"/>
            <a:ext cx="7938" cy="7937"/>
          </a:xfrm>
          <a:custGeom>
            <a:avLst/>
            <a:gdLst>
              <a:gd name="T0" fmla="*/ 12602369 w 5"/>
              <a:gd name="T1" fmla="*/ 10079990 h 5"/>
              <a:gd name="T2" fmla="*/ 0 w 5"/>
              <a:gd name="T3" fmla="*/ 12600781 h 5"/>
              <a:gd name="T4" fmla="*/ 0 w 5"/>
              <a:gd name="T5" fmla="*/ 2520791 h 5"/>
              <a:gd name="T6" fmla="*/ 12602369 w 5"/>
              <a:gd name="T7" fmla="*/ 0 h 5"/>
              <a:gd name="T8" fmla="*/ 12602369 w 5"/>
              <a:gd name="T9" fmla="*/ 1007999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0" y="5"/>
                </a:lnTo>
                <a:lnTo>
                  <a:pt x="0" y="1"/>
                </a:lnTo>
                <a:lnTo>
                  <a:pt x="5"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1" name="Freeform 375"/>
          <p:cNvSpPr>
            <a:spLocks/>
          </p:cNvSpPr>
          <p:nvPr/>
        </p:nvSpPr>
        <p:spPr bwMode="auto">
          <a:xfrm>
            <a:off x="4117975" y="3683000"/>
            <a:ext cx="9525" cy="6350"/>
          </a:xfrm>
          <a:custGeom>
            <a:avLst/>
            <a:gdLst>
              <a:gd name="T0" fmla="*/ 15120938 w 6"/>
              <a:gd name="T1" fmla="*/ 10080625 h 4"/>
              <a:gd name="T2" fmla="*/ 5040313 w 6"/>
              <a:gd name="T3" fmla="*/ 10080625 h 4"/>
              <a:gd name="T4" fmla="*/ 0 w 6"/>
              <a:gd name="T5" fmla="*/ 0 h 4"/>
              <a:gd name="T6" fmla="*/ 15120938 w 6"/>
              <a:gd name="T7" fmla="*/ 0 h 4"/>
              <a:gd name="T8" fmla="*/ 15120938 w 6"/>
              <a:gd name="T9" fmla="*/ 1008062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4"/>
                </a:moveTo>
                <a:lnTo>
                  <a:pt x="2" y="4"/>
                </a:lnTo>
                <a:lnTo>
                  <a:pt x="0" y="0"/>
                </a:lnTo>
                <a:lnTo>
                  <a:pt x="6"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2" name="Freeform 376"/>
          <p:cNvSpPr>
            <a:spLocks/>
          </p:cNvSpPr>
          <p:nvPr/>
        </p:nvSpPr>
        <p:spPr bwMode="auto">
          <a:xfrm>
            <a:off x="4113213" y="3683000"/>
            <a:ext cx="7937" cy="7938"/>
          </a:xfrm>
          <a:custGeom>
            <a:avLst/>
            <a:gdLst>
              <a:gd name="T0" fmla="*/ 12600781 w 5"/>
              <a:gd name="T1" fmla="*/ 10081260 h 5"/>
              <a:gd name="T2" fmla="*/ 5039995 w 5"/>
              <a:gd name="T3" fmla="*/ 12602369 h 5"/>
              <a:gd name="T4" fmla="*/ 0 w 5"/>
              <a:gd name="T5" fmla="*/ 2521109 h 5"/>
              <a:gd name="T6" fmla="*/ 7560786 w 5"/>
              <a:gd name="T7" fmla="*/ 0 h 5"/>
              <a:gd name="T8" fmla="*/ 12600781 w 5"/>
              <a:gd name="T9" fmla="*/ 100812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2" y="5"/>
                </a:lnTo>
                <a:lnTo>
                  <a:pt x="0" y="1"/>
                </a:lnTo>
                <a:lnTo>
                  <a:pt x="3" y="0"/>
                </a:lnTo>
                <a:lnTo>
                  <a:pt x="5"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3" name="Freeform 377"/>
          <p:cNvSpPr>
            <a:spLocks/>
          </p:cNvSpPr>
          <p:nvPr/>
        </p:nvSpPr>
        <p:spPr bwMode="auto">
          <a:xfrm>
            <a:off x="4070350" y="3689350"/>
            <a:ext cx="15875" cy="7938"/>
          </a:xfrm>
          <a:custGeom>
            <a:avLst/>
            <a:gdLst>
              <a:gd name="T0" fmla="*/ 25201563 w 10"/>
              <a:gd name="T1" fmla="*/ 10081260 h 5"/>
              <a:gd name="T2" fmla="*/ 5040313 w 10"/>
              <a:gd name="T3" fmla="*/ 12602369 h 5"/>
              <a:gd name="T4" fmla="*/ 0 w 10"/>
              <a:gd name="T5" fmla="*/ 2521109 h 5"/>
              <a:gd name="T6" fmla="*/ 20161250 w 10"/>
              <a:gd name="T7" fmla="*/ 0 h 5"/>
              <a:gd name="T8" fmla="*/ 25201563 w 10"/>
              <a:gd name="T9" fmla="*/ 1008126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lnTo>
                  <a:pt x="2" y="5"/>
                </a:lnTo>
                <a:lnTo>
                  <a:pt x="0" y="1"/>
                </a:lnTo>
                <a:lnTo>
                  <a:pt x="8" y="0"/>
                </a:lnTo>
                <a:lnTo>
                  <a:pt x="1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4" name="Freeform 378"/>
          <p:cNvSpPr>
            <a:spLocks/>
          </p:cNvSpPr>
          <p:nvPr/>
        </p:nvSpPr>
        <p:spPr bwMode="auto">
          <a:xfrm>
            <a:off x="4056063" y="3690938"/>
            <a:ext cx="17462" cy="9525"/>
          </a:xfrm>
          <a:custGeom>
            <a:avLst/>
            <a:gdLst>
              <a:gd name="T0" fmla="*/ 27721719 w 11"/>
              <a:gd name="T1" fmla="*/ 10080625 h 6"/>
              <a:gd name="T2" fmla="*/ 2520878 w 11"/>
              <a:gd name="T3" fmla="*/ 15120938 h 6"/>
              <a:gd name="T4" fmla="*/ 0 w 11"/>
              <a:gd name="T5" fmla="*/ 5040313 h 6"/>
              <a:gd name="T6" fmla="*/ 22681551 w 11"/>
              <a:gd name="T7" fmla="*/ 0 h 6"/>
              <a:gd name="T8" fmla="*/ 27721719 w 11"/>
              <a:gd name="T9" fmla="*/ 1008062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lnTo>
                  <a:pt x="1" y="6"/>
                </a:lnTo>
                <a:lnTo>
                  <a:pt x="0" y="2"/>
                </a:lnTo>
                <a:lnTo>
                  <a:pt x="9" y="0"/>
                </a:lnTo>
                <a:lnTo>
                  <a:pt x="1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5" name="Freeform 379"/>
          <p:cNvSpPr>
            <a:spLocks/>
          </p:cNvSpPr>
          <p:nvPr/>
        </p:nvSpPr>
        <p:spPr bwMode="auto">
          <a:xfrm>
            <a:off x="4052888" y="3694113"/>
            <a:ext cx="4762" cy="6350"/>
          </a:xfrm>
          <a:custGeom>
            <a:avLst/>
            <a:gdLst>
              <a:gd name="T0" fmla="*/ 7560469 w 3"/>
              <a:gd name="T1" fmla="*/ 10080625 h 4"/>
              <a:gd name="T2" fmla="*/ 5039783 w 3"/>
              <a:gd name="T3" fmla="*/ 10080625 h 4"/>
              <a:gd name="T4" fmla="*/ 0 w 3"/>
              <a:gd name="T5" fmla="*/ 0 h 4"/>
              <a:gd name="T6" fmla="*/ 5039783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2" y="4"/>
                </a:lnTo>
                <a:lnTo>
                  <a:pt x="0" y="0"/>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6" name="Freeform 380"/>
          <p:cNvSpPr>
            <a:spLocks/>
          </p:cNvSpPr>
          <p:nvPr/>
        </p:nvSpPr>
        <p:spPr bwMode="auto">
          <a:xfrm>
            <a:off x="4021138" y="3700463"/>
            <a:ext cx="4762" cy="6350"/>
          </a:xfrm>
          <a:custGeom>
            <a:avLst/>
            <a:gdLst>
              <a:gd name="T0" fmla="*/ 7560469 w 3"/>
              <a:gd name="T1" fmla="*/ 10080625 h 4"/>
              <a:gd name="T2" fmla="*/ 2520685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1"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7" name="Freeform 381"/>
          <p:cNvSpPr>
            <a:spLocks/>
          </p:cNvSpPr>
          <p:nvPr/>
        </p:nvSpPr>
        <p:spPr bwMode="auto">
          <a:xfrm>
            <a:off x="4016375" y="3700463"/>
            <a:ext cx="6350" cy="6350"/>
          </a:xfrm>
          <a:custGeom>
            <a:avLst/>
            <a:gdLst>
              <a:gd name="T0" fmla="*/ 10080625 w 4"/>
              <a:gd name="T1" fmla="*/ 10080625 h 4"/>
              <a:gd name="T2" fmla="*/ 0 w 4"/>
              <a:gd name="T3" fmla="*/ 10080625 h 4"/>
              <a:gd name="T4" fmla="*/ 0 w 4"/>
              <a:gd name="T5" fmla="*/ 0 h 4"/>
              <a:gd name="T6" fmla="*/ 755967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0" y="4"/>
                </a:lnTo>
                <a:lnTo>
                  <a:pt x="0" y="0"/>
                </a:lnTo>
                <a:lnTo>
                  <a:pt x="3"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8" name="Freeform 382"/>
          <p:cNvSpPr>
            <a:spLocks/>
          </p:cNvSpPr>
          <p:nvPr/>
        </p:nvSpPr>
        <p:spPr bwMode="auto">
          <a:xfrm>
            <a:off x="4010025" y="3700463"/>
            <a:ext cx="6350" cy="7937"/>
          </a:xfrm>
          <a:custGeom>
            <a:avLst/>
            <a:gdLst>
              <a:gd name="T0" fmla="*/ 10080625 w 4"/>
              <a:gd name="T1" fmla="*/ 10079990 h 5"/>
              <a:gd name="T2" fmla="*/ 5040313 w 4"/>
              <a:gd name="T3" fmla="*/ 12600781 h 5"/>
              <a:gd name="T4" fmla="*/ 0 w 4"/>
              <a:gd name="T5" fmla="*/ 2520791 h 5"/>
              <a:gd name="T6" fmla="*/ 10080625 w 4"/>
              <a:gd name="T7" fmla="*/ 0 h 5"/>
              <a:gd name="T8" fmla="*/ 10080625 w 4"/>
              <a:gd name="T9" fmla="*/ 100799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2" y="5"/>
                </a:lnTo>
                <a:lnTo>
                  <a:pt x="0" y="1"/>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29" name="Freeform 383"/>
          <p:cNvSpPr>
            <a:spLocks/>
          </p:cNvSpPr>
          <p:nvPr/>
        </p:nvSpPr>
        <p:spPr bwMode="auto">
          <a:xfrm>
            <a:off x="4008438" y="3702050"/>
            <a:ext cx="4762" cy="6350"/>
          </a:xfrm>
          <a:custGeom>
            <a:avLst/>
            <a:gdLst>
              <a:gd name="T0" fmla="*/ 7560469 w 3"/>
              <a:gd name="T1" fmla="*/ 10080625 h 4"/>
              <a:gd name="T2" fmla="*/ 0 w 3"/>
              <a:gd name="T3" fmla="*/ 10080625 h 4"/>
              <a:gd name="T4" fmla="*/ 0 w 3"/>
              <a:gd name="T5" fmla="*/ 0 h 4"/>
              <a:gd name="T6" fmla="*/ 2520685 w 3"/>
              <a:gd name="T7" fmla="*/ 0 h 4"/>
              <a:gd name="T8" fmla="*/ 7560469 w 3"/>
              <a:gd name="T9" fmla="*/ 1008062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0" y="4"/>
                </a:lnTo>
                <a:lnTo>
                  <a:pt x="0" y="0"/>
                </a:lnTo>
                <a:lnTo>
                  <a:pt x="1"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0" name="Freeform 384"/>
          <p:cNvSpPr>
            <a:spLocks/>
          </p:cNvSpPr>
          <p:nvPr/>
        </p:nvSpPr>
        <p:spPr bwMode="auto">
          <a:xfrm>
            <a:off x="4002088" y="3702050"/>
            <a:ext cx="6350" cy="6350"/>
          </a:xfrm>
          <a:custGeom>
            <a:avLst/>
            <a:gdLst>
              <a:gd name="T0" fmla="*/ 10080625 w 4"/>
              <a:gd name="T1" fmla="*/ 10080625 h 4"/>
              <a:gd name="T2" fmla="*/ 0 w 4"/>
              <a:gd name="T3" fmla="*/ 10080625 h 4"/>
              <a:gd name="T4" fmla="*/ 0 w 4"/>
              <a:gd name="T5" fmla="*/ 2520950 h 4"/>
              <a:gd name="T6" fmla="*/ 1008062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0" y="4"/>
                </a:lnTo>
                <a:lnTo>
                  <a:pt x="0" y="1"/>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1" name="Freeform 385"/>
          <p:cNvSpPr>
            <a:spLocks/>
          </p:cNvSpPr>
          <p:nvPr/>
        </p:nvSpPr>
        <p:spPr bwMode="auto">
          <a:xfrm>
            <a:off x="3992563" y="3703638"/>
            <a:ext cx="9525" cy="7937"/>
          </a:xfrm>
          <a:custGeom>
            <a:avLst/>
            <a:gdLst>
              <a:gd name="T0" fmla="*/ 15120938 w 6"/>
              <a:gd name="T1" fmla="*/ 7560786 h 5"/>
              <a:gd name="T2" fmla="*/ 5040313 w 6"/>
              <a:gd name="T3" fmla="*/ 12600781 h 5"/>
              <a:gd name="T4" fmla="*/ 0 w 6"/>
              <a:gd name="T5" fmla="*/ 0 h 5"/>
              <a:gd name="T6" fmla="*/ 15120938 w 6"/>
              <a:gd name="T7" fmla="*/ 0 h 5"/>
              <a:gd name="T8" fmla="*/ 15120938 w 6"/>
              <a:gd name="T9" fmla="*/ 756078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3"/>
                </a:moveTo>
                <a:lnTo>
                  <a:pt x="2" y="5"/>
                </a:lnTo>
                <a:lnTo>
                  <a:pt x="0" y="0"/>
                </a:lnTo>
                <a:lnTo>
                  <a:pt x="6" y="0"/>
                </a:lnTo>
                <a:lnTo>
                  <a:pt x="6"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2" name="Freeform 386"/>
          <p:cNvSpPr>
            <a:spLocks/>
          </p:cNvSpPr>
          <p:nvPr/>
        </p:nvSpPr>
        <p:spPr bwMode="auto">
          <a:xfrm>
            <a:off x="3956050" y="3711575"/>
            <a:ext cx="9525" cy="6350"/>
          </a:xfrm>
          <a:custGeom>
            <a:avLst/>
            <a:gdLst>
              <a:gd name="T0" fmla="*/ 15120938 w 6"/>
              <a:gd name="T1" fmla="*/ 10080625 h 4"/>
              <a:gd name="T2" fmla="*/ 0 w 6"/>
              <a:gd name="T3" fmla="*/ 10080625 h 4"/>
              <a:gd name="T4" fmla="*/ 0 w 6"/>
              <a:gd name="T5" fmla="*/ 0 h 4"/>
              <a:gd name="T6" fmla="*/ 10080625 w 6"/>
              <a:gd name="T7" fmla="*/ 0 h 4"/>
              <a:gd name="T8" fmla="*/ 15120938 w 6"/>
              <a:gd name="T9" fmla="*/ 1008062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4"/>
                </a:moveTo>
                <a:lnTo>
                  <a:pt x="0" y="4"/>
                </a:lnTo>
                <a:lnTo>
                  <a:pt x="0" y="0"/>
                </a:lnTo>
                <a:lnTo>
                  <a:pt x="4" y="0"/>
                </a:lnTo>
                <a:lnTo>
                  <a:pt x="6"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3" name="Freeform 387"/>
          <p:cNvSpPr>
            <a:spLocks/>
          </p:cNvSpPr>
          <p:nvPr/>
        </p:nvSpPr>
        <p:spPr bwMode="auto">
          <a:xfrm>
            <a:off x="3949700" y="3711575"/>
            <a:ext cx="6350" cy="7938"/>
          </a:xfrm>
          <a:custGeom>
            <a:avLst/>
            <a:gdLst>
              <a:gd name="T0" fmla="*/ 10080625 w 4"/>
              <a:gd name="T1" fmla="*/ 10081260 h 5"/>
              <a:gd name="T2" fmla="*/ 5040313 w 4"/>
              <a:gd name="T3" fmla="*/ 12602369 h 5"/>
              <a:gd name="T4" fmla="*/ 0 w 4"/>
              <a:gd name="T5" fmla="*/ 2521109 h 5"/>
              <a:gd name="T6" fmla="*/ 10080625 w 4"/>
              <a:gd name="T7" fmla="*/ 0 h 5"/>
              <a:gd name="T8" fmla="*/ 10080625 w 4"/>
              <a:gd name="T9" fmla="*/ 1008126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lnTo>
                  <a:pt x="2" y="5"/>
                </a:lnTo>
                <a:lnTo>
                  <a:pt x="0" y="1"/>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4" name="Freeform 388"/>
          <p:cNvSpPr>
            <a:spLocks/>
          </p:cNvSpPr>
          <p:nvPr/>
        </p:nvSpPr>
        <p:spPr bwMode="auto">
          <a:xfrm>
            <a:off x="3946525" y="3713163"/>
            <a:ext cx="6350" cy="6350"/>
          </a:xfrm>
          <a:custGeom>
            <a:avLst/>
            <a:gdLst>
              <a:gd name="T0" fmla="*/ 10080625 w 4"/>
              <a:gd name="T1" fmla="*/ 10080625 h 4"/>
              <a:gd name="T2" fmla="*/ 2520950 w 4"/>
              <a:gd name="T3" fmla="*/ 10080625 h 4"/>
              <a:gd name="T4" fmla="*/ 0 w 4"/>
              <a:gd name="T5" fmla="*/ 0 h 4"/>
              <a:gd name="T6" fmla="*/ 5040313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2"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5" name="Freeform 389"/>
          <p:cNvSpPr>
            <a:spLocks/>
          </p:cNvSpPr>
          <p:nvPr/>
        </p:nvSpPr>
        <p:spPr bwMode="auto">
          <a:xfrm>
            <a:off x="3932238" y="3713163"/>
            <a:ext cx="15875" cy="7937"/>
          </a:xfrm>
          <a:custGeom>
            <a:avLst/>
            <a:gdLst>
              <a:gd name="T0" fmla="*/ 25201563 w 10"/>
              <a:gd name="T1" fmla="*/ 10079990 h 5"/>
              <a:gd name="T2" fmla="*/ 5040313 w 10"/>
              <a:gd name="T3" fmla="*/ 12600781 h 5"/>
              <a:gd name="T4" fmla="*/ 0 w 10"/>
              <a:gd name="T5" fmla="*/ 2520791 h 5"/>
              <a:gd name="T6" fmla="*/ 22682200 w 10"/>
              <a:gd name="T7" fmla="*/ 0 h 5"/>
              <a:gd name="T8" fmla="*/ 25201563 w 10"/>
              <a:gd name="T9" fmla="*/ 1007999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lnTo>
                  <a:pt x="2" y="5"/>
                </a:lnTo>
                <a:lnTo>
                  <a:pt x="0" y="1"/>
                </a:lnTo>
                <a:lnTo>
                  <a:pt x="9" y="0"/>
                </a:lnTo>
                <a:lnTo>
                  <a:pt x="10"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6" name="Freeform 390"/>
          <p:cNvSpPr>
            <a:spLocks/>
          </p:cNvSpPr>
          <p:nvPr/>
        </p:nvSpPr>
        <p:spPr bwMode="auto">
          <a:xfrm>
            <a:off x="3932238" y="3714750"/>
            <a:ext cx="3175" cy="6350"/>
          </a:xfrm>
          <a:custGeom>
            <a:avLst/>
            <a:gdLst>
              <a:gd name="T0" fmla="*/ 5040313 w 2"/>
              <a:gd name="T1" fmla="*/ 10080625 h 4"/>
              <a:gd name="T2" fmla="*/ 0 w 2"/>
              <a:gd name="T3" fmla="*/ 10080625 h 4"/>
              <a:gd name="T4" fmla="*/ 0 w 2"/>
              <a:gd name="T5" fmla="*/ 0 h 4"/>
              <a:gd name="T6" fmla="*/ 0 w 2"/>
              <a:gd name="T7" fmla="*/ 0 h 4"/>
              <a:gd name="T8" fmla="*/ 5040313 w 2"/>
              <a:gd name="T9" fmla="*/ 10080625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lnTo>
                  <a:pt x="0" y="4"/>
                </a:lnTo>
                <a:lnTo>
                  <a:pt x="0"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7" name="Freeform 391"/>
          <p:cNvSpPr>
            <a:spLocks/>
          </p:cNvSpPr>
          <p:nvPr/>
        </p:nvSpPr>
        <p:spPr bwMode="auto">
          <a:xfrm>
            <a:off x="3900488" y="3721100"/>
            <a:ext cx="1587" cy="6350"/>
          </a:xfrm>
          <a:custGeom>
            <a:avLst/>
            <a:gdLst>
              <a:gd name="T0" fmla="*/ 2520156 w 1"/>
              <a:gd name="T1" fmla="*/ 10080625 h 4"/>
              <a:gd name="T2" fmla="*/ 2520156 w 1"/>
              <a:gd name="T3" fmla="*/ 10080625 h 4"/>
              <a:gd name="T4" fmla="*/ 0 w 1"/>
              <a:gd name="T5" fmla="*/ 0 h 4"/>
              <a:gd name="T6" fmla="*/ 2520156 w 1"/>
              <a:gd name="T7" fmla="*/ 0 h 4"/>
              <a:gd name="T8" fmla="*/ 2520156 w 1"/>
              <a:gd name="T9" fmla="*/ 1008062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lnTo>
                  <a:pt x="1" y="4"/>
                </a:lnTo>
                <a:lnTo>
                  <a:pt x="0" y="0"/>
                </a:lnTo>
                <a:lnTo>
                  <a:pt x="1" y="0"/>
                </a:lnTo>
                <a:lnTo>
                  <a:pt x="1"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8" name="Freeform 392"/>
          <p:cNvSpPr>
            <a:spLocks/>
          </p:cNvSpPr>
          <p:nvPr/>
        </p:nvSpPr>
        <p:spPr bwMode="auto">
          <a:xfrm>
            <a:off x="3887788" y="3721100"/>
            <a:ext cx="14287" cy="9525"/>
          </a:xfrm>
          <a:custGeom>
            <a:avLst/>
            <a:gdLst>
              <a:gd name="T0" fmla="*/ 22681406 w 9"/>
              <a:gd name="T1" fmla="*/ 10080625 h 6"/>
              <a:gd name="T2" fmla="*/ 2520862 w 9"/>
              <a:gd name="T3" fmla="*/ 15120938 h 6"/>
              <a:gd name="T4" fmla="*/ 0 w 9"/>
              <a:gd name="T5" fmla="*/ 5040313 h 6"/>
              <a:gd name="T6" fmla="*/ 20160544 w 9"/>
              <a:gd name="T7" fmla="*/ 0 h 6"/>
              <a:gd name="T8" fmla="*/ 22681406 w 9"/>
              <a:gd name="T9" fmla="*/ 10080625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4"/>
                </a:moveTo>
                <a:lnTo>
                  <a:pt x="1" y="6"/>
                </a:lnTo>
                <a:lnTo>
                  <a:pt x="0" y="2"/>
                </a:lnTo>
                <a:lnTo>
                  <a:pt x="8" y="0"/>
                </a:lnTo>
                <a:lnTo>
                  <a:pt x="9"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39" name="Freeform 393"/>
          <p:cNvSpPr>
            <a:spLocks/>
          </p:cNvSpPr>
          <p:nvPr/>
        </p:nvSpPr>
        <p:spPr bwMode="auto">
          <a:xfrm>
            <a:off x="3886200" y="3724275"/>
            <a:ext cx="3175" cy="7938"/>
          </a:xfrm>
          <a:custGeom>
            <a:avLst/>
            <a:gdLst>
              <a:gd name="T0" fmla="*/ 5040313 w 2"/>
              <a:gd name="T1" fmla="*/ 10081260 h 5"/>
              <a:gd name="T2" fmla="*/ 0 w 2"/>
              <a:gd name="T3" fmla="*/ 12602369 h 5"/>
              <a:gd name="T4" fmla="*/ 0 w 2"/>
              <a:gd name="T5" fmla="*/ 2521109 h 5"/>
              <a:gd name="T6" fmla="*/ 2520950 w 2"/>
              <a:gd name="T7" fmla="*/ 0 h 5"/>
              <a:gd name="T8" fmla="*/ 5040313 w 2"/>
              <a:gd name="T9" fmla="*/ 1008126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lnTo>
                  <a:pt x="0" y="5"/>
                </a:lnTo>
                <a:lnTo>
                  <a:pt x="0" y="1"/>
                </a:lnTo>
                <a:lnTo>
                  <a:pt x="1" y="0"/>
                </a:lnTo>
                <a:lnTo>
                  <a:pt x="2"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0" name="Rectangle 394"/>
          <p:cNvSpPr>
            <a:spLocks noChangeArrowheads="1"/>
          </p:cNvSpPr>
          <p:nvPr/>
        </p:nvSpPr>
        <p:spPr bwMode="auto">
          <a:xfrm>
            <a:off x="3881438" y="3725863"/>
            <a:ext cx="4762"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41" name="Freeform 395"/>
          <p:cNvSpPr>
            <a:spLocks/>
          </p:cNvSpPr>
          <p:nvPr/>
        </p:nvSpPr>
        <p:spPr bwMode="auto">
          <a:xfrm>
            <a:off x="3875088" y="3725863"/>
            <a:ext cx="6350" cy="6350"/>
          </a:xfrm>
          <a:custGeom>
            <a:avLst/>
            <a:gdLst>
              <a:gd name="T0" fmla="*/ 10080625 w 4"/>
              <a:gd name="T1" fmla="*/ 10080625 h 4"/>
              <a:gd name="T2" fmla="*/ 2520950 w 4"/>
              <a:gd name="T3" fmla="*/ 10080625 h 4"/>
              <a:gd name="T4" fmla="*/ 0 w 4"/>
              <a:gd name="T5" fmla="*/ 0 h 4"/>
              <a:gd name="T6" fmla="*/ 10080625 w 4"/>
              <a:gd name="T7" fmla="*/ 0 h 4"/>
              <a:gd name="T8" fmla="*/ 10080625 w 4"/>
              <a:gd name="T9" fmla="*/ 1008062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4"/>
                </a:lnTo>
                <a:lnTo>
                  <a:pt x="0" y="0"/>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2" name="Freeform 396"/>
          <p:cNvSpPr>
            <a:spLocks/>
          </p:cNvSpPr>
          <p:nvPr/>
        </p:nvSpPr>
        <p:spPr bwMode="auto">
          <a:xfrm>
            <a:off x="3871913" y="3725863"/>
            <a:ext cx="4762" cy="7937"/>
          </a:xfrm>
          <a:custGeom>
            <a:avLst/>
            <a:gdLst>
              <a:gd name="T0" fmla="*/ 7560469 w 3"/>
              <a:gd name="T1" fmla="*/ 10079990 h 5"/>
              <a:gd name="T2" fmla="*/ 0 w 3"/>
              <a:gd name="T3" fmla="*/ 12600781 h 5"/>
              <a:gd name="T4" fmla="*/ 0 w 3"/>
              <a:gd name="T5" fmla="*/ 2520791 h 5"/>
              <a:gd name="T6" fmla="*/ 5039783 w 3"/>
              <a:gd name="T7" fmla="*/ 0 h 5"/>
              <a:gd name="T8" fmla="*/ 7560469 w 3"/>
              <a:gd name="T9" fmla="*/ 1007999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4"/>
                </a:moveTo>
                <a:lnTo>
                  <a:pt x="0" y="5"/>
                </a:lnTo>
                <a:lnTo>
                  <a:pt x="0" y="1"/>
                </a:lnTo>
                <a:lnTo>
                  <a:pt x="2" y="0"/>
                </a:lnTo>
                <a:lnTo>
                  <a:pt x="3"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3" name="Freeform 397"/>
          <p:cNvSpPr>
            <a:spLocks/>
          </p:cNvSpPr>
          <p:nvPr/>
        </p:nvSpPr>
        <p:spPr bwMode="auto">
          <a:xfrm>
            <a:off x="3840163" y="3733800"/>
            <a:ext cx="1587" cy="7938"/>
          </a:xfrm>
          <a:custGeom>
            <a:avLst/>
            <a:gdLst>
              <a:gd name="T0" fmla="*/ 2520156 w 1"/>
              <a:gd name="T1" fmla="*/ 7561739 h 5"/>
              <a:gd name="T2" fmla="*/ 2520156 w 1"/>
              <a:gd name="T3" fmla="*/ 12602369 h 5"/>
              <a:gd name="T4" fmla="*/ 0 w 1"/>
              <a:gd name="T5" fmla="*/ 0 h 5"/>
              <a:gd name="T6" fmla="*/ 2520156 w 1"/>
              <a:gd name="T7" fmla="*/ 0 h 5"/>
              <a:gd name="T8" fmla="*/ 2520156 w 1"/>
              <a:gd name="T9" fmla="*/ 7561739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lnTo>
                  <a:pt x="1" y="5"/>
                </a:lnTo>
                <a:lnTo>
                  <a:pt x="0" y="0"/>
                </a:lnTo>
                <a:lnTo>
                  <a:pt x="1" y="0"/>
                </a:lnTo>
                <a:lnTo>
                  <a:pt x="1" y="3"/>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4" name="Freeform 398"/>
          <p:cNvSpPr>
            <a:spLocks/>
          </p:cNvSpPr>
          <p:nvPr/>
        </p:nvSpPr>
        <p:spPr bwMode="auto">
          <a:xfrm>
            <a:off x="3838575" y="3733800"/>
            <a:ext cx="3175" cy="7938"/>
          </a:xfrm>
          <a:custGeom>
            <a:avLst/>
            <a:gdLst>
              <a:gd name="T0" fmla="*/ 5040313 w 2"/>
              <a:gd name="T1" fmla="*/ 12602369 h 5"/>
              <a:gd name="T2" fmla="*/ 0 w 2"/>
              <a:gd name="T3" fmla="*/ 12602369 h 5"/>
              <a:gd name="T4" fmla="*/ 0 w 2"/>
              <a:gd name="T5" fmla="*/ 0 h 5"/>
              <a:gd name="T6" fmla="*/ 2520950 w 2"/>
              <a:gd name="T7" fmla="*/ 0 h 5"/>
              <a:gd name="T8" fmla="*/ 5040313 w 2"/>
              <a:gd name="T9" fmla="*/ 12602369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lnTo>
                  <a:pt x="0" y="5"/>
                </a:lnTo>
                <a:lnTo>
                  <a:pt x="0" y="0"/>
                </a:lnTo>
                <a:lnTo>
                  <a:pt x="1" y="0"/>
                </a:lnTo>
                <a:lnTo>
                  <a:pt x="2"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5" name="Rectangle 399"/>
          <p:cNvSpPr>
            <a:spLocks noChangeArrowheads="1"/>
          </p:cNvSpPr>
          <p:nvPr/>
        </p:nvSpPr>
        <p:spPr bwMode="auto">
          <a:xfrm>
            <a:off x="3833813" y="3733800"/>
            <a:ext cx="4762" cy="7938"/>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46" name="Freeform 400"/>
          <p:cNvSpPr>
            <a:spLocks/>
          </p:cNvSpPr>
          <p:nvPr/>
        </p:nvSpPr>
        <p:spPr bwMode="auto">
          <a:xfrm>
            <a:off x="3811588" y="3733800"/>
            <a:ext cx="22225" cy="11113"/>
          </a:xfrm>
          <a:custGeom>
            <a:avLst/>
            <a:gdLst>
              <a:gd name="T0" fmla="*/ 35282188 w 14"/>
              <a:gd name="T1" fmla="*/ 12602142 h 7"/>
              <a:gd name="T2" fmla="*/ 0 w 14"/>
              <a:gd name="T3" fmla="*/ 17642681 h 7"/>
              <a:gd name="T4" fmla="*/ 0 w 14"/>
              <a:gd name="T5" fmla="*/ 7561603 h 7"/>
              <a:gd name="T6" fmla="*/ 35282188 w 14"/>
              <a:gd name="T7" fmla="*/ 0 h 7"/>
              <a:gd name="T8" fmla="*/ 35282188 w 14"/>
              <a:gd name="T9" fmla="*/ 12602142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4" y="5"/>
                </a:moveTo>
                <a:lnTo>
                  <a:pt x="0" y="7"/>
                </a:lnTo>
                <a:lnTo>
                  <a:pt x="0" y="3"/>
                </a:lnTo>
                <a:lnTo>
                  <a:pt x="14" y="0"/>
                </a:lnTo>
                <a:lnTo>
                  <a:pt x="14" y="5"/>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80947" name="Rectangle 401"/>
          <p:cNvSpPr>
            <a:spLocks noChangeArrowheads="1"/>
          </p:cNvSpPr>
          <p:nvPr/>
        </p:nvSpPr>
        <p:spPr bwMode="auto">
          <a:xfrm>
            <a:off x="3779838" y="3744913"/>
            <a:ext cx="1587" cy="6350"/>
          </a:xfrm>
          <a:prstGeom prst="rect">
            <a:avLst/>
          </a:prstGeom>
          <a:solidFill>
            <a:srgbClr val="90EE90"/>
          </a:solidFill>
          <a:ln>
            <a:noFill/>
          </a:ln>
          <a:extLst>
            <a:ext uri="{91240B29-F687-4F45-9708-019B960494DF}">
              <a14:hiddenLine xmlns:a14="http://schemas.microsoft.com/office/drawing/2010/main" w="1588">
                <a:solidFill>
                  <a:srgbClr val="000000"/>
                </a:solidFill>
                <a:miter lim="800000"/>
                <a:headEnd/>
                <a:tailEnd/>
              </a14:hiddenLine>
            </a:ext>
          </a:extLst>
        </p:spPr>
        <p:txBody>
          <a:bodyPr/>
          <a:lstStyle/>
          <a:p>
            <a:endParaRPr lang="en-US">
              <a:solidFill>
                <a:srgbClr val="FFFFFF"/>
              </a:solidFill>
              <a:latin typeface="Calibri" pitchFamily="34" charset="0"/>
              <a:cs typeface="Calibri" pitchFamily="34" charset="0"/>
            </a:endParaRPr>
          </a:p>
        </p:txBody>
      </p:sp>
      <p:sp>
        <p:nvSpPr>
          <p:cNvPr id="80948" name="Freeform 402"/>
          <p:cNvSpPr>
            <a:spLocks/>
          </p:cNvSpPr>
          <p:nvPr/>
        </p:nvSpPr>
        <p:spPr bwMode="auto">
          <a:xfrm>
            <a:off x="3773488" y="3744913"/>
            <a:ext cx="6350" cy="9525"/>
          </a:xfrm>
          <a:custGeom>
            <a:avLst/>
            <a:gdLst>
              <a:gd name="T0" fmla="*/ 10080625 w 4"/>
              <a:gd name="T1" fmla="*/ 10080625 h 6"/>
              <a:gd name="T2" fmla="*/ 2520950 w 4"/>
              <a:gd name="T3" fmla="*/ 15120938 h 6"/>
              <a:gd name="T4" fmla="*/ 0 w 4"/>
              <a:gd name="T5" fmla="*/ 5040313 h 6"/>
              <a:gd name="T6" fmla="*/ 10080625 w 4"/>
              <a:gd name="T7" fmla="*/ 0 h 6"/>
              <a:gd name="T8" fmla="*/ 10080625 w 4"/>
              <a:gd name="T9" fmla="*/ 1008062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1" y="6"/>
                </a:lnTo>
                <a:lnTo>
                  <a:pt x="0" y="2"/>
                </a:lnTo>
                <a:lnTo>
                  <a:pt x="4" y="0"/>
                </a:lnTo>
                <a:lnTo>
                  <a:pt x="4" y="4"/>
                </a:lnTo>
                <a:close/>
              </a:path>
            </a:pathLst>
          </a:custGeom>
          <a:solidFill>
            <a:srgbClr val="90EE90"/>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a:p>
        </p:txBody>
      </p:sp>
      <p:sp>
        <p:nvSpPr>
          <p:cNvPr id="1278" name="Title 1277"/>
          <p:cNvSpPr>
            <a:spLocks noGrp="1"/>
          </p:cNvSpPr>
          <p:nvPr>
            <p:ph type="title"/>
          </p:nvPr>
        </p:nvSpPr>
        <p:spPr/>
        <p:txBody>
          <a:bodyPr>
            <a:noAutofit/>
          </a:bodyPr>
          <a:lstStyle/>
          <a:p>
            <a:r>
              <a:rPr lang="en-US" sz="2400" dirty="0" smtClean="0"/>
              <a:t>QUASAR Results: Recurrence Score®, T Stage, and</a:t>
            </a:r>
            <a:br>
              <a:rPr lang="en-US" sz="2400" dirty="0" smtClean="0"/>
            </a:br>
            <a:r>
              <a:rPr lang="en-US" sz="2400" dirty="0" smtClean="0"/>
              <a:t>MMR Deficiency are Key Independent Predictors of Recurrence in Stage II Colon Cancer</a:t>
            </a:r>
            <a:endParaRPr lang="en-US" sz="2400" dirty="0"/>
          </a:p>
        </p:txBody>
      </p:sp>
      <p:sp>
        <p:nvSpPr>
          <p:cNvPr id="1279" name="Rectangle 1278"/>
          <p:cNvSpPr/>
          <p:nvPr/>
        </p:nvSpPr>
        <p:spPr>
          <a:xfrm>
            <a:off x="132204" y="6329950"/>
            <a:ext cx="4572000" cy="461665"/>
          </a:xfrm>
          <a:prstGeom prst="rect">
            <a:avLst/>
          </a:prstGeom>
        </p:spPr>
        <p:txBody>
          <a:bodyPr>
            <a:spAutoFit/>
          </a:bodyPr>
          <a:lstStyle/>
          <a:p>
            <a:pPr lvl="0"/>
            <a:r>
              <a:rPr lang="fr-FR" sz="1200" dirty="0" smtClean="0">
                <a:solidFill>
                  <a:srgbClr val="FFFFFF"/>
                </a:solidFill>
                <a:latin typeface="Calibri" pitchFamily="34" charset="0"/>
              </a:rPr>
              <a:t>Kerr D, et al. </a:t>
            </a:r>
            <a:r>
              <a:rPr lang="fr-FR" sz="1200" i="1" dirty="0" smtClean="0">
                <a:solidFill>
                  <a:srgbClr val="FFFFFF"/>
                </a:solidFill>
                <a:latin typeface="Calibri" pitchFamily="34" charset="0"/>
              </a:rPr>
              <a:t>J Clin </a:t>
            </a:r>
            <a:r>
              <a:rPr lang="fr-FR" sz="1200" i="1" dirty="0" err="1" smtClean="0">
                <a:solidFill>
                  <a:srgbClr val="FFFFFF"/>
                </a:solidFill>
                <a:latin typeface="Calibri" pitchFamily="34" charset="0"/>
              </a:rPr>
              <a:t>Oncol</a:t>
            </a:r>
            <a:r>
              <a:rPr lang="fr-FR" sz="1200" dirty="0" smtClean="0">
                <a:solidFill>
                  <a:srgbClr val="FFFFFF"/>
                </a:solidFill>
                <a:latin typeface="Calibri" pitchFamily="34" charset="0"/>
              </a:rPr>
              <a:t>. 2009;27: abstract 4000.</a:t>
            </a:r>
          </a:p>
          <a:p>
            <a:r>
              <a:rPr lang="en-US" sz="1200" dirty="0">
                <a:solidFill>
                  <a:prstClr val="white"/>
                </a:solidFill>
                <a:latin typeface="Calibri" pitchFamily="34" charset="0"/>
                <a:ea typeface="PMingLiU" pitchFamily="18" charset="-120"/>
                <a:cs typeface="Arial" charset="0"/>
              </a:rPr>
              <a:t>Gray R, et al. </a:t>
            </a:r>
            <a:r>
              <a:rPr lang="en-US" sz="1200" i="1" dirty="0">
                <a:solidFill>
                  <a:prstClr val="white"/>
                </a:solidFill>
                <a:latin typeface="Calibri" pitchFamily="34" charset="0"/>
                <a:ea typeface="PMingLiU" pitchFamily="18" charset="-120"/>
                <a:cs typeface="Arial" charset="0"/>
              </a:rPr>
              <a:t>J </a:t>
            </a:r>
            <a:r>
              <a:rPr lang="en-US" sz="1200" i="1" dirty="0" err="1">
                <a:solidFill>
                  <a:prstClr val="white"/>
                </a:solidFill>
                <a:latin typeface="Calibri" pitchFamily="34" charset="0"/>
                <a:ea typeface="PMingLiU" pitchFamily="18" charset="-120"/>
                <a:cs typeface="Arial" charset="0"/>
              </a:rPr>
              <a:t>Clin</a:t>
            </a:r>
            <a:r>
              <a:rPr lang="en-US" sz="1200" i="1" dirty="0">
                <a:solidFill>
                  <a:prstClr val="white"/>
                </a:solidFill>
                <a:latin typeface="Calibri" pitchFamily="34" charset="0"/>
                <a:ea typeface="PMingLiU" pitchFamily="18" charset="-120"/>
                <a:cs typeface="Arial" charset="0"/>
              </a:rPr>
              <a:t> </a:t>
            </a:r>
            <a:r>
              <a:rPr lang="en-US" sz="1200" i="1" dirty="0" err="1">
                <a:solidFill>
                  <a:prstClr val="white"/>
                </a:solidFill>
                <a:latin typeface="Calibri" pitchFamily="34" charset="0"/>
                <a:ea typeface="PMingLiU" pitchFamily="18" charset="-120"/>
                <a:cs typeface="Arial" charset="0"/>
              </a:rPr>
              <a:t>Oncol</a:t>
            </a:r>
            <a:r>
              <a:rPr lang="en-US" sz="1200" dirty="0">
                <a:solidFill>
                  <a:prstClr val="white"/>
                </a:solidFill>
                <a:latin typeface="Calibri" pitchFamily="34" charset="0"/>
                <a:ea typeface="PMingLiU" pitchFamily="18" charset="-120"/>
                <a:cs typeface="Arial" charset="0"/>
              </a:rPr>
              <a:t>. In press</a:t>
            </a:r>
            <a:r>
              <a:rPr lang="en-US" sz="1200" dirty="0">
                <a:solidFill>
                  <a:prstClr val="white"/>
                </a:solidFill>
                <a:latin typeface="Calibri" pitchFamily="34" charset="0"/>
                <a:ea typeface="PMingLiU" pitchFamily="18" charset="-120"/>
                <a:cs typeface="Calibri" pitchFamily="34" charset="0"/>
              </a:rPr>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normAutofit/>
          </a:bodyPr>
          <a:lstStyle/>
          <a:p>
            <a:r>
              <a:rPr lang="en-US" dirty="0" smtClean="0"/>
              <a:t>Relationship of 5FU/LV Benefit to </a:t>
            </a:r>
            <a:br>
              <a:rPr lang="en-US" dirty="0" smtClean="0"/>
            </a:br>
            <a:r>
              <a:rPr lang="en-US" dirty="0" smtClean="0"/>
              <a:t>Recurrence Score® </a:t>
            </a:r>
          </a:p>
        </p:txBody>
      </p:sp>
      <p:grpSp>
        <p:nvGrpSpPr>
          <p:cNvPr id="76803" name="Group 3"/>
          <p:cNvGrpSpPr>
            <a:grpSpLocks/>
          </p:cNvGrpSpPr>
          <p:nvPr/>
        </p:nvGrpSpPr>
        <p:grpSpPr bwMode="auto">
          <a:xfrm>
            <a:off x="857250" y="3024188"/>
            <a:ext cx="1930400" cy="1495425"/>
            <a:chOff x="567" y="1307"/>
            <a:chExt cx="924" cy="924"/>
          </a:xfrm>
        </p:grpSpPr>
        <p:sp>
          <p:nvSpPr>
            <p:cNvPr id="76836" name="Line 4"/>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7" name="Line 5"/>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04" name="Line 6"/>
          <p:cNvSpPr>
            <a:spLocks noChangeShapeType="1"/>
          </p:cNvSpPr>
          <p:nvPr/>
        </p:nvSpPr>
        <p:spPr bwMode="auto">
          <a:xfrm flipV="1">
            <a:off x="1011238" y="3268663"/>
            <a:ext cx="1724025" cy="94773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5" name="Text Box 7"/>
          <p:cNvSpPr txBox="1">
            <a:spLocks noChangeArrowheads="1"/>
          </p:cNvSpPr>
          <p:nvPr/>
        </p:nvSpPr>
        <p:spPr bwMode="auto">
          <a:xfrm>
            <a:off x="1527175" y="4491038"/>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6806" name="Text Box 8"/>
          <p:cNvSpPr txBox="1">
            <a:spLocks noChangeArrowheads="1"/>
          </p:cNvSpPr>
          <p:nvPr/>
        </p:nvSpPr>
        <p:spPr bwMode="auto">
          <a:xfrm rot="-5400000">
            <a:off x="447675" y="3556001"/>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grpSp>
        <p:nvGrpSpPr>
          <p:cNvPr id="76807" name="Group 9"/>
          <p:cNvGrpSpPr>
            <a:grpSpLocks/>
          </p:cNvGrpSpPr>
          <p:nvPr/>
        </p:nvGrpSpPr>
        <p:grpSpPr bwMode="auto">
          <a:xfrm>
            <a:off x="5026025" y="1584325"/>
            <a:ext cx="1930400" cy="1495425"/>
            <a:chOff x="567" y="1307"/>
            <a:chExt cx="924" cy="924"/>
          </a:xfrm>
        </p:grpSpPr>
        <p:sp>
          <p:nvSpPr>
            <p:cNvPr id="76834" name="Line 10"/>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11"/>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08" name="Line 12"/>
          <p:cNvSpPr>
            <a:spLocks noChangeShapeType="1"/>
          </p:cNvSpPr>
          <p:nvPr/>
        </p:nvSpPr>
        <p:spPr bwMode="auto">
          <a:xfrm flipV="1">
            <a:off x="5180013" y="1828800"/>
            <a:ext cx="1724025" cy="947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9" name="Text Box 13"/>
          <p:cNvSpPr txBox="1">
            <a:spLocks noChangeArrowheads="1"/>
          </p:cNvSpPr>
          <p:nvPr/>
        </p:nvSpPr>
        <p:spPr bwMode="auto">
          <a:xfrm>
            <a:off x="5695950" y="3051175"/>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6810" name="Text Box 14"/>
          <p:cNvSpPr txBox="1">
            <a:spLocks noChangeArrowheads="1"/>
          </p:cNvSpPr>
          <p:nvPr/>
        </p:nvSpPr>
        <p:spPr bwMode="auto">
          <a:xfrm rot="-5400000">
            <a:off x="4616450" y="211613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grpSp>
        <p:nvGrpSpPr>
          <p:cNvPr id="76811" name="Group 15"/>
          <p:cNvGrpSpPr>
            <a:grpSpLocks/>
          </p:cNvGrpSpPr>
          <p:nvPr/>
        </p:nvGrpSpPr>
        <p:grpSpPr bwMode="auto">
          <a:xfrm>
            <a:off x="5027613" y="3343275"/>
            <a:ext cx="1930400" cy="1495425"/>
            <a:chOff x="567" y="1307"/>
            <a:chExt cx="924" cy="924"/>
          </a:xfrm>
        </p:grpSpPr>
        <p:sp>
          <p:nvSpPr>
            <p:cNvPr id="76832" name="Line 16"/>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3" name="Line 17"/>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12" name="Line 18"/>
          <p:cNvSpPr>
            <a:spLocks noChangeShapeType="1"/>
          </p:cNvSpPr>
          <p:nvPr/>
        </p:nvSpPr>
        <p:spPr bwMode="auto">
          <a:xfrm flipV="1">
            <a:off x="5181600" y="3587750"/>
            <a:ext cx="1724025" cy="947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Text Box 19"/>
          <p:cNvSpPr txBox="1">
            <a:spLocks noChangeArrowheads="1"/>
          </p:cNvSpPr>
          <p:nvPr/>
        </p:nvSpPr>
        <p:spPr bwMode="auto">
          <a:xfrm>
            <a:off x="5697538" y="4810125"/>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6814" name="Text Box 20"/>
          <p:cNvSpPr txBox="1">
            <a:spLocks noChangeArrowheads="1"/>
          </p:cNvSpPr>
          <p:nvPr/>
        </p:nvSpPr>
        <p:spPr bwMode="auto">
          <a:xfrm rot="-5400000">
            <a:off x="4618037" y="387508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grpSp>
        <p:nvGrpSpPr>
          <p:cNvPr id="76815" name="Group 21"/>
          <p:cNvGrpSpPr>
            <a:grpSpLocks/>
          </p:cNvGrpSpPr>
          <p:nvPr/>
        </p:nvGrpSpPr>
        <p:grpSpPr bwMode="auto">
          <a:xfrm>
            <a:off x="5037138" y="5124450"/>
            <a:ext cx="1930400" cy="1495425"/>
            <a:chOff x="567" y="1307"/>
            <a:chExt cx="924" cy="924"/>
          </a:xfrm>
        </p:grpSpPr>
        <p:sp>
          <p:nvSpPr>
            <p:cNvPr id="76830" name="Line 22"/>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23"/>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16" name="Line 24"/>
          <p:cNvSpPr>
            <a:spLocks noChangeShapeType="1"/>
          </p:cNvSpPr>
          <p:nvPr/>
        </p:nvSpPr>
        <p:spPr bwMode="auto">
          <a:xfrm flipV="1">
            <a:off x="5191125" y="5368925"/>
            <a:ext cx="1724025" cy="947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Text Box 25"/>
          <p:cNvSpPr txBox="1">
            <a:spLocks noChangeArrowheads="1"/>
          </p:cNvSpPr>
          <p:nvPr/>
        </p:nvSpPr>
        <p:spPr bwMode="auto">
          <a:xfrm>
            <a:off x="5707063" y="6591300"/>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6818" name="Text Box 26"/>
          <p:cNvSpPr txBox="1">
            <a:spLocks noChangeArrowheads="1"/>
          </p:cNvSpPr>
          <p:nvPr/>
        </p:nvSpPr>
        <p:spPr bwMode="auto">
          <a:xfrm rot="-5400000">
            <a:off x="4627562" y="5656263"/>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sp>
        <p:nvSpPr>
          <p:cNvPr id="76819" name="Line 27"/>
          <p:cNvSpPr>
            <a:spLocks noChangeShapeType="1"/>
          </p:cNvSpPr>
          <p:nvPr/>
        </p:nvSpPr>
        <p:spPr bwMode="auto">
          <a:xfrm flipV="1">
            <a:off x="5218113" y="2125663"/>
            <a:ext cx="1709737" cy="747712"/>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0" name="Line 28"/>
          <p:cNvSpPr>
            <a:spLocks noChangeShapeType="1"/>
          </p:cNvSpPr>
          <p:nvPr/>
        </p:nvSpPr>
        <p:spPr bwMode="auto">
          <a:xfrm flipV="1">
            <a:off x="5184775" y="4248150"/>
            <a:ext cx="1695450" cy="36353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Line 29"/>
          <p:cNvSpPr>
            <a:spLocks noChangeShapeType="1"/>
          </p:cNvSpPr>
          <p:nvPr/>
        </p:nvSpPr>
        <p:spPr bwMode="auto">
          <a:xfrm flipV="1">
            <a:off x="5191125" y="5462588"/>
            <a:ext cx="1725613" cy="1125537"/>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2" name="Text Box 30"/>
          <p:cNvSpPr txBox="1">
            <a:spLocks noChangeArrowheads="1"/>
          </p:cNvSpPr>
          <p:nvPr/>
        </p:nvSpPr>
        <p:spPr bwMode="auto">
          <a:xfrm>
            <a:off x="345406" y="1556610"/>
            <a:ext cx="42706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nSpc>
                <a:spcPct val="120000"/>
              </a:lnSpc>
            </a:pPr>
            <a:r>
              <a:rPr lang="en-US" sz="2000" dirty="0">
                <a:latin typeface="+mn-lt"/>
              </a:rPr>
              <a:t>Relationship of a marker to treatment benefit can only be assessed in a randomized clinical trials</a:t>
            </a:r>
          </a:p>
        </p:txBody>
      </p:sp>
      <p:sp>
        <p:nvSpPr>
          <p:cNvPr id="76823" name="Text Box 31"/>
          <p:cNvSpPr txBox="1">
            <a:spLocks noChangeArrowheads="1"/>
          </p:cNvSpPr>
          <p:nvPr/>
        </p:nvSpPr>
        <p:spPr bwMode="auto">
          <a:xfrm>
            <a:off x="7050088" y="2016125"/>
            <a:ext cx="1871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NOT predictive</a:t>
            </a:r>
          </a:p>
        </p:txBody>
      </p:sp>
      <p:sp>
        <p:nvSpPr>
          <p:cNvPr id="76824" name="Line 32"/>
          <p:cNvSpPr>
            <a:spLocks noChangeShapeType="1"/>
          </p:cNvSpPr>
          <p:nvPr/>
        </p:nvSpPr>
        <p:spPr bwMode="auto">
          <a:xfrm flipV="1">
            <a:off x="500063" y="5940425"/>
            <a:ext cx="490537" cy="63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5" name="Line 33"/>
          <p:cNvSpPr>
            <a:spLocks noChangeShapeType="1"/>
          </p:cNvSpPr>
          <p:nvPr/>
        </p:nvSpPr>
        <p:spPr bwMode="auto">
          <a:xfrm flipV="1">
            <a:off x="495300" y="6264275"/>
            <a:ext cx="490538" cy="635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Text Box 34"/>
          <p:cNvSpPr txBox="1">
            <a:spLocks noChangeArrowheads="1"/>
          </p:cNvSpPr>
          <p:nvPr/>
        </p:nvSpPr>
        <p:spPr bwMode="auto">
          <a:xfrm>
            <a:off x="1044575" y="5822950"/>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Surgery Alone</a:t>
            </a:r>
          </a:p>
        </p:txBody>
      </p:sp>
      <p:sp>
        <p:nvSpPr>
          <p:cNvPr id="76827" name="Text Box 35"/>
          <p:cNvSpPr txBox="1">
            <a:spLocks noChangeArrowheads="1"/>
          </p:cNvSpPr>
          <p:nvPr/>
        </p:nvSpPr>
        <p:spPr bwMode="auto">
          <a:xfrm>
            <a:off x="1044575" y="6127750"/>
            <a:ext cx="141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Surgery + Chemo</a:t>
            </a:r>
          </a:p>
        </p:txBody>
      </p:sp>
      <p:sp>
        <p:nvSpPr>
          <p:cNvPr id="76828" name="Text Box 36"/>
          <p:cNvSpPr txBox="1">
            <a:spLocks noChangeArrowheads="1"/>
          </p:cNvSpPr>
          <p:nvPr/>
        </p:nvSpPr>
        <p:spPr bwMode="auto">
          <a:xfrm>
            <a:off x="7050088" y="3638550"/>
            <a:ext cx="1871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AND predictive</a:t>
            </a:r>
          </a:p>
        </p:txBody>
      </p:sp>
      <p:sp>
        <p:nvSpPr>
          <p:cNvPr id="76829" name="Text Box 37"/>
          <p:cNvSpPr txBox="1">
            <a:spLocks noChangeArrowheads="1"/>
          </p:cNvSpPr>
          <p:nvPr/>
        </p:nvSpPr>
        <p:spPr bwMode="auto">
          <a:xfrm>
            <a:off x="7050088" y="5399088"/>
            <a:ext cx="1871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AND predictive</a:t>
            </a:r>
          </a:p>
        </p:txBody>
      </p:sp>
    </p:spTree>
    <p:extLst>
      <p:ext uri="{BB962C8B-B14F-4D97-AF65-F5344CB8AC3E}">
        <p14:creationId xmlns:p14="http://schemas.microsoft.com/office/powerpoint/2010/main" val="13753077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Study</a:t>
            </a:r>
            <a:endParaRPr lang="en-US" dirty="0"/>
          </a:p>
        </p:txBody>
      </p:sp>
      <p:sp>
        <p:nvSpPr>
          <p:cNvPr id="8" name="Content Placeholder 7"/>
          <p:cNvSpPr>
            <a:spLocks noGrp="1"/>
          </p:cNvSpPr>
          <p:nvPr>
            <p:ph sz="half" idx="2"/>
          </p:nvPr>
        </p:nvSpPr>
        <p:spPr/>
        <p:txBody>
          <a:bodyPr/>
          <a:lstStyle/>
          <a:p>
            <a:r>
              <a:rPr lang="en-US" dirty="0" smtClean="0"/>
              <a:t>How should this patient be evaluated for treatment?</a:t>
            </a:r>
          </a:p>
          <a:p>
            <a:r>
              <a:rPr lang="en-US" dirty="0" smtClean="0"/>
              <a:t>What is his risk of disease recurrence?</a:t>
            </a:r>
          </a:p>
          <a:p>
            <a:r>
              <a:rPr lang="en-US" dirty="0" smtClean="0"/>
              <a:t>How likely is he to benefit from chemotherapy?</a:t>
            </a:r>
          </a:p>
        </p:txBody>
      </p:sp>
      <p:sp>
        <p:nvSpPr>
          <p:cNvPr id="10" name="Rectangle 9"/>
          <p:cNvSpPr/>
          <p:nvPr/>
        </p:nvSpPr>
        <p:spPr>
          <a:xfrm>
            <a:off x="457200" y="1600200"/>
            <a:ext cx="4038600" cy="452596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457200" y="1600200"/>
            <a:ext cx="4038600" cy="3359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72 year-old male with 1.5-cm tumor</a:t>
            </a:r>
            <a:endParaRPr lang="en-US" sz="1800" b="1"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764604480"/>
              </p:ext>
            </p:extLst>
          </p:nvPr>
        </p:nvGraphicFramePr>
        <p:xfrm>
          <a:off x="460839" y="1947179"/>
          <a:ext cx="4037019" cy="4146464"/>
        </p:xfrm>
        <a:graphic>
          <a:graphicData uri="http://schemas.openxmlformats.org/drawingml/2006/table">
            <a:tbl>
              <a:tblPr>
                <a:tableStyleId>{2D5ABB26-0587-4C30-8999-92F81FD0307C}</a:tableStyleId>
              </a:tblPr>
              <a:tblGrid>
                <a:gridCol w="2207059"/>
                <a:gridCol w="1829960"/>
              </a:tblGrid>
              <a:tr h="693717">
                <a:tc>
                  <a:txBody>
                    <a:bodyPr/>
                    <a:lstStyle/>
                    <a:p>
                      <a:r>
                        <a:rPr lang="en-US" sz="1800" b="1" dirty="0" smtClean="0">
                          <a:solidFill>
                            <a:schemeClr val="bg2"/>
                          </a:solidFill>
                        </a:rPr>
                        <a:t>Tumor type</a:t>
                      </a:r>
                      <a:endParaRPr lang="en-US" sz="1800" b="1" dirty="0">
                        <a:solidFill>
                          <a:schemeClr val="bg2"/>
                        </a:solidFill>
                      </a:endParaRPr>
                    </a:p>
                  </a:txBody>
                  <a:tcPr marT="0" marB="0" anchor="ctr">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err="1" smtClean="0">
                          <a:solidFill>
                            <a:schemeClr val="bg2"/>
                          </a:solidFill>
                        </a:rPr>
                        <a:t>Adenocarcinoma</a:t>
                      </a:r>
                      <a:r>
                        <a:rPr lang="en-US" sz="1800" b="0" dirty="0" smtClean="0">
                          <a:solidFill>
                            <a:schemeClr val="bg2"/>
                          </a:solidFill>
                        </a:rPr>
                        <a:t> of the sigmoid</a:t>
                      </a:r>
                      <a:r>
                        <a:rPr lang="en-US" sz="1800" b="0" baseline="0" dirty="0" smtClean="0">
                          <a:solidFill>
                            <a:schemeClr val="bg2"/>
                          </a:solidFill>
                        </a:rPr>
                        <a:t> colon</a:t>
                      </a:r>
                      <a:endParaRPr lang="en-US" sz="1800" b="0" dirty="0">
                        <a:solidFill>
                          <a:schemeClr val="bg2"/>
                        </a:solidFill>
                      </a:endParaRPr>
                    </a:p>
                  </a:txBody>
                  <a:tcPr marT="0" marB="0" anchor="ctr">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Tumor size</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1.5 cm</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T stage</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T3</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err="1" smtClean="0">
                          <a:solidFill>
                            <a:schemeClr val="bg2"/>
                          </a:solidFill>
                        </a:rPr>
                        <a:t>Histologic</a:t>
                      </a:r>
                      <a:r>
                        <a:rPr lang="en-US" sz="1800" b="1" dirty="0" smtClean="0">
                          <a:solidFill>
                            <a:schemeClr val="bg2"/>
                          </a:solidFill>
                        </a:rPr>
                        <a:t> grade</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Low grade</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Lymph node status</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Negative</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79767">
                <a:tc>
                  <a:txBody>
                    <a:bodyPr/>
                    <a:lstStyle/>
                    <a:p>
                      <a:r>
                        <a:rPr lang="en-US" sz="1800" b="1" dirty="0" smtClean="0">
                          <a:solidFill>
                            <a:schemeClr val="bg2"/>
                          </a:solidFill>
                        </a:rPr>
                        <a:t># lymph nodes</a:t>
                      </a:r>
                      <a:r>
                        <a:rPr lang="en-US" sz="1800" b="1" baseline="0" dirty="0" smtClean="0">
                          <a:solidFill>
                            <a:schemeClr val="bg2"/>
                          </a:solidFill>
                        </a:rPr>
                        <a:t> assessed</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16</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baseline="0" dirty="0" smtClean="0">
                          <a:solidFill>
                            <a:schemeClr val="bg2"/>
                          </a:solidFill>
                        </a:rPr>
                        <a:t>MMR status</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N/A</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LVI</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No</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Perforation</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b="0" dirty="0" smtClean="0">
                          <a:solidFill>
                            <a:schemeClr val="bg2"/>
                          </a:solidFill>
                        </a:rPr>
                        <a:t>No</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6858">
                <a:tc>
                  <a:txBody>
                    <a:bodyPr/>
                    <a:lstStyle/>
                    <a:p>
                      <a:r>
                        <a:rPr lang="en-US" sz="1800" b="1" dirty="0" smtClean="0">
                          <a:solidFill>
                            <a:schemeClr val="bg2"/>
                          </a:solidFill>
                        </a:rPr>
                        <a:t>Obstruction</a:t>
                      </a:r>
                      <a:endParaRPr lang="en-US" sz="1800" b="1" dirty="0">
                        <a:solidFill>
                          <a:schemeClr val="bg2"/>
                        </a:solidFill>
                      </a:endParaRPr>
                    </a:p>
                  </a:txBody>
                  <a:tcPr marT="0" marB="0" anchor="ctr">
                    <a:lnT w="12700" cap="flat" cmpd="sng" algn="ctr">
                      <a:solidFill>
                        <a:schemeClr val="tx1"/>
                      </a:solidFill>
                      <a:prstDash val="solid"/>
                      <a:round/>
                      <a:headEnd type="none" w="med" len="med"/>
                      <a:tailEnd type="none" w="med" len="med"/>
                    </a:lnT>
                    <a:solidFill>
                      <a:schemeClr val="tx1"/>
                    </a:solidFill>
                  </a:tcPr>
                </a:tc>
                <a:tc>
                  <a:txBody>
                    <a:bodyPr/>
                    <a:lstStyle/>
                    <a:p>
                      <a:r>
                        <a:rPr lang="en-US" sz="1800" b="0" dirty="0" smtClean="0">
                          <a:solidFill>
                            <a:schemeClr val="bg2"/>
                          </a:solidFill>
                        </a:rPr>
                        <a:t>No</a:t>
                      </a:r>
                      <a:endParaRPr lang="en-US" sz="1800" b="0" dirty="0">
                        <a:solidFill>
                          <a:schemeClr val="bg2"/>
                        </a:solidFill>
                      </a:endParaRPr>
                    </a:p>
                  </a:txBody>
                  <a:tcPr marT="0" marB="0" anchor="ctr">
                    <a:lnT w="12700" cap="flat" cmpd="sng" algn="ctr">
                      <a:solidFill>
                        <a:schemeClr val="tx1"/>
                      </a:solidFill>
                      <a:prstDash val="solid"/>
                      <a:round/>
                      <a:headEnd type="none" w="med" len="med"/>
                      <a:tailEnd type="none" w="med" len="med"/>
                    </a:lnT>
                    <a:solidFill>
                      <a:schemeClr val="tx1"/>
                    </a:solidFill>
                  </a:tcPr>
                </a:tc>
              </a:tr>
            </a:tbl>
          </a:graphicData>
        </a:graphic>
      </p:graphicFrame>
      <p:sp>
        <p:nvSpPr>
          <p:cNvPr id="13" name="TextBox 12"/>
          <p:cNvSpPr txBox="1"/>
          <p:nvPr/>
        </p:nvSpPr>
        <p:spPr>
          <a:xfrm>
            <a:off x="0" y="6581001"/>
            <a:ext cx="5243423" cy="276999"/>
          </a:xfrm>
          <a:prstGeom prst="rect">
            <a:avLst/>
          </a:prstGeom>
          <a:noFill/>
        </p:spPr>
        <p:txBody>
          <a:bodyPr wrap="none" rtlCol="0">
            <a:spAutoFit/>
          </a:bodyPr>
          <a:lstStyle/>
          <a:p>
            <a:r>
              <a:rPr lang="en-US" sz="1200" dirty="0" smtClean="0">
                <a:latin typeface="+mn-lt"/>
              </a:rPr>
              <a:t>Case submitted by: Ignacio </a:t>
            </a:r>
            <a:r>
              <a:rPr lang="en-US" sz="1200" dirty="0" err="1" smtClean="0">
                <a:latin typeface="+mn-lt"/>
              </a:rPr>
              <a:t>Echenique</a:t>
            </a:r>
            <a:r>
              <a:rPr lang="en-US" sz="1200" dirty="0" smtClean="0">
                <a:latin typeface="+mn-lt"/>
              </a:rPr>
              <a:t>, MD, </a:t>
            </a:r>
            <a:r>
              <a:rPr lang="en-US" sz="1200" dirty="0" err="1" smtClean="0">
                <a:latin typeface="+mn-lt"/>
              </a:rPr>
              <a:t>Auxilio</a:t>
            </a:r>
            <a:r>
              <a:rPr lang="en-US" sz="1200" dirty="0" smtClean="0">
                <a:latin typeface="+mn-lt"/>
              </a:rPr>
              <a:t> </a:t>
            </a:r>
            <a:r>
              <a:rPr lang="en-US" sz="1200" dirty="0" err="1" smtClean="0">
                <a:latin typeface="+mn-lt"/>
              </a:rPr>
              <a:t>Mutuo</a:t>
            </a:r>
            <a:r>
              <a:rPr lang="en-US" sz="1200" dirty="0" smtClean="0">
                <a:latin typeface="+mn-lt"/>
              </a:rPr>
              <a:t>, San Juan, Puerto Rico.</a:t>
            </a:r>
            <a:endParaRPr lang="en-US" sz="1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title"/>
          </p:nvPr>
        </p:nvSpPr>
        <p:spPr/>
        <p:txBody>
          <a:bodyPr>
            <a:normAutofit/>
          </a:bodyPr>
          <a:lstStyle/>
          <a:p>
            <a:r>
              <a:rPr lang="en-US" dirty="0" smtClean="0"/>
              <a:t>QUASAR Results: Relationship of 5FU/LV Benefit to Recurrence Score® </a:t>
            </a:r>
          </a:p>
        </p:txBody>
      </p:sp>
      <p:sp>
        <p:nvSpPr>
          <p:cNvPr id="7" name="Content Placeholder 6"/>
          <p:cNvSpPr>
            <a:spLocks noGrp="1"/>
          </p:cNvSpPr>
          <p:nvPr>
            <p:ph idx="1"/>
          </p:nvPr>
        </p:nvSpPr>
        <p:spPr/>
        <p:txBody>
          <a:bodyPr>
            <a:normAutofit fontScale="77500" lnSpcReduction="20000"/>
          </a:bodyPr>
          <a:lstStyle/>
          <a:p>
            <a:pPr>
              <a:lnSpc>
                <a:spcPct val="120000"/>
              </a:lnSpc>
            </a:pPr>
            <a:r>
              <a:rPr lang="en-US" dirty="0"/>
              <a:t>Parent QUASAR study reported a 20% relative risk reduction with 5FU/LV in stage II colon </a:t>
            </a:r>
            <a:r>
              <a:rPr lang="en-US" dirty="0" smtClean="0"/>
              <a:t>cancer overall</a:t>
            </a:r>
            <a:endParaRPr lang="en-US" dirty="0"/>
          </a:p>
          <a:p>
            <a:pPr>
              <a:lnSpc>
                <a:spcPct val="120000"/>
              </a:lnSpc>
            </a:pPr>
            <a:r>
              <a:rPr lang="en-US" dirty="0" smtClean="0"/>
              <a:t>In the validation study, relative risk reduction with </a:t>
            </a:r>
            <a:r>
              <a:rPr lang="en-US" dirty="0"/>
              <a:t>5FU/LV </a:t>
            </a:r>
            <a:r>
              <a:rPr lang="en-US" dirty="0" smtClean="0"/>
              <a:t>was similar across the entire range of Recurrence Scores</a:t>
            </a:r>
          </a:p>
          <a:p>
            <a:pPr lvl="1">
              <a:lnSpc>
                <a:spcPct val="120000"/>
              </a:lnSpc>
            </a:pPr>
            <a:r>
              <a:rPr lang="en-US" dirty="0">
                <a:latin typeface="Calibri" pitchFamily="34" charset="0"/>
              </a:rPr>
              <a:t>RS by Treatment interaction </a:t>
            </a:r>
            <a:r>
              <a:rPr lang="en-US" dirty="0" smtClean="0">
                <a:latin typeface="Calibri" pitchFamily="34" charset="0"/>
              </a:rPr>
              <a:t>p=0.76</a:t>
            </a:r>
            <a:endParaRPr lang="en-US" dirty="0" smtClean="0"/>
          </a:p>
          <a:p>
            <a:pPr>
              <a:lnSpc>
                <a:spcPct val="120000"/>
              </a:lnSpc>
            </a:pPr>
            <a:r>
              <a:rPr lang="en-US" dirty="0" smtClean="0"/>
              <a:t>Thus, patients at high RS would be expected to derive larger absolute benefit than patients at low RS</a:t>
            </a:r>
          </a:p>
          <a:p>
            <a:pPr lvl="1">
              <a:lnSpc>
                <a:spcPct val="120000"/>
              </a:lnSpc>
            </a:pPr>
            <a:r>
              <a:rPr lang="en-US" dirty="0" smtClean="0"/>
              <a:t>A patient with 25% recurrence risk would reduce their risk  to ~20% with 5FU/LV</a:t>
            </a:r>
          </a:p>
          <a:p>
            <a:pPr lvl="1">
              <a:lnSpc>
                <a:spcPct val="120000"/>
              </a:lnSpc>
            </a:pPr>
            <a:r>
              <a:rPr lang="en-US" dirty="0" smtClean="0"/>
              <a:t>A patient with 10% recurrence risk would reduce their risk to 8% with 5FU/LV</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548"/>
          <p:cNvSpPr>
            <a:spLocks noGrp="1"/>
          </p:cNvSpPr>
          <p:nvPr>
            <p:ph type="title"/>
          </p:nvPr>
        </p:nvSpPr>
        <p:spPr>
          <a:xfrm>
            <a:off x="0" y="274638"/>
            <a:ext cx="9243152" cy="1143000"/>
          </a:xfrm>
        </p:spPr>
        <p:txBody>
          <a:bodyPr>
            <a:noAutofit/>
          </a:bodyPr>
          <a:lstStyle/>
          <a:p>
            <a:r>
              <a:rPr lang="en-US" sz="2800" dirty="0" smtClean="0"/>
              <a:t> Recurrence Score® Guideposts for Clinical Decisions:           T3, MMR-P Patients with RS ≥ 41</a:t>
            </a:r>
            <a:endParaRPr lang="en-US" sz="2800" dirty="0"/>
          </a:p>
        </p:txBody>
      </p:sp>
      <p:sp>
        <p:nvSpPr>
          <p:cNvPr id="81922" name="AutoShape 2"/>
          <p:cNvSpPr>
            <a:spLocks noChangeAspect="1" noChangeArrowheads="1" noTextEdit="1"/>
          </p:cNvSpPr>
          <p:nvPr/>
        </p:nvSpPr>
        <p:spPr bwMode="auto">
          <a:xfrm>
            <a:off x="1457325" y="992188"/>
            <a:ext cx="584358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Text Box 61"/>
          <p:cNvSpPr txBox="1">
            <a:spLocks noChangeArrowheads="1"/>
          </p:cNvSpPr>
          <p:nvPr/>
        </p:nvSpPr>
        <p:spPr bwMode="auto">
          <a:xfrm>
            <a:off x="5229225" y="4344988"/>
            <a:ext cx="2874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FFFF"/>
                </a:solidFill>
                <a:ea typeface="MS PGothic" pitchFamily="34" charset="-128"/>
              </a:rPr>
              <a:t>T3 and MMR deficient (11%)</a:t>
            </a:r>
          </a:p>
        </p:txBody>
      </p:sp>
      <p:sp>
        <p:nvSpPr>
          <p:cNvPr id="81925" name="Text Box 62"/>
          <p:cNvSpPr txBox="1">
            <a:spLocks noChangeArrowheads="1"/>
          </p:cNvSpPr>
          <p:nvPr/>
        </p:nvSpPr>
        <p:spPr bwMode="auto">
          <a:xfrm>
            <a:off x="5229225" y="1712913"/>
            <a:ext cx="2965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0000"/>
                </a:solidFill>
                <a:ea typeface="MS PGothic" pitchFamily="34" charset="-128"/>
              </a:rPr>
              <a:t>T4 and MMR proficient (13%)</a:t>
            </a:r>
          </a:p>
        </p:txBody>
      </p:sp>
      <p:sp>
        <p:nvSpPr>
          <p:cNvPr id="81926" name="Text Box 63"/>
          <p:cNvSpPr txBox="1">
            <a:spLocks noChangeArrowheads="1"/>
          </p:cNvSpPr>
          <p:nvPr/>
        </p:nvSpPr>
        <p:spPr bwMode="auto">
          <a:xfrm>
            <a:off x="5229225" y="3021013"/>
            <a:ext cx="2965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99FF99"/>
                </a:solidFill>
                <a:ea typeface="MS PGothic" pitchFamily="34" charset="-128"/>
              </a:rPr>
              <a:t>T3 and MMR proficient (74%)</a:t>
            </a:r>
          </a:p>
        </p:txBody>
      </p:sp>
      <p:sp>
        <p:nvSpPr>
          <p:cNvPr id="81927" name="Rectangle 7"/>
          <p:cNvSpPr>
            <a:spLocks noChangeArrowheads="1"/>
          </p:cNvSpPr>
          <p:nvPr/>
        </p:nvSpPr>
        <p:spPr bwMode="auto">
          <a:xfrm>
            <a:off x="1619250" y="4737100"/>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28" name="Rectangle 8"/>
          <p:cNvSpPr>
            <a:spLocks noChangeArrowheads="1"/>
          </p:cNvSpPr>
          <p:nvPr/>
        </p:nvSpPr>
        <p:spPr bwMode="auto">
          <a:xfrm>
            <a:off x="1649413" y="46672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29" name="Rectangle 9"/>
          <p:cNvSpPr>
            <a:spLocks noChangeArrowheads="1"/>
          </p:cNvSpPr>
          <p:nvPr/>
        </p:nvSpPr>
        <p:spPr bwMode="auto">
          <a:xfrm>
            <a:off x="1649413" y="46005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0" name="Rectangle 10"/>
          <p:cNvSpPr>
            <a:spLocks noChangeArrowheads="1"/>
          </p:cNvSpPr>
          <p:nvPr/>
        </p:nvSpPr>
        <p:spPr bwMode="auto">
          <a:xfrm>
            <a:off x="1649413" y="4532313"/>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1" name="Rectangle 11"/>
          <p:cNvSpPr>
            <a:spLocks noChangeArrowheads="1"/>
          </p:cNvSpPr>
          <p:nvPr/>
        </p:nvSpPr>
        <p:spPr bwMode="auto">
          <a:xfrm>
            <a:off x="1649413" y="44624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2" name="Rectangle 12"/>
          <p:cNvSpPr>
            <a:spLocks noChangeArrowheads="1"/>
          </p:cNvSpPr>
          <p:nvPr/>
        </p:nvSpPr>
        <p:spPr bwMode="auto">
          <a:xfrm>
            <a:off x="1619250" y="439578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3" name="Rectangle 13"/>
          <p:cNvSpPr>
            <a:spLocks noChangeArrowheads="1"/>
          </p:cNvSpPr>
          <p:nvPr/>
        </p:nvSpPr>
        <p:spPr bwMode="auto">
          <a:xfrm>
            <a:off x="1649413" y="4327525"/>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4" name="Rectangle 14"/>
          <p:cNvSpPr>
            <a:spLocks noChangeArrowheads="1"/>
          </p:cNvSpPr>
          <p:nvPr/>
        </p:nvSpPr>
        <p:spPr bwMode="auto">
          <a:xfrm>
            <a:off x="1649413" y="42576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5" name="Rectangle 15"/>
          <p:cNvSpPr>
            <a:spLocks noChangeArrowheads="1"/>
          </p:cNvSpPr>
          <p:nvPr/>
        </p:nvSpPr>
        <p:spPr bwMode="auto">
          <a:xfrm>
            <a:off x="1649413" y="41910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6" name="Rectangle 16"/>
          <p:cNvSpPr>
            <a:spLocks noChangeArrowheads="1"/>
          </p:cNvSpPr>
          <p:nvPr/>
        </p:nvSpPr>
        <p:spPr bwMode="auto">
          <a:xfrm>
            <a:off x="1649413" y="4122738"/>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7" name="Rectangle 17"/>
          <p:cNvSpPr>
            <a:spLocks noChangeArrowheads="1"/>
          </p:cNvSpPr>
          <p:nvPr/>
        </p:nvSpPr>
        <p:spPr bwMode="auto">
          <a:xfrm>
            <a:off x="1619250" y="405288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8" name="Rectangle 18"/>
          <p:cNvSpPr>
            <a:spLocks noChangeArrowheads="1"/>
          </p:cNvSpPr>
          <p:nvPr/>
        </p:nvSpPr>
        <p:spPr bwMode="auto">
          <a:xfrm>
            <a:off x="1649413" y="39846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39" name="Rectangle 19"/>
          <p:cNvSpPr>
            <a:spLocks noChangeArrowheads="1"/>
          </p:cNvSpPr>
          <p:nvPr/>
        </p:nvSpPr>
        <p:spPr bwMode="auto">
          <a:xfrm>
            <a:off x="1649413" y="3917950"/>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0" name="Rectangle 20"/>
          <p:cNvSpPr>
            <a:spLocks noChangeArrowheads="1"/>
          </p:cNvSpPr>
          <p:nvPr/>
        </p:nvSpPr>
        <p:spPr bwMode="auto">
          <a:xfrm>
            <a:off x="1649413" y="38481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1" name="Rectangle 21"/>
          <p:cNvSpPr>
            <a:spLocks noChangeArrowheads="1"/>
          </p:cNvSpPr>
          <p:nvPr/>
        </p:nvSpPr>
        <p:spPr bwMode="auto">
          <a:xfrm>
            <a:off x="1649413" y="37798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2" name="Rectangle 22"/>
          <p:cNvSpPr>
            <a:spLocks noChangeArrowheads="1"/>
          </p:cNvSpPr>
          <p:nvPr/>
        </p:nvSpPr>
        <p:spPr bwMode="auto">
          <a:xfrm>
            <a:off x="1619250" y="3713163"/>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3" name="Rectangle 23"/>
          <p:cNvSpPr>
            <a:spLocks noChangeArrowheads="1"/>
          </p:cNvSpPr>
          <p:nvPr/>
        </p:nvSpPr>
        <p:spPr bwMode="auto">
          <a:xfrm>
            <a:off x="1649413" y="36433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4" name="Rectangle 24"/>
          <p:cNvSpPr>
            <a:spLocks noChangeArrowheads="1"/>
          </p:cNvSpPr>
          <p:nvPr/>
        </p:nvSpPr>
        <p:spPr bwMode="auto">
          <a:xfrm>
            <a:off x="1649413" y="35750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5" name="Rectangle 25"/>
          <p:cNvSpPr>
            <a:spLocks noChangeArrowheads="1"/>
          </p:cNvSpPr>
          <p:nvPr/>
        </p:nvSpPr>
        <p:spPr bwMode="auto">
          <a:xfrm>
            <a:off x="1649413" y="3508375"/>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6" name="Rectangle 26"/>
          <p:cNvSpPr>
            <a:spLocks noChangeArrowheads="1"/>
          </p:cNvSpPr>
          <p:nvPr/>
        </p:nvSpPr>
        <p:spPr bwMode="auto">
          <a:xfrm>
            <a:off x="1649413" y="34385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7" name="Rectangle 27"/>
          <p:cNvSpPr>
            <a:spLocks noChangeArrowheads="1"/>
          </p:cNvSpPr>
          <p:nvPr/>
        </p:nvSpPr>
        <p:spPr bwMode="auto">
          <a:xfrm>
            <a:off x="1619250" y="337026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8" name="Rectangle 28"/>
          <p:cNvSpPr>
            <a:spLocks noChangeArrowheads="1"/>
          </p:cNvSpPr>
          <p:nvPr/>
        </p:nvSpPr>
        <p:spPr bwMode="auto">
          <a:xfrm>
            <a:off x="1649413" y="33004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49" name="Rectangle 29"/>
          <p:cNvSpPr>
            <a:spLocks noChangeArrowheads="1"/>
          </p:cNvSpPr>
          <p:nvPr/>
        </p:nvSpPr>
        <p:spPr bwMode="auto">
          <a:xfrm>
            <a:off x="1649413" y="32337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0" name="Rectangle 30"/>
          <p:cNvSpPr>
            <a:spLocks noChangeArrowheads="1"/>
          </p:cNvSpPr>
          <p:nvPr/>
        </p:nvSpPr>
        <p:spPr bwMode="auto">
          <a:xfrm>
            <a:off x="1649413" y="31654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1" name="Rectangle 31"/>
          <p:cNvSpPr>
            <a:spLocks noChangeArrowheads="1"/>
          </p:cNvSpPr>
          <p:nvPr/>
        </p:nvSpPr>
        <p:spPr bwMode="auto">
          <a:xfrm>
            <a:off x="1649413" y="30956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2" name="Rectangle 32"/>
          <p:cNvSpPr>
            <a:spLocks noChangeArrowheads="1"/>
          </p:cNvSpPr>
          <p:nvPr/>
        </p:nvSpPr>
        <p:spPr bwMode="auto">
          <a:xfrm>
            <a:off x="1619250" y="302895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3" name="Rectangle 33"/>
          <p:cNvSpPr>
            <a:spLocks noChangeArrowheads="1"/>
          </p:cNvSpPr>
          <p:nvPr/>
        </p:nvSpPr>
        <p:spPr bwMode="auto">
          <a:xfrm>
            <a:off x="1649413" y="29606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4" name="Rectangle 34"/>
          <p:cNvSpPr>
            <a:spLocks noChangeArrowheads="1"/>
          </p:cNvSpPr>
          <p:nvPr/>
        </p:nvSpPr>
        <p:spPr bwMode="auto">
          <a:xfrm>
            <a:off x="1649413" y="28908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5" name="Rectangle 35"/>
          <p:cNvSpPr>
            <a:spLocks noChangeArrowheads="1"/>
          </p:cNvSpPr>
          <p:nvPr/>
        </p:nvSpPr>
        <p:spPr bwMode="auto">
          <a:xfrm>
            <a:off x="1649413" y="28241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6" name="Rectangle 36"/>
          <p:cNvSpPr>
            <a:spLocks noChangeArrowheads="1"/>
          </p:cNvSpPr>
          <p:nvPr/>
        </p:nvSpPr>
        <p:spPr bwMode="auto">
          <a:xfrm>
            <a:off x="1649413" y="27559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7" name="Rectangle 37"/>
          <p:cNvSpPr>
            <a:spLocks noChangeArrowheads="1"/>
          </p:cNvSpPr>
          <p:nvPr/>
        </p:nvSpPr>
        <p:spPr bwMode="auto">
          <a:xfrm>
            <a:off x="1619250" y="268605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8" name="Rectangle 38"/>
          <p:cNvSpPr>
            <a:spLocks noChangeArrowheads="1"/>
          </p:cNvSpPr>
          <p:nvPr/>
        </p:nvSpPr>
        <p:spPr bwMode="auto">
          <a:xfrm>
            <a:off x="1649413" y="26193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59" name="Rectangle 39"/>
          <p:cNvSpPr>
            <a:spLocks noChangeArrowheads="1"/>
          </p:cNvSpPr>
          <p:nvPr/>
        </p:nvSpPr>
        <p:spPr bwMode="auto">
          <a:xfrm>
            <a:off x="1649413" y="25511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0" name="Rectangle 40"/>
          <p:cNvSpPr>
            <a:spLocks noChangeArrowheads="1"/>
          </p:cNvSpPr>
          <p:nvPr/>
        </p:nvSpPr>
        <p:spPr bwMode="auto">
          <a:xfrm>
            <a:off x="1649413" y="24812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1" name="Rectangle 41"/>
          <p:cNvSpPr>
            <a:spLocks noChangeArrowheads="1"/>
          </p:cNvSpPr>
          <p:nvPr/>
        </p:nvSpPr>
        <p:spPr bwMode="auto">
          <a:xfrm>
            <a:off x="1649413" y="24130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2" name="Rectangle 42"/>
          <p:cNvSpPr>
            <a:spLocks noChangeArrowheads="1"/>
          </p:cNvSpPr>
          <p:nvPr/>
        </p:nvSpPr>
        <p:spPr bwMode="auto">
          <a:xfrm>
            <a:off x="1619250" y="234632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3" name="Rectangle 43"/>
          <p:cNvSpPr>
            <a:spLocks noChangeArrowheads="1"/>
          </p:cNvSpPr>
          <p:nvPr/>
        </p:nvSpPr>
        <p:spPr bwMode="auto">
          <a:xfrm>
            <a:off x="1649413" y="22764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4" name="Rectangle 44"/>
          <p:cNvSpPr>
            <a:spLocks noChangeArrowheads="1"/>
          </p:cNvSpPr>
          <p:nvPr/>
        </p:nvSpPr>
        <p:spPr bwMode="auto">
          <a:xfrm>
            <a:off x="1649413" y="22082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5" name="Rectangle 45"/>
          <p:cNvSpPr>
            <a:spLocks noChangeArrowheads="1"/>
          </p:cNvSpPr>
          <p:nvPr/>
        </p:nvSpPr>
        <p:spPr bwMode="auto">
          <a:xfrm>
            <a:off x="1649413" y="21415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6" name="Rectangle 46"/>
          <p:cNvSpPr>
            <a:spLocks noChangeArrowheads="1"/>
          </p:cNvSpPr>
          <p:nvPr/>
        </p:nvSpPr>
        <p:spPr bwMode="auto">
          <a:xfrm>
            <a:off x="1649413" y="20716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7" name="Rectangle 47"/>
          <p:cNvSpPr>
            <a:spLocks noChangeArrowheads="1"/>
          </p:cNvSpPr>
          <p:nvPr/>
        </p:nvSpPr>
        <p:spPr bwMode="auto">
          <a:xfrm>
            <a:off x="1619250" y="200342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8" name="Rectangle 48"/>
          <p:cNvSpPr>
            <a:spLocks noChangeArrowheads="1"/>
          </p:cNvSpPr>
          <p:nvPr/>
        </p:nvSpPr>
        <p:spPr bwMode="auto">
          <a:xfrm>
            <a:off x="1649413" y="19367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69" name="Rectangle 49"/>
          <p:cNvSpPr>
            <a:spLocks noChangeArrowheads="1"/>
          </p:cNvSpPr>
          <p:nvPr/>
        </p:nvSpPr>
        <p:spPr bwMode="auto">
          <a:xfrm>
            <a:off x="1649413" y="18669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70" name="Rectangle 50"/>
          <p:cNvSpPr>
            <a:spLocks noChangeArrowheads="1"/>
          </p:cNvSpPr>
          <p:nvPr/>
        </p:nvSpPr>
        <p:spPr bwMode="auto">
          <a:xfrm>
            <a:off x="1649413" y="17986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71" name="Rectangle 51"/>
          <p:cNvSpPr>
            <a:spLocks noChangeArrowheads="1"/>
          </p:cNvSpPr>
          <p:nvPr/>
        </p:nvSpPr>
        <p:spPr bwMode="auto">
          <a:xfrm>
            <a:off x="1649413" y="17287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72" name="Rectangle 52"/>
          <p:cNvSpPr>
            <a:spLocks noChangeArrowheads="1"/>
          </p:cNvSpPr>
          <p:nvPr/>
        </p:nvSpPr>
        <p:spPr bwMode="auto">
          <a:xfrm>
            <a:off x="1619250" y="166211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73" name="Rectangle 53"/>
          <p:cNvSpPr>
            <a:spLocks noChangeArrowheads="1"/>
          </p:cNvSpPr>
          <p:nvPr/>
        </p:nvSpPr>
        <p:spPr bwMode="auto">
          <a:xfrm rot="-5400000">
            <a:off x="357981" y="3161507"/>
            <a:ext cx="1665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FFFF"/>
                </a:solidFill>
              </a:rPr>
              <a:t>Risk of Recurrence at 3 years</a:t>
            </a:r>
            <a:endParaRPr lang="en-US" sz="1800">
              <a:solidFill>
                <a:srgbClr val="FFFFFF"/>
              </a:solidFill>
            </a:endParaRPr>
          </a:p>
        </p:txBody>
      </p:sp>
      <p:sp>
        <p:nvSpPr>
          <p:cNvPr id="81974" name="Rectangle 54"/>
          <p:cNvSpPr>
            <a:spLocks noChangeArrowheads="1"/>
          </p:cNvSpPr>
          <p:nvPr/>
        </p:nvSpPr>
        <p:spPr bwMode="auto">
          <a:xfrm>
            <a:off x="1346200" y="4678363"/>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0%</a:t>
            </a:r>
            <a:endParaRPr lang="en-US" sz="1800">
              <a:solidFill>
                <a:srgbClr val="FFFFFF"/>
              </a:solidFill>
            </a:endParaRPr>
          </a:p>
        </p:txBody>
      </p:sp>
      <p:sp>
        <p:nvSpPr>
          <p:cNvPr id="81975" name="Rectangle 55"/>
          <p:cNvSpPr>
            <a:spLocks noChangeArrowheads="1"/>
          </p:cNvSpPr>
          <p:nvPr/>
        </p:nvSpPr>
        <p:spPr bwMode="auto">
          <a:xfrm>
            <a:off x="1346200" y="4335463"/>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5%</a:t>
            </a:r>
            <a:endParaRPr lang="en-US" sz="1800">
              <a:solidFill>
                <a:srgbClr val="FFFFFF"/>
              </a:solidFill>
            </a:endParaRPr>
          </a:p>
        </p:txBody>
      </p:sp>
      <p:sp>
        <p:nvSpPr>
          <p:cNvPr id="81976" name="Rectangle 56"/>
          <p:cNvSpPr>
            <a:spLocks noChangeArrowheads="1"/>
          </p:cNvSpPr>
          <p:nvPr/>
        </p:nvSpPr>
        <p:spPr bwMode="auto">
          <a:xfrm>
            <a:off x="1316038" y="3995738"/>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10%</a:t>
            </a:r>
            <a:endParaRPr lang="en-US" sz="1800">
              <a:solidFill>
                <a:srgbClr val="FFFFFF"/>
              </a:solidFill>
            </a:endParaRPr>
          </a:p>
        </p:txBody>
      </p:sp>
      <p:sp>
        <p:nvSpPr>
          <p:cNvPr id="81977" name="Rectangle 57"/>
          <p:cNvSpPr>
            <a:spLocks noChangeArrowheads="1"/>
          </p:cNvSpPr>
          <p:nvPr/>
        </p:nvSpPr>
        <p:spPr bwMode="auto">
          <a:xfrm>
            <a:off x="1316038" y="3652838"/>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15%</a:t>
            </a:r>
            <a:endParaRPr lang="en-US" sz="1800">
              <a:solidFill>
                <a:srgbClr val="FFFFFF"/>
              </a:solidFill>
            </a:endParaRPr>
          </a:p>
        </p:txBody>
      </p:sp>
      <p:sp>
        <p:nvSpPr>
          <p:cNvPr id="81978" name="Rectangle 58"/>
          <p:cNvSpPr>
            <a:spLocks noChangeArrowheads="1"/>
          </p:cNvSpPr>
          <p:nvPr/>
        </p:nvSpPr>
        <p:spPr bwMode="auto">
          <a:xfrm>
            <a:off x="1316038" y="3311525"/>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20%</a:t>
            </a:r>
            <a:endParaRPr lang="en-US" sz="1800">
              <a:solidFill>
                <a:srgbClr val="FFFFFF"/>
              </a:solidFill>
            </a:endParaRPr>
          </a:p>
        </p:txBody>
      </p:sp>
      <p:sp>
        <p:nvSpPr>
          <p:cNvPr id="81979" name="Rectangle 59"/>
          <p:cNvSpPr>
            <a:spLocks noChangeArrowheads="1"/>
          </p:cNvSpPr>
          <p:nvPr/>
        </p:nvSpPr>
        <p:spPr bwMode="auto">
          <a:xfrm>
            <a:off x="1316038" y="2968625"/>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25%</a:t>
            </a:r>
            <a:endParaRPr lang="en-US" sz="1800">
              <a:solidFill>
                <a:srgbClr val="FFFFFF"/>
              </a:solidFill>
            </a:endParaRPr>
          </a:p>
        </p:txBody>
      </p:sp>
      <p:sp>
        <p:nvSpPr>
          <p:cNvPr id="81980" name="Rectangle 60"/>
          <p:cNvSpPr>
            <a:spLocks noChangeArrowheads="1"/>
          </p:cNvSpPr>
          <p:nvPr/>
        </p:nvSpPr>
        <p:spPr bwMode="auto">
          <a:xfrm>
            <a:off x="1316038" y="2628900"/>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30%</a:t>
            </a:r>
            <a:endParaRPr lang="en-US" sz="1800">
              <a:solidFill>
                <a:srgbClr val="FFFFFF"/>
              </a:solidFill>
            </a:endParaRPr>
          </a:p>
        </p:txBody>
      </p:sp>
      <p:sp>
        <p:nvSpPr>
          <p:cNvPr id="81981" name="Rectangle 61"/>
          <p:cNvSpPr>
            <a:spLocks noChangeArrowheads="1"/>
          </p:cNvSpPr>
          <p:nvPr/>
        </p:nvSpPr>
        <p:spPr bwMode="auto">
          <a:xfrm>
            <a:off x="1316038" y="2286000"/>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35%</a:t>
            </a:r>
            <a:endParaRPr lang="en-US" sz="1800">
              <a:solidFill>
                <a:srgbClr val="FFFFFF"/>
              </a:solidFill>
            </a:endParaRPr>
          </a:p>
        </p:txBody>
      </p:sp>
      <p:sp>
        <p:nvSpPr>
          <p:cNvPr id="81982" name="Rectangle 62"/>
          <p:cNvSpPr>
            <a:spLocks noChangeArrowheads="1"/>
          </p:cNvSpPr>
          <p:nvPr/>
        </p:nvSpPr>
        <p:spPr bwMode="auto">
          <a:xfrm>
            <a:off x="1316038" y="1944688"/>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40%</a:t>
            </a:r>
            <a:endParaRPr lang="en-US" sz="1800">
              <a:solidFill>
                <a:srgbClr val="FFFFFF"/>
              </a:solidFill>
            </a:endParaRPr>
          </a:p>
        </p:txBody>
      </p:sp>
      <p:sp>
        <p:nvSpPr>
          <p:cNvPr id="81983" name="Rectangle 63"/>
          <p:cNvSpPr>
            <a:spLocks noChangeArrowheads="1"/>
          </p:cNvSpPr>
          <p:nvPr/>
        </p:nvSpPr>
        <p:spPr bwMode="auto">
          <a:xfrm>
            <a:off x="1316038" y="1603375"/>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45%</a:t>
            </a:r>
            <a:endParaRPr lang="en-US" sz="1800">
              <a:solidFill>
                <a:srgbClr val="FFFFFF"/>
              </a:solidFill>
            </a:endParaRPr>
          </a:p>
        </p:txBody>
      </p:sp>
      <p:sp>
        <p:nvSpPr>
          <p:cNvPr id="81984" name="Rectangle 64"/>
          <p:cNvSpPr>
            <a:spLocks noChangeArrowheads="1"/>
          </p:cNvSpPr>
          <p:nvPr/>
        </p:nvSpPr>
        <p:spPr bwMode="auto">
          <a:xfrm>
            <a:off x="1716088" y="4760913"/>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85" name="Rectangle 65"/>
          <p:cNvSpPr>
            <a:spLocks noChangeArrowheads="1"/>
          </p:cNvSpPr>
          <p:nvPr/>
        </p:nvSpPr>
        <p:spPr bwMode="auto">
          <a:xfrm>
            <a:off x="1816100" y="4760913"/>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86" name="Rectangle 66"/>
          <p:cNvSpPr>
            <a:spLocks noChangeArrowheads="1"/>
          </p:cNvSpPr>
          <p:nvPr/>
        </p:nvSpPr>
        <p:spPr bwMode="auto">
          <a:xfrm>
            <a:off x="191452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87" name="Rectangle 67"/>
          <p:cNvSpPr>
            <a:spLocks noChangeArrowheads="1"/>
          </p:cNvSpPr>
          <p:nvPr/>
        </p:nvSpPr>
        <p:spPr bwMode="auto">
          <a:xfrm>
            <a:off x="2012950"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88" name="Rectangle 68"/>
          <p:cNvSpPr>
            <a:spLocks noChangeArrowheads="1"/>
          </p:cNvSpPr>
          <p:nvPr/>
        </p:nvSpPr>
        <p:spPr bwMode="auto">
          <a:xfrm>
            <a:off x="2112963"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89" name="Rectangle 69"/>
          <p:cNvSpPr>
            <a:spLocks noChangeArrowheads="1"/>
          </p:cNvSpPr>
          <p:nvPr/>
        </p:nvSpPr>
        <p:spPr bwMode="auto">
          <a:xfrm>
            <a:off x="2211388" y="4760913"/>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0" name="Rectangle 70"/>
          <p:cNvSpPr>
            <a:spLocks noChangeArrowheads="1"/>
          </p:cNvSpPr>
          <p:nvPr/>
        </p:nvSpPr>
        <p:spPr bwMode="auto">
          <a:xfrm>
            <a:off x="2311400"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1" name="Rectangle 71"/>
          <p:cNvSpPr>
            <a:spLocks noChangeArrowheads="1"/>
          </p:cNvSpPr>
          <p:nvPr/>
        </p:nvSpPr>
        <p:spPr bwMode="auto">
          <a:xfrm>
            <a:off x="240982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2" name="Rectangle 72"/>
          <p:cNvSpPr>
            <a:spLocks noChangeArrowheads="1"/>
          </p:cNvSpPr>
          <p:nvPr/>
        </p:nvSpPr>
        <p:spPr bwMode="auto">
          <a:xfrm>
            <a:off x="250983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3" name="Rectangle 73"/>
          <p:cNvSpPr>
            <a:spLocks noChangeArrowheads="1"/>
          </p:cNvSpPr>
          <p:nvPr/>
        </p:nvSpPr>
        <p:spPr bwMode="auto">
          <a:xfrm>
            <a:off x="2608263"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4" name="Rectangle 74"/>
          <p:cNvSpPr>
            <a:spLocks noChangeArrowheads="1"/>
          </p:cNvSpPr>
          <p:nvPr/>
        </p:nvSpPr>
        <p:spPr bwMode="auto">
          <a:xfrm>
            <a:off x="2708275" y="4760913"/>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5" name="Rectangle 75"/>
          <p:cNvSpPr>
            <a:spLocks noChangeArrowheads="1"/>
          </p:cNvSpPr>
          <p:nvPr/>
        </p:nvSpPr>
        <p:spPr bwMode="auto">
          <a:xfrm>
            <a:off x="2806700"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6" name="Rectangle 76"/>
          <p:cNvSpPr>
            <a:spLocks noChangeArrowheads="1"/>
          </p:cNvSpPr>
          <p:nvPr/>
        </p:nvSpPr>
        <p:spPr bwMode="auto">
          <a:xfrm>
            <a:off x="2908300"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7" name="Rectangle 77"/>
          <p:cNvSpPr>
            <a:spLocks noChangeArrowheads="1"/>
          </p:cNvSpPr>
          <p:nvPr/>
        </p:nvSpPr>
        <p:spPr bwMode="auto">
          <a:xfrm>
            <a:off x="300672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8" name="Rectangle 78"/>
          <p:cNvSpPr>
            <a:spLocks noChangeArrowheads="1"/>
          </p:cNvSpPr>
          <p:nvPr/>
        </p:nvSpPr>
        <p:spPr bwMode="auto">
          <a:xfrm>
            <a:off x="310673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1999" name="Rectangle 79"/>
          <p:cNvSpPr>
            <a:spLocks noChangeArrowheads="1"/>
          </p:cNvSpPr>
          <p:nvPr/>
        </p:nvSpPr>
        <p:spPr bwMode="auto">
          <a:xfrm>
            <a:off x="3205163" y="4760913"/>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0" name="Rectangle 80"/>
          <p:cNvSpPr>
            <a:spLocks noChangeArrowheads="1"/>
          </p:cNvSpPr>
          <p:nvPr/>
        </p:nvSpPr>
        <p:spPr bwMode="auto">
          <a:xfrm>
            <a:off x="330517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1" name="Rectangle 81"/>
          <p:cNvSpPr>
            <a:spLocks noChangeArrowheads="1"/>
          </p:cNvSpPr>
          <p:nvPr/>
        </p:nvSpPr>
        <p:spPr bwMode="auto">
          <a:xfrm>
            <a:off x="3403600"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2" name="Rectangle 82"/>
          <p:cNvSpPr>
            <a:spLocks noChangeArrowheads="1"/>
          </p:cNvSpPr>
          <p:nvPr/>
        </p:nvSpPr>
        <p:spPr bwMode="auto">
          <a:xfrm>
            <a:off x="3503613" y="4760913"/>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3" name="Rectangle 83"/>
          <p:cNvSpPr>
            <a:spLocks noChangeArrowheads="1"/>
          </p:cNvSpPr>
          <p:nvPr/>
        </p:nvSpPr>
        <p:spPr bwMode="auto">
          <a:xfrm>
            <a:off x="360203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4" name="Rectangle 84"/>
          <p:cNvSpPr>
            <a:spLocks noChangeArrowheads="1"/>
          </p:cNvSpPr>
          <p:nvPr/>
        </p:nvSpPr>
        <p:spPr bwMode="auto">
          <a:xfrm>
            <a:off x="3702050" y="4760913"/>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5" name="Rectangle 85"/>
          <p:cNvSpPr>
            <a:spLocks noChangeArrowheads="1"/>
          </p:cNvSpPr>
          <p:nvPr/>
        </p:nvSpPr>
        <p:spPr bwMode="auto">
          <a:xfrm>
            <a:off x="380047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6" name="Rectangle 86"/>
          <p:cNvSpPr>
            <a:spLocks noChangeArrowheads="1"/>
          </p:cNvSpPr>
          <p:nvPr/>
        </p:nvSpPr>
        <p:spPr bwMode="auto">
          <a:xfrm>
            <a:off x="3900488" y="4760913"/>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7" name="Rectangle 87"/>
          <p:cNvSpPr>
            <a:spLocks noChangeArrowheads="1"/>
          </p:cNvSpPr>
          <p:nvPr/>
        </p:nvSpPr>
        <p:spPr bwMode="auto">
          <a:xfrm>
            <a:off x="3998913"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8" name="Rectangle 88"/>
          <p:cNvSpPr>
            <a:spLocks noChangeArrowheads="1"/>
          </p:cNvSpPr>
          <p:nvPr/>
        </p:nvSpPr>
        <p:spPr bwMode="auto">
          <a:xfrm>
            <a:off x="409733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09" name="Rectangle 89"/>
          <p:cNvSpPr>
            <a:spLocks noChangeArrowheads="1"/>
          </p:cNvSpPr>
          <p:nvPr/>
        </p:nvSpPr>
        <p:spPr bwMode="auto">
          <a:xfrm>
            <a:off x="4197350" y="4760913"/>
            <a:ext cx="11113"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0" name="Rectangle 90"/>
          <p:cNvSpPr>
            <a:spLocks noChangeArrowheads="1"/>
          </p:cNvSpPr>
          <p:nvPr/>
        </p:nvSpPr>
        <p:spPr bwMode="auto">
          <a:xfrm>
            <a:off x="429577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1" name="Rectangle 91"/>
          <p:cNvSpPr>
            <a:spLocks noChangeArrowheads="1"/>
          </p:cNvSpPr>
          <p:nvPr/>
        </p:nvSpPr>
        <p:spPr bwMode="auto">
          <a:xfrm>
            <a:off x="439578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2" name="Rectangle 92"/>
          <p:cNvSpPr>
            <a:spLocks noChangeArrowheads="1"/>
          </p:cNvSpPr>
          <p:nvPr/>
        </p:nvSpPr>
        <p:spPr bwMode="auto">
          <a:xfrm>
            <a:off x="4494213"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3" name="Rectangle 93"/>
          <p:cNvSpPr>
            <a:spLocks noChangeArrowheads="1"/>
          </p:cNvSpPr>
          <p:nvPr/>
        </p:nvSpPr>
        <p:spPr bwMode="auto">
          <a:xfrm>
            <a:off x="459422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4" name="Rectangle 94"/>
          <p:cNvSpPr>
            <a:spLocks noChangeArrowheads="1"/>
          </p:cNvSpPr>
          <p:nvPr/>
        </p:nvSpPr>
        <p:spPr bwMode="auto">
          <a:xfrm>
            <a:off x="4692650" y="4760913"/>
            <a:ext cx="11113"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5" name="Rectangle 95"/>
          <p:cNvSpPr>
            <a:spLocks noChangeArrowheads="1"/>
          </p:cNvSpPr>
          <p:nvPr/>
        </p:nvSpPr>
        <p:spPr bwMode="auto">
          <a:xfrm>
            <a:off x="4792663" y="4760913"/>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6" name="Rectangle 96"/>
          <p:cNvSpPr>
            <a:spLocks noChangeArrowheads="1"/>
          </p:cNvSpPr>
          <p:nvPr/>
        </p:nvSpPr>
        <p:spPr bwMode="auto">
          <a:xfrm>
            <a:off x="4891088" y="4760913"/>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7" name="Rectangle 97"/>
          <p:cNvSpPr>
            <a:spLocks noChangeArrowheads="1"/>
          </p:cNvSpPr>
          <p:nvPr/>
        </p:nvSpPr>
        <p:spPr bwMode="auto">
          <a:xfrm>
            <a:off x="4991100" y="4760913"/>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8" name="Rectangle 98"/>
          <p:cNvSpPr>
            <a:spLocks noChangeArrowheads="1"/>
          </p:cNvSpPr>
          <p:nvPr/>
        </p:nvSpPr>
        <p:spPr bwMode="auto">
          <a:xfrm>
            <a:off x="5089525" y="4760913"/>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19" name="Rectangle 99"/>
          <p:cNvSpPr>
            <a:spLocks noChangeArrowheads="1"/>
          </p:cNvSpPr>
          <p:nvPr/>
        </p:nvSpPr>
        <p:spPr bwMode="auto">
          <a:xfrm>
            <a:off x="5189538" y="4760913"/>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020" name="Rectangle 100"/>
          <p:cNvSpPr>
            <a:spLocks noChangeArrowheads="1"/>
          </p:cNvSpPr>
          <p:nvPr/>
        </p:nvSpPr>
        <p:spPr bwMode="auto">
          <a:xfrm>
            <a:off x="2744788" y="5018088"/>
            <a:ext cx="1552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FFFFFF"/>
                </a:solidFill>
                <a:latin typeface="Calibri" pitchFamily="34" charset="0"/>
              </a:rPr>
              <a:t>Recurrence Score</a:t>
            </a:r>
            <a:endParaRPr lang="en-US" sz="2800" b="1">
              <a:solidFill>
                <a:srgbClr val="FFFFFF"/>
              </a:solidFill>
              <a:latin typeface="Calibri" pitchFamily="34" charset="0"/>
            </a:endParaRPr>
          </a:p>
        </p:txBody>
      </p:sp>
      <p:sp>
        <p:nvSpPr>
          <p:cNvPr id="82021" name="Rectangle 101"/>
          <p:cNvSpPr>
            <a:spLocks noChangeArrowheads="1"/>
          </p:cNvSpPr>
          <p:nvPr/>
        </p:nvSpPr>
        <p:spPr bwMode="auto">
          <a:xfrm>
            <a:off x="1690688" y="4857750"/>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0</a:t>
            </a:r>
            <a:endParaRPr lang="en-US" sz="1800">
              <a:solidFill>
                <a:srgbClr val="FFFFFF"/>
              </a:solidFill>
            </a:endParaRPr>
          </a:p>
        </p:txBody>
      </p:sp>
      <p:sp>
        <p:nvSpPr>
          <p:cNvPr id="82022" name="Rectangle 102"/>
          <p:cNvSpPr>
            <a:spLocks noChangeArrowheads="1"/>
          </p:cNvSpPr>
          <p:nvPr/>
        </p:nvSpPr>
        <p:spPr bwMode="auto">
          <a:xfrm>
            <a:off x="2154238"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10</a:t>
            </a:r>
            <a:endParaRPr lang="en-US" sz="1800">
              <a:solidFill>
                <a:srgbClr val="FFFFFF"/>
              </a:solidFill>
            </a:endParaRPr>
          </a:p>
        </p:txBody>
      </p:sp>
      <p:sp>
        <p:nvSpPr>
          <p:cNvPr id="82023" name="Rectangle 103"/>
          <p:cNvSpPr>
            <a:spLocks noChangeArrowheads="1"/>
          </p:cNvSpPr>
          <p:nvPr/>
        </p:nvSpPr>
        <p:spPr bwMode="auto">
          <a:xfrm>
            <a:off x="2649538"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20</a:t>
            </a:r>
            <a:endParaRPr lang="en-US" sz="1800">
              <a:solidFill>
                <a:srgbClr val="FFFFFF"/>
              </a:solidFill>
            </a:endParaRPr>
          </a:p>
        </p:txBody>
      </p:sp>
      <p:sp>
        <p:nvSpPr>
          <p:cNvPr id="82024" name="Rectangle 104"/>
          <p:cNvSpPr>
            <a:spLocks noChangeArrowheads="1"/>
          </p:cNvSpPr>
          <p:nvPr/>
        </p:nvSpPr>
        <p:spPr bwMode="auto">
          <a:xfrm>
            <a:off x="3144838"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30</a:t>
            </a:r>
            <a:endParaRPr lang="en-US" sz="1800">
              <a:solidFill>
                <a:srgbClr val="FFFFFF"/>
              </a:solidFill>
            </a:endParaRPr>
          </a:p>
        </p:txBody>
      </p:sp>
      <p:sp>
        <p:nvSpPr>
          <p:cNvPr id="82025" name="Rectangle 105"/>
          <p:cNvSpPr>
            <a:spLocks noChangeArrowheads="1"/>
          </p:cNvSpPr>
          <p:nvPr/>
        </p:nvSpPr>
        <p:spPr bwMode="auto">
          <a:xfrm>
            <a:off x="3641725"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40</a:t>
            </a:r>
            <a:endParaRPr lang="en-US" sz="1800">
              <a:solidFill>
                <a:srgbClr val="FFFFFF"/>
              </a:solidFill>
            </a:endParaRPr>
          </a:p>
        </p:txBody>
      </p:sp>
      <p:sp>
        <p:nvSpPr>
          <p:cNvPr id="82026" name="Rectangle 106"/>
          <p:cNvSpPr>
            <a:spLocks noChangeArrowheads="1"/>
          </p:cNvSpPr>
          <p:nvPr/>
        </p:nvSpPr>
        <p:spPr bwMode="auto">
          <a:xfrm>
            <a:off x="4138613"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50</a:t>
            </a:r>
            <a:endParaRPr lang="en-US" sz="1800">
              <a:solidFill>
                <a:srgbClr val="FFFFFF"/>
              </a:solidFill>
            </a:endParaRPr>
          </a:p>
        </p:txBody>
      </p:sp>
      <p:sp>
        <p:nvSpPr>
          <p:cNvPr id="82027" name="Rectangle 107"/>
          <p:cNvSpPr>
            <a:spLocks noChangeArrowheads="1"/>
          </p:cNvSpPr>
          <p:nvPr/>
        </p:nvSpPr>
        <p:spPr bwMode="auto">
          <a:xfrm>
            <a:off x="4635500"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60</a:t>
            </a:r>
            <a:endParaRPr lang="en-US" sz="1800">
              <a:solidFill>
                <a:srgbClr val="FFFFFF"/>
              </a:solidFill>
            </a:endParaRPr>
          </a:p>
        </p:txBody>
      </p:sp>
      <p:sp>
        <p:nvSpPr>
          <p:cNvPr id="82028" name="Rectangle 108"/>
          <p:cNvSpPr>
            <a:spLocks noChangeArrowheads="1"/>
          </p:cNvSpPr>
          <p:nvPr/>
        </p:nvSpPr>
        <p:spPr bwMode="auto">
          <a:xfrm>
            <a:off x="5130800" y="48577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70</a:t>
            </a:r>
            <a:endParaRPr lang="en-US" sz="1800">
              <a:solidFill>
                <a:srgbClr val="FFFFFF"/>
              </a:solidFill>
            </a:endParaRPr>
          </a:p>
        </p:txBody>
      </p:sp>
      <p:sp>
        <p:nvSpPr>
          <p:cNvPr id="82029" name="Freeform 109"/>
          <p:cNvSpPr>
            <a:spLocks/>
          </p:cNvSpPr>
          <p:nvPr/>
        </p:nvSpPr>
        <p:spPr bwMode="auto">
          <a:xfrm>
            <a:off x="1885950" y="3448050"/>
            <a:ext cx="166688" cy="79375"/>
          </a:xfrm>
          <a:custGeom>
            <a:avLst/>
            <a:gdLst>
              <a:gd name="T0" fmla="*/ 2147483647 w 105"/>
              <a:gd name="T1" fmla="*/ 2147483647 h 50"/>
              <a:gd name="T2" fmla="*/ 2147483647 w 105"/>
              <a:gd name="T3" fmla="*/ 2147483647 h 50"/>
              <a:gd name="T4" fmla="*/ 2147483647 w 105"/>
              <a:gd name="T5" fmla="*/ 2147483647 h 50"/>
              <a:gd name="T6" fmla="*/ 0 w 105"/>
              <a:gd name="T7" fmla="*/ 2147483647 h 50"/>
              <a:gd name="T8" fmla="*/ 2147483647 w 105"/>
              <a:gd name="T9" fmla="*/ 2147483647 h 50"/>
              <a:gd name="T10" fmla="*/ 2147483647 w 105"/>
              <a:gd name="T11" fmla="*/ 2147483647 h 50"/>
              <a:gd name="T12" fmla="*/ 2147483647 w 105"/>
              <a:gd name="T13" fmla="*/ 0 h 50"/>
              <a:gd name="T14" fmla="*/ 2147483647 w 105"/>
              <a:gd name="T15" fmla="*/ 0 h 50"/>
              <a:gd name="T16" fmla="*/ 2147483647 w 105"/>
              <a:gd name="T17" fmla="*/ 2147483647 h 50"/>
              <a:gd name="T18" fmla="*/ 2147483647 w 105"/>
              <a:gd name="T19" fmla="*/ 2147483647 h 50"/>
              <a:gd name="T20" fmla="*/ 2147483647 w 105"/>
              <a:gd name="T21" fmla="*/ 2147483647 h 50"/>
              <a:gd name="T22" fmla="*/ 2147483647 w 105"/>
              <a:gd name="T23" fmla="*/ 2147483647 h 50"/>
              <a:gd name="T24" fmla="*/ 2147483647 w 105"/>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50"/>
              <a:gd name="T41" fmla="*/ 105 w 10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50">
                <a:moveTo>
                  <a:pt x="11" y="50"/>
                </a:moveTo>
                <a:lnTo>
                  <a:pt x="6" y="50"/>
                </a:lnTo>
                <a:lnTo>
                  <a:pt x="2" y="47"/>
                </a:lnTo>
                <a:lnTo>
                  <a:pt x="0" y="42"/>
                </a:lnTo>
                <a:lnTo>
                  <a:pt x="2" y="38"/>
                </a:lnTo>
                <a:lnTo>
                  <a:pt x="6" y="34"/>
                </a:lnTo>
                <a:lnTo>
                  <a:pt x="94" y="0"/>
                </a:lnTo>
                <a:lnTo>
                  <a:pt x="99" y="0"/>
                </a:lnTo>
                <a:lnTo>
                  <a:pt x="104" y="2"/>
                </a:lnTo>
                <a:lnTo>
                  <a:pt x="105" y="8"/>
                </a:lnTo>
                <a:lnTo>
                  <a:pt x="104" y="12"/>
                </a:lnTo>
                <a:lnTo>
                  <a:pt x="99" y="16"/>
                </a:lnTo>
                <a:lnTo>
                  <a:pt x="11"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0" name="Freeform 110"/>
          <p:cNvSpPr>
            <a:spLocks/>
          </p:cNvSpPr>
          <p:nvPr/>
        </p:nvSpPr>
        <p:spPr bwMode="auto">
          <a:xfrm>
            <a:off x="2027238" y="3357563"/>
            <a:ext cx="255587" cy="115887"/>
          </a:xfrm>
          <a:custGeom>
            <a:avLst/>
            <a:gdLst>
              <a:gd name="T0" fmla="*/ 2147483647 w 161"/>
              <a:gd name="T1" fmla="*/ 2147483647 h 73"/>
              <a:gd name="T2" fmla="*/ 2147483647 w 161"/>
              <a:gd name="T3" fmla="*/ 2147483647 h 73"/>
              <a:gd name="T4" fmla="*/ 2147483647 w 161"/>
              <a:gd name="T5" fmla="*/ 2147483647 h 73"/>
              <a:gd name="T6" fmla="*/ 0 w 161"/>
              <a:gd name="T7" fmla="*/ 2147483647 h 73"/>
              <a:gd name="T8" fmla="*/ 2147483647 w 161"/>
              <a:gd name="T9" fmla="*/ 2147483647 h 73"/>
              <a:gd name="T10" fmla="*/ 2147483647 w 161"/>
              <a:gd name="T11" fmla="*/ 2147483647 h 73"/>
              <a:gd name="T12" fmla="*/ 2147483647 w 161"/>
              <a:gd name="T13" fmla="*/ 0 h 73"/>
              <a:gd name="T14" fmla="*/ 2147483647 w 161"/>
              <a:gd name="T15" fmla="*/ 0 h 73"/>
              <a:gd name="T16" fmla="*/ 2147483647 w 161"/>
              <a:gd name="T17" fmla="*/ 2147483647 h 73"/>
              <a:gd name="T18" fmla="*/ 2147483647 w 161"/>
              <a:gd name="T19" fmla="*/ 2147483647 h 73"/>
              <a:gd name="T20" fmla="*/ 2147483647 w 161"/>
              <a:gd name="T21" fmla="*/ 2147483647 h 73"/>
              <a:gd name="T22" fmla="*/ 2147483647 w 161"/>
              <a:gd name="T23" fmla="*/ 2147483647 h 73"/>
              <a:gd name="T24" fmla="*/ 2147483647 w 1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73"/>
              <a:gd name="T41" fmla="*/ 161 w 1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73">
                <a:moveTo>
                  <a:pt x="10" y="73"/>
                </a:moveTo>
                <a:lnTo>
                  <a:pt x="5" y="73"/>
                </a:lnTo>
                <a:lnTo>
                  <a:pt x="1" y="70"/>
                </a:lnTo>
                <a:lnTo>
                  <a:pt x="0" y="65"/>
                </a:lnTo>
                <a:lnTo>
                  <a:pt x="1" y="61"/>
                </a:lnTo>
                <a:lnTo>
                  <a:pt x="5" y="57"/>
                </a:lnTo>
                <a:lnTo>
                  <a:pt x="150" y="0"/>
                </a:lnTo>
                <a:lnTo>
                  <a:pt x="156" y="0"/>
                </a:lnTo>
                <a:lnTo>
                  <a:pt x="160" y="2"/>
                </a:lnTo>
                <a:lnTo>
                  <a:pt x="161" y="8"/>
                </a:lnTo>
                <a:lnTo>
                  <a:pt x="160" y="12"/>
                </a:lnTo>
                <a:lnTo>
                  <a:pt x="156" y="16"/>
                </a:lnTo>
                <a:lnTo>
                  <a:pt x="1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1" name="Freeform 111"/>
          <p:cNvSpPr>
            <a:spLocks/>
          </p:cNvSpPr>
          <p:nvPr/>
        </p:nvSpPr>
        <p:spPr bwMode="auto">
          <a:xfrm>
            <a:off x="2257425" y="3316288"/>
            <a:ext cx="125413" cy="66675"/>
          </a:xfrm>
          <a:custGeom>
            <a:avLst/>
            <a:gdLst>
              <a:gd name="T0" fmla="*/ 2147483647 w 79"/>
              <a:gd name="T1" fmla="*/ 2147483647 h 42"/>
              <a:gd name="T2" fmla="*/ 2147483647 w 79"/>
              <a:gd name="T3" fmla="*/ 2147483647 h 42"/>
              <a:gd name="T4" fmla="*/ 2147483647 w 79"/>
              <a:gd name="T5" fmla="*/ 2147483647 h 42"/>
              <a:gd name="T6" fmla="*/ 0 w 79"/>
              <a:gd name="T7" fmla="*/ 2147483647 h 42"/>
              <a:gd name="T8" fmla="*/ 2147483647 w 79"/>
              <a:gd name="T9" fmla="*/ 2147483647 h 42"/>
              <a:gd name="T10" fmla="*/ 2147483647 w 79"/>
              <a:gd name="T11" fmla="*/ 2147483647 h 42"/>
              <a:gd name="T12" fmla="*/ 2147483647 w 79"/>
              <a:gd name="T13" fmla="*/ 0 h 42"/>
              <a:gd name="T14" fmla="*/ 2147483647 w 79"/>
              <a:gd name="T15" fmla="*/ 0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42"/>
              <a:gd name="T41" fmla="*/ 79 w 79"/>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42">
                <a:moveTo>
                  <a:pt x="11" y="42"/>
                </a:moveTo>
                <a:lnTo>
                  <a:pt x="7" y="42"/>
                </a:lnTo>
                <a:lnTo>
                  <a:pt x="1" y="39"/>
                </a:lnTo>
                <a:lnTo>
                  <a:pt x="0" y="34"/>
                </a:lnTo>
                <a:lnTo>
                  <a:pt x="1" y="30"/>
                </a:lnTo>
                <a:lnTo>
                  <a:pt x="5" y="26"/>
                </a:lnTo>
                <a:lnTo>
                  <a:pt x="68" y="0"/>
                </a:lnTo>
                <a:lnTo>
                  <a:pt x="72" y="0"/>
                </a:lnTo>
                <a:lnTo>
                  <a:pt x="77" y="3"/>
                </a:lnTo>
                <a:lnTo>
                  <a:pt x="79" y="8"/>
                </a:lnTo>
                <a:lnTo>
                  <a:pt x="77" y="12"/>
                </a:lnTo>
                <a:lnTo>
                  <a:pt x="73" y="16"/>
                </a:lnTo>
                <a:lnTo>
                  <a:pt x="1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2" name="Freeform 112"/>
          <p:cNvSpPr>
            <a:spLocks/>
          </p:cNvSpPr>
          <p:nvPr/>
        </p:nvSpPr>
        <p:spPr bwMode="auto">
          <a:xfrm>
            <a:off x="2355850" y="3300413"/>
            <a:ext cx="63500" cy="41275"/>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2147483647 w 40"/>
              <a:gd name="T9" fmla="*/ 2147483647 h 26"/>
              <a:gd name="T10" fmla="*/ 2147483647 w 40"/>
              <a:gd name="T11" fmla="*/ 2147483647 h 26"/>
              <a:gd name="T12" fmla="*/ 2147483647 w 40"/>
              <a:gd name="T13" fmla="*/ 0 h 26"/>
              <a:gd name="T14" fmla="*/ 2147483647 w 40"/>
              <a:gd name="T15" fmla="*/ 0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11" y="26"/>
                </a:moveTo>
                <a:lnTo>
                  <a:pt x="7" y="26"/>
                </a:lnTo>
                <a:lnTo>
                  <a:pt x="2" y="23"/>
                </a:lnTo>
                <a:lnTo>
                  <a:pt x="0" y="18"/>
                </a:lnTo>
                <a:lnTo>
                  <a:pt x="2" y="14"/>
                </a:lnTo>
                <a:lnTo>
                  <a:pt x="6" y="10"/>
                </a:lnTo>
                <a:lnTo>
                  <a:pt x="29" y="0"/>
                </a:lnTo>
                <a:lnTo>
                  <a:pt x="33" y="0"/>
                </a:lnTo>
                <a:lnTo>
                  <a:pt x="38" y="3"/>
                </a:lnTo>
                <a:lnTo>
                  <a:pt x="40" y="9"/>
                </a:lnTo>
                <a:lnTo>
                  <a:pt x="38" y="13"/>
                </a:lnTo>
                <a:lnTo>
                  <a:pt x="34" y="17"/>
                </a:lnTo>
                <a:lnTo>
                  <a:pt x="1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3" name="Freeform 113"/>
          <p:cNvSpPr>
            <a:spLocks/>
          </p:cNvSpPr>
          <p:nvPr/>
        </p:nvSpPr>
        <p:spPr bwMode="auto">
          <a:xfrm>
            <a:off x="2392363" y="3243263"/>
            <a:ext cx="155575" cy="84137"/>
          </a:xfrm>
          <a:custGeom>
            <a:avLst/>
            <a:gdLst>
              <a:gd name="T0" fmla="*/ 2147483647 w 98"/>
              <a:gd name="T1" fmla="*/ 2147483647 h 53"/>
              <a:gd name="T2" fmla="*/ 2147483647 w 98"/>
              <a:gd name="T3" fmla="*/ 2147483647 h 53"/>
              <a:gd name="T4" fmla="*/ 2147483647 w 98"/>
              <a:gd name="T5" fmla="*/ 2147483647 h 53"/>
              <a:gd name="T6" fmla="*/ 0 w 98"/>
              <a:gd name="T7" fmla="*/ 2147483647 h 53"/>
              <a:gd name="T8" fmla="*/ 2147483647 w 98"/>
              <a:gd name="T9" fmla="*/ 2147483647 h 53"/>
              <a:gd name="T10" fmla="*/ 2147483647 w 98"/>
              <a:gd name="T11" fmla="*/ 2147483647 h 53"/>
              <a:gd name="T12" fmla="*/ 2147483647 w 98"/>
              <a:gd name="T13" fmla="*/ 2147483647 h 53"/>
              <a:gd name="T14" fmla="*/ 2147483647 w 98"/>
              <a:gd name="T15" fmla="*/ 0 h 53"/>
              <a:gd name="T16" fmla="*/ 2147483647 w 98"/>
              <a:gd name="T17" fmla="*/ 2147483647 h 53"/>
              <a:gd name="T18" fmla="*/ 2147483647 w 98"/>
              <a:gd name="T19" fmla="*/ 2147483647 h 53"/>
              <a:gd name="T20" fmla="*/ 2147483647 w 98"/>
              <a:gd name="T21" fmla="*/ 2147483647 h 53"/>
              <a:gd name="T22" fmla="*/ 2147483647 w 98"/>
              <a:gd name="T23" fmla="*/ 2147483647 h 53"/>
              <a:gd name="T24" fmla="*/ 2147483647 w 98"/>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3"/>
              <a:gd name="T41" fmla="*/ 98 w 9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3">
                <a:moveTo>
                  <a:pt x="11" y="51"/>
                </a:moveTo>
                <a:lnTo>
                  <a:pt x="7" y="53"/>
                </a:lnTo>
                <a:lnTo>
                  <a:pt x="3" y="50"/>
                </a:lnTo>
                <a:lnTo>
                  <a:pt x="0" y="46"/>
                </a:lnTo>
                <a:lnTo>
                  <a:pt x="2" y="40"/>
                </a:lnTo>
                <a:lnTo>
                  <a:pt x="6" y="38"/>
                </a:lnTo>
                <a:lnTo>
                  <a:pt x="87" y="1"/>
                </a:lnTo>
                <a:lnTo>
                  <a:pt x="91" y="0"/>
                </a:lnTo>
                <a:lnTo>
                  <a:pt x="95" y="2"/>
                </a:lnTo>
                <a:lnTo>
                  <a:pt x="98" y="6"/>
                </a:lnTo>
                <a:lnTo>
                  <a:pt x="97" y="12"/>
                </a:lnTo>
                <a:lnTo>
                  <a:pt x="93" y="15"/>
                </a:lnTo>
                <a:lnTo>
                  <a:pt x="11" y="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4" name="Freeform 114"/>
          <p:cNvSpPr>
            <a:spLocks/>
          </p:cNvSpPr>
          <p:nvPr/>
        </p:nvSpPr>
        <p:spPr bwMode="auto">
          <a:xfrm>
            <a:off x="2522538" y="3236913"/>
            <a:ext cx="44450" cy="31750"/>
          </a:xfrm>
          <a:custGeom>
            <a:avLst/>
            <a:gdLst>
              <a:gd name="T0" fmla="*/ 2147483647 w 28"/>
              <a:gd name="T1" fmla="*/ 2147483647 h 20"/>
              <a:gd name="T2" fmla="*/ 2147483647 w 28"/>
              <a:gd name="T3" fmla="*/ 2147483647 h 20"/>
              <a:gd name="T4" fmla="*/ 2147483647 w 28"/>
              <a:gd name="T5" fmla="*/ 2147483647 h 20"/>
              <a:gd name="T6" fmla="*/ 0 w 28"/>
              <a:gd name="T7" fmla="*/ 2147483647 h 20"/>
              <a:gd name="T8" fmla="*/ 2147483647 w 28"/>
              <a:gd name="T9" fmla="*/ 2147483647 h 20"/>
              <a:gd name="T10" fmla="*/ 2147483647 w 28"/>
              <a:gd name="T11" fmla="*/ 2147483647 h 20"/>
              <a:gd name="T12" fmla="*/ 2147483647 w 28"/>
              <a:gd name="T13" fmla="*/ 0 h 20"/>
              <a:gd name="T14" fmla="*/ 2147483647 w 28"/>
              <a:gd name="T15" fmla="*/ 0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5" y="20"/>
                </a:lnTo>
                <a:lnTo>
                  <a:pt x="1" y="17"/>
                </a:lnTo>
                <a:lnTo>
                  <a:pt x="0" y="12"/>
                </a:lnTo>
                <a:lnTo>
                  <a:pt x="1" y="8"/>
                </a:lnTo>
                <a:lnTo>
                  <a:pt x="5" y="4"/>
                </a:lnTo>
                <a:lnTo>
                  <a:pt x="18" y="0"/>
                </a:lnTo>
                <a:lnTo>
                  <a:pt x="23" y="0"/>
                </a:lnTo>
                <a:lnTo>
                  <a:pt x="27" y="2"/>
                </a:lnTo>
                <a:lnTo>
                  <a:pt x="28" y="8"/>
                </a:lnTo>
                <a:lnTo>
                  <a:pt x="27" y="12"/>
                </a:lnTo>
                <a:lnTo>
                  <a:pt x="23"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5" name="Freeform 115"/>
          <p:cNvSpPr>
            <a:spLocks/>
          </p:cNvSpPr>
          <p:nvPr/>
        </p:nvSpPr>
        <p:spPr bwMode="auto">
          <a:xfrm>
            <a:off x="2541588" y="323215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6" name="Freeform 116"/>
          <p:cNvSpPr>
            <a:spLocks/>
          </p:cNvSpPr>
          <p:nvPr/>
        </p:nvSpPr>
        <p:spPr bwMode="auto">
          <a:xfrm>
            <a:off x="2551113" y="3200400"/>
            <a:ext cx="96837" cy="57150"/>
          </a:xfrm>
          <a:custGeom>
            <a:avLst/>
            <a:gdLst>
              <a:gd name="T0" fmla="*/ 2147483647 w 61"/>
              <a:gd name="T1" fmla="*/ 2147483647 h 36"/>
              <a:gd name="T2" fmla="*/ 2147483647 w 61"/>
              <a:gd name="T3" fmla="*/ 2147483647 h 36"/>
              <a:gd name="T4" fmla="*/ 2147483647 w 61"/>
              <a:gd name="T5" fmla="*/ 2147483647 h 36"/>
              <a:gd name="T6" fmla="*/ 0 w 61"/>
              <a:gd name="T7" fmla="*/ 2147483647 h 36"/>
              <a:gd name="T8" fmla="*/ 2147483647 w 61"/>
              <a:gd name="T9" fmla="*/ 2147483647 h 36"/>
              <a:gd name="T10" fmla="*/ 2147483647 w 61"/>
              <a:gd name="T11" fmla="*/ 2147483647 h 36"/>
              <a:gd name="T12" fmla="*/ 2147483647 w 61"/>
              <a:gd name="T13" fmla="*/ 2147483647 h 36"/>
              <a:gd name="T14" fmla="*/ 2147483647 w 61"/>
              <a:gd name="T15" fmla="*/ 0 h 36"/>
              <a:gd name="T16" fmla="*/ 2147483647 w 61"/>
              <a:gd name="T17" fmla="*/ 2147483647 h 36"/>
              <a:gd name="T18" fmla="*/ 2147483647 w 61"/>
              <a:gd name="T19" fmla="*/ 2147483647 h 36"/>
              <a:gd name="T20" fmla="*/ 2147483647 w 61"/>
              <a:gd name="T21" fmla="*/ 2147483647 h 36"/>
              <a:gd name="T22" fmla="*/ 2147483647 w 61"/>
              <a:gd name="T23" fmla="*/ 2147483647 h 36"/>
              <a:gd name="T24" fmla="*/ 2147483647 w 61"/>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6"/>
              <a:gd name="T41" fmla="*/ 61 w 61"/>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6">
                <a:moveTo>
                  <a:pt x="10" y="35"/>
                </a:moveTo>
                <a:lnTo>
                  <a:pt x="6" y="36"/>
                </a:lnTo>
                <a:lnTo>
                  <a:pt x="2" y="33"/>
                </a:lnTo>
                <a:lnTo>
                  <a:pt x="0" y="29"/>
                </a:lnTo>
                <a:lnTo>
                  <a:pt x="1" y="24"/>
                </a:lnTo>
                <a:lnTo>
                  <a:pt x="5" y="21"/>
                </a:lnTo>
                <a:lnTo>
                  <a:pt x="50" y="1"/>
                </a:lnTo>
                <a:lnTo>
                  <a:pt x="54" y="0"/>
                </a:lnTo>
                <a:lnTo>
                  <a:pt x="58" y="2"/>
                </a:lnTo>
                <a:lnTo>
                  <a:pt x="61" y="6"/>
                </a:lnTo>
                <a:lnTo>
                  <a:pt x="59" y="12"/>
                </a:lnTo>
                <a:lnTo>
                  <a:pt x="55" y="14"/>
                </a:lnTo>
                <a:lnTo>
                  <a:pt x="1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7" name="Freeform 117"/>
          <p:cNvSpPr>
            <a:spLocks/>
          </p:cNvSpPr>
          <p:nvPr/>
        </p:nvSpPr>
        <p:spPr bwMode="auto">
          <a:xfrm>
            <a:off x="2620963" y="3190875"/>
            <a:ext cx="46037" cy="34925"/>
          </a:xfrm>
          <a:custGeom>
            <a:avLst/>
            <a:gdLst>
              <a:gd name="T0" fmla="*/ 2147483647 w 29"/>
              <a:gd name="T1" fmla="*/ 2147483647 h 22"/>
              <a:gd name="T2" fmla="*/ 2147483647 w 29"/>
              <a:gd name="T3" fmla="*/ 2147483647 h 22"/>
              <a:gd name="T4" fmla="*/ 2147483647 w 29"/>
              <a:gd name="T5" fmla="*/ 2147483647 h 22"/>
              <a:gd name="T6" fmla="*/ 0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0 h 22"/>
              <a:gd name="T16" fmla="*/ 2147483647 w 29"/>
              <a:gd name="T17" fmla="*/ 2147483647 h 22"/>
              <a:gd name="T18" fmla="*/ 2147483647 w 29"/>
              <a:gd name="T19" fmla="*/ 2147483647 h 22"/>
              <a:gd name="T20" fmla="*/ 2147483647 w 29"/>
              <a:gd name="T21" fmla="*/ 2147483647 h 22"/>
              <a:gd name="T22" fmla="*/ 2147483647 w 29"/>
              <a:gd name="T23" fmla="*/ 2147483647 h 22"/>
              <a:gd name="T24" fmla="*/ 2147483647 w 29"/>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2" y="10"/>
                </a:lnTo>
                <a:lnTo>
                  <a:pt x="6" y="7"/>
                </a:lnTo>
                <a:lnTo>
                  <a:pt x="18" y="1"/>
                </a:lnTo>
                <a:lnTo>
                  <a:pt x="22" y="0"/>
                </a:lnTo>
                <a:lnTo>
                  <a:pt x="26" y="3"/>
                </a:lnTo>
                <a:lnTo>
                  <a:pt x="29" y="7"/>
                </a:lnTo>
                <a:lnTo>
                  <a:pt x="28" y="12"/>
                </a:lnTo>
                <a:lnTo>
                  <a:pt x="23" y="15"/>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8" name="Freeform 118"/>
          <p:cNvSpPr>
            <a:spLocks/>
          </p:cNvSpPr>
          <p:nvPr/>
        </p:nvSpPr>
        <p:spPr bwMode="auto">
          <a:xfrm>
            <a:off x="2641600" y="3182938"/>
            <a:ext cx="42863"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2147483647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2" y="20"/>
                </a:moveTo>
                <a:lnTo>
                  <a:pt x="6" y="21"/>
                </a:lnTo>
                <a:lnTo>
                  <a:pt x="2" y="19"/>
                </a:lnTo>
                <a:lnTo>
                  <a:pt x="0" y="15"/>
                </a:lnTo>
                <a:lnTo>
                  <a:pt x="1" y="9"/>
                </a:lnTo>
                <a:lnTo>
                  <a:pt x="4" y="6"/>
                </a:lnTo>
                <a:lnTo>
                  <a:pt x="15" y="1"/>
                </a:lnTo>
                <a:lnTo>
                  <a:pt x="20" y="0"/>
                </a:lnTo>
                <a:lnTo>
                  <a:pt x="24" y="2"/>
                </a:lnTo>
                <a:lnTo>
                  <a:pt x="27" y="6"/>
                </a:lnTo>
                <a:lnTo>
                  <a:pt x="25"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9" name="Freeform 119"/>
          <p:cNvSpPr>
            <a:spLocks/>
          </p:cNvSpPr>
          <p:nvPr/>
        </p:nvSpPr>
        <p:spPr bwMode="auto">
          <a:xfrm>
            <a:off x="2657475" y="3176588"/>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2"/>
                </a:lnTo>
                <a:lnTo>
                  <a:pt x="26" y="6"/>
                </a:lnTo>
                <a:lnTo>
                  <a:pt x="25" y="12"/>
                </a:lnTo>
                <a:lnTo>
                  <a:pt x="21"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0" name="Freeform 120"/>
          <p:cNvSpPr>
            <a:spLocks/>
          </p:cNvSpPr>
          <p:nvPr/>
        </p:nvSpPr>
        <p:spPr bwMode="auto">
          <a:xfrm>
            <a:off x="2673350" y="3173413"/>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2"/>
                </a:lnTo>
                <a:lnTo>
                  <a:pt x="15"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1" name="Freeform 121"/>
          <p:cNvSpPr>
            <a:spLocks/>
          </p:cNvSpPr>
          <p:nvPr/>
        </p:nvSpPr>
        <p:spPr bwMode="auto">
          <a:xfrm>
            <a:off x="2678113" y="3140075"/>
            <a:ext cx="103187" cy="60325"/>
          </a:xfrm>
          <a:custGeom>
            <a:avLst/>
            <a:gdLst>
              <a:gd name="T0" fmla="*/ 2147483647 w 65"/>
              <a:gd name="T1" fmla="*/ 2147483647 h 38"/>
              <a:gd name="T2" fmla="*/ 2147483647 w 65"/>
              <a:gd name="T3" fmla="*/ 2147483647 h 38"/>
              <a:gd name="T4" fmla="*/ 2147483647 w 65"/>
              <a:gd name="T5" fmla="*/ 2147483647 h 38"/>
              <a:gd name="T6" fmla="*/ 0 w 65"/>
              <a:gd name="T7" fmla="*/ 2147483647 h 38"/>
              <a:gd name="T8" fmla="*/ 2147483647 w 65"/>
              <a:gd name="T9" fmla="*/ 2147483647 h 38"/>
              <a:gd name="T10" fmla="*/ 2147483647 w 65"/>
              <a:gd name="T11" fmla="*/ 2147483647 h 38"/>
              <a:gd name="T12" fmla="*/ 2147483647 w 65"/>
              <a:gd name="T13" fmla="*/ 2147483647 h 38"/>
              <a:gd name="T14" fmla="*/ 2147483647 w 65"/>
              <a:gd name="T15" fmla="*/ 0 h 38"/>
              <a:gd name="T16" fmla="*/ 2147483647 w 65"/>
              <a:gd name="T17" fmla="*/ 2147483647 h 38"/>
              <a:gd name="T18" fmla="*/ 2147483647 w 65"/>
              <a:gd name="T19" fmla="*/ 2147483647 h 38"/>
              <a:gd name="T20" fmla="*/ 2147483647 w 65"/>
              <a:gd name="T21" fmla="*/ 2147483647 h 38"/>
              <a:gd name="T22" fmla="*/ 2147483647 w 65"/>
              <a:gd name="T23" fmla="*/ 2147483647 h 38"/>
              <a:gd name="T24" fmla="*/ 2147483647 w 65"/>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8"/>
              <a:gd name="T41" fmla="*/ 65 w 65"/>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8">
                <a:moveTo>
                  <a:pt x="11" y="36"/>
                </a:moveTo>
                <a:lnTo>
                  <a:pt x="6" y="38"/>
                </a:lnTo>
                <a:lnTo>
                  <a:pt x="2" y="35"/>
                </a:lnTo>
                <a:lnTo>
                  <a:pt x="0" y="31"/>
                </a:lnTo>
                <a:lnTo>
                  <a:pt x="1" y="25"/>
                </a:lnTo>
                <a:lnTo>
                  <a:pt x="5" y="23"/>
                </a:lnTo>
                <a:lnTo>
                  <a:pt x="54" y="1"/>
                </a:lnTo>
                <a:lnTo>
                  <a:pt x="58" y="0"/>
                </a:lnTo>
                <a:lnTo>
                  <a:pt x="62" y="2"/>
                </a:lnTo>
                <a:lnTo>
                  <a:pt x="65" y="6"/>
                </a:lnTo>
                <a:lnTo>
                  <a:pt x="63" y="12"/>
                </a:lnTo>
                <a:lnTo>
                  <a:pt x="59" y="14"/>
                </a:lnTo>
                <a:lnTo>
                  <a:pt x="11"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2" name="Freeform 122"/>
          <p:cNvSpPr>
            <a:spLocks/>
          </p:cNvSpPr>
          <p:nvPr/>
        </p:nvSpPr>
        <p:spPr bwMode="auto">
          <a:xfrm>
            <a:off x="2755900" y="3125788"/>
            <a:ext cx="50800" cy="39687"/>
          </a:xfrm>
          <a:custGeom>
            <a:avLst/>
            <a:gdLst>
              <a:gd name="T0" fmla="*/ 2147483647 w 32"/>
              <a:gd name="T1" fmla="*/ 2147483647 h 25"/>
              <a:gd name="T2" fmla="*/ 2147483647 w 32"/>
              <a:gd name="T3" fmla="*/ 2147483647 h 25"/>
              <a:gd name="T4" fmla="*/ 2147483647 w 32"/>
              <a:gd name="T5" fmla="*/ 2147483647 h 25"/>
              <a:gd name="T6" fmla="*/ 0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0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5"/>
              <a:gd name="T41" fmla="*/ 32 w 3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5">
                <a:moveTo>
                  <a:pt x="12" y="23"/>
                </a:moveTo>
                <a:lnTo>
                  <a:pt x="6" y="25"/>
                </a:lnTo>
                <a:lnTo>
                  <a:pt x="2" y="22"/>
                </a:lnTo>
                <a:lnTo>
                  <a:pt x="0" y="18"/>
                </a:lnTo>
                <a:lnTo>
                  <a:pt x="1" y="13"/>
                </a:lnTo>
                <a:lnTo>
                  <a:pt x="4" y="10"/>
                </a:lnTo>
                <a:lnTo>
                  <a:pt x="20" y="2"/>
                </a:lnTo>
                <a:lnTo>
                  <a:pt x="25" y="0"/>
                </a:lnTo>
                <a:lnTo>
                  <a:pt x="29" y="3"/>
                </a:lnTo>
                <a:lnTo>
                  <a:pt x="32" y="7"/>
                </a:lnTo>
                <a:lnTo>
                  <a:pt x="31" y="13"/>
                </a:lnTo>
                <a:lnTo>
                  <a:pt x="28"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3" name="Freeform 123"/>
          <p:cNvSpPr>
            <a:spLocks/>
          </p:cNvSpPr>
          <p:nvPr/>
        </p:nvSpPr>
        <p:spPr bwMode="auto">
          <a:xfrm>
            <a:off x="2781300" y="3116263"/>
            <a:ext cx="47625" cy="36512"/>
          </a:xfrm>
          <a:custGeom>
            <a:avLst/>
            <a:gdLst>
              <a:gd name="T0" fmla="*/ 2147483647 w 30"/>
              <a:gd name="T1" fmla="*/ 2147483647 h 23"/>
              <a:gd name="T2" fmla="*/ 2147483647 w 30"/>
              <a:gd name="T3" fmla="*/ 2147483647 h 23"/>
              <a:gd name="T4" fmla="*/ 2147483647 w 30"/>
              <a:gd name="T5" fmla="*/ 2147483647 h 23"/>
              <a:gd name="T6" fmla="*/ 0 w 30"/>
              <a:gd name="T7" fmla="*/ 2147483647 h 23"/>
              <a:gd name="T8" fmla="*/ 2147483647 w 30"/>
              <a:gd name="T9" fmla="*/ 2147483647 h 23"/>
              <a:gd name="T10" fmla="*/ 2147483647 w 30"/>
              <a:gd name="T11" fmla="*/ 2147483647 h 23"/>
              <a:gd name="T12" fmla="*/ 2147483647 w 30"/>
              <a:gd name="T13" fmla="*/ 2147483647 h 23"/>
              <a:gd name="T14" fmla="*/ 2147483647 w 30"/>
              <a:gd name="T15" fmla="*/ 0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2" y="21"/>
                </a:moveTo>
                <a:lnTo>
                  <a:pt x="7" y="23"/>
                </a:lnTo>
                <a:lnTo>
                  <a:pt x="3" y="20"/>
                </a:lnTo>
                <a:lnTo>
                  <a:pt x="0" y="16"/>
                </a:lnTo>
                <a:lnTo>
                  <a:pt x="1" y="10"/>
                </a:lnTo>
                <a:lnTo>
                  <a:pt x="4" y="8"/>
                </a:lnTo>
                <a:lnTo>
                  <a:pt x="17" y="1"/>
                </a:lnTo>
                <a:lnTo>
                  <a:pt x="23" y="0"/>
                </a:lnTo>
                <a:lnTo>
                  <a:pt x="27" y="2"/>
                </a:lnTo>
                <a:lnTo>
                  <a:pt x="30" y="6"/>
                </a:lnTo>
                <a:lnTo>
                  <a:pt x="28" y="12"/>
                </a:lnTo>
                <a:lnTo>
                  <a:pt x="26"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4" name="Freeform 124"/>
          <p:cNvSpPr>
            <a:spLocks/>
          </p:cNvSpPr>
          <p:nvPr/>
        </p:nvSpPr>
        <p:spPr bwMode="auto">
          <a:xfrm>
            <a:off x="2801938" y="3106738"/>
            <a:ext cx="47625" cy="34925"/>
          </a:xfrm>
          <a:custGeom>
            <a:avLst/>
            <a:gdLst>
              <a:gd name="T0" fmla="*/ 2147483647 w 30"/>
              <a:gd name="T1" fmla="*/ 2147483647 h 22"/>
              <a:gd name="T2" fmla="*/ 2147483647 w 30"/>
              <a:gd name="T3" fmla="*/ 2147483647 h 22"/>
              <a:gd name="T4" fmla="*/ 2147483647 w 30"/>
              <a:gd name="T5" fmla="*/ 2147483647 h 22"/>
              <a:gd name="T6" fmla="*/ 0 w 30"/>
              <a:gd name="T7" fmla="*/ 2147483647 h 22"/>
              <a:gd name="T8" fmla="*/ 2147483647 w 30"/>
              <a:gd name="T9" fmla="*/ 2147483647 h 22"/>
              <a:gd name="T10" fmla="*/ 2147483647 w 30"/>
              <a:gd name="T11" fmla="*/ 2147483647 h 22"/>
              <a:gd name="T12" fmla="*/ 2147483647 w 30"/>
              <a:gd name="T13" fmla="*/ 0 h 22"/>
              <a:gd name="T14" fmla="*/ 2147483647 w 30"/>
              <a:gd name="T15" fmla="*/ 0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2" y="19"/>
                </a:lnTo>
                <a:lnTo>
                  <a:pt x="0" y="14"/>
                </a:lnTo>
                <a:lnTo>
                  <a:pt x="2" y="10"/>
                </a:lnTo>
                <a:lnTo>
                  <a:pt x="6" y="6"/>
                </a:lnTo>
                <a:lnTo>
                  <a:pt x="19" y="0"/>
                </a:lnTo>
                <a:lnTo>
                  <a:pt x="23" y="0"/>
                </a:lnTo>
                <a:lnTo>
                  <a:pt x="29" y="3"/>
                </a:lnTo>
                <a:lnTo>
                  <a:pt x="30" y="8"/>
                </a:lnTo>
                <a:lnTo>
                  <a:pt x="29" y="12"/>
                </a:lnTo>
                <a:lnTo>
                  <a:pt x="25" y="16"/>
                </a:lnTo>
                <a:lnTo>
                  <a:pt x="11"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5" name="Freeform 125"/>
          <p:cNvSpPr>
            <a:spLocks/>
          </p:cNvSpPr>
          <p:nvPr/>
        </p:nvSpPr>
        <p:spPr bwMode="auto">
          <a:xfrm>
            <a:off x="2824163" y="3100388"/>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6" name="Freeform 126"/>
          <p:cNvSpPr>
            <a:spLocks/>
          </p:cNvSpPr>
          <p:nvPr/>
        </p:nvSpPr>
        <p:spPr bwMode="auto">
          <a:xfrm>
            <a:off x="2838450" y="3052763"/>
            <a:ext cx="122238" cy="73025"/>
          </a:xfrm>
          <a:custGeom>
            <a:avLst/>
            <a:gdLst>
              <a:gd name="T0" fmla="*/ 2147483647 w 77"/>
              <a:gd name="T1" fmla="*/ 2147483647 h 46"/>
              <a:gd name="T2" fmla="*/ 2147483647 w 77"/>
              <a:gd name="T3" fmla="*/ 2147483647 h 46"/>
              <a:gd name="T4" fmla="*/ 2147483647 w 77"/>
              <a:gd name="T5" fmla="*/ 2147483647 h 46"/>
              <a:gd name="T6" fmla="*/ 0 w 77"/>
              <a:gd name="T7" fmla="*/ 2147483647 h 46"/>
              <a:gd name="T8" fmla="*/ 2147483647 w 77"/>
              <a:gd name="T9" fmla="*/ 2147483647 h 46"/>
              <a:gd name="T10" fmla="*/ 2147483647 w 77"/>
              <a:gd name="T11" fmla="*/ 2147483647 h 46"/>
              <a:gd name="T12" fmla="*/ 2147483647 w 77"/>
              <a:gd name="T13" fmla="*/ 2147483647 h 46"/>
              <a:gd name="T14" fmla="*/ 2147483647 w 77"/>
              <a:gd name="T15" fmla="*/ 0 h 46"/>
              <a:gd name="T16" fmla="*/ 2147483647 w 77"/>
              <a:gd name="T17" fmla="*/ 2147483647 h 46"/>
              <a:gd name="T18" fmla="*/ 2147483647 w 77"/>
              <a:gd name="T19" fmla="*/ 2147483647 h 46"/>
              <a:gd name="T20" fmla="*/ 2147483647 w 77"/>
              <a:gd name="T21" fmla="*/ 2147483647 h 46"/>
              <a:gd name="T22" fmla="*/ 2147483647 w 77"/>
              <a:gd name="T23" fmla="*/ 2147483647 h 46"/>
              <a:gd name="T24" fmla="*/ 2147483647 w 77"/>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6"/>
              <a:gd name="T41" fmla="*/ 77 w 7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6">
                <a:moveTo>
                  <a:pt x="13" y="45"/>
                </a:moveTo>
                <a:lnTo>
                  <a:pt x="7" y="46"/>
                </a:lnTo>
                <a:lnTo>
                  <a:pt x="3" y="44"/>
                </a:lnTo>
                <a:lnTo>
                  <a:pt x="0" y="40"/>
                </a:lnTo>
                <a:lnTo>
                  <a:pt x="2" y="34"/>
                </a:lnTo>
                <a:lnTo>
                  <a:pt x="5" y="31"/>
                </a:lnTo>
                <a:lnTo>
                  <a:pt x="64" y="2"/>
                </a:lnTo>
                <a:lnTo>
                  <a:pt x="70" y="0"/>
                </a:lnTo>
                <a:lnTo>
                  <a:pt x="74" y="3"/>
                </a:lnTo>
                <a:lnTo>
                  <a:pt x="77" y="7"/>
                </a:lnTo>
                <a:lnTo>
                  <a:pt x="75" y="12"/>
                </a:lnTo>
                <a:lnTo>
                  <a:pt x="72" y="15"/>
                </a:lnTo>
                <a:lnTo>
                  <a:pt x="13"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7" name="Freeform 127"/>
          <p:cNvSpPr>
            <a:spLocks/>
          </p:cNvSpPr>
          <p:nvPr/>
        </p:nvSpPr>
        <p:spPr bwMode="auto">
          <a:xfrm>
            <a:off x="2933700" y="3040063"/>
            <a:ext cx="52388" cy="38100"/>
          </a:xfrm>
          <a:custGeom>
            <a:avLst/>
            <a:gdLst>
              <a:gd name="T0" fmla="*/ 2147483647 w 33"/>
              <a:gd name="T1" fmla="*/ 2147483647 h 24"/>
              <a:gd name="T2" fmla="*/ 2147483647 w 33"/>
              <a:gd name="T3" fmla="*/ 2147483647 h 24"/>
              <a:gd name="T4" fmla="*/ 2147483647 w 33"/>
              <a:gd name="T5" fmla="*/ 2147483647 h 24"/>
              <a:gd name="T6" fmla="*/ 0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2147483647 h 24"/>
              <a:gd name="T18" fmla="*/ 2147483647 w 33"/>
              <a:gd name="T19" fmla="*/ 2147483647 h 24"/>
              <a:gd name="T20" fmla="*/ 2147483647 w 33"/>
              <a:gd name="T21" fmla="*/ 2147483647 h 24"/>
              <a:gd name="T22" fmla="*/ 2147483647 w 33"/>
              <a:gd name="T23" fmla="*/ 2147483647 h 24"/>
              <a:gd name="T24" fmla="*/ 2147483647 w 33"/>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2" y="23"/>
                </a:moveTo>
                <a:lnTo>
                  <a:pt x="7" y="24"/>
                </a:lnTo>
                <a:lnTo>
                  <a:pt x="3" y="22"/>
                </a:lnTo>
                <a:lnTo>
                  <a:pt x="0" y="18"/>
                </a:lnTo>
                <a:lnTo>
                  <a:pt x="2" y="12"/>
                </a:lnTo>
                <a:lnTo>
                  <a:pt x="4" y="10"/>
                </a:lnTo>
                <a:lnTo>
                  <a:pt x="21" y="1"/>
                </a:lnTo>
                <a:lnTo>
                  <a:pt x="26" y="0"/>
                </a:lnTo>
                <a:lnTo>
                  <a:pt x="30" y="3"/>
                </a:lnTo>
                <a:lnTo>
                  <a:pt x="33" y="7"/>
                </a:lnTo>
                <a:lnTo>
                  <a:pt x="31" y="12"/>
                </a:lnTo>
                <a:lnTo>
                  <a:pt x="29"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8" name="Freeform 128"/>
          <p:cNvSpPr>
            <a:spLocks/>
          </p:cNvSpPr>
          <p:nvPr/>
        </p:nvSpPr>
        <p:spPr bwMode="auto">
          <a:xfrm>
            <a:off x="2960688" y="3028950"/>
            <a:ext cx="50800" cy="36513"/>
          </a:xfrm>
          <a:custGeom>
            <a:avLst/>
            <a:gdLst>
              <a:gd name="T0" fmla="*/ 2147483647 w 32"/>
              <a:gd name="T1" fmla="*/ 2147483647 h 23"/>
              <a:gd name="T2" fmla="*/ 2147483647 w 32"/>
              <a:gd name="T3" fmla="*/ 2147483647 h 23"/>
              <a:gd name="T4" fmla="*/ 2147483647 w 32"/>
              <a:gd name="T5" fmla="*/ 2147483647 h 23"/>
              <a:gd name="T6" fmla="*/ 0 w 32"/>
              <a:gd name="T7" fmla="*/ 2147483647 h 23"/>
              <a:gd name="T8" fmla="*/ 2147483647 w 32"/>
              <a:gd name="T9" fmla="*/ 2147483647 h 23"/>
              <a:gd name="T10" fmla="*/ 2147483647 w 32"/>
              <a:gd name="T11" fmla="*/ 2147483647 h 23"/>
              <a:gd name="T12" fmla="*/ 2147483647 w 32"/>
              <a:gd name="T13" fmla="*/ 0 h 23"/>
              <a:gd name="T14" fmla="*/ 2147483647 w 32"/>
              <a:gd name="T15" fmla="*/ 0 h 23"/>
              <a:gd name="T16" fmla="*/ 2147483647 w 32"/>
              <a:gd name="T17" fmla="*/ 2147483647 h 23"/>
              <a:gd name="T18" fmla="*/ 2147483647 w 32"/>
              <a:gd name="T19" fmla="*/ 2147483647 h 23"/>
              <a:gd name="T20" fmla="*/ 2147483647 w 32"/>
              <a:gd name="T21" fmla="*/ 2147483647 h 23"/>
              <a:gd name="T22" fmla="*/ 2147483647 w 32"/>
              <a:gd name="T23" fmla="*/ 2147483647 h 23"/>
              <a:gd name="T24" fmla="*/ 2147483647 w 32"/>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3"/>
              <a:gd name="T41" fmla="*/ 32 w 3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3">
                <a:moveTo>
                  <a:pt x="10" y="23"/>
                </a:moveTo>
                <a:lnTo>
                  <a:pt x="6" y="23"/>
                </a:lnTo>
                <a:lnTo>
                  <a:pt x="1" y="21"/>
                </a:lnTo>
                <a:lnTo>
                  <a:pt x="0" y="15"/>
                </a:lnTo>
                <a:lnTo>
                  <a:pt x="1" y="11"/>
                </a:lnTo>
                <a:lnTo>
                  <a:pt x="5" y="7"/>
                </a:lnTo>
                <a:lnTo>
                  <a:pt x="21" y="0"/>
                </a:lnTo>
                <a:lnTo>
                  <a:pt x="25" y="0"/>
                </a:lnTo>
                <a:lnTo>
                  <a:pt x="31" y="3"/>
                </a:lnTo>
                <a:lnTo>
                  <a:pt x="32" y="8"/>
                </a:lnTo>
                <a:lnTo>
                  <a:pt x="31" y="12"/>
                </a:lnTo>
                <a:lnTo>
                  <a:pt x="27" y="17"/>
                </a:lnTo>
                <a:lnTo>
                  <a:pt x="1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9" name="Freeform 129"/>
          <p:cNvSpPr>
            <a:spLocks/>
          </p:cNvSpPr>
          <p:nvPr/>
        </p:nvSpPr>
        <p:spPr bwMode="auto">
          <a:xfrm>
            <a:off x="2986088" y="3025775"/>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7" y="1"/>
                </a:lnTo>
                <a:lnTo>
                  <a:pt x="20" y="5"/>
                </a:lnTo>
                <a:lnTo>
                  <a:pt x="20" y="10"/>
                </a:lnTo>
                <a:lnTo>
                  <a:pt x="16" y="14"/>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0" name="Freeform 130"/>
          <p:cNvSpPr>
            <a:spLocks/>
          </p:cNvSpPr>
          <p:nvPr/>
        </p:nvSpPr>
        <p:spPr bwMode="auto">
          <a:xfrm>
            <a:off x="2992438" y="3021013"/>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1"/>
                </a:lnTo>
                <a:lnTo>
                  <a:pt x="16"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1" name="Freeform 131"/>
          <p:cNvSpPr>
            <a:spLocks/>
          </p:cNvSpPr>
          <p:nvPr/>
        </p:nvSpPr>
        <p:spPr bwMode="auto">
          <a:xfrm>
            <a:off x="2998788" y="3014663"/>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7"/>
                </a:lnTo>
                <a:lnTo>
                  <a:pt x="0" y="13"/>
                </a:lnTo>
                <a:lnTo>
                  <a:pt x="1" y="8"/>
                </a:lnTo>
                <a:lnTo>
                  <a:pt x="5" y="4"/>
                </a:lnTo>
                <a:lnTo>
                  <a:pt x="15" y="0"/>
                </a:lnTo>
                <a:lnTo>
                  <a:pt x="19" y="0"/>
                </a:lnTo>
                <a:lnTo>
                  <a:pt x="24" y="2"/>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2" name="Freeform 132"/>
          <p:cNvSpPr>
            <a:spLocks/>
          </p:cNvSpPr>
          <p:nvPr/>
        </p:nvSpPr>
        <p:spPr bwMode="auto">
          <a:xfrm>
            <a:off x="3013075" y="3005138"/>
            <a:ext cx="44450" cy="34925"/>
          </a:xfrm>
          <a:custGeom>
            <a:avLst/>
            <a:gdLst>
              <a:gd name="T0" fmla="*/ 2147483647 w 28"/>
              <a:gd name="T1" fmla="*/ 2147483647 h 22"/>
              <a:gd name="T2" fmla="*/ 2147483647 w 28"/>
              <a:gd name="T3" fmla="*/ 2147483647 h 22"/>
              <a:gd name="T4" fmla="*/ 2147483647 w 28"/>
              <a:gd name="T5" fmla="*/ 2147483647 h 22"/>
              <a:gd name="T6" fmla="*/ 0 w 28"/>
              <a:gd name="T7" fmla="*/ 2147483647 h 22"/>
              <a:gd name="T8" fmla="*/ 2147483647 w 28"/>
              <a:gd name="T9" fmla="*/ 2147483647 h 22"/>
              <a:gd name="T10" fmla="*/ 2147483647 w 28"/>
              <a:gd name="T11" fmla="*/ 2147483647 h 22"/>
              <a:gd name="T12" fmla="*/ 2147483647 w 28"/>
              <a:gd name="T13" fmla="*/ 2147483647 h 22"/>
              <a:gd name="T14" fmla="*/ 2147483647 w 28"/>
              <a:gd name="T15" fmla="*/ 0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13" y="21"/>
                </a:moveTo>
                <a:lnTo>
                  <a:pt x="7" y="22"/>
                </a:lnTo>
                <a:lnTo>
                  <a:pt x="3" y="19"/>
                </a:lnTo>
                <a:lnTo>
                  <a:pt x="0" y="15"/>
                </a:lnTo>
                <a:lnTo>
                  <a:pt x="2" y="10"/>
                </a:lnTo>
                <a:lnTo>
                  <a:pt x="5" y="7"/>
                </a:lnTo>
                <a:lnTo>
                  <a:pt x="15" y="2"/>
                </a:lnTo>
                <a:lnTo>
                  <a:pt x="21" y="0"/>
                </a:lnTo>
                <a:lnTo>
                  <a:pt x="25" y="3"/>
                </a:lnTo>
                <a:lnTo>
                  <a:pt x="28" y="7"/>
                </a:lnTo>
                <a:lnTo>
                  <a:pt x="26" y="13"/>
                </a:lnTo>
                <a:lnTo>
                  <a:pt x="24" y="15"/>
                </a:lnTo>
                <a:lnTo>
                  <a:pt x="13"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3" name="Freeform 133"/>
          <p:cNvSpPr>
            <a:spLocks/>
          </p:cNvSpPr>
          <p:nvPr/>
        </p:nvSpPr>
        <p:spPr bwMode="auto">
          <a:xfrm>
            <a:off x="3030538" y="3001963"/>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0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3" y="17"/>
                </a:moveTo>
                <a:lnTo>
                  <a:pt x="8" y="19"/>
                </a:lnTo>
                <a:lnTo>
                  <a:pt x="3" y="17"/>
                </a:lnTo>
                <a:lnTo>
                  <a:pt x="0" y="13"/>
                </a:lnTo>
                <a:lnTo>
                  <a:pt x="0" y="8"/>
                </a:lnTo>
                <a:lnTo>
                  <a:pt x="4" y="4"/>
                </a:lnTo>
                <a:lnTo>
                  <a:pt x="8" y="1"/>
                </a:lnTo>
                <a:lnTo>
                  <a:pt x="13" y="0"/>
                </a:lnTo>
                <a:lnTo>
                  <a:pt x="18" y="1"/>
                </a:lnTo>
                <a:lnTo>
                  <a:pt x="21" y="5"/>
                </a:lnTo>
                <a:lnTo>
                  <a:pt x="21" y="10"/>
                </a:lnTo>
                <a:lnTo>
                  <a:pt x="17" y="15"/>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4" name="Freeform 134"/>
          <p:cNvSpPr>
            <a:spLocks/>
          </p:cNvSpPr>
          <p:nvPr/>
        </p:nvSpPr>
        <p:spPr bwMode="auto">
          <a:xfrm>
            <a:off x="3036888" y="2998788"/>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5" name="Freeform 135"/>
          <p:cNvSpPr>
            <a:spLocks/>
          </p:cNvSpPr>
          <p:nvPr/>
        </p:nvSpPr>
        <p:spPr bwMode="auto">
          <a:xfrm>
            <a:off x="3043238" y="2984500"/>
            <a:ext cx="57150" cy="41275"/>
          </a:xfrm>
          <a:custGeom>
            <a:avLst/>
            <a:gdLst>
              <a:gd name="T0" fmla="*/ 2147483647 w 36"/>
              <a:gd name="T1" fmla="*/ 2147483647 h 26"/>
              <a:gd name="T2" fmla="*/ 2147483647 w 36"/>
              <a:gd name="T3" fmla="*/ 2147483647 h 26"/>
              <a:gd name="T4" fmla="*/ 2147483647 w 36"/>
              <a:gd name="T5" fmla="*/ 2147483647 h 26"/>
              <a:gd name="T6" fmla="*/ 0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0 h 26"/>
              <a:gd name="T16" fmla="*/ 2147483647 w 36"/>
              <a:gd name="T17" fmla="*/ 2147483647 h 26"/>
              <a:gd name="T18" fmla="*/ 2147483647 w 36"/>
              <a:gd name="T19" fmla="*/ 2147483647 h 26"/>
              <a:gd name="T20" fmla="*/ 2147483647 w 36"/>
              <a:gd name="T21" fmla="*/ 2147483647 h 26"/>
              <a:gd name="T22" fmla="*/ 2147483647 w 36"/>
              <a:gd name="T23" fmla="*/ 2147483647 h 26"/>
              <a:gd name="T24" fmla="*/ 2147483647 w 36"/>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13" y="24"/>
                </a:moveTo>
                <a:lnTo>
                  <a:pt x="7" y="26"/>
                </a:lnTo>
                <a:lnTo>
                  <a:pt x="3" y="23"/>
                </a:lnTo>
                <a:lnTo>
                  <a:pt x="0" y="19"/>
                </a:lnTo>
                <a:lnTo>
                  <a:pt x="2" y="13"/>
                </a:lnTo>
                <a:lnTo>
                  <a:pt x="5" y="11"/>
                </a:lnTo>
                <a:lnTo>
                  <a:pt x="24" y="1"/>
                </a:lnTo>
                <a:lnTo>
                  <a:pt x="29" y="0"/>
                </a:lnTo>
                <a:lnTo>
                  <a:pt x="33" y="2"/>
                </a:lnTo>
                <a:lnTo>
                  <a:pt x="36" y="7"/>
                </a:lnTo>
                <a:lnTo>
                  <a:pt x="34" y="12"/>
                </a:lnTo>
                <a:lnTo>
                  <a:pt x="32"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6" name="Freeform 136"/>
          <p:cNvSpPr>
            <a:spLocks/>
          </p:cNvSpPr>
          <p:nvPr/>
        </p:nvSpPr>
        <p:spPr bwMode="auto">
          <a:xfrm>
            <a:off x="3073400" y="2965450"/>
            <a:ext cx="65088" cy="44450"/>
          </a:xfrm>
          <a:custGeom>
            <a:avLst/>
            <a:gdLst>
              <a:gd name="T0" fmla="*/ 2147483647 w 41"/>
              <a:gd name="T1" fmla="*/ 2147483647 h 28"/>
              <a:gd name="T2" fmla="*/ 2147483647 w 41"/>
              <a:gd name="T3" fmla="*/ 2147483647 h 28"/>
              <a:gd name="T4" fmla="*/ 2147483647 w 41"/>
              <a:gd name="T5" fmla="*/ 2147483647 h 28"/>
              <a:gd name="T6" fmla="*/ 0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0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8"/>
              <a:gd name="T41" fmla="*/ 41 w 4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8">
                <a:moveTo>
                  <a:pt x="13" y="27"/>
                </a:moveTo>
                <a:lnTo>
                  <a:pt x="7" y="28"/>
                </a:lnTo>
                <a:lnTo>
                  <a:pt x="3" y="25"/>
                </a:lnTo>
                <a:lnTo>
                  <a:pt x="0" y="21"/>
                </a:lnTo>
                <a:lnTo>
                  <a:pt x="2" y="16"/>
                </a:lnTo>
                <a:lnTo>
                  <a:pt x="5" y="13"/>
                </a:lnTo>
                <a:lnTo>
                  <a:pt x="29" y="1"/>
                </a:lnTo>
                <a:lnTo>
                  <a:pt x="34" y="0"/>
                </a:lnTo>
                <a:lnTo>
                  <a:pt x="39" y="2"/>
                </a:lnTo>
                <a:lnTo>
                  <a:pt x="41" y="6"/>
                </a:lnTo>
                <a:lnTo>
                  <a:pt x="40" y="12"/>
                </a:lnTo>
                <a:lnTo>
                  <a:pt x="37" y="14"/>
                </a:lnTo>
                <a:lnTo>
                  <a:pt x="13"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7" name="Freeform 137"/>
          <p:cNvSpPr>
            <a:spLocks/>
          </p:cNvSpPr>
          <p:nvPr/>
        </p:nvSpPr>
        <p:spPr bwMode="auto">
          <a:xfrm>
            <a:off x="3113088" y="29622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2"/>
                </a:lnTo>
                <a:lnTo>
                  <a:pt x="15" y="16"/>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8" name="Freeform 138"/>
          <p:cNvSpPr>
            <a:spLocks/>
          </p:cNvSpPr>
          <p:nvPr/>
        </p:nvSpPr>
        <p:spPr bwMode="auto">
          <a:xfrm>
            <a:off x="3119438" y="296068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9" name="Freeform 139"/>
          <p:cNvSpPr>
            <a:spLocks/>
          </p:cNvSpPr>
          <p:nvPr/>
        </p:nvSpPr>
        <p:spPr bwMode="auto">
          <a:xfrm>
            <a:off x="3124200" y="2955925"/>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8"/>
                </a:lnTo>
                <a:lnTo>
                  <a:pt x="4" y="4"/>
                </a:lnTo>
                <a:lnTo>
                  <a:pt x="8" y="1"/>
                </a:lnTo>
                <a:lnTo>
                  <a:pt x="12" y="0"/>
                </a:lnTo>
                <a:lnTo>
                  <a:pt x="17"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0" name="Freeform 140"/>
          <p:cNvSpPr>
            <a:spLocks/>
          </p:cNvSpPr>
          <p:nvPr/>
        </p:nvSpPr>
        <p:spPr bwMode="auto">
          <a:xfrm>
            <a:off x="3130550" y="2941638"/>
            <a:ext cx="53975" cy="39687"/>
          </a:xfrm>
          <a:custGeom>
            <a:avLst/>
            <a:gdLst>
              <a:gd name="T0" fmla="*/ 2147483647 w 34"/>
              <a:gd name="T1" fmla="*/ 2147483647 h 25"/>
              <a:gd name="T2" fmla="*/ 2147483647 w 34"/>
              <a:gd name="T3" fmla="*/ 2147483647 h 25"/>
              <a:gd name="T4" fmla="*/ 2147483647 w 34"/>
              <a:gd name="T5" fmla="*/ 2147483647 h 25"/>
              <a:gd name="T6" fmla="*/ 0 w 34"/>
              <a:gd name="T7" fmla="*/ 2147483647 h 25"/>
              <a:gd name="T8" fmla="*/ 2147483647 w 34"/>
              <a:gd name="T9" fmla="*/ 2147483647 h 25"/>
              <a:gd name="T10" fmla="*/ 2147483647 w 34"/>
              <a:gd name="T11" fmla="*/ 2147483647 h 25"/>
              <a:gd name="T12" fmla="*/ 2147483647 w 34"/>
              <a:gd name="T13" fmla="*/ 2147483647 h 25"/>
              <a:gd name="T14" fmla="*/ 2147483647 w 34"/>
              <a:gd name="T15" fmla="*/ 0 h 25"/>
              <a:gd name="T16" fmla="*/ 2147483647 w 34"/>
              <a:gd name="T17" fmla="*/ 2147483647 h 25"/>
              <a:gd name="T18" fmla="*/ 2147483647 w 34"/>
              <a:gd name="T19" fmla="*/ 2147483647 h 25"/>
              <a:gd name="T20" fmla="*/ 2147483647 w 34"/>
              <a:gd name="T21" fmla="*/ 2147483647 h 25"/>
              <a:gd name="T22" fmla="*/ 2147483647 w 34"/>
              <a:gd name="T23" fmla="*/ 2147483647 h 25"/>
              <a:gd name="T24" fmla="*/ 2147483647 w 34"/>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5"/>
              <a:gd name="T41" fmla="*/ 34 w 3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5">
                <a:moveTo>
                  <a:pt x="12" y="24"/>
                </a:moveTo>
                <a:lnTo>
                  <a:pt x="7" y="25"/>
                </a:lnTo>
                <a:lnTo>
                  <a:pt x="3" y="23"/>
                </a:lnTo>
                <a:lnTo>
                  <a:pt x="0" y="19"/>
                </a:lnTo>
                <a:lnTo>
                  <a:pt x="1" y="13"/>
                </a:lnTo>
                <a:lnTo>
                  <a:pt x="4" y="10"/>
                </a:lnTo>
                <a:lnTo>
                  <a:pt x="22" y="1"/>
                </a:lnTo>
                <a:lnTo>
                  <a:pt x="27" y="0"/>
                </a:lnTo>
                <a:lnTo>
                  <a:pt x="31" y="2"/>
                </a:lnTo>
                <a:lnTo>
                  <a:pt x="34" y="6"/>
                </a:lnTo>
                <a:lnTo>
                  <a:pt x="32" y="12"/>
                </a:lnTo>
                <a:lnTo>
                  <a:pt x="30"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1" name="Freeform 141"/>
          <p:cNvSpPr>
            <a:spLocks/>
          </p:cNvSpPr>
          <p:nvPr/>
        </p:nvSpPr>
        <p:spPr bwMode="auto">
          <a:xfrm>
            <a:off x="3157538" y="2881313"/>
            <a:ext cx="144462" cy="85725"/>
          </a:xfrm>
          <a:custGeom>
            <a:avLst/>
            <a:gdLst>
              <a:gd name="T0" fmla="*/ 2147483647 w 91"/>
              <a:gd name="T1" fmla="*/ 2147483647 h 54"/>
              <a:gd name="T2" fmla="*/ 2147483647 w 91"/>
              <a:gd name="T3" fmla="*/ 2147483647 h 54"/>
              <a:gd name="T4" fmla="*/ 2147483647 w 91"/>
              <a:gd name="T5" fmla="*/ 2147483647 h 54"/>
              <a:gd name="T6" fmla="*/ 0 w 91"/>
              <a:gd name="T7" fmla="*/ 2147483647 h 54"/>
              <a:gd name="T8" fmla="*/ 2147483647 w 91"/>
              <a:gd name="T9" fmla="*/ 2147483647 h 54"/>
              <a:gd name="T10" fmla="*/ 2147483647 w 91"/>
              <a:gd name="T11" fmla="*/ 2147483647 h 54"/>
              <a:gd name="T12" fmla="*/ 2147483647 w 91"/>
              <a:gd name="T13" fmla="*/ 2147483647 h 54"/>
              <a:gd name="T14" fmla="*/ 2147483647 w 91"/>
              <a:gd name="T15" fmla="*/ 0 h 54"/>
              <a:gd name="T16" fmla="*/ 2147483647 w 91"/>
              <a:gd name="T17" fmla="*/ 2147483647 h 54"/>
              <a:gd name="T18" fmla="*/ 2147483647 w 91"/>
              <a:gd name="T19" fmla="*/ 2147483647 h 54"/>
              <a:gd name="T20" fmla="*/ 2147483647 w 91"/>
              <a:gd name="T21" fmla="*/ 2147483647 h 54"/>
              <a:gd name="T22" fmla="*/ 2147483647 w 91"/>
              <a:gd name="T23" fmla="*/ 2147483647 h 54"/>
              <a:gd name="T24" fmla="*/ 2147483647 w 91"/>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4"/>
              <a:gd name="T41" fmla="*/ 91 w 9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4">
                <a:moveTo>
                  <a:pt x="13" y="53"/>
                </a:moveTo>
                <a:lnTo>
                  <a:pt x="7" y="54"/>
                </a:lnTo>
                <a:lnTo>
                  <a:pt x="3" y="51"/>
                </a:lnTo>
                <a:lnTo>
                  <a:pt x="0" y="47"/>
                </a:lnTo>
                <a:lnTo>
                  <a:pt x="2" y="42"/>
                </a:lnTo>
                <a:lnTo>
                  <a:pt x="5" y="39"/>
                </a:lnTo>
                <a:lnTo>
                  <a:pt x="79" y="1"/>
                </a:lnTo>
                <a:lnTo>
                  <a:pt x="85" y="0"/>
                </a:lnTo>
                <a:lnTo>
                  <a:pt x="89" y="2"/>
                </a:lnTo>
                <a:lnTo>
                  <a:pt x="91" y="6"/>
                </a:lnTo>
                <a:lnTo>
                  <a:pt x="90" y="12"/>
                </a:lnTo>
                <a:lnTo>
                  <a:pt x="87" y="15"/>
                </a:lnTo>
                <a:lnTo>
                  <a:pt x="13"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2" name="Freeform 142"/>
          <p:cNvSpPr>
            <a:spLocks/>
          </p:cNvSpPr>
          <p:nvPr/>
        </p:nvSpPr>
        <p:spPr bwMode="auto">
          <a:xfrm>
            <a:off x="3276600" y="2859088"/>
            <a:ext cx="65088" cy="47625"/>
          </a:xfrm>
          <a:custGeom>
            <a:avLst/>
            <a:gdLst>
              <a:gd name="T0" fmla="*/ 2147483647 w 41"/>
              <a:gd name="T1" fmla="*/ 2147483647 h 30"/>
              <a:gd name="T2" fmla="*/ 2147483647 w 41"/>
              <a:gd name="T3" fmla="*/ 2147483647 h 30"/>
              <a:gd name="T4" fmla="*/ 2147483647 w 41"/>
              <a:gd name="T5" fmla="*/ 2147483647 h 30"/>
              <a:gd name="T6" fmla="*/ 0 w 41"/>
              <a:gd name="T7" fmla="*/ 2147483647 h 30"/>
              <a:gd name="T8" fmla="*/ 2147483647 w 41"/>
              <a:gd name="T9" fmla="*/ 2147483647 h 30"/>
              <a:gd name="T10" fmla="*/ 2147483647 w 41"/>
              <a:gd name="T11" fmla="*/ 2147483647 h 30"/>
              <a:gd name="T12" fmla="*/ 2147483647 w 41"/>
              <a:gd name="T13" fmla="*/ 2147483647 h 30"/>
              <a:gd name="T14" fmla="*/ 2147483647 w 41"/>
              <a:gd name="T15" fmla="*/ 0 h 30"/>
              <a:gd name="T16" fmla="*/ 2147483647 w 41"/>
              <a:gd name="T17" fmla="*/ 2147483647 h 30"/>
              <a:gd name="T18" fmla="*/ 2147483647 w 41"/>
              <a:gd name="T19" fmla="*/ 2147483647 h 30"/>
              <a:gd name="T20" fmla="*/ 2147483647 w 41"/>
              <a:gd name="T21" fmla="*/ 2147483647 h 30"/>
              <a:gd name="T22" fmla="*/ 2147483647 w 41"/>
              <a:gd name="T23" fmla="*/ 2147483647 h 30"/>
              <a:gd name="T24" fmla="*/ 2147483647 w 41"/>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0"/>
              <a:gd name="T41" fmla="*/ 41 w 4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0">
                <a:moveTo>
                  <a:pt x="12" y="29"/>
                </a:moveTo>
                <a:lnTo>
                  <a:pt x="7" y="30"/>
                </a:lnTo>
                <a:lnTo>
                  <a:pt x="3" y="27"/>
                </a:lnTo>
                <a:lnTo>
                  <a:pt x="0" y="23"/>
                </a:lnTo>
                <a:lnTo>
                  <a:pt x="1" y="18"/>
                </a:lnTo>
                <a:lnTo>
                  <a:pt x="4" y="15"/>
                </a:lnTo>
                <a:lnTo>
                  <a:pt x="29" y="1"/>
                </a:lnTo>
                <a:lnTo>
                  <a:pt x="34" y="0"/>
                </a:lnTo>
                <a:lnTo>
                  <a:pt x="38" y="3"/>
                </a:lnTo>
                <a:lnTo>
                  <a:pt x="41" y="7"/>
                </a:lnTo>
                <a:lnTo>
                  <a:pt x="40" y="12"/>
                </a:lnTo>
                <a:lnTo>
                  <a:pt x="37"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3" name="Freeform 143"/>
          <p:cNvSpPr>
            <a:spLocks/>
          </p:cNvSpPr>
          <p:nvPr/>
        </p:nvSpPr>
        <p:spPr bwMode="auto">
          <a:xfrm>
            <a:off x="3316288" y="2813050"/>
            <a:ext cx="111125" cy="71438"/>
          </a:xfrm>
          <a:custGeom>
            <a:avLst/>
            <a:gdLst>
              <a:gd name="T0" fmla="*/ 2147483647 w 70"/>
              <a:gd name="T1" fmla="*/ 2147483647 h 45"/>
              <a:gd name="T2" fmla="*/ 2147483647 w 70"/>
              <a:gd name="T3" fmla="*/ 2147483647 h 45"/>
              <a:gd name="T4" fmla="*/ 2147483647 w 70"/>
              <a:gd name="T5" fmla="*/ 2147483647 h 45"/>
              <a:gd name="T6" fmla="*/ 0 w 70"/>
              <a:gd name="T7" fmla="*/ 2147483647 h 45"/>
              <a:gd name="T8" fmla="*/ 2147483647 w 70"/>
              <a:gd name="T9" fmla="*/ 2147483647 h 45"/>
              <a:gd name="T10" fmla="*/ 2147483647 w 70"/>
              <a:gd name="T11" fmla="*/ 2147483647 h 45"/>
              <a:gd name="T12" fmla="*/ 2147483647 w 70"/>
              <a:gd name="T13" fmla="*/ 2147483647 h 45"/>
              <a:gd name="T14" fmla="*/ 2147483647 w 70"/>
              <a:gd name="T15" fmla="*/ 0 h 45"/>
              <a:gd name="T16" fmla="*/ 2147483647 w 70"/>
              <a:gd name="T17" fmla="*/ 2147483647 h 45"/>
              <a:gd name="T18" fmla="*/ 2147483647 w 70"/>
              <a:gd name="T19" fmla="*/ 2147483647 h 45"/>
              <a:gd name="T20" fmla="*/ 2147483647 w 70"/>
              <a:gd name="T21" fmla="*/ 2147483647 h 45"/>
              <a:gd name="T22" fmla="*/ 2147483647 w 70"/>
              <a:gd name="T23" fmla="*/ 2147483647 h 45"/>
              <a:gd name="T24" fmla="*/ 2147483647 w 7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45"/>
              <a:gd name="T41" fmla="*/ 70 w 7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45">
                <a:moveTo>
                  <a:pt x="12" y="44"/>
                </a:moveTo>
                <a:lnTo>
                  <a:pt x="6" y="45"/>
                </a:lnTo>
                <a:lnTo>
                  <a:pt x="2" y="43"/>
                </a:lnTo>
                <a:lnTo>
                  <a:pt x="0" y="38"/>
                </a:lnTo>
                <a:lnTo>
                  <a:pt x="1" y="33"/>
                </a:lnTo>
                <a:lnTo>
                  <a:pt x="4" y="30"/>
                </a:lnTo>
                <a:lnTo>
                  <a:pt x="58" y="2"/>
                </a:lnTo>
                <a:lnTo>
                  <a:pt x="63" y="0"/>
                </a:lnTo>
                <a:lnTo>
                  <a:pt x="67" y="3"/>
                </a:lnTo>
                <a:lnTo>
                  <a:pt x="70" y="7"/>
                </a:lnTo>
                <a:lnTo>
                  <a:pt x="69" y="13"/>
                </a:lnTo>
                <a:lnTo>
                  <a:pt x="66" y="15"/>
                </a:lnTo>
                <a:lnTo>
                  <a:pt x="12"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4" name="Freeform 144"/>
          <p:cNvSpPr>
            <a:spLocks/>
          </p:cNvSpPr>
          <p:nvPr/>
        </p:nvSpPr>
        <p:spPr bwMode="auto">
          <a:xfrm>
            <a:off x="3402013" y="28114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5" name="Freeform 145"/>
          <p:cNvSpPr>
            <a:spLocks/>
          </p:cNvSpPr>
          <p:nvPr/>
        </p:nvSpPr>
        <p:spPr bwMode="auto">
          <a:xfrm>
            <a:off x="3406775" y="2787650"/>
            <a:ext cx="66675" cy="49213"/>
          </a:xfrm>
          <a:custGeom>
            <a:avLst/>
            <a:gdLst>
              <a:gd name="T0" fmla="*/ 2147483647 w 42"/>
              <a:gd name="T1" fmla="*/ 2147483647 h 31"/>
              <a:gd name="T2" fmla="*/ 2147483647 w 42"/>
              <a:gd name="T3" fmla="*/ 2147483647 h 31"/>
              <a:gd name="T4" fmla="*/ 2147483647 w 42"/>
              <a:gd name="T5" fmla="*/ 2147483647 h 31"/>
              <a:gd name="T6" fmla="*/ 0 w 42"/>
              <a:gd name="T7" fmla="*/ 2147483647 h 31"/>
              <a:gd name="T8" fmla="*/ 2147483647 w 42"/>
              <a:gd name="T9" fmla="*/ 2147483647 h 31"/>
              <a:gd name="T10" fmla="*/ 2147483647 w 42"/>
              <a:gd name="T11" fmla="*/ 2147483647 h 31"/>
              <a:gd name="T12" fmla="*/ 2147483647 w 42"/>
              <a:gd name="T13" fmla="*/ 2147483647 h 31"/>
              <a:gd name="T14" fmla="*/ 2147483647 w 42"/>
              <a:gd name="T15" fmla="*/ 0 h 31"/>
              <a:gd name="T16" fmla="*/ 2147483647 w 42"/>
              <a:gd name="T17" fmla="*/ 2147483647 h 31"/>
              <a:gd name="T18" fmla="*/ 2147483647 w 42"/>
              <a:gd name="T19" fmla="*/ 2147483647 h 31"/>
              <a:gd name="T20" fmla="*/ 2147483647 w 42"/>
              <a:gd name="T21" fmla="*/ 2147483647 h 31"/>
              <a:gd name="T22" fmla="*/ 2147483647 w 42"/>
              <a:gd name="T23" fmla="*/ 2147483647 h 31"/>
              <a:gd name="T24" fmla="*/ 2147483647 w 42"/>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1"/>
              <a:gd name="T41" fmla="*/ 42 w 4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1">
                <a:moveTo>
                  <a:pt x="12" y="30"/>
                </a:moveTo>
                <a:lnTo>
                  <a:pt x="6" y="31"/>
                </a:lnTo>
                <a:lnTo>
                  <a:pt x="2" y="29"/>
                </a:lnTo>
                <a:lnTo>
                  <a:pt x="0" y="25"/>
                </a:lnTo>
                <a:lnTo>
                  <a:pt x="1" y="21"/>
                </a:lnTo>
                <a:lnTo>
                  <a:pt x="4" y="16"/>
                </a:lnTo>
                <a:lnTo>
                  <a:pt x="29" y="2"/>
                </a:lnTo>
                <a:lnTo>
                  <a:pt x="35" y="0"/>
                </a:lnTo>
                <a:lnTo>
                  <a:pt x="39" y="3"/>
                </a:lnTo>
                <a:lnTo>
                  <a:pt x="42" y="7"/>
                </a:lnTo>
                <a:lnTo>
                  <a:pt x="40" y="11"/>
                </a:lnTo>
                <a:lnTo>
                  <a:pt x="38"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6" name="Freeform 146"/>
          <p:cNvSpPr>
            <a:spLocks/>
          </p:cNvSpPr>
          <p:nvPr/>
        </p:nvSpPr>
        <p:spPr bwMode="auto">
          <a:xfrm>
            <a:off x="3446463" y="2774950"/>
            <a:ext cx="52387" cy="38100"/>
          </a:xfrm>
          <a:custGeom>
            <a:avLst/>
            <a:gdLst>
              <a:gd name="T0" fmla="*/ 2147483647 w 33"/>
              <a:gd name="T1" fmla="*/ 2147483647 h 24"/>
              <a:gd name="T2" fmla="*/ 2147483647 w 33"/>
              <a:gd name="T3" fmla="*/ 2147483647 h 24"/>
              <a:gd name="T4" fmla="*/ 2147483647 w 33"/>
              <a:gd name="T5" fmla="*/ 2147483647 h 24"/>
              <a:gd name="T6" fmla="*/ 0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2147483647 h 24"/>
              <a:gd name="T18" fmla="*/ 2147483647 w 33"/>
              <a:gd name="T19" fmla="*/ 2147483647 h 24"/>
              <a:gd name="T20" fmla="*/ 2147483647 w 33"/>
              <a:gd name="T21" fmla="*/ 2147483647 h 24"/>
              <a:gd name="T22" fmla="*/ 2147483647 w 33"/>
              <a:gd name="T23" fmla="*/ 2147483647 h 24"/>
              <a:gd name="T24" fmla="*/ 2147483647 w 33"/>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3" y="23"/>
                </a:moveTo>
                <a:lnTo>
                  <a:pt x="7" y="24"/>
                </a:lnTo>
                <a:lnTo>
                  <a:pt x="3" y="22"/>
                </a:lnTo>
                <a:lnTo>
                  <a:pt x="0" y="18"/>
                </a:lnTo>
                <a:lnTo>
                  <a:pt x="2" y="12"/>
                </a:lnTo>
                <a:lnTo>
                  <a:pt x="4" y="10"/>
                </a:lnTo>
                <a:lnTo>
                  <a:pt x="21" y="1"/>
                </a:lnTo>
                <a:lnTo>
                  <a:pt x="26" y="0"/>
                </a:lnTo>
                <a:lnTo>
                  <a:pt x="30" y="3"/>
                </a:lnTo>
                <a:lnTo>
                  <a:pt x="33" y="7"/>
                </a:lnTo>
                <a:lnTo>
                  <a:pt x="32" y="12"/>
                </a:lnTo>
                <a:lnTo>
                  <a:pt x="29"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7" name="Freeform 147"/>
          <p:cNvSpPr>
            <a:spLocks/>
          </p:cNvSpPr>
          <p:nvPr/>
        </p:nvSpPr>
        <p:spPr bwMode="auto">
          <a:xfrm>
            <a:off x="3473450" y="2763838"/>
            <a:ext cx="44450" cy="36512"/>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1"/>
                </a:lnTo>
                <a:lnTo>
                  <a:pt x="0" y="17"/>
                </a:lnTo>
                <a:lnTo>
                  <a:pt x="1" y="11"/>
                </a:lnTo>
                <a:lnTo>
                  <a:pt x="4" y="8"/>
                </a:lnTo>
                <a:lnTo>
                  <a:pt x="16" y="2"/>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8" name="Freeform 148"/>
          <p:cNvSpPr>
            <a:spLocks/>
          </p:cNvSpPr>
          <p:nvPr/>
        </p:nvSpPr>
        <p:spPr bwMode="auto">
          <a:xfrm>
            <a:off x="3492500" y="2757488"/>
            <a:ext cx="36513" cy="33337"/>
          </a:xfrm>
          <a:custGeom>
            <a:avLst/>
            <a:gdLst>
              <a:gd name="T0" fmla="*/ 2147483647 w 23"/>
              <a:gd name="T1" fmla="*/ 2147483647 h 21"/>
              <a:gd name="T2" fmla="*/ 2147483647 w 23"/>
              <a:gd name="T3" fmla="*/ 2147483647 h 21"/>
              <a:gd name="T4" fmla="*/ 2147483647 w 23"/>
              <a:gd name="T5" fmla="*/ 2147483647 h 21"/>
              <a:gd name="T6" fmla="*/ 0 w 23"/>
              <a:gd name="T7" fmla="*/ 2147483647 h 21"/>
              <a:gd name="T8" fmla="*/ 0 w 23"/>
              <a:gd name="T9" fmla="*/ 2147483647 h 21"/>
              <a:gd name="T10" fmla="*/ 2147483647 w 23"/>
              <a:gd name="T11" fmla="*/ 2147483647 h 21"/>
              <a:gd name="T12" fmla="*/ 2147483647 w 23"/>
              <a:gd name="T13" fmla="*/ 2147483647 h 21"/>
              <a:gd name="T14" fmla="*/ 2147483647 w 23"/>
              <a:gd name="T15" fmla="*/ 0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1"/>
              <a:gd name="T41" fmla="*/ 23 w 2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1">
                <a:moveTo>
                  <a:pt x="12" y="19"/>
                </a:moveTo>
                <a:lnTo>
                  <a:pt x="7" y="21"/>
                </a:lnTo>
                <a:lnTo>
                  <a:pt x="3" y="19"/>
                </a:lnTo>
                <a:lnTo>
                  <a:pt x="0" y="14"/>
                </a:lnTo>
                <a:lnTo>
                  <a:pt x="0" y="10"/>
                </a:lnTo>
                <a:lnTo>
                  <a:pt x="4" y="6"/>
                </a:lnTo>
                <a:lnTo>
                  <a:pt x="11" y="2"/>
                </a:lnTo>
                <a:lnTo>
                  <a:pt x="16" y="0"/>
                </a:lnTo>
                <a:lnTo>
                  <a:pt x="20" y="2"/>
                </a:lnTo>
                <a:lnTo>
                  <a:pt x="23" y="7"/>
                </a:lnTo>
                <a:lnTo>
                  <a:pt x="23" y="11"/>
                </a:lnTo>
                <a:lnTo>
                  <a:pt x="19" y="15"/>
                </a:lnTo>
                <a:lnTo>
                  <a:pt x="12"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9" name="Freeform 149"/>
          <p:cNvSpPr>
            <a:spLocks/>
          </p:cNvSpPr>
          <p:nvPr/>
        </p:nvSpPr>
        <p:spPr bwMode="auto">
          <a:xfrm>
            <a:off x="3503613" y="2740025"/>
            <a:ext cx="55562" cy="42863"/>
          </a:xfrm>
          <a:custGeom>
            <a:avLst/>
            <a:gdLst>
              <a:gd name="T0" fmla="*/ 2147483647 w 35"/>
              <a:gd name="T1" fmla="*/ 2147483647 h 27"/>
              <a:gd name="T2" fmla="*/ 2147483647 w 35"/>
              <a:gd name="T3" fmla="*/ 2147483647 h 27"/>
              <a:gd name="T4" fmla="*/ 2147483647 w 35"/>
              <a:gd name="T5" fmla="*/ 2147483647 h 27"/>
              <a:gd name="T6" fmla="*/ 0 w 35"/>
              <a:gd name="T7" fmla="*/ 2147483647 h 27"/>
              <a:gd name="T8" fmla="*/ 2147483647 w 35"/>
              <a:gd name="T9" fmla="*/ 2147483647 h 27"/>
              <a:gd name="T10" fmla="*/ 2147483647 w 35"/>
              <a:gd name="T11" fmla="*/ 2147483647 h 27"/>
              <a:gd name="T12" fmla="*/ 2147483647 w 35"/>
              <a:gd name="T13" fmla="*/ 2147483647 h 27"/>
              <a:gd name="T14" fmla="*/ 2147483647 w 35"/>
              <a:gd name="T15" fmla="*/ 0 h 27"/>
              <a:gd name="T16" fmla="*/ 2147483647 w 35"/>
              <a:gd name="T17" fmla="*/ 2147483647 h 27"/>
              <a:gd name="T18" fmla="*/ 2147483647 w 35"/>
              <a:gd name="T19" fmla="*/ 2147483647 h 27"/>
              <a:gd name="T20" fmla="*/ 2147483647 w 35"/>
              <a:gd name="T21" fmla="*/ 2147483647 h 27"/>
              <a:gd name="T22" fmla="*/ 2147483647 w 35"/>
              <a:gd name="T23" fmla="*/ 2147483647 h 27"/>
              <a:gd name="T24" fmla="*/ 2147483647 w 35"/>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7"/>
              <a:gd name="T41" fmla="*/ 35 w 3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7">
                <a:moveTo>
                  <a:pt x="12" y="26"/>
                </a:moveTo>
                <a:lnTo>
                  <a:pt x="6" y="27"/>
                </a:lnTo>
                <a:lnTo>
                  <a:pt x="2" y="25"/>
                </a:lnTo>
                <a:lnTo>
                  <a:pt x="0" y="21"/>
                </a:lnTo>
                <a:lnTo>
                  <a:pt x="1" y="17"/>
                </a:lnTo>
                <a:lnTo>
                  <a:pt x="4" y="13"/>
                </a:lnTo>
                <a:lnTo>
                  <a:pt x="23" y="2"/>
                </a:lnTo>
                <a:lnTo>
                  <a:pt x="28" y="0"/>
                </a:lnTo>
                <a:lnTo>
                  <a:pt x="32" y="3"/>
                </a:lnTo>
                <a:lnTo>
                  <a:pt x="35" y="7"/>
                </a:lnTo>
                <a:lnTo>
                  <a:pt x="34" y="11"/>
                </a:lnTo>
                <a:lnTo>
                  <a:pt x="31"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0" name="Freeform 150"/>
          <p:cNvSpPr>
            <a:spLocks/>
          </p:cNvSpPr>
          <p:nvPr/>
        </p:nvSpPr>
        <p:spPr bwMode="auto">
          <a:xfrm>
            <a:off x="3533775" y="2732088"/>
            <a:ext cx="42863"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2"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1" name="Freeform 151"/>
          <p:cNvSpPr>
            <a:spLocks/>
          </p:cNvSpPr>
          <p:nvPr/>
        </p:nvSpPr>
        <p:spPr bwMode="auto">
          <a:xfrm>
            <a:off x="3551238" y="2720975"/>
            <a:ext cx="44450" cy="36513"/>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0"/>
                </a:lnTo>
                <a:lnTo>
                  <a:pt x="0" y="16"/>
                </a:lnTo>
                <a:lnTo>
                  <a:pt x="1" y="11"/>
                </a:lnTo>
                <a:lnTo>
                  <a:pt x="4" y="8"/>
                </a:lnTo>
                <a:lnTo>
                  <a:pt x="16" y="1"/>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2" name="Freeform 152"/>
          <p:cNvSpPr>
            <a:spLocks/>
          </p:cNvSpPr>
          <p:nvPr/>
        </p:nvSpPr>
        <p:spPr bwMode="auto">
          <a:xfrm>
            <a:off x="3570288" y="2703513"/>
            <a:ext cx="53975" cy="42862"/>
          </a:xfrm>
          <a:custGeom>
            <a:avLst/>
            <a:gdLst>
              <a:gd name="T0" fmla="*/ 2147483647 w 34"/>
              <a:gd name="T1" fmla="*/ 2147483647 h 27"/>
              <a:gd name="T2" fmla="*/ 2147483647 w 34"/>
              <a:gd name="T3" fmla="*/ 2147483647 h 27"/>
              <a:gd name="T4" fmla="*/ 2147483647 w 34"/>
              <a:gd name="T5" fmla="*/ 2147483647 h 27"/>
              <a:gd name="T6" fmla="*/ 0 w 34"/>
              <a:gd name="T7" fmla="*/ 2147483647 h 27"/>
              <a:gd name="T8" fmla="*/ 0 w 34"/>
              <a:gd name="T9" fmla="*/ 2147483647 h 27"/>
              <a:gd name="T10" fmla="*/ 2147483647 w 34"/>
              <a:gd name="T11" fmla="*/ 2147483647 h 27"/>
              <a:gd name="T12" fmla="*/ 2147483647 w 34"/>
              <a:gd name="T13" fmla="*/ 2147483647 h 27"/>
              <a:gd name="T14" fmla="*/ 2147483647 w 34"/>
              <a:gd name="T15" fmla="*/ 0 h 27"/>
              <a:gd name="T16" fmla="*/ 2147483647 w 34"/>
              <a:gd name="T17" fmla="*/ 2147483647 h 27"/>
              <a:gd name="T18" fmla="*/ 2147483647 w 34"/>
              <a:gd name="T19" fmla="*/ 2147483647 h 27"/>
              <a:gd name="T20" fmla="*/ 2147483647 w 34"/>
              <a:gd name="T21" fmla="*/ 2147483647 h 27"/>
              <a:gd name="T22" fmla="*/ 2147483647 w 34"/>
              <a:gd name="T23" fmla="*/ 2147483647 h 27"/>
              <a:gd name="T24" fmla="*/ 2147483647 w 34"/>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7"/>
              <a:gd name="T41" fmla="*/ 34 w 3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7">
                <a:moveTo>
                  <a:pt x="12" y="26"/>
                </a:moveTo>
                <a:lnTo>
                  <a:pt x="8" y="27"/>
                </a:lnTo>
                <a:lnTo>
                  <a:pt x="3" y="26"/>
                </a:lnTo>
                <a:lnTo>
                  <a:pt x="0" y="21"/>
                </a:lnTo>
                <a:lnTo>
                  <a:pt x="0" y="17"/>
                </a:lnTo>
                <a:lnTo>
                  <a:pt x="4" y="12"/>
                </a:lnTo>
                <a:lnTo>
                  <a:pt x="22" y="2"/>
                </a:lnTo>
                <a:lnTo>
                  <a:pt x="26" y="0"/>
                </a:lnTo>
                <a:lnTo>
                  <a:pt x="31" y="2"/>
                </a:lnTo>
                <a:lnTo>
                  <a:pt x="34" y="7"/>
                </a:lnTo>
                <a:lnTo>
                  <a:pt x="34" y="11"/>
                </a:lnTo>
                <a:lnTo>
                  <a:pt x="30"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3" name="Freeform 153"/>
          <p:cNvSpPr>
            <a:spLocks/>
          </p:cNvSpPr>
          <p:nvPr/>
        </p:nvSpPr>
        <p:spPr bwMode="auto">
          <a:xfrm>
            <a:off x="3597275" y="2689225"/>
            <a:ext cx="53975" cy="41275"/>
          </a:xfrm>
          <a:custGeom>
            <a:avLst/>
            <a:gdLst>
              <a:gd name="T0" fmla="*/ 2147483647 w 34"/>
              <a:gd name="T1" fmla="*/ 2147483647 h 26"/>
              <a:gd name="T2" fmla="*/ 2147483647 w 34"/>
              <a:gd name="T3" fmla="*/ 2147483647 h 26"/>
              <a:gd name="T4" fmla="*/ 2147483647 w 34"/>
              <a:gd name="T5" fmla="*/ 2147483647 h 26"/>
              <a:gd name="T6" fmla="*/ 0 w 34"/>
              <a:gd name="T7" fmla="*/ 2147483647 h 26"/>
              <a:gd name="T8" fmla="*/ 2147483647 w 34"/>
              <a:gd name="T9" fmla="*/ 2147483647 h 26"/>
              <a:gd name="T10" fmla="*/ 2147483647 w 34"/>
              <a:gd name="T11" fmla="*/ 2147483647 h 26"/>
              <a:gd name="T12" fmla="*/ 2147483647 w 34"/>
              <a:gd name="T13" fmla="*/ 2147483647 h 26"/>
              <a:gd name="T14" fmla="*/ 2147483647 w 34"/>
              <a:gd name="T15" fmla="*/ 0 h 26"/>
              <a:gd name="T16" fmla="*/ 2147483647 w 34"/>
              <a:gd name="T17" fmla="*/ 2147483647 h 26"/>
              <a:gd name="T18" fmla="*/ 2147483647 w 34"/>
              <a:gd name="T19" fmla="*/ 2147483647 h 26"/>
              <a:gd name="T20" fmla="*/ 2147483647 w 34"/>
              <a:gd name="T21" fmla="*/ 2147483647 h 26"/>
              <a:gd name="T22" fmla="*/ 2147483647 w 34"/>
              <a:gd name="T23" fmla="*/ 2147483647 h 26"/>
              <a:gd name="T24" fmla="*/ 2147483647 w 34"/>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6"/>
              <a:gd name="T41" fmla="*/ 34 w 3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6">
                <a:moveTo>
                  <a:pt x="13" y="24"/>
                </a:moveTo>
                <a:lnTo>
                  <a:pt x="7" y="26"/>
                </a:lnTo>
                <a:lnTo>
                  <a:pt x="3" y="23"/>
                </a:lnTo>
                <a:lnTo>
                  <a:pt x="0" y="19"/>
                </a:lnTo>
                <a:lnTo>
                  <a:pt x="2" y="13"/>
                </a:lnTo>
                <a:lnTo>
                  <a:pt x="5" y="11"/>
                </a:lnTo>
                <a:lnTo>
                  <a:pt x="22" y="1"/>
                </a:lnTo>
                <a:lnTo>
                  <a:pt x="28" y="0"/>
                </a:lnTo>
                <a:lnTo>
                  <a:pt x="32" y="2"/>
                </a:lnTo>
                <a:lnTo>
                  <a:pt x="34" y="7"/>
                </a:lnTo>
                <a:lnTo>
                  <a:pt x="33" y="12"/>
                </a:lnTo>
                <a:lnTo>
                  <a:pt x="30"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4" name="Freeform 154"/>
          <p:cNvSpPr>
            <a:spLocks/>
          </p:cNvSpPr>
          <p:nvPr/>
        </p:nvSpPr>
        <p:spPr bwMode="auto">
          <a:xfrm>
            <a:off x="3625850" y="26860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5" name="Freeform 155"/>
          <p:cNvSpPr>
            <a:spLocks/>
          </p:cNvSpPr>
          <p:nvPr/>
        </p:nvSpPr>
        <p:spPr bwMode="auto">
          <a:xfrm>
            <a:off x="3632200" y="2684463"/>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6"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6" name="Freeform 156"/>
          <p:cNvSpPr>
            <a:spLocks/>
          </p:cNvSpPr>
          <p:nvPr/>
        </p:nvSpPr>
        <p:spPr bwMode="auto">
          <a:xfrm>
            <a:off x="3635375" y="2662238"/>
            <a:ext cx="61913" cy="47625"/>
          </a:xfrm>
          <a:custGeom>
            <a:avLst/>
            <a:gdLst>
              <a:gd name="T0" fmla="*/ 2147483647 w 39"/>
              <a:gd name="T1" fmla="*/ 2147483647 h 30"/>
              <a:gd name="T2" fmla="*/ 2147483647 w 39"/>
              <a:gd name="T3" fmla="*/ 2147483647 h 30"/>
              <a:gd name="T4" fmla="*/ 2147483647 w 39"/>
              <a:gd name="T5" fmla="*/ 2147483647 h 30"/>
              <a:gd name="T6" fmla="*/ 0 w 39"/>
              <a:gd name="T7" fmla="*/ 2147483647 h 30"/>
              <a:gd name="T8" fmla="*/ 0 w 39"/>
              <a:gd name="T9" fmla="*/ 2147483647 h 30"/>
              <a:gd name="T10" fmla="*/ 2147483647 w 39"/>
              <a:gd name="T11" fmla="*/ 2147483647 h 30"/>
              <a:gd name="T12" fmla="*/ 2147483647 w 39"/>
              <a:gd name="T13" fmla="*/ 2147483647 h 30"/>
              <a:gd name="T14" fmla="*/ 2147483647 w 39"/>
              <a:gd name="T15" fmla="*/ 0 h 30"/>
              <a:gd name="T16" fmla="*/ 2147483647 w 39"/>
              <a:gd name="T17" fmla="*/ 2147483647 h 30"/>
              <a:gd name="T18" fmla="*/ 2147483647 w 39"/>
              <a:gd name="T19" fmla="*/ 2147483647 h 30"/>
              <a:gd name="T20" fmla="*/ 2147483647 w 39"/>
              <a:gd name="T21" fmla="*/ 2147483647 h 30"/>
              <a:gd name="T22" fmla="*/ 2147483647 w 39"/>
              <a:gd name="T23" fmla="*/ 2147483647 h 30"/>
              <a:gd name="T24" fmla="*/ 2147483647 w 39"/>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0"/>
              <a:gd name="T41" fmla="*/ 39 w 3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0">
                <a:moveTo>
                  <a:pt x="12" y="29"/>
                </a:moveTo>
                <a:lnTo>
                  <a:pt x="6" y="30"/>
                </a:lnTo>
                <a:lnTo>
                  <a:pt x="2" y="28"/>
                </a:lnTo>
                <a:lnTo>
                  <a:pt x="0" y="24"/>
                </a:lnTo>
                <a:lnTo>
                  <a:pt x="0" y="19"/>
                </a:lnTo>
                <a:lnTo>
                  <a:pt x="4" y="15"/>
                </a:lnTo>
                <a:lnTo>
                  <a:pt x="27" y="2"/>
                </a:lnTo>
                <a:lnTo>
                  <a:pt x="32" y="0"/>
                </a:lnTo>
                <a:lnTo>
                  <a:pt x="36" y="3"/>
                </a:lnTo>
                <a:lnTo>
                  <a:pt x="39" y="7"/>
                </a:lnTo>
                <a:lnTo>
                  <a:pt x="39" y="11"/>
                </a:lnTo>
                <a:lnTo>
                  <a:pt x="35"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7" name="Freeform 157"/>
          <p:cNvSpPr>
            <a:spLocks/>
          </p:cNvSpPr>
          <p:nvPr/>
        </p:nvSpPr>
        <p:spPr bwMode="auto">
          <a:xfrm>
            <a:off x="3671888" y="2652713"/>
            <a:ext cx="42862" cy="36512"/>
          </a:xfrm>
          <a:custGeom>
            <a:avLst/>
            <a:gdLst>
              <a:gd name="T0" fmla="*/ 2147483647 w 27"/>
              <a:gd name="T1" fmla="*/ 2147483647 h 23"/>
              <a:gd name="T2" fmla="*/ 2147483647 w 27"/>
              <a:gd name="T3" fmla="*/ 2147483647 h 23"/>
              <a:gd name="T4" fmla="*/ 2147483647 w 27"/>
              <a:gd name="T5" fmla="*/ 2147483647 h 23"/>
              <a:gd name="T6" fmla="*/ 0 w 27"/>
              <a:gd name="T7" fmla="*/ 2147483647 h 23"/>
              <a:gd name="T8" fmla="*/ 0 w 27"/>
              <a:gd name="T9" fmla="*/ 2147483647 h 23"/>
              <a:gd name="T10" fmla="*/ 2147483647 w 27"/>
              <a:gd name="T11" fmla="*/ 2147483647 h 23"/>
              <a:gd name="T12" fmla="*/ 2147483647 w 27"/>
              <a:gd name="T13" fmla="*/ 2147483647 h 23"/>
              <a:gd name="T14" fmla="*/ 2147483647 w 27"/>
              <a:gd name="T15" fmla="*/ 0 h 23"/>
              <a:gd name="T16" fmla="*/ 2147483647 w 27"/>
              <a:gd name="T17" fmla="*/ 2147483647 h 23"/>
              <a:gd name="T18" fmla="*/ 2147483647 w 27"/>
              <a:gd name="T19" fmla="*/ 2147483647 h 23"/>
              <a:gd name="T20" fmla="*/ 2147483647 w 27"/>
              <a:gd name="T21" fmla="*/ 2147483647 h 23"/>
              <a:gd name="T22" fmla="*/ 2147483647 w 27"/>
              <a:gd name="T23" fmla="*/ 2147483647 h 23"/>
              <a:gd name="T24" fmla="*/ 2147483647 w 27"/>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3"/>
              <a:gd name="T41" fmla="*/ 27 w 2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3">
                <a:moveTo>
                  <a:pt x="12" y="21"/>
                </a:moveTo>
                <a:lnTo>
                  <a:pt x="8" y="23"/>
                </a:lnTo>
                <a:lnTo>
                  <a:pt x="2" y="21"/>
                </a:lnTo>
                <a:lnTo>
                  <a:pt x="0" y="16"/>
                </a:lnTo>
                <a:lnTo>
                  <a:pt x="0" y="12"/>
                </a:lnTo>
                <a:lnTo>
                  <a:pt x="4" y="8"/>
                </a:lnTo>
                <a:lnTo>
                  <a:pt x="15" y="1"/>
                </a:lnTo>
                <a:lnTo>
                  <a:pt x="19" y="0"/>
                </a:lnTo>
                <a:lnTo>
                  <a:pt x="24" y="1"/>
                </a:lnTo>
                <a:lnTo>
                  <a:pt x="27" y="6"/>
                </a:lnTo>
                <a:lnTo>
                  <a:pt x="27" y="10"/>
                </a:lnTo>
                <a:lnTo>
                  <a:pt x="23"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8" name="Freeform 158"/>
          <p:cNvSpPr>
            <a:spLocks/>
          </p:cNvSpPr>
          <p:nvPr/>
        </p:nvSpPr>
        <p:spPr bwMode="auto">
          <a:xfrm>
            <a:off x="3687763" y="2619375"/>
            <a:ext cx="82550" cy="58738"/>
          </a:xfrm>
          <a:custGeom>
            <a:avLst/>
            <a:gdLst>
              <a:gd name="T0" fmla="*/ 2147483647 w 52"/>
              <a:gd name="T1" fmla="*/ 2147483647 h 37"/>
              <a:gd name="T2" fmla="*/ 2147483647 w 52"/>
              <a:gd name="T3" fmla="*/ 2147483647 h 37"/>
              <a:gd name="T4" fmla="*/ 2147483647 w 52"/>
              <a:gd name="T5" fmla="*/ 2147483647 h 37"/>
              <a:gd name="T6" fmla="*/ 0 w 52"/>
              <a:gd name="T7" fmla="*/ 2147483647 h 37"/>
              <a:gd name="T8" fmla="*/ 2147483647 w 52"/>
              <a:gd name="T9" fmla="*/ 2147483647 h 37"/>
              <a:gd name="T10" fmla="*/ 2147483647 w 52"/>
              <a:gd name="T11" fmla="*/ 2147483647 h 37"/>
              <a:gd name="T12" fmla="*/ 2147483647 w 52"/>
              <a:gd name="T13" fmla="*/ 2147483647 h 37"/>
              <a:gd name="T14" fmla="*/ 2147483647 w 52"/>
              <a:gd name="T15" fmla="*/ 0 h 37"/>
              <a:gd name="T16" fmla="*/ 2147483647 w 52"/>
              <a:gd name="T17" fmla="*/ 2147483647 h 37"/>
              <a:gd name="T18" fmla="*/ 2147483647 w 52"/>
              <a:gd name="T19" fmla="*/ 2147483647 h 37"/>
              <a:gd name="T20" fmla="*/ 2147483647 w 52"/>
              <a:gd name="T21" fmla="*/ 2147483647 h 37"/>
              <a:gd name="T22" fmla="*/ 2147483647 w 52"/>
              <a:gd name="T23" fmla="*/ 2147483647 h 37"/>
              <a:gd name="T24" fmla="*/ 2147483647 w 52"/>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7"/>
              <a:gd name="T41" fmla="*/ 52 w 5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7">
                <a:moveTo>
                  <a:pt x="13" y="36"/>
                </a:moveTo>
                <a:lnTo>
                  <a:pt x="7" y="37"/>
                </a:lnTo>
                <a:lnTo>
                  <a:pt x="3" y="34"/>
                </a:lnTo>
                <a:lnTo>
                  <a:pt x="0" y="30"/>
                </a:lnTo>
                <a:lnTo>
                  <a:pt x="2" y="26"/>
                </a:lnTo>
                <a:lnTo>
                  <a:pt x="5" y="22"/>
                </a:lnTo>
                <a:lnTo>
                  <a:pt x="40" y="2"/>
                </a:lnTo>
                <a:lnTo>
                  <a:pt x="45" y="0"/>
                </a:lnTo>
                <a:lnTo>
                  <a:pt x="49" y="3"/>
                </a:lnTo>
                <a:lnTo>
                  <a:pt x="52" y="7"/>
                </a:lnTo>
                <a:lnTo>
                  <a:pt x="51" y="11"/>
                </a:lnTo>
                <a:lnTo>
                  <a:pt x="48" y="15"/>
                </a:lnTo>
                <a:lnTo>
                  <a:pt x="13"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9" name="Freeform 159"/>
          <p:cNvSpPr>
            <a:spLocks/>
          </p:cNvSpPr>
          <p:nvPr/>
        </p:nvSpPr>
        <p:spPr bwMode="auto">
          <a:xfrm>
            <a:off x="3744913" y="2595563"/>
            <a:ext cx="68262" cy="50800"/>
          </a:xfrm>
          <a:custGeom>
            <a:avLst/>
            <a:gdLst>
              <a:gd name="T0" fmla="*/ 2147483647 w 43"/>
              <a:gd name="T1" fmla="*/ 2147483647 h 32"/>
              <a:gd name="T2" fmla="*/ 2147483647 w 43"/>
              <a:gd name="T3" fmla="*/ 2147483647 h 32"/>
              <a:gd name="T4" fmla="*/ 2147483647 w 43"/>
              <a:gd name="T5" fmla="*/ 2147483647 h 32"/>
              <a:gd name="T6" fmla="*/ 0 w 43"/>
              <a:gd name="T7" fmla="*/ 2147483647 h 32"/>
              <a:gd name="T8" fmla="*/ 2147483647 w 43"/>
              <a:gd name="T9" fmla="*/ 2147483647 h 32"/>
              <a:gd name="T10" fmla="*/ 2147483647 w 43"/>
              <a:gd name="T11" fmla="*/ 2147483647 h 32"/>
              <a:gd name="T12" fmla="*/ 2147483647 w 43"/>
              <a:gd name="T13" fmla="*/ 2147483647 h 32"/>
              <a:gd name="T14" fmla="*/ 2147483647 w 43"/>
              <a:gd name="T15" fmla="*/ 0 h 32"/>
              <a:gd name="T16" fmla="*/ 2147483647 w 43"/>
              <a:gd name="T17" fmla="*/ 2147483647 h 32"/>
              <a:gd name="T18" fmla="*/ 2147483647 w 43"/>
              <a:gd name="T19" fmla="*/ 2147483647 h 32"/>
              <a:gd name="T20" fmla="*/ 2147483647 w 43"/>
              <a:gd name="T21" fmla="*/ 2147483647 h 32"/>
              <a:gd name="T22" fmla="*/ 2147483647 w 43"/>
              <a:gd name="T23" fmla="*/ 2147483647 h 32"/>
              <a:gd name="T24" fmla="*/ 2147483647 w 43"/>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2"/>
              <a:gd name="T41" fmla="*/ 43 w 4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2">
                <a:moveTo>
                  <a:pt x="12" y="30"/>
                </a:moveTo>
                <a:lnTo>
                  <a:pt x="7" y="32"/>
                </a:lnTo>
                <a:lnTo>
                  <a:pt x="2" y="29"/>
                </a:lnTo>
                <a:lnTo>
                  <a:pt x="0" y="25"/>
                </a:lnTo>
                <a:lnTo>
                  <a:pt x="1" y="19"/>
                </a:lnTo>
                <a:lnTo>
                  <a:pt x="4" y="17"/>
                </a:lnTo>
                <a:lnTo>
                  <a:pt x="31" y="2"/>
                </a:lnTo>
                <a:lnTo>
                  <a:pt x="36" y="0"/>
                </a:lnTo>
                <a:lnTo>
                  <a:pt x="41" y="3"/>
                </a:lnTo>
                <a:lnTo>
                  <a:pt x="43" y="7"/>
                </a:lnTo>
                <a:lnTo>
                  <a:pt x="42" y="13"/>
                </a:lnTo>
                <a:lnTo>
                  <a:pt x="39"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0" name="Freeform 160"/>
          <p:cNvSpPr>
            <a:spLocks/>
          </p:cNvSpPr>
          <p:nvPr/>
        </p:nvSpPr>
        <p:spPr bwMode="auto">
          <a:xfrm>
            <a:off x="3787775" y="2581275"/>
            <a:ext cx="49213" cy="41275"/>
          </a:xfrm>
          <a:custGeom>
            <a:avLst/>
            <a:gdLst>
              <a:gd name="T0" fmla="*/ 2147483647 w 31"/>
              <a:gd name="T1" fmla="*/ 2147483647 h 26"/>
              <a:gd name="T2" fmla="*/ 2147483647 w 31"/>
              <a:gd name="T3" fmla="*/ 2147483647 h 26"/>
              <a:gd name="T4" fmla="*/ 2147483647 w 31"/>
              <a:gd name="T5" fmla="*/ 2147483647 h 26"/>
              <a:gd name="T6" fmla="*/ 0 w 31"/>
              <a:gd name="T7" fmla="*/ 2147483647 h 26"/>
              <a:gd name="T8" fmla="*/ 0 w 31"/>
              <a:gd name="T9" fmla="*/ 2147483647 h 26"/>
              <a:gd name="T10" fmla="*/ 2147483647 w 31"/>
              <a:gd name="T11" fmla="*/ 2147483647 h 26"/>
              <a:gd name="T12" fmla="*/ 2147483647 w 31"/>
              <a:gd name="T13" fmla="*/ 2147483647 h 26"/>
              <a:gd name="T14" fmla="*/ 2147483647 w 31"/>
              <a:gd name="T15" fmla="*/ 0 h 26"/>
              <a:gd name="T16" fmla="*/ 2147483647 w 31"/>
              <a:gd name="T17" fmla="*/ 2147483647 h 26"/>
              <a:gd name="T18" fmla="*/ 2147483647 w 31"/>
              <a:gd name="T19" fmla="*/ 2147483647 h 26"/>
              <a:gd name="T20" fmla="*/ 2147483647 w 31"/>
              <a:gd name="T21" fmla="*/ 2147483647 h 26"/>
              <a:gd name="T22" fmla="*/ 2147483647 w 31"/>
              <a:gd name="T23" fmla="*/ 2147483647 h 26"/>
              <a:gd name="T24" fmla="*/ 2147483647 w 31"/>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6"/>
              <a:gd name="T41" fmla="*/ 31 w 31"/>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6">
                <a:moveTo>
                  <a:pt x="12" y="24"/>
                </a:moveTo>
                <a:lnTo>
                  <a:pt x="8" y="26"/>
                </a:lnTo>
                <a:lnTo>
                  <a:pt x="3" y="24"/>
                </a:lnTo>
                <a:lnTo>
                  <a:pt x="0" y="19"/>
                </a:lnTo>
                <a:lnTo>
                  <a:pt x="0" y="15"/>
                </a:lnTo>
                <a:lnTo>
                  <a:pt x="4" y="11"/>
                </a:lnTo>
                <a:lnTo>
                  <a:pt x="19" y="1"/>
                </a:lnTo>
                <a:lnTo>
                  <a:pt x="23" y="0"/>
                </a:lnTo>
                <a:lnTo>
                  <a:pt x="28" y="1"/>
                </a:lnTo>
                <a:lnTo>
                  <a:pt x="31" y="7"/>
                </a:lnTo>
                <a:lnTo>
                  <a:pt x="31" y="11"/>
                </a:lnTo>
                <a:lnTo>
                  <a:pt x="27"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1" name="Freeform 161"/>
          <p:cNvSpPr>
            <a:spLocks/>
          </p:cNvSpPr>
          <p:nvPr/>
        </p:nvSpPr>
        <p:spPr bwMode="auto">
          <a:xfrm>
            <a:off x="3811588" y="2576513"/>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3" y="18"/>
                </a:lnTo>
                <a:lnTo>
                  <a:pt x="0" y="14"/>
                </a:lnTo>
                <a:lnTo>
                  <a:pt x="0" y="8"/>
                </a:lnTo>
                <a:lnTo>
                  <a:pt x="4" y="4"/>
                </a:lnTo>
                <a:lnTo>
                  <a:pt x="8" y="1"/>
                </a:lnTo>
                <a:lnTo>
                  <a:pt x="12" y="0"/>
                </a:lnTo>
                <a:lnTo>
                  <a:pt x="18"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2" name="Freeform 162"/>
          <p:cNvSpPr>
            <a:spLocks/>
          </p:cNvSpPr>
          <p:nvPr/>
        </p:nvSpPr>
        <p:spPr bwMode="auto">
          <a:xfrm>
            <a:off x="3817938" y="2517775"/>
            <a:ext cx="125412" cy="84138"/>
          </a:xfrm>
          <a:custGeom>
            <a:avLst/>
            <a:gdLst>
              <a:gd name="T0" fmla="*/ 2147483647 w 79"/>
              <a:gd name="T1" fmla="*/ 2147483647 h 53"/>
              <a:gd name="T2" fmla="*/ 2147483647 w 79"/>
              <a:gd name="T3" fmla="*/ 2147483647 h 53"/>
              <a:gd name="T4" fmla="*/ 2147483647 w 79"/>
              <a:gd name="T5" fmla="*/ 2147483647 h 53"/>
              <a:gd name="T6" fmla="*/ 0 w 79"/>
              <a:gd name="T7" fmla="*/ 2147483647 h 53"/>
              <a:gd name="T8" fmla="*/ 2147483647 w 79"/>
              <a:gd name="T9" fmla="*/ 2147483647 h 53"/>
              <a:gd name="T10" fmla="*/ 2147483647 w 79"/>
              <a:gd name="T11" fmla="*/ 2147483647 h 53"/>
              <a:gd name="T12" fmla="*/ 2147483647 w 79"/>
              <a:gd name="T13" fmla="*/ 2147483647 h 53"/>
              <a:gd name="T14" fmla="*/ 2147483647 w 79"/>
              <a:gd name="T15" fmla="*/ 0 h 53"/>
              <a:gd name="T16" fmla="*/ 2147483647 w 79"/>
              <a:gd name="T17" fmla="*/ 2147483647 h 53"/>
              <a:gd name="T18" fmla="*/ 2147483647 w 79"/>
              <a:gd name="T19" fmla="*/ 2147483647 h 53"/>
              <a:gd name="T20" fmla="*/ 2147483647 w 79"/>
              <a:gd name="T21" fmla="*/ 2147483647 h 53"/>
              <a:gd name="T22" fmla="*/ 2147483647 w 79"/>
              <a:gd name="T23" fmla="*/ 2147483647 h 53"/>
              <a:gd name="T24" fmla="*/ 2147483647 w 79"/>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53"/>
              <a:gd name="T41" fmla="*/ 79 w 7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53">
                <a:moveTo>
                  <a:pt x="12" y="52"/>
                </a:moveTo>
                <a:lnTo>
                  <a:pt x="7" y="53"/>
                </a:lnTo>
                <a:lnTo>
                  <a:pt x="3" y="51"/>
                </a:lnTo>
                <a:lnTo>
                  <a:pt x="0" y="47"/>
                </a:lnTo>
                <a:lnTo>
                  <a:pt x="1" y="43"/>
                </a:lnTo>
                <a:lnTo>
                  <a:pt x="4" y="38"/>
                </a:lnTo>
                <a:lnTo>
                  <a:pt x="66" y="2"/>
                </a:lnTo>
                <a:lnTo>
                  <a:pt x="72" y="0"/>
                </a:lnTo>
                <a:lnTo>
                  <a:pt x="76" y="3"/>
                </a:lnTo>
                <a:lnTo>
                  <a:pt x="79" y="7"/>
                </a:lnTo>
                <a:lnTo>
                  <a:pt x="77" y="11"/>
                </a:lnTo>
                <a:lnTo>
                  <a:pt x="75" y="15"/>
                </a:lnTo>
                <a:lnTo>
                  <a:pt x="12"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3" name="Freeform 163"/>
          <p:cNvSpPr>
            <a:spLocks/>
          </p:cNvSpPr>
          <p:nvPr/>
        </p:nvSpPr>
        <p:spPr bwMode="auto">
          <a:xfrm>
            <a:off x="3916363" y="2509838"/>
            <a:ext cx="39687" cy="34925"/>
          </a:xfrm>
          <a:custGeom>
            <a:avLst/>
            <a:gdLst>
              <a:gd name="T0" fmla="*/ 2147483647 w 25"/>
              <a:gd name="T1" fmla="*/ 2147483647 h 22"/>
              <a:gd name="T2" fmla="*/ 2147483647 w 25"/>
              <a:gd name="T3" fmla="*/ 2147483647 h 22"/>
              <a:gd name="T4" fmla="*/ 2147483647 w 25"/>
              <a:gd name="T5" fmla="*/ 2147483647 h 22"/>
              <a:gd name="T6" fmla="*/ 0 w 25"/>
              <a:gd name="T7" fmla="*/ 2147483647 h 22"/>
              <a:gd name="T8" fmla="*/ 0 w 25"/>
              <a:gd name="T9" fmla="*/ 2147483647 h 22"/>
              <a:gd name="T10" fmla="*/ 2147483647 w 25"/>
              <a:gd name="T11" fmla="*/ 2147483647 h 22"/>
              <a:gd name="T12" fmla="*/ 2147483647 w 25"/>
              <a:gd name="T13" fmla="*/ 2147483647 h 22"/>
              <a:gd name="T14" fmla="*/ 2147483647 w 25"/>
              <a:gd name="T15" fmla="*/ 0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3" y="20"/>
                </a:moveTo>
                <a:lnTo>
                  <a:pt x="9" y="22"/>
                </a:lnTo>
                <a:lnTo>
                  <a:pt x="3" y="20"/>
                </a:lnTo>
                <a:lnTo>
                  <a:pt x="0" y="16"/>
                </a:lnTo>
                <a:lnTo>
                  <a:pt x="0" y="11"/>
                </a:lnTo>
                <a:lnTo>
                  <a:pt x="4" y="7"/>
                </a:lnTo>
                <a:lnTo>
                  <a:pt x="13" y="1"/>
                </a:lnTo>
                <a:lnTo>
                  <a:pt x="17" y="0"/>
                </a:lnTo>
                <a:lnTo>
                  <a:pt x="22" y="1"/>
                </a:lnTo>
                <a:lnTo>
                  <a:pt x="25" y="5"/>
                </a:lnTo>
                <a:lnTo>
                  <a:pt x="25" y="11"/>
                </a:lnTo>
                <a:lnTo>
                  <a:pt x="21" y="15"/>
                </a:lnTo>
                <a:lnTo>
                  <a:pt x="13"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4" name="Freeform 164"/>
          <p:cNvSpPr>
            <a:spLocks/>
          </p:cNvSpPr>
          <p:nvPr/>
        </p:nvSpPr>
        <p:spPr bwMode="auto">
          <a:xfrm>
            <a:off x="3930650" y="2460625"/>
            <a:ext cx="106363" cy="74613"/>
          </a:xfrm>
          <a:custGeom>
            <a:avLst/>
            <a:gdLst>
              <a:gd name="T0" fmla="*/ 2147483647 w 67"/>
              <a:gd name="T1" fmla="*/ 2147483647 h 47"/>
              <a:gd name="T2" fmla="*/ 2147483647 w 67"/>
              <a:gd name="T3" fmla="*/ 2147483647 h 47"/>
              <a:gd name="T4" fmla="*/ 2147483647 w 67"/>
              <a:gd name="T5" fmla="*/ 2147483647 h 47"/>
              <a:gd name="T6" fmla="*/ 0 w 67"/>
              <a:gd name="T7" fmla="*/ 2147483647 h 47"/>
              <a:gd name="T8" fmla="*/ 0 w 67"/>
              <a:gd name="T9" fmla="*/ 2147483647 h 47"/>
              <a:gd name="T10" fmla="*/ 2147483647 w 67"/>
              <a:gd name="T11" fmla="*/ 2147483647 h 47"/>
              <a:gd name="T12" fmla="*/ 2147483647 w 67"/>
              <a:gd name="T13" fmla="*/ 2147483647 h 47"/>
              <a:gd name="T14" fmla="*/ 2147483647 w 67"/>
              <a:gd name="T15" fmla="*/ 0 h 47"/>
              <a:gd name="T16" fmla="*/ 2147483647 w 67"/>
              <a:gd name="T17" fmla="*/ 2147483647 h 47"/>
              <a:gd name="T18" fmla="*/ 2147483647 w 67"/>
              <a:gd name="T19" fmla="*/ 2147483647 h 47"/>
              <a:gd name="T20" fmla="*/ 2147483647 w 67"/>
              <a:gd name="T21" fmla="*/ 2147483647 h 47"/>
              <a:gd name="T22" fmla="*/ 2147483647 w 67"/>
              <a:gd name="T23" fmla="*/ 2147483647 h 47"/>
              <a:gd name="T24" fmla="*/ 2147483647 w 67"/>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47"/>
              <a:gd name="T41" fmla="*/ 67 w 67"/>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47">
                <a:moveTo>
                  <a:pt x="12" y="46"/>
                </a:moveTo>
                <a:lnTo>
                  <a:pt x="6" y="47"/>
                </a:lnTo>
                <a:lnTo>
                  <a:pt x="2" y="46"/>
                </a:lnTo>
                <a:lnTo>
                  <a:pt x="0" y="41"/>
                </a:lnTo>
                <a:lnTo>
                  <a:pt x="0" y="36"/>
                </a:lnTo>
                <a:lnTo>
                  <a:pt x="4" y="32"/>
                </a:lnTo>
                <a:lnTo>
                  <a:pt x="55" y="1"/>
                </a:lnTo>
                <a:lnTo>
                  <a:pt x="61" y="0"/>
                </a:lnTo>
                <a:lnTo>
                  <a:pt x="65" y="1"/>
                </a:lnTo>
                <a:lnTo>
                  <a:pt x="67" y="7"/>
                </a:lnTo>
                <a:lnTo>
                  <a:pt x="67" y="11"/>
                </a:lnTo>
                <a:lnTo>
                  <a:pt x="63" y="15"/>
                </a:lnTo>
                <a:lnTo>
                  <a:pt x="1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5" name="Freeform 165"/>
          <p:cNvSpPr>
            <a:spLocks/>
          </p:cNvSpPr>
          <p:nvPr/>
        </p:nvSpPr>
        <p:spPr bwMode="auto">
          <a:xfrm>
            <a:off x="4011613" y="2425700"/>
            <a:ext cx="82550" cy="60325"/>
          </a:xfrm>
          <a:custGeom>
            <a:avLst/>
            <a:gdLst>
              <a:gd name="T0" fmla="*/ 2147483647 w 52"/>
              <a:gd name="T1" fmla="*/ 2147483647 h 38"/>
              <a:gd name="T2" fmla="*/ 2147483647 w 52"/>
              <a:gd name="T3" fmla="*/ 2147483647 h 38"/>
              <a:gd name="T4" fmla="*/ 2147483647 w 52"/>
              <a:gd name="T5" fmla="*/ 2147483647 h 38"/>
              <a:gd name="T6" fmla="*/ 0 w 52"/>
              <a:gd name="T7" fmla="*/ 2147483647 h 38"/>
              <a:gd name="T8" fmla="*/ 0 w 52"/>
              <a:gd name="T9" fmla="*/ 2147483647 h 38"/>
              <a:gd name="T10" fmla="*/ 2147483647 w 52"/>
              <a:gd name="T11" fmla="*/ 2147483647 h 38"/>
              <a:gd name="T12" fmla="*/ 2147483647 w 52"/>
              <a:gd name="T13" fmla="*/ 2147483647 h 38"/>
              <a:gd name="T14" fmla="*/ 2147483647 w 52"/>
              <a:gd name="T15" fmla="*/ 0 h 38"/>
              <a:gd name="T16" fmla="*/ 2147483647 w 52"/>
              <a:gd name="T17" fmla="*/ 2147483647 h 38"/>
              <a:gd name="T18" fmla="*/ 2147483647 w 52"/>
              <a:gd name="T19" fmla="*/ 2147483647 h 38"/>
              <a:gd name="T20" fmla="*/ 2147483647 w 52"/>
              <a:gd name="T21" fmla="*/ 2147483647 h 38"/>
              <a:gd name="T22" fmla="*/ 2147483647 w 52"/>
              <a:gd name="T23" fmla="*/ 2147483647 h 38"/>
              <a:gd name="T24" fmla="*/ 2147483647 w 52"/>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8"/>
              <a:gd name="T41" fmla="*/ 52 w 52"/>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8">
                <a:moveTo>
                  <a:pt x="12" y="37"/>
                </a:moveTo>
                <a:lnTo>
                  <a:pt x="8" y="38"/>
                </a:lnTo>
                <a:lnTo>
                  <a:pt x="3" y="37"/>
                </a:lnTo>
                <a:lnTo>
                  <a:pt x="0" y="31"/>
                </a:lnTo>
                <a:lnTo>
                  <a:pt x="0" y="27"/>
                </a:lnTo>
                <a:lnTo>
                  <a:pt x="4" y="23"/>
                </a:lnTo>
                <a:lnTo>
                  <a:pt x="40" y="1"/>
                </a:lnTo>
                <a:lnTo>
                  <a:pt x="44" y="0"/>
                </a:lnTo>
                <a:lnTo>
                  <a:pt x="49" y="1"/>
                </a:lnTo>
                <a:lnTo>
                  <a:pt x="52" y="7"/>
                </a:lnTo>
                <a:lnTo>
                  <a:pt x="52" y="11"/>
                </a:lnTo>
                <a:lnTo>
                  <a:pt x="48" y="15"/>
                </a:lnTo>
                <a:lnTo>
                  <a:pt x="12"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6" name="Freeform 166"/>
          <p:cNvSpPr>
            <a:spLocks/>
          </p:cNvSpPr>
          <p:nvPr/>
        </p:nvSpPr>
        <p:spPr bwMode="auto">
          <a:xfrm>
            <a:off x="4067175" y="2413000"/>
            <a:ext cx="46038" cy="38100"/>
          </a:xfrm>
          <a:custGeom>
            <a:avLst/>
            <a:gdLst>
              <a:gd name="T0" fmla="*/ 2147483647 w 29"/>
              <a:gd name="T1" fmla="*/ 2147483647 h 24"/>
              <a:gd name="T2" fmla="*/ 2147483647 w 29"/>
              <a:gd name="T3" fmla="*/ 2147483647 h 24"/>
              <a:gd name="T4" fmla="*/ 2147483647 w 29"/>
              <a:gd name="T5" fmla="*/ 2147483647 h 24"/>
              <a:gd name="T6" fmla="*/ 0 w 29"/>
              <a:gd name="T7" fmla="*/ 2147483647 h 24"/>
              <a:gd name="T8" fmla="*/ 0 w 29"/>
              <a:gd name="T9" fmla="*/ 2147483647 h 24"/>
              <a:gd name="T10" fmla="*/ 2147483647 w 29"/>
              <a:gd name="T11" fmla="*/ 2147483647 h 24"/>
              <a:gd name="T12" fmla="*/ 2147483647 w 29"/>
              <a:gd name="T13" fmla="*/ 2147483647 h 24"/>
              <a:gd name="T14" fmla="*/ 2147483647 w 29"/>
              <a:gd name="T15" fmla="*/ 0 h 24"/>
              <a:gd name="T16" fmla="*/ 2147483647 w 29"/>
              <a:gd name="T17" fmla="*/ 2147483647 h 24"/>
              <a:gd name="T18" fmla="*/ 2147483647 w 29"/>
              <a:gd name="T19" fmla="*/ 2147483647 h 24"/>
              <a:gd name="T20" fmla="*/ 2147483647 w 29"/>
              <a:gd name="T21" fmla="*/ 2147483647 h 24"/>
              <a:gd name="T22" fmla="*/ 2147483647 w 29"/>
              <a:gd name="T23" fmla="*/ 2147483647 h 24"/>
              <a:gd name="T24" fmla="*/ 2147483647 w 29"/>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13" y="23"/>
                </a:moveTo>
                <a:lnTo>
                  <a:pt x="9" y="24"/>
                </a:lnTo>
                <a:lnTo>
                  <a:pt x="3" y="23"/>
                </a:lnTo>
                <a:lnTo>
                  <a:pt x="0" y="19"/>
                </a:lnTo>
                <a:lnTo>
                  <a:pt x="0" y="13"/>
                </a:lnTo>
                <a:lnTo>
                  <a:pt x="5" y="9"/>
                </a:lnTo>
                <a:lnTo>
                  <a:pt x="17" y="1"/>
                </a:lnTo>
                <a:lnTo>
                  <a:pt x="21" y="0"/>
                </a:lnTo>
                <a:lnTo>
                  <a:pt x="26" y="1"/>
                </a:lnTo>
                <a:lnTo>
                  <a:pt x="29" y="5"/>
                </a:lnTo>
                <a:lnTo>
                  <a:pt x="29" y="11"/>
                </a:lnTo>
                <a:lnTo>
                  <a:pt x="25"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7" name="Freeform 167"/>
          <p:cNvSpPr>
            <a:spLocks/>
          </p:cNvSpPr>
          <p:nvPr/>
        </p:nvSpPr>
        <p:spPr bwMode="auto">
          <a:xfrm>
            <a:off x="4087813" y="2403475"/>
            <a:ext cx="39687" cy="34925"/>
          </a:xfrm>
          <a:custGeom>
            <a:avLst/>
            <a:gdLst>
              <a:gd name="T0" fmla="*/ 2147483647 w 25"/>
              <a:gd name="T1" fmla="*/ 2147483647 h 22"/>
              <a:gd name="T2" fmla="*/ 2147483647 w 25"/>
              <a:gd name="T3" fmla="*/ 2147483647 h 22"/>
              <a:gd name="T4" fmla="*/ 2147483647 w 25"/>
              <a:gd name="T5" fmla="*/ 2147483647 h 22"/>
              <a:gd name="T6" fmla="*/ 0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0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2" y="21"/>
                </a:moveTo>
                <a:lnTo>
                  <a:pt x="6" y="22"/>
                </a:lnTo>
                <a:lnTo>
                  <a:pt x="2" y="19"/>
                </a:lnTo>
                <a:lnTo>
                  <a:pt x="0" y="15"/>
                </a:lnTo>
                <a:lnTo>
                  <a:pt x="1" y="11"/>
                </a:lnTo>
                <a:lnTo>
                  <a:pt x="4" y="7"/>
                </a:lnTo>
                <a:lnTo>
                  <a:pt x="13" y="2"/>
                </a:lnTo>
                <a:lnTo>
                  <a:pt x="19" y="0"/>
                </a:lnTo>
                <a:lnTo>
                  <a:pt x="23" y="3"/>
                </a:lnTo>
                <a:lnTo>
                  <a:pt x="25" y="7"/>
                </a:lnTo>
                <a:lnTo>
                  <a:pt x="24" y="11"/>
                </a:lnTo>
                <a:lnTo>
                  <a:pt x="21"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8" name="Freeform 168"/>
          <p:cNvSpPr>
            <a:spLocks/>
          </p:cNvSpPr>
          <p:nvPr/>
        </p:nvSpPr>
        <p:spPr bwMode="auto">
          <a:xfrm>
            <a:off x="4102100" y="2324100"/>
            <a:ext cx="150813" cy="106363"/>
          </a:xfrm>
          <a:custGeom>
            <a:avLst/>
            <a:gdLst>
              <a:gd name="T0" fmla="*/ 2147483647 w 95"/>
              <a:gd name="T1" fmla="*/ 2147483647 h 67"/>
              <a:gd name="T2" fmla="*/ 2147483647 w 95"/>
              <a:gd name="T3" fmla="*/ 2147483647 h 67"/>
              <a:gd name="T4" fmla="*/ 2147483647 w 95"/>
              <a:gd name="T5" fmla="*/ 2147483647 h 67"/>
              <a:gd name="T6" fmla="*/ 0 w 95"/>
              <a:gd name="T7" fmla="*/ 2147483647 h 67"/>
              <a:gd name="T8" fmla="*/ 0 w 95"/>
              <a:gd name="T9" fmla="*/ 2147483647 h 67"/>
              <a:gd name="T10" fmla="*/ 2147483647 w 95"/>
              <a:gd name="T11" fmla="*/ 2147483647 h 67"/>
              <a:gd name="T12" fmla="*/ 2147483647 w 95"/>
              <a:gd name="T13" fmla="*/ 2147483647 h 67"/>
              <a:gd name="T14" fmla="*/ 2147483647 w 95"/>
              <a:gd name="T15" fmla="*/ 0 h 67"/>
              <a:gd name="T16" fmla="*/ 2147483647 w 95"/>
              <a:gd name="T17" fmla="*/ 2147483647 h 67"/>
              <a:gd name="T18" fmla="*/ 2147483647 w 95"/>
              <a:gd name="T19" fmla="*/ 2147483647 h 67"/>
              <a:gd name="T20" fmla="*/ 2147483647 w 95"/>
              <a:gd name="T21" fmla="*/ 2147483647 h 67"/>
              <a:gd name="T22" fmla="*/ 2147483647 w 95"/>
              <a:gd name="T23" fmla="*/ 2147483647 h 67"/>
              <a:gd name="T24" fmla="*/ 2147483647 w 95"/>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7"/>
              <a:gd name="T41" fmla="*/ 95 w 9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7">
                <a:moveTo>
                  <a:pt x="12" y="65"/>
                </a:moveTo>
                <a:lnTo>
                  <a:pt x="8" y="67"/>
                </a:lnTo>
                <a:lnTo>
                  <a:pt x="3" y="65"/>
                </a:lnTo>
                <a:lnTo>
                  <a:pt x="0" y="61"/>
                </a:lnTo>
                <a:lnTo>
                  <a:pt x="0" y="56"/>
                </a:lnTo>
                <a:lnTo>
                  <a:pt x="4" y="52"/>
                </a:lnTo>
                <a:lnTo>
                  <a:pt x="83" y="2"/>
                </a:lnTo>
                <a:lnTo>
                  <a:pt x="87" y="0"/>
                </a:lnTo>
                <a:lnTo>
                  <a:pt x="93" y="2"/>
                </a:lnTo>
                <a:lnTo>
                  <a:pt x="95" y="6"/>
                </a:lnTo>
                <a:lnTo>
                  <a:pt x="95" y="11"/>
                </a:lnTo>
                <a:lnTo>
                  <a:pt x="91" y="15"/>
                </a:lnTo>
                <a:lnTo>
                  <a:pt x="12" y="6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9" name="Freeform 169"/>
          <p:cNvSpPr>
            <a:spLocks/>
          </p:cNvSpPr>
          <p:nvPr/>
        </p:nvSpPr>
        <p:spPr bwMode="auto">
          <a:xfrm>
            <a:off x="4227513" y="2316163"/>
            <a:ext cx="38100" cy="34925"/>
          </a:xfrm>
          <a:custGeom>
            <a:avLst/>
            <a:gdLst>
              <a:gd name="T0" fmla="*/ 2147483647 w 24"/>
              <a:gd name="T1" fmla="*/ 2147483647 h 22"/>
              <a:gd name="T2" fmla="*/ 2147483647 w 24"/>
              <a:gd name="T3" fmla="*/ 2147483647 h 22"/>
              <a:gd name="T4" fmla="*/ 2147483647 w 24"/>
              <a:gd name="T5" fmla="*/ 2147483647 h 22"/>
              <a:gd name="T6" fmla="*/ 0 w 24"/>
              <a:gd name="T7" fmla="*/ 2147483647 h 22"/>
              <a:gd name="T8" fmla="*/ 0 w 24"/>
              <a:gd name="T9" fmla="*/ 2147483647 h 22"/>
              <a:gd name="T10" fmla="*/ 2147483647 w 24"/>
              <a:gd name="T11" fmla="*/ 2147483647 h 22"/>
              <a:gd name="T12" fmla="*/ 2147483647 w 24"/>
              <a:gd name="T13" fmla="*/ 2147483647 h 22"/>
              <a:gd name="T14" fmla="*/ 2147483647 w 24"/>
              <a:gd name="T15" fmla="*/ 0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2"/>
              <a:gd name="T41" fmla="*/ 24 w 2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2">
                <a:moveTo>
                  <a:pt x="12" y="20"/>
                </a:moveTo>
                <a:lnTo>
                  <a:pt x="8" y="22"/>
                </a:lnTo>
                <a:lnTo>
                  <a:pt x="3" y="20"/>
                </a:lnTo>
                <a:lnTo>
                  <a:pt x="0" y="16"/>
                </a:lnTo>
                <a:lnTo>
                  <a:pt x="0" y="11"/>
                </a:lnTo>
                <a:lnTo>
                  <a:pt x="4" y="7"/>
                </a:lnTo>
                <a:lnTo>
                  <a:pt x="12" y="1"/>
                </a:lnTo>
                <a:lnTo>
                  <a:pt x="16" y="0"/>
                </a:lnTo>
                <a:lnTo>
                  <a:pt x="22" y="1"/>
                </a:lnTo>
                <a:lnTo>
                  <a:pt x="24" y="5"/>
                </a:lnTo>
                <a:lnTo>
                  <a:pt x="24" y="11"/>
                </a:lnTo>
                <a:lnTo>
                  <a:pt x="20"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0" name="Freeform 170"/>
          <p:cNvSpPr>
            <a:spLocks/>
          </p:cNvSpPr>
          <p:nvPr/>
        </p:nvSpPr>
        <p:spPr bwMode="auto">
          <a:xfrm>
            <a:off x="4240213" y="2309813"/>
            <a:ext cx="34925" cy="31750"/>
          </a:xfrm>
          <a:custGeom>
            <a:avLst/>
            <a:gdLst>
              <a:gd name="T0" fmla="*/ 2147483647 w 22"/>
              <a:gd name="T1" fmla="*/ 2147483647 h 20"/>
              <a:gd name="T2" fmla="*/ 2147483647 w 22"/>
              <a:gd name="T3" fmla="*/ 2147483647 h 20"/>
              <a:gd name="T4" fmla="*/ 2147483647 w 22"/>
              <a:gd name="T5" fmla="*/ 2147483647 h 20"/>
              <a:gd name="T6" fmla="*/ 0 w 22"/>
              <a:gd name="T7" fmla="*/ 2147483647 h 20"/>
              <a:gd name="T8" fmla="*/ 0 w 22"/>
              <a:gd name="T9" fmla="*/ 2147483647 h 20"/>
              <a:gd name="T10" fmla="*/ 2147483647 w 22"/>
              <a:gd name="T11" fmla="*/ 2147483647 h 20"/>
              <a:gd name="T12" fmla="*/ 2147483647 w 22"/>
              <a:gd name="T13" fmla="*/ 2147483647 h 20"/>
              <a:gd name="T14" fmla="*/ 2147483647 w 22"/>
              <a:gd name="T15" fmla="*/ 0 h 20"/>
              <a:gd name="T16" fmla="*/ 2147483647 w 22"/>
              <a:gd name="T17" fmla="*/ 2147483647 h 20"/>
              <a:gd name="T18" fmla="*/ 2147483647 w 22"/>
              <a:gd name="T19" fmla="*/ 2147483647 h 20"/>
              <a:gd name="T20" fmla="*/ 2147483647 w 22"/>
              <a:gd name="T21" fmla="*/ 2147483647 h 20"/>
              <a:gd name="T22" fmla="*/ 2147483647 w 22"/>
              <a:gd name="T23" fmla="*/ 2147483647 h 20"/>
              <a:gd name="T24" fmla="*/ 2147483647 w 22"/>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4" y="19"/>
                </a:moveTo>
                <a:lnTo>
                  <a:pt x="8" y="20"/>
                </a:lnTo>
                <a:lnTo>
                  <a:pt x="4" y="19"/>
                </a:lnTo>
                <a:lnTo>
                  <a:pt x="0" y="15"/>
                </a:lnTo>
                <a:lnTo>
                  <a:pt x="0" y="9"/>
                </a:lnTo>
                <a:lnTo>
                  <a:pt x="3" y="5"/>
                </a:lnTo>
                <a:lnTo>
                  <a:pt x="8" y="1"/>
                </a:lnTo>
                <a:lnTo>
                  <a:pt x="14" y="0"/>
                </a:lnTo>
                <a:lnTo>
                  <a:pt x="18" y="1"/>
                </a:lnTo>
                <a:lnTo>
                  <a:pt x="22" y="5"/>
                </a:lnTo>
                <a:lnTo>
                  <a:pt x="22" y="11"/>
                </a:lnTo>
                <a:lnTo>
                  <a:pt x="19" y="15"/>
                </a:lnTo>
                <a:lnTo>
                  <a:pt x="14"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1" name="Freeform 171"/>
          <p:cNvSpPr>
            <a:spLocks/>
          </p:cNvSpPr>
          <p:nvPr/>
        </p:nvSpPr>
        <p:spPr bwMode="auto">
          <a:xfrm>
            <a:off x="4249738" y="23066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9"/>
                </a:lnTo>
                <a:lnTo>
                  <a:pt x="19" y="13"/>
                </a:lnTo>
                <a:lnTo>
                  <a:pt x="14" y="17"/>
                </a:lnTo>
                <a:lnTo>
                  <a:pt x="1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2" name="Freeform 172"/>
          <p:cNvSpPr>
            <a:spLocks/>
          </p:cNvSpPr>
          <p:nvPr/>
        </p:nvSpPr>
        <p:spPr bwMode="auto">
          <a:xfrm>
            <a:off x="4256088" y="2287588"/>
            <a:ext cx="55562" cy="46037"/>
          </a:xfrm>
          <a:custGeom>
            <a:avLst/>
            <a:gdLst>
              <a:gd name="T0" fmla="*/ 2147483647 w 35"/>
              <a:gd name="T1" fmla="*/ 2147483647 h 29"/>
              <a:gd name="T2" fmla="*/ 2147483647 w 35"/>
              <a:gd name="T3" fmla="*/ 2147483647 h 29"/>
              <a:gd name="T4" fmla="*/ 2147483647 w 35"/>
              <a:gd name="T5" fmla="*/ 2147483647 h 29"/>
              <a:gd name="T6" fmla="*/ 0 w 35"/>
              <a:gd name="T7" fmla="*/ 2147483647 h 29"/>
              <a:gd name="T8" fmla="*/ 0 w 35"/>
              <a:gd name="T9" fmla="*/ 2147483647 h 29"/>
              <a:gd name="T10" fmla="*/ 2147483647 w 35"/>
              <a:gd name="T11" fmla="*/ 2147483647 h 29"/>
              <a:gd name="T12" fmla="*/ 2147483647 w 35"/>
              <a:gd name="T13" fmla="*/ 2147483647 h 29"/>
              <a:gd name="T14" fmla="*/ 2147483647 w 35"/>
              <a:gd name="T15" fmla="*/ 0 h 29"/>
              <a:gd name="T16" fmla="*/ 2147483647 w 35"/>
              <a:gd name="T17" fmla="*/ 2147483647 h 29"/>
              <a:gd name="T18" fmla="*/ 2147483647 w 35"/>
              <a:gd name="T19" fmla="*/ 2147483647 h 29"/>
              <a:gd name="T20" fmla="*/ 2147483647 w 35"/>
              <a:gd name="T21" fmla="*/ 2147483647 h 29"/>
              <a:gd name="T22" fmla="*/ 2147483647 w 35"/>
              <a:gd name="T23" fmla="*/ 2147483647 h 29"/>
              <a:gd name="T24" fmla="*/ 2147483647 w 35"/>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9"/>
              <a:gd name="T41" fmla="*/ 35 w 3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9">
                <a:moveTo>
                  <a:pt x="12" y="27"/>
                </a:moveTo>
                <a:lnTo>
                  <a:pt x="8" y="29"/>
                </a:lnTo>
                <a:lnTo>
                  <a:pt x="2" y="27"/>
                </a:lnTo>
                <a:lnTo>
                  <a:pt x="0" y="23"/>
                </a:lnTo>
                <a:lnTo>
                  <a:pt x="0" y="18"/>
                </a:lnTo>
                <a:lnTo>
                  <a:pt x="4" y="14"/>
                </a:lnTo>
                <a:lnTo>
                  <a:pt x="23" y="2"/>
                </a:lnTo>
                <a:lnTo>
                  <a:pt x="27" y="0"/>
                </a:lnTo>
                <a:lnTo>
                  <a:pt x="32" y="2"/>
                </a:lnTo>
                <a:lnTo>
                  <a:pt x="35" y="6"/>
                </a:lnTo>
                <a:lnTo>
                  <a:pt x="35" y="11"/>
                </a:lnTo>
                <a:lnTo>
                  <a:pt x="31" y="15"/>
                </a:lnTo>
                <a:lnTo>
                  <a:pt x="12"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3" name="Freeform 173"/>
          <p:cNvSpPr>
            <a:spLocks/>
          </p:cNvSpPr>
          <p:nvPr/>
        </p:nvSpPr>
        <p:spPr bwMode="auto">
          <a:xfrm>
            <a:off x="4286250" y="2282825"/>
            <a:ext cx="30163" cy="30163"/>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0 w 19"/>
              <a:gd name="T9" fmla="*/ 2147483647 h 19"/>
              <a:gd name="T10" fmla="*/ 2147483647 w 19"/>
              <a:gd name="T11" fmla="*/ 2147483647 h 19"/>
              <a:gd name="T12" fmla="*/ 2147483647 w 19"/>
              <a:gd name="T13" fmla="*/ 2147483647 h 19"/>
              <a:gd name="T14" fmla="*/ 2147483647 w 19"/>
              <a:gd name="T15" fmla="*/ 0 h 19"/>
              <a:gd name="T16" fmla="*/ 2147483647 w 19"/>
              <a:gd name="T17" fmla="*/ 2147483647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17"/>
                </a:moveTo>
                <a:lnTo>
                  <a:pt x="9" y="19"/>
                </a:lnTo>
                <a:lnTo>
                  <a:pt x="4" y="18"/>
                </a:lnTo>
                <a:lnTo>
                  <a:pt x="1" y="15"/>
                </a:lnTo>
                <a:lnTo>
                  <a:pt x="0" y="10"/>
                </a:lnTo>
                <a:lnTo>
                  <a:pt x="2" y="6"/>
                </a:lnTo>
                <a:lnTo>
                  <a:pt x="5" y="3"/>
                </a:lnTo>
                <a:lnTo>
                  <a:pt x="9" y="0"/>
                </a:lnTo>
                <a:lnTo>
                  <a:pt x="15" y="2"/>
                </a:lnTo>
                <a:lnTo>
                  <a:pt x="17" y="5"/>
                </a:lnTo>
                <a:lnTo>
                  <a:pt x="19" y="10"/>
                </a:lnTo>
                <a:lnTo>
                  <a:pt x="16" y="14"/>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4" name="Freeform 174"/>
          <p:cNvSpPr>
            <a:spLocks/>
          </p:cNvSpPr>
          <p:nvPr/>
        </p:nvSpPr>
        <p:spPr bwMode="auto">
          <a:xfrm>
            <a:off x="4289425" y="2228850"/>
            <a:ext cx="111125" cy="80963"/>
          </a:xfrm>
          <a:custGeom>
            <a:avLst/>
            <a:gdLst>
              <a:gd name="T0" fmla="*/ 2147483647 w 70"/>
              <a:gd name="T1" fmla="*/ 2147483647 h 51"/>
              <a:gd name="T2" fmla="*/ 2147483647 w 70"/>
              <a:gd name="T3" fmla="*/ 2147483647 h 51"/>
              <a:gd name="T4" fmla="*/ 2147483647 w 70"/>
              <a:gd name="T5" fmla="*/ 2147483647 h 51"/>
              <a:gd name="T6" fmla="*/ 0 w 70"/>
              <a:gd name="T7" fmla="*/ 2147483647 h 51"/>
              <a:gd name="T8" fmla="*/ 0 w 70"/>
              <a:gd name="T9" fmla="*/ 2147483647 h 51"/>
              <a:gd name="T10" fmla="*/ 2147483647 w 70"/>
              <a:gd name="T11" fmla="*/ 2147483647 h 51"/>
              <a:gd name="T12" fmla="*/ 2147483647 w 70"/>
              <a:gd name="T13" fmla="*/ 2147483647 h 51"/>
              <a:gd name="T14" fmla="*/ 2147483647 w 70"/>
              <a:gd name="T15" fmla="*/ 0 h 51"/>
              <a:gd name="T16" fmla="*/ 2147483647 w 70"/>
              <a:gd name="T17" fmla="*/ 2147483647 h 51"/>
              <a:gd name="T18" fmla="*/ 2147483647 w 70"/>
              <a:gd name="T19" fmla="*/ 2147483647 h 51"/>
              <a:gd name="T20" fmla="*/ 2147483647 w 70"/>
              <a:gd name="T21" fmla="*/ 2147483647 h 51"/>
              <a:gd name="T22" fmla="*/ 2147483647 w 70"/>
              <a:gd name="T23" fmla="*/ 2147483647 h 51"/>
              <a:gd name="T24" fmla="*/ 2147483647 w 70"/>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51"/>
              <a:gd name="T41" fmla="*/ 70 w 7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51">
                <a:moveTo>
                  <a:pt x="13" y="49"/>
                </a:moveTo>
                <a:lnTo>
                  <a:pt x="8" y="51"/>
                </a:lnTo>
                <a:lnTo>
                  <a:pt x="3" y="49"/>
                </a:lnTo>
                <a:lnTo>
                  <a:pt x="0" y="45"/>
                </a:lnTo>
                <a:lnTo>
                  <a:pt x="0" y="40"/>
                </a:lnTo>
                <a:lnTo>
                  <a:pt x="4" y="36"/>
                </a:lnTo>
                <a:lnTo>
                  <a:pt x="57" y="2"/>
                </a:lnTo>
                <a:lnTo>
                  <a:pt x="61" y="0"/>
                </a:lnTo>
                <a:lnTo>
                  <a:pt x="67" y="2"/>
                </a:lnTo>
                <a:lnTo>
                  <a:pt x="70" y="6"/>
                </a:lnTo>
                <a:lnTo>
                  <a:pt x="70" y="11"/>
                </a:lnTo>
                <a:lnTo>
                  <a:pt x="65" y="15"/>
                </a:lnTo>
                <a:lnTo>
                  <a:pt x="13"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5" name="Freeform 175"/>
          <p:cNvSpPr>
            <a:spLocks/>
          </p:cNvSpPr>
          <p:nvPr/>
        </p:nvSpPr>
        <p:spPr bwMode="auto">
          <a:xfrm>
            <a:off x="4373563" y="2155825"/>
            <a:ext cx="133350" cy="100013"/>
          </a:xfrm>
          <a:custGeom>
            <a:avLst/>
            <a:gdLst>
              <a:gd name="T0" fmla="*/ 2147483647 w 84"/>
              <a:gd name="T1" fmla="*/ 2147483647 h 63"/>
              <a:gd name="T2" fmla="*/ 2147483647 w 84"/>
              <a:gd name="T3" fmla="*/ 2147483647 h 63"/>
              <a:gd name="T4" fmla="*/ 2147483647 w 84"/>
              <a:gd name="T5" fmla="*/ 2147483647 h 63"/>
              <a:gd name="T6" fmla="*/ 0 w 84"/>
              <a:gd name="T7" fmla="*/ 2147483647 h 63"/>
              <a:gd name="T8" fmla="*/ 0 w 84"/>
              <a:gd name="T9" fmla="*/ 2147483647 h 63"/>
              <a:gd name="T10" fmla="*/ 2147483647 w 84"/>
              <a:gd name="T11" fmla="*/ 2147483647 h 63"/>
              <a:gd name="T12" fmla="*/ 2147483647 w 84"/>
              <a:gd name="T13" fmla="*/ 2147483647 h 63"/>
              <a:gd name="T14" fmla="*/ 2147483647 w 84"/>
              <a:gd name="T15" fmla="*/ 0 h 63"/>
              <a:gd name="T16" fmla="*/ 2147483647 w 84"/>
              <a:gd name="T17" fmla="*/ 2147483647 h 63"/>
              <a:gd name="T18" fmla="*/ 2147483647 w 84"/>
              <a:gd name="T19" fmla="*/ 2147483647 h 63"/>
              <a:gd name="T20" fmla="*/ 2147483647 w 84"/>
              <a:gd name="T21" fmla="*/ 2147483647 h 63"/>
              <a:gd name="T22" fmla="*/ 2147483647 w 84"/>
              <a:gd name="T23" fmla="*/ 2147483647 h 63"/>
              <a:gd name="T24" fmla="*/ 2147483647 w 84"/>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63"/>
              <a:gd name="T41" fmla="*/ 84 w 8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63">
                <a:moveTo>
                  <a:pt x="12" y="61"/>
                </a:moveTo>
                <a:lnTo>
                  <a:pt x="8" y="63"/>
                </a:lnTo>
                <a:lnTo>
                  <a:pt x="3" y="61"/>
                </a:lnTo>
                <a:lnTo>
                  <a:pt x="0" y="57"/>
                </a:lnTo>
                <a:lnTo>
                  <a:pt x="0" y="52"/>
                </a:lnTo>
                <a:lnTo>
                  <a:pt x="4" y="48"/>
                </a:lnTo>
                <a:lnTo>
                  <a:pt x="72" y="2"/>
                </a:lnTo>
                <a:lnTo>
                  <a:pt x="76" y="0"/>
                </a:lnTo>
                <a:lnTo>
                  <a:pt x="82" y="2"/>
                </a:lnTo>
                <a:lnTo>
                  <a:pt x="84" y="6"/>
                </a:lnTo>
                <a:lnTo>
                  <a:pt x="84" y="11"/>
                </a:lnTo>
                <a:lnTo>
                  <a:pt x="80" y="15"/>
                </a:lnTo>
                <a:lnTo>
                  <a:pt x="12"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6" name="Freeform 176"/>
          <p:cNvSpPr>
            <a:spLocks/>
          </p:cNvSpPr>
          <p:nvPr/>
        </p:nvSpPr>
        <p:spPr bwMode="auto">
          <a:xfrm>
            <a:off x="4481513" y="2092325"/>
            <a:ext cx="120650" cy="90488"/>
          </a:xfrm>
          <a:custGeom>
            <a:avLst/>
            <a:gdLst>
              <a:gd name="T0" fmla="*/ 2147483647 w 76"/>
              <a:gd name="T1" fmla="*/ 2147483647 h 57"/>
              <a:gd name="T2" fmla="*/ 2147483647 w 76"/>
              <a:gd name="T3" fmla="*/ 2147483647 h 57"/>
              <a:gd name="T4" fmla="*/ 2147483647 w 76"/>
              <a:gd name="T5" fmla="*/ 2147483647 h 57"/>
              <a:gd name="T6" fmla="*/ 0 w 76"/>
              <a:gd name="T7" fmla="*/ 2147483647 h 57"/>
              <a:gd name="T8" fmla="*/ 0 w 76"/>
              <a:gd name="T9" fmla="*/ 2147483647 h 57"/>
              <a:gd name="T10" fmla="*/ 2147483647 w 76"/>
              <a:gd name="T11" fmla="*/ 2147483647 h 57"/>
              <a:gd name="T12" fmla="*/ 2147483647 w 76"/>
              <a:gd name="T13" fmla="*/ 2147483647 h 57"/>
              <a:gd name="T14" fmla="*/ 2147483647 w 76"/>
              <a:gd name="T15" fmla="*/ 0 h 57"/>
              <a:gd name="T16" fmla="*/ 2147483647 w 76"/>
              <a:gd name="T17" fmla="*/ 2147483647 h 57"/>
              <a:gd name="T18" fmla="*/ 2147483647 w 76"/>
              <a:gd name="T19" fmla="*/ 2147483647 h 57"/>
              <a:gd name="T20" fmla="*/ 2147483647 w 76"/>
              <a:gd name="T21" fmla="*/ 2147483647 h 57"/>
              <a:gd name="T22" fmla="*/ 2147483647 w 76"/>
              <a:gd name="T23" fmla="*/ 2147483647 h 57"/>
              <a:gd name="T24" fmla="*/ 2147483647 w 76"/>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57"/>
              <a:gd name="T41" fmla="*/ 76 w 76"/>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57">
                <a:moveTo>
                  <a:pt x="12" y="55"/>
                </a:moveTo>
                <a:lnTo>
                  <a:pt x="8" y="57"/>
                </a:lnTo>
                <a:lnTo>
                  <a:pt x="3" y="55"/>
                </a:lnTo>
                <a:lnTo>
                  <a:pt x="0" y="51"/>
                </a:lnTo>
                <a:lnTo>
                  <a:pt x="0" y="46"/>
                </a:lnTo>
                <a:lnTo>
                  <a:pt x="4" y="42"/>
                </a:lnTo>
                <a:lnTo>
                  <a:pt x="64" y="1"/>
                </a:lnTo>
                <a:lnTo>
                  <a:pt x="68" y="0"/>
                </a:lnTo>
                <a:lnTo>
                  <a:pt x="73" y="1"/>
                </a:lnTo>
                <a:lnTo>
                  <a:pt x="76" y="5"/>
                </a:lnTo>
                <a:lnTo>
                  <a:pt x="76" y="10"/>
                </a:lnTo>
                <a:lnTo>
                  <a:pt x="72" y="15"/>
                </a:lnTo>
                <a:lnTo>
                  <a:pt x="12"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7" name="Freeform 177"/>
          <p:cNvSpPr>
            <a:spLocks/>
          </p:cNvSpPr>
          <p:nvPr/>
        </p:nvSpPr>
        <p:spPr bwMode="auto">
          <a:xfrm>
            <a:off x="4576763" y="2087563"/>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9"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8" name="Freeform 178"/>
          <p:cNvSpPr>
            <a:spLocks/>
          </p:cNvSpPr>
          <p:nvPr/>
        </p:nvSpPr>
        <p:spPr bwMode="auto">
          <a:xfrm>
            <a:off x="4584700" y="2063750"/>
            <a:ext cx="60325" cy="49213"/>
          </a:xfrm>
          <a:custGeom>
            <a:avLst/>
            <a:gdLst>
              <a:gd name="T0" fmla="*/ 2147483647 w 38"/>
              <a:gd name="T1" fmla="*/ 2147483647 h 31"/>
              <a:gd name="T2" fmla="*/ 2147483647 w 38"/>
              <a:gd name="T3" fmla="*/ 2147483647 h 31"/>
              <a:gd name="T4" fmla="*/ 2147483647 w 38"/>
              <a:gd name="T5" fmla="*/ 2147483647 h 31"/>
              <a:gd name="T6" fmla="*/ 0 w 38"/>
              <a:gd name="T7" fmla="*/ 2147483647 h 31"/>
              <a:gd name="T8" fmla="*/ 0 w 38"/>
              <a:gd name="T9" fmla="*/ 2147483647 h 31"/>
              <a:gd name="T10" fmla="*/ 2147483647 w 38"/>
              <a:gd name="T11" fmla="*/ 2147483647 h 31"/>
              <a:gd name="T12" fmla="*/ 2147483647 w 38"/>
              <a:gd name="T13" fmla="*/ 2147483647 h 31"/>
              <a:gd name="T14" fmla="*/ 2147483647 w 38"/>
              <a:gd name="T15" fmla="*/ 0 h 31"/>
              <a:gd name="T16" fmla="*/ 2147483647 w 38"/>
              <a:gd name="T17" fmla="*/ 2147483647 h 31"/>
              <a:gd name="T18" fmla="*/ 2147483647 w 38"/>
              <a:gd name="T19" fmla="*/ 2147483647 h 31"/>
              <a:gd name="T20" fmla="*/ 2147483647 w 38"/>
              <a:gd name="T21" fmla="*/ 2147483647 h 31"/>
              <a:gd name="T22" fmla="*/ 2147483647 w 38"/>
              <a:gd name="T23" fmla="*/ 2147483647 h 31"/>
              <a:gd name="T24" fmla="*/ 2147483647 w 38"/>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1"/>
              <a:gd name="T41" fmla="*/ 38 w 3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1">
                <a:moveTo>
                  <a:pt x="13" y="30"/>
                </a:moveTo>
                <a:lnTo>
                  <a:pt x="8" y="31"/>
                </a:lnTo>
                <a:lnTo>
                  <a:pt x="3" y="30"/>
                </a:lnTo>
                <a:lnTo>
                  <a:pt x="0" y="26"/>
                </a:lnTo>
                <a:lnTo>
                  <a:pt x="0" y="20"/>
                </a:lnTo>
                <a:lnTo>
                  <a:pt x="4" y="16"/>
                </a:lnTo>
                <a:lnTo>
                  <a:pt x="26" y="1"/>
                </a:lnTo>
                <a:lnTo>
                  <a:pt x="30" y="0"/>
                </a:lnTo>
                <a:lnTo>
                  <a:pt x="36" y="1"/>
                </a:lnTo>
                <a:lnTo>
                  <a:pt x="38" y="5"/>
                </a:lnTo>
                <a:lnTo>
                  <a:pt x="38" y="11"/>
                </a:lnTo>
                <a:lnTo>
                  <a:pt x="34" y="15"/>
                </a:lnTo>
                <a:lnTo>
                  <a:pt x="13"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9" name="Freeform 179"/>
          <p:cNvSpPr>
            <a:spLocks/>
          </p:cNvSpPr>
          <p:nvPr/>
        </p:nvSpPr>
        <p:spPr bwMode="auto">
          <a:xfrm>
            <a:off x="4619625" y="1968500"/>
            <a:ext cx="161925" cy="120650"/>
          </a:xfrm>
          <a:custGeom>
            <a:avLst/>
            <a:gdLst>
              <a:gd name="T0" fmla="*/ 2147483647 w 102"/>
              <a:gd name="T1" fmla="*/ 2147483647 h 76"/>
              <a:gd name="T2" fmla="*/ 2147483647 w 102"/>
              <a:gd name="T3" fmla="*/ 2147483647 h 76"/>
              <a:gd name="T4" fmla="*/ 2147483647 w 102"/>
              <a:gd name="T5" fmla="*/ 2147483647 h 76"/>
              <a:gd name="T6" fmla="*/ 0 w 102"/>
              <a:gd name="T7" fmla="*/ 2147483647 h 76"/>
              <a:gd name="T8" fmla="*/ 0 w 102"/>
              <a:gd name="T9" fmla="*/ 2147483647 h 76"/>
              <a:gd name="T10" fmla="*/ 2147483647 w 102"/>
              <a:gd name="T11" fmla="*/ 2147483647 h 76"/>
              <a:gd name="T12" fmla="*/ 2147483647 w 102"/>
              <a:gd name="T13" fmla="*/ 2147483647 h 76"/>
              <a:gd name="T14" fmla="*/ 2147483647 w 102"/>
              <a:gd name="T15" fmla="*/ 0 h 76"/>
              <a:gd name="T16" fmla="*/ 2147483647 w 102"/>
              <a:gd name="T17" fmla="*/ 2147483647 h 76"/>
              <a:gd name="T18" fmla="*/ 2147483647 w 102"/>
              <a:gd name="T19" fmla="*/ 2147483647 h 76"/>
              <a:gd name="T20" fmla="*/ 2147483647 w 102"/>
              <a:gd name="T21" fmla="*/ 2147483647 h 76"/>
              <a:gd name="T22" fmla="*/ 2147483647 w 102"/>
              <a:gd name="T23" fmla="*/ 2147483647 h 76"/>
              <a:gd name="T24" fmla="*/ 2147483647 w 102"/>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6"/>
              <a:gd name="T41" fmla="*/ 102 w 10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6">
                <a:moveTo>
                  <a:pt x="12" y="75"/>
                </a:moveTo>
                <a:lnTo>
                  <a:pt x="8" y="76"/>
                </a:lnTo>
                <a:lnTo>
                  <a:pt x="3" y="75"/>
                </a:lnTo>
                <a:lnTo>
                  <a:pt x="0" y="71"/>
                </a:lnTo>
                <a:lnTo>
                  <a:pt x="0" y="65"/>
                </a:lnTo>
                <a:lnTo>
                  <a:pt x="4" y="61"/>
                </a:lnTo>
                <a:lnTo>
                  <a:pt x="90" y="2"/>
                </a:lnTo>
                <a:lnTo>
                  <a:pt x="94" y="0"/>
                </a:lnTo>
                <a:lnTo>
                  <a:pt x="99" y="2"/>
                </a:lnTo>
                <a:lnTo>
                  <a:pt x="102" y="6"/>
                </a:lnTo>
                <a:lnTo>
                  <a:pt x="102" y="11"/>
                </a:lnTo>
                <a:lnTo>
                  <a:pt x="98" y="15"/>
                </a:lnTo>
                <a:lnTo>
                  <a:pt x="12"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0" name="Freeform 180"/>
          <p:cNvSpPr>
            <a:spLocks/>
          </p:cNvSpPr>
          <p:nvPr/>
        </p:nvSpPr>
        <p:spPr bwMode="auto">
          <a:xfrm>
            <a:off x="4756150" y="1963738"/>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9"/>
                </a:lnTo>
                <a:lnTo>
                  <a:pt x="4" y="5"/>
                </a:lnTo>
                <a:lnTo>
                  <a:pt x="8" y="2"/>
                </a:lnTo>
                <a:lnTo>
                  <a:pt x="12" y="0"/>
                </a:lnTo>
                <a:lnTo>
                  <a:pt x="17" y="2"/>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1" name="Freeform 181"/>
          <p:cNvSpPr>
            <a:spLocks/>
          </p:cNvSpPr>
          <p:nvPr/>
        </p:nvSpPr>
        <p:spPr bwMode="auto">
          <a:xfrm>
            <a:off x="4762500" y="1881188"/>
            <a:ext cx="144463" cy="109537"/>
          </a:xfrm>
          <a:custGeom>
            <a:avLst/>
            <a:gdLst>
              <a:gd name="T0" fmla="*/ 2147483647 w 91"/>
              <a:gd name="T1" fmla="*/ 2147483647 h 69"/>
              <a:gd name="T2" fmla="*/ 2147483647 w 91"/>
              <a:gd name="T3" fmla="*/ 2147483647 h 69"/>
              <a:gd name="T4" fmla="*/ 2147483647 w 91"/>
              <a:gd name="T5" fmla="*/ 2147483647 h 69"/>
              <a:gd name="T6" fmla="*/ 0 w 91"/>
              <a:gd name="T7" fmla="*/ 2147483647 h 69"/>
              <a:gd name="T8" fmla="*/ 0 w 91"/>
              <a:gd name="T9" fmla="*/ 2147483647 h 69"/>
              <a:gd name="T10" fmla="*/ 2147483647 w 91"/>
              <a:gd name="T11" fmla="*/ 2147483647 h 69"/>
              <a:gd name="T12" fmla="*/ 2147483647 w 91"/>
              <a:gd name="T13" fmla="*/ 2147483647 h 69"/>
              <a:gd name="T14" fmla="*/ 2147483647 w 91"/>
              <a:gd name="T15" fmla="*/ 0 h 69"/>
              <a:gd name="T16" fmla="*/ 2147483647 w 91"/>
              <a:gd name="T17" fmla="*/ 2147483647 h 69"/>
              <a:gd name="T18" fmla="*/ 2147483647 w 91"/>
              <a:gd name="T19" fmla="*/ 2147483647 h 69"/>
              <a:gd name="T20" fmla="*/ 2147483647 w 91"/>
              <a:gd name="T21" fmla="*/ 2147483647 h 69"/>
              <a:gd name="T22" fmla="*/ 2147483647 w 91"/>
              <a:gd name="T23" fmla="*/ 2147483647 h 69"/>
              <a:gd name="T24" fmla="*/ 2147483647 w 91"/>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69"/>
              <a:gd name="T41" fmla="*/ 91 w 9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69">
                <a:moveTo>
                  <a:pt x="12" y="67"/>
                </a:moveTo>
                <a:lnTo>
                  <a:pt x="8" y="69"/>
                </a:lnTo>
                <a:lnTo>
                  <a:pt x="2" y="67"/>
                </a:lnTo>
                <a:lnTo>
                  <a:pt x="0" y="63"/>
                </a:lnTo>
                <a:lnTo>
                  <a:pt x="0" y="58"/>
                </a:lnTo>
                <a:lnTo>
                  <a:pt x="4" y="54"/>
                </a:lnTo>
                <a:lnTo>
                  <a:pt x="78" y="1"/>
                </a:lnTo>
                <a:lnTo>
                  <a:pt x="82" y="0"/>
                </a:lnTo>
                <a:lnTo>
                  <a:pt x="88" y="1"/>
                </a:lnTo>
                <a:lnTo>
                  <a:pt x="91" y="5"/>
                </a:lnTo>
                <a:lnTo>
                  <a:pt x="91" y="10"/>
                </a:lnTo>
                <a:lnTo>
                  <a:pt x="87" y="14"/>
                </a:lnTo>
                <a:lnTo>
                  <a:pt x="12"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2" name="Freeform 182"/>
          <p:cNvSpPr>
            <a:spLocks/>
          </p:cNvSpPr>
          <p:nvPr/>
        </p:nvSpPr>
        <p:spPr bwMode="auto">
          <a:xfrm>
            <a:off x="4879975" y="1878013"/>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2"/>
                </a:lnTo>
                <a:lnTo>
                  <a:pt x="17"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3" name="Freeform 183"/>
          <p:cNvSpPr>
            <a:spLocks/>
          </p:cNvSpPr>
          <p:nvPr/>
        </p:nvSpPr>
        <p:spPr bwMode="auto">
          <a:xfrm>
            <a:off x="4883150" y="1763713"/>
            <a:ext cx="180975" cy="139700"/>
          </a:xfrm>
          <a:custGeom>
            <a:avLst/>
            <a:gdLst>
              <a:gd name="T0" fmla="*/ 2147483647 w 114"/>
              <a:gd name="T1" fmla="*/ 2147483647 h 88"/>
              <a:gd name="T2" fmla="*/ 2147483647 w 114"/>
              <a:gd name="T3" fmla="*/ 2147483647 h 88"/>
              <a:gd name="T4" fmla="*/ 2147483647 w 114"/>
              <a:gd name="T5" fmla="*/ 2147483647 h 88"/>
              <a:gd name="T6" fmla="*/ 0 w 114"/>
              <a:gd name="T7" fmla="*/ 2147483647 h 88"/>
              <a:gd name="T8" fmla="*/ 0 w 114"/>
              <a:gd name="T9" fmla="*/ 2147483647 h 88"/>
              <a:gd name="T10" fmla="*/ 2147483647 w 114"/>
              <a:gd name="T11" fmla="*/ 2147483647 h 88"/>
              <a:gd name="T12" fmla="*/ 2147483647 w 114"/>
              <a:gd name="T13" fmla="*/ 2147483647 h 88"/>
              <a:gd name="T14" fmla="*/ 2147483647 w 114"/>
              <a:gd name="T15" fmla="*/ 0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8"/>
              <a:gd name="T41" fmla="*/ 114 w 11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8">
                <a:moveTo>
                  <a:pt x="13" y="87"/>
                </a:moveTo>
                <a:lnTo>
                  <a:pt x="8" y="88"/>
                </a:lnTo>
                <a:lnTo>
                  <a:pt x="4" y="87"/>
                </a:lnTo>
                <a:lnTo>
                  <a:pt x="0" y="83"/>
                </a:lnTo>
                <a:lnTo>
                  <a:pt x="0" y="78"/>
                </a:lnTo>
                <a:lnTo>
                  <a:pt x="2" y="74"/>
                </a:lnTo>
                <a:lnTo>
                  <a:pt x="100" y="2"/>
                </a:lnTo>
                <a:lnTo>
                  <a:pt x="106" y="0"/>
                </a:lnTo>
                <a:lnTo>
                  <a:pt x="110" y="2"/>
                </a:lnTo>
                <a:lnTo>
                  <a:pt x="114" y="6"/>
                </a:lnTo>
                <a:lnTo>
                  <a:pt x="114" y="11"/>
                </a:lnTo>
                <a:lnTo>
                  <a:pt x="111" y="15"/>
                </a:lnTo>
                <a:lnTo>
                  <a:pt x="13" y="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4" name="Freeform 184"/>
          <p:cNvSpPr>
            <a:spLocks/>
          </p:cNvSpPr>
          <p:nvPr/>
        </p:nvSpPr>
        <p:spPr bwMode="auto">
          <a:xfrm>
            <a:off x="1720850" y="4049713"/>
            <a:ext cx="90488" cy="38100"/>
          </a:xfrm>
          <a:custGeom>
            <a:avLst/>
            <a:gdLst>
              <a:gd name="T0" fmla="*/ 2147483647 w 57"/>
              <a:gd name="T1" fmla="*/ 2147483647 h 24"/>
              <a:gd name="T2" fmla="*/ 2147483647 w 57"/>
              <a:gd name="T3" fmla="*/ 2147483647 h 24"/>
              <a:gd name="T4" fmla="*/ 2147483647 w 57"/>
              <a:gd name="T5" fmla="*/ 2147483647 h 24"/>
              <a:gd name="T6" fmla="*/ 0 w 57"/>
              <a:gd name="T7" fmla="*/ 2147483647 h 24"/>
              <a:gd name="T8" fmla="*/ 2147483647 w 57"/>
              <a:gd name="T9" fmla="*/ 2147483647 h 24"/>
              <a:gd name="T10" fmla="*/ 2147483647 w 57"/>
              <a:gd name="T11" fmla="*/ 2147483647 h 24"/>
              <a:gd name="T12" fmla="*/ 2147483647 w 57"/>
              <a:gd name="T13" fmla="*/ 0 h 24"/>
              <a:gd name="T14" fmla="*/ 2147483647 w 57"/>
              <a:gd name="T15" fmla="*/ 2147483647 h 24"/>
              <a:gd name="T16" fmla="*/ 2147483647 w 57"/>
              <a:gd name="T17" fmla="*/ 2147483647 h 24"/>
              <a:gd name="T18" fmla="*/ 2147483647 w 57"/>
              <a:gd name="T19" fmla="*/ 2147483647 h 24"/>
              <a:gd name="T20" fmla="*/ 2147483647 w 57"/>
              <a:gd name="T21" fmla="*/ 2147483647 h 24"/>
              <a:gd name="T22" fmla="*/ 2147483647 w 57"/>
              <a:gd name="T23" fmla="*/ 2147483647 h 24"/>
              <a:gd name="T24" fmla="*/ 2147483647 w 57"/>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4"/>
              <a:gd name="T41" fmla="*/ 57 w 5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4">
                <a:moveTo>
                  <a:pt x="9" y="24"/>
                </a:moveTo>
                <a:lnTo>
                  <a:pt x="4" y="23"/>
                </a:lnTo>
                <a:lnTo>
                  <a:pt x="1" y="20"/>
                </a:lnTo>
                <a:lnTo>
                  <a:pt x="0" y="14"/>
                </a:lnTo>
                <a:lnTo>
                  <a:pt x="3" y="10"/>
                </a:lnTo>
                <a:lnTo>
                  <a:pt x="7" y="8"/>
                </a:lnTo>
                <a:lnTo>
                  <a:pt x="47" y="0"/>
                </a:lnTo>
                <a:lnTo>
                  <a:pt x="53" y="1"/>
                </a:lnTo>
                <a:lnTo>
                  <a:pt x="55" y="4"/>
                </a:lnTo>
                <a:lnTo>
                  <a:pt x="57" y="9"/>
                </a:lnTo>
                <a:lnTo>
                  <a:pt x="54" y="13"/>
                </a:lnTo>
                <a:lnTo>
                  <a:pt x="50" y="16"/>
                </a:lnTo>
                <a:lnTo>
                  <a:pt x="9" y="2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5" name="Freeform 185"/>
          <p:cNvSpPr>
            <a:spLocks/>
          </p:cNvSpPr>
          <p:nvPr/>
        </p:nvSpPr>
        <p:spPr bwMode="auto">
          <a:xfrm>
            <a:off x="1785938" y="4029075"/>
            <a:ext cx="112712" cy="46038"/>
          </a:xfrm>
          <a:custGeom>
            <a:avLst/>
            <a:gdLst>
              <a:gd name="T0" fmla="*/ 2147483647 w 71"/>
              <a:gd name="T1" fmla="*/ 2147483647 h 29"/>
              <a:gd name="T2" fmla="*/ 2147483647 w 71"/>
              <a:gd name="T3" fmla="*/ 2147483647 h 29"/>
              <a:gd name="T4" fmla="*/ 2147483647 w 71"/>
              <a:gd name="T5" fmla="*/ 2147483647 h 29"/>
              <a:gd name="T6" fmla="*/ 0 w 71"/>
              <a:gd name="T7" fmla="*/ 2147483647 h 29"/>
              <a:gd name="T8" fmla="*/ 2147483647 w 71"/>
              <a:gd name="T9" fmla="*/ 2147483647 h 29"/>
              <a:gd name="T10" fmla="*/ 2147483647 w 71"/>
              <a:gd name="T11" fmla="*/ 2147483647 h 29"/>
              <a:gd name="T12" fmla="*/ 2147483647 w 71"/>
              <a:gd name="T13" fmla="*/ 0 h 29"/>
              <a:gd name="T14" fmla="*/ 2147483647 w 71"/>
              <a:gd name="T15" fmla="*/ 2147483647 h 29"/>
              <a:gd name="T16" fmla="*/ 2147483647 w 71"/>
              <a:gd name="T17" fmla="*/ 2147483647 h 29"/>
              <a:gd name="T18" fmla="*/ 2147483647 w 71"/>
              <a:gd name="T19" fmla="*/ 2147483647 h 29"/>
              <a:gd name="T20" fmla="*/ 2147483647 w 71"/>
              <a:gd name="T21" fmla="*/ 2147483647 h 29"/>
              <a:gd name="T22" fmla="*/ 2147483647 w 71"/>
              <a:gd name="T23" fmla="*/ 2147483647 h 29"/>
              <a:gd name="T24" fmla="*/ 2147483647 w 71"/>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29"/>
              <a:gd name="T41" fmla="*/ 71 w 7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29">
                <a:moveTo>
                  <a:pt x="9" y="29"/>
                </a:moveTo>
                <a:lnTo>
                  <a:pt x="5" y="27"/>
                </a:lnTo>
                <a:lnTo>
                  <a:pt x="1" y="25"/>
                </a:lnTo>
                <a:lnTo>
                  <a:pt x="0" y="19"/>
                </a:lnTo>
                <a:lnTo>
                  <a:pt x="2" y="15"/>
                </a:lnTo>
                <a:lnTo>
                  <a:pt x="6" y="13"/>
                </a:lnTo>
                <a:lnTo>
                  <a:pt x="62" y="0"/>
                </a:lnTo>
                <a:lnTo>
                  <a:pt x="66" y="2"/>
                </a:lnTo>
                <a:lnTo>
                  <a:pt x="70" y="4"/>
                </a:lnTo>
                <a:lnTo>
                  <a:pt x="71" y="10"/>
                </a:lnTo>
                <a:lnTo>
                  <a:pt x="69" y="14"/>
                </a:lnTo>
                <a:lnTo>
                  <a:pt x="65" y="17"/>
                </a:lnTo>
                <a:lnTo>
                  <a:pt x="9"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6" name="Freeform 186"/>
          <p:cNvSpPr>
            <a:spLocks/>
          </p:cNvSpPr>
          <p:nvPr/>
        </p:nvSpPr>
        <p:spPr bwMode="auto">
          <a:xfrm>
            <a:off x="1873250" y="4025900"/>
            <a:ext cx="46038" cy="30163"/>
          </a:xfrm>
          <a:custGeom>
            <a:avLst/>
            <a:gdLst>
              <a:gd name="T0" fmla="*/ 2147483647 w 29"/>
              <a:gd name="T1" fmla="*/ 2147483647 h 19"/>
              <a:gd name="T2" fmla="*/ 2147483647 w 29"/>
              <a:gd name="T3" fmla="*/ 2147483647 h 19"/>
              <a:gd name="T4" fmla="*/ 2147483647 w 29"/>
              <a:gd name="T5" fmla="*/ 2147483647 h 19"/>
              <a:gd name="T6" fmla="*/ 0 w 29"/>
              <a:gd name="T7" fmla="*/ 2147483647 h 19"/>
              <a:gd name="T8" fmla="*/ 2147483647 w 29"/>
              <a:gd name="T9" fmla="*/ 2147483647 h 19"/>
              <a:gd name="T10" fmla="*/ 2147483647 w 29"/>
              <a:gd name="T11" fmla="*/ 2147483647 h 19"/>
              <a:gd name="T12" fmla="*/ 2147483647 w 29"/>
              <a:gd name="T13" fmla="*/ 0 h 19"/>
              <a:gd name="T14" fmla="*/ 2147483647 w 29"/>
              <a:gd name="T15" fmla="*/ 0 h 19"/>
              <a:gd name="T16" fmla="*/ 2147483647 w 29"/>
              <a:gd name="T17" fmla="*/ 2147483647 h 19"/>
              <a:gd name="T18" fmla="*/ 2147483647 w 29"/>
              <a:gd name="T19" fmla="*/ 2147483647 h 19"/>
              <a:gd name="T20" fmla="*/ 2147483647 w 29"/>
              <a:gd name="T21" fmla="*/ 2147483647 h 19"/>
              <a:gd name="T22" fmla="*/ 2147483647 w 29"/>
              <a:gd name="T23" fmla="*/ 2147483647 h 19"/>
              <a:gd name="T24" fmla="*/ 2147483647 w 2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9"/>
              <a:gd name="T41" fmla="*/ 29 w 2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9">
                <a:moveTo>
                  <a:pt x="10" y="19"/>
                </a:moveTo>
                <a:lnTo>
                  <a:pt x="6" y="19"/>
                </a:lnTo>
                <a:lnTo>
                  <a:pt x="2" y="15"/>
                </a:lnTo>
                <a:lnTo>
                  <a:pt x="0" y="9"/>
                </a:lnTo>
                <a:lnTo>
                  <a:pt x="3" y="5"/>
                </a:lnTo>
                <a:lnTo>
                  <a:pt x="7" y="2"/>
                </a:lnTo>
                <a:lnTo>
                  <a:pt x="19" y="0"/>
                </a:lnTo>
                <a:lnTo>
                  <a:pt x="23" y="0"/>
                </a:lnTo>
                <a:lnTo>
                  <a:pt x="27" y="4"/>
                </a:lnTo>
                <a:lnTo>
                  <a:pt x="29" y="9"/>
                </a:lnTo>
                <a:lnTo>
                  <a:pt x="26" y="13"/>
                </a:lnTo>
                <a:lnTo>
                  <a:pt x="22"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7" name="Freeform 187"/>
          <p:cNvSpPr>
            <a:spLocks/>
          </p:cNvSpPr>
          <p:nvPr/>
        </p:nvSpPr>
        <p:spPr bwMode="auto">
          <a:xfrm>
            <a:off x="1892300" y="4002088"/>
            <a:ext cx="130175" cy="49212"/>
          </a:xfrm>
          <a:custGeom>
            <a:avLst/>
            <a:gdLst>
              <a:gd name="T0" fmla="*/ 2147483647 w 82"/>
              <a:gd name="T1" fmla="*/ 2147483647 h 31"/>
              <a:gd name="T2" fmla="*/ 2147483647 w 82"/>
              <a:gd name="T3" fmla="*/ 2147483647 h 31"/>
              <a:gd name="T4" fmla="*/ 2147483647 w 82"/>
              <a:gd name="T5" fmla="*/ 2147483647 h 31"/>
              <a:gd name="T6" fmla="*/ 0 w 82"/>
              <a:gd name="T7" fmla="*/ 2147483647 h 31"/>
              <a:gd name="T8" fmla="*/ 2147483647 w 82"/>
              <a:gd name="T9" fmla="*/ 2147483647 h 31"/>
              <a:gd name="T10" fmla="*/ 2147483647 w 82"/>
              <a:gd name="T11" fmla="*/ 2147483647 h 31"/>
              <a:gd name="T12" fmla="*/ 2147483647 w 82"/>
              <a:gd name="T13" fmla="*/ 0 h 31"/>
              <a:gd name="T14" fmla="*/ 2147483647 w 82"/>
              <a:gd name="T15" fmla="*/ 0 h 31"/>
              <a:gd name="T16" fmla="*/ 2147483647 w 82"/>
              <a:gd name="T17" fmla="*/ 2147483647 h 31"/>
              <a:gd name="T18" fmla="*/ 2147483647 w 82"/>
              <a:gd name="T19" fmla="*/ 2147483647 h 31"/>
              <a:gd name="T20" fmla="*/ 2147483647 w 82"/>
              <a:gd name="T21" fmla="*/ 2147483647 h 31"/>
              <a:gd name="T22" fmla="*/ 2147483647 w 82"/>
              <a:gd name="T23" fmla="*/ 2147483647 h 31"/>
              <a:gd name="T24" fmla="*/ 2147483647 w 82"/>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1"/>
              <a:gd name="T41" fmla="*/ 82 w 8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1">
                <a:moveTo>
                  <a:pt x="10" y="31"/>
                </a:moveTo>
                <a:lnTo>
                  <a:pt x="6" y="31"/>
                </a:lnTo>
                <a:lnTo>
                  <a:pt x="2" y="27"/>
                </a:lnTo>
                <a:lnTo>
                  <a:pt x="0" y="21"/>
                </a:lnTo>
                <a:lnTo>
                  <a:pt x="2" y="17"/>
                </a:lnTo>
                <a:lnTo>
                  <a:pt x="7" y="15"/>
                </a:lnTo>
                <a:lnTo>
                  <a:pt x="72" y="0"/>
                </a:lnTo>
                <a:lnTo>
                  <a:pt x="76" y="0"/>
                </a:lnTo>
                <a:lnTo>
                  <a:pt x="81" y="4"/>
                </a:lnTo>
                <a:lnTo>
                  <a:pt x="82" y="9"/>
                </a:lnTo>
                <a:lnTo>
                  <a:pt x="81" y="13"/>
                </a:lnTo>
                <a:lnTo>
                  <a:pt x="75" y="16"/>
                </a:lnTo>
                <a:lnTo>
                  <a:pt x="10"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8" name="Freeform 188"/>
          <p:cNvSpPr>
            <a:spLocks/>
          </p:cNvSpPr>
          <p:nvPr/>
        </p:nvSpPr>
        <p:spPr bwMode="auto">
          <a:xfrm>
            <a:off x="1997075" y="3984625"/>
            <a:ext cx="103188" cy="42863"/>
          </a:xfrm>
          <a:custGeom>
            <a:avLst/>
            <a:gdLst>
              <a:gd name="T0" fmla="*/ 2147483647 w 65"/>
              <a:gd name="T1" fmla="*/ 2147483647 h 27"/>
              <a:gd name="T2" fmla="*/ 2147483647 w 65"/>
              <a:gd name="T3" fmla="*/ 2147483647 h 27"/>
              <a:gd name="T4" fmla="*/ 2147483647 w 65"/>
              <a:gd name="T5" fmla="*/ 2147483647 h 27"/>
              <a:gd name="T6" fmla="*/ 0 w 65"/>
              <a:gd name="T7" fmla="*/ 2147483647 h 27"/>
              <a:gd name="T8" fmla="*/ 2147483647 w 65"/>
              <a:gd name="T9" fmla="*/ 2147483647 h 27"/>
              <a:gd name="T10" fmla="*/ 2147483647 w 65"/>
              <a:gd name="T11" fmla="*/ 2147483647 h 27"/>
              <a:gd name="T12" fmla="*/ 2147483647 w 65"/>
              <a:gd name="T13" fmla="*/ 0 h 27"/>
              <a:gd name="T14" fmla="*/ 2147483647 w 65"/>
              <a:gd name="T15" fmla="*/ 0 h 27"/>
              <a:gd name="T16" fmla="*/ 2147483647 w 65"/>
              <a:gd name="T17" fmla="*/ 2147483647 h 27"/>
              <a:gd name="T18" fmla="*/ 2147483647 w 65"/>
              <a:gd name="T19" fmla="*/ 2147483647 h 27"/>
              <a:gd name="T20" fmla="*/ 2147483647 w 65"/>
              <a:gd name="T21" fmla="*/ 2147483647 h 27"/>
              <a:gd name="T22" fmla="*/ 2147483647 w 65"/>
              <a:gd name="T23" fmla="*/ 2147483647 h 27"/>
              <a:gd name="T24" fmla="*/ 2147483647 w 65"/>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7"/>
              <a:gd name="T41" fmla="*/ 65 w 6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7">
                <a:moveTo>
                  <a:pt x="9" y="27"/>
                </a:moveTo>
                <a:lnTo>
                  <a:pt x="5" y="27"/>
                </a:lnTo>
                <a:lnTo>
                  <a:pt x="1" y="23"/>
                </a:lnTo>
                <a:lnTo>
                  <a:pt x="0" y="17"/>
                </a:lnTo>
                <a:lnTo>
                  <a:pt x="2" y="13"/>
                </a:lnTo>
                <a:lnTo>
                  <a:pt x="6" y="11"/>
                </a:lnTo>
                <a:lnTo>
                  <a:pt x="55" y="0"/>
                </a:lnTo>
                <a:lnTo>
                  <a:pt x="59" y="0"/>
                </a:lnTo>
                <a:lnTo>
                  <a:pt x="63" y="4"/>
                </a:lnTo>
                <a:lnTo>
                  <a:pt x="65" y="9"/>
                </a:lnTo>
                <a:lnTo>
                  <a:pt x="62" y="13"/>
                </a:lnTo>
                <a:lnTo>
                  <a:pt x="58" y="16"/>
                </a:lnTo>
                <a:lnTo>
                  <a:pt x="9" y="2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9" name="Freeform 189"/>
          <p:cNvSpPr>
            <a:spLocks/>
          </p:cNvSpPr>
          <p:nvPr/>
        </p:nvSpPr>
        <p:spPr bwMode="auto">
          <a:xfrm>
            <a:off x="2073275" y="3975100"/>
            <a:ext cx="57150" cy="34925"/>
          </a:xfrm>
          <a:custGeom>
            <a:avLst/>
            <a:gdLst>
              <a:gd name="T0" fmla="*/ 2147483647 w 36"/>
              <a:gd name="T1" fmla="*/ 2147483647 h 22"/>
              <a:gd name="T2" fmla="*/ 2147483647 w 36"/>
              <a:gd name="T3" fmla="*/ 2147483647 h 22"/>
              <a:gd name="T4" fmla="*/ 2147483647 w 36"/>
              <a:gd name="T5" fmla="*/ 2147483647 h 22"/>
              <a:gd name="T6" fmla="*/ 0 w 36"/>
              <a:gd name="T7" fmla="*/ 2147483647 h 22"/>
              <a:gd name="T8" fmla="*/ 2147483647 w 36"/>
              <a:gd name="T9" fmla="*/ 2147483647 h 22"/>
              <a:gd name="T10" fmla="*/ 2147483647 w 36"/>
              <a:gd name="T11" fmla="*/ 2147483647 h 22"/>
              <a:gd name="T12" fmla="*/ 2147483647 w 36"/>
              <a:gd name="T13" fmla="*/ 0 h 22"/>
              <a:gd name="T14" fmla="*/ 2147483647 w 36"/>
              <a:gd name="T15" fmla="*/ 0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2"/>
              <a:gd name="T41" fmla="*/ 36 w 3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2">
                <a:moveTo>
                  <a:pt x="11" y="22"/>
                </a:moveTo>
                <a:lnTo>
                  <a:pt x="6" y="22"/>
                </a:lnTo>
                <a:lnTo>
                  <a:pt x="2" y="18"/>
                </a:lnTo>
                <a:lnTo>
                  <a:pt x="0" y="14"/>
                </a:lnTo>
                <a:lnTo>
                  <a:pt x="2" y="9"/>
                </a:lnTo>
                <a:lnTo>
                  <a:pt x="6" y="6"/>
                </a:lnTo>
                <a:lnTo>
                  <a:pt x="25" y="0"/>
                </a:lnTo>
                <a:lnTo>
                  <a:pt x="30" y="0"/>
                </a:lnTo>
                <a:lnTo>
                  <a:pt x="34" y="4"/>
                </a:lnTo>
                <a:lnTo>
                  <a:pt x="36" y="9"/>
                </a:lnTo>
                <a:lnTo>
                  <a:pt x="34" y="14"/>
                </a:lnTo>
                <a:lnTo>
                  <a:pt x="30" y="17"/>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0" name="Freeform 190"/>
          <p:cNvSpPr>
            <a:spLocks/>
          </p:cNvSpPr>
          <p:nvPr/>
        </p:nvSpPr>
        <p:spPr bwMode="auto">
          <a:xfrm>
            <a:off x="2103438" y="3968750"/>
            <a:ext cx="52387" cy="33338"/>
          </a:xfrm>
          <a:custGeom>
            <a:avLst/>
            <a:gdLst>
              <a:gd name="T0" fmla="*/ 2147483647 w 33"/>
              <a:gd name="T1" fmla="*/ 2147483647 h 21"/>
              <a:gd name="T2" fmla="*/ 2147483647 w 33"/>
              <a:gd name="T3" fmla="*/ 2147483647 h 21"/>
              <a:gd name="T4" fmla="*/ 2147483647 w 33"/>
              <a:gd name="T5" fmla="*/ 2147483647 h 21"/>
              <a:gd name="T6" fmla="*/ 0 w 33"/>
              <a:gd name="T7" fmla="*/ 2147483647 h 21"/>
              <a:gd name="T8" fmla="*/ 2147483647 w 33"/>
              <a:gd name="T9" fmla="*/ 2147483647 h 21"/>
              <a:gd name="T10" fmla="*/ 2147483647 w 33"/>
              <a:gd name="T11" fmla="*/ 2147483647 h 21"/>
              <a:gd name="T12" fmla="*/ 2147483647 w 33"/>
              <a:gd name="T13" fmla="*/ 0 h 21"/>
              <a:gd name="T14" fmla="*/ 2147483647 w 33"/>
              <a:gd name="T15" fmla="*/ 0 h 21"/>
              <a:gd name="T16" fmla="*/ 2147483647 w 33"/>
              <a:gd name="T17" fmla="*/ 2147483647 h 21"/>
              <a:gd name="T18" fmla="*/ 2147483647 w 33"/>
              <a:gd name="T19" fmla="*/ 2147483647 h 21"/>
              <a:gd name="T20" fmla="*/ 2147483647 w 33"/>
              <a:gd name="T21" fmla="*/ 2147483647 h 21"/>
              <a:gd name="T22" fmla="*/ 2147483647 w 33"/>
              <a:gd name="T23" fmla="*/ 2147483647 h 21"/>
              <a:gd name="T24" fmla="*/ 2147483647 w 33"/>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10" y="21"/>
                </a:moveTo>
                <a:lnTo>
                  <a:pt x="6" y="21"/>
                </a:lnTo>
                <a:lnTo>
                  <a:pt x="2" y="17"/>
                </a:lnTo>
                <a:lnTo>
                  <a:pt x="0" y="13"/>
                </a:lnTo>
                <a:lnTo>
                  <a:pt x="2" y="7"/>
                </a:lnTo>
                <a:lnTo>
                  <a:pt x="7" y="4"/>
                </a:lnTo>
                <a:lnTo>
                  <a:pt x="24" y="0"/>
                </a:lnTo>
                <a:lnTo>
                  <a:pt x="28" y="0"/>
                </a:lnTo>
                <a:lnTo>
                  <a:pt x="32" y="4"/>
                </a:lnTo>
                <a:lnTo>
                  <a:pt x="33" y="8"/>
                </a:lnTo>
                <a:lnTo>
                  <a:pt x="32" y="14"/>
                </a:lnTo>
                <a:lnTo>
                  <a:pt x="26" y="17"/>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1" name="Freeform 191"/>
          <p:cNvSpPr>
            <a:spLocks/>
          </p:cNvSpPr>
          <p:nvPr/>
        </p:nvSpPr>
        <p:spPr bwMode="auto">
          <a:xfrm>
            <a:off x="2130425" y="3959225"/>
            <a:ext cx="68263" cy="36513"/>
          </a:xfrm>
          <a:custGeom>
            <a:avLst/>
            <a:gdLst>
              <a:gd name="T0" fmla="*/ 2147483647 w 43"/>
              <a:gd name="T1" fmla="*/ 2147483647 h 23"/>
              <a:gd name="T2" fmla="*/ 2147483647 w 43"/>
              <a:gd name="T3" fmla="*/ 2147483647 h 23"/>
              <a:gd name="T4" fmla="*/ 2147483647 w 43"/>
              <a:gd name="T5" fmla="*/ 2147483647 h 23"/>
              <a:gd name="T6" fmla="*/ 0 w 43"/>
              <a:gd name="T7" fmla="*/ 2147483647 h 23"/>
              <a:gd name="T8" fmla="*/ 2147483647 w 43"/>
              <a:gd name="T9" fmla="*/ 2147483647 h 23"/>
              <a:gd name="T10" fmla="*/ 2147483647 w 43"/>
              <a:gd name="T11" fmla="*/ 2147483647 h 23"/>
              <a:gd name="T12" fmla="*/ 2147483647 w 43"/>
              <a:gd name="T13" fmla="*/ 0 h 23"/>
              <a:gd name="T14" fmla="*/ 2147483647 w 43"/>
              <a:gd name="T15" fmla="*/ 0 h 23"/>
              <a:gd name="T16" fmla="*/ 2147483647 w 43"/>
              <a:gd name="T17" fmla="*/ 2147483647 h 23"/>
              <a:gd name="T18" fmla="*/ 2147483647 w 43"/>
              <a:gd name="T19" fmla="*/ 2147483647 h 23"/>
              <a:gd name="T20" fmla="*/ 2147483647 w 43"/>
              <a:gd name="T21" fmla="*/ 2147483647 h 23"/>
              <a:gd name="T22" fmla="*/ 2147483647 w 43"/>
              <a:gd name="T23" fmla="*/ 2147483647 h 23"/>
              <a:gd name="T24" fmla="*/ 2147483647 w 4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3"/>
              <a:gd name="T41" fmla="*/ 43 w 4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3">
                <a:moveTo>
                  <a:pt x="9" y="23"/>
                </a:moveTo>
                <a:lnTo>
                  <a:pt x="5" y="23"/>
                </a:lnTo>
                <a:lnTo>
                  <a:pt x="1" y="19"/>
                </a:lnTo>
                <a:lnTo>
                  <a:pt x="0" y="14"/>
                </a:lnTo>
                <a:lnTo>
                  <a:pt x="1" y="9"/>
                </a:lnTo>
                <a:lnTo>
                  <a:pt x="7" y="6"/>
                </a:lnTo>
                <a:lnTo>
                  <a:pt x="34" y="0"/>
                </a:lnTo>
                <a:lnTo>
                  <a:pt x="38" y="0"/>
                </a:lnTo>
                <a:lnTo>
                  <a:pt x="42" y="4"/>
                </a:lnTo>
                <a:lnTo>
                  <a:pt x="43" y="8"/>
                </a:lnTo>
                <a:lnTo>
                  <a:pt x="42" y="13"/>
                </a:lnTo>
                <a:lnTo>
                  <a:pt x="36" y="16"/>
                </a:lnTo>
                <a:lnTo>
                  <a:pt x="9"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2" name="Freeform 192"/>
          <p:cNvSpPr>
            <a:spLocks/>
          </p:cNvSpPr>
          <p:nvPr/>
        </p:nvSpPr>
        <p:spPr bwMode="auto">
          <a:xfrm>
            <a:off x="2173288" y="3959225"/>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4"/>
                </a:lnTo>
                <a:lnTo>
                  <a:pt x="0" y="10"/>
                </a:lnTo>
                <a:lnTo>
                  <a:pt x="0" y="5"/>
                </a:lnTo>
                <a:lnTo>
                  <a:pt x="3"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3" name="Freeform 193"/>
          <p:cNvSpPr>
            <a:spLocks/>
          </p:cNvSpPr>
          <p:nvPr/>
        </p:nvSpPr>
        <p:spPr bwMode="auto">
          <a:xfrm>
            <a:off x="2178050" y="3954463"/>
            <a:ext cx="47625" cy="30162"/>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7"/>
                </a:lnTo>
                <a:lnTo>
                  <a:pt x="1" y="15"/>
                </a:lnTo>
                <a:lnTo>
                  <a:pt x="0" y="9"/>
                </a:lnTo>
                <a:lnTo>
                  <a:pt x="2" y="5"/>
                </a:lnTo>
                <a:lnTo>
                  <a:pt x="6" y="3"/>
                </a:lnTo>
                <a:lnTo>
                  <a:pt x="20" y="0"/>
                </a:lnTo>
                <a:lnTo>
                  <a:pt x="25" y="1"/>
                </a:lnTo>
                <a:lnTo>
                  <a:pt x="28" y="4"/>
                </a:lnTo>
                <a:lnTo>
                  <a:pt x="30" y="9"/>
                </a:lnTo>
                <a:lnTo>
                  <a:pt x="27" y="13"/>
                </a:lnTo>
                <a:lnTo>
                  <a:pt x="23"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4" name="Freeform 194"/>
          <p:cNvSpPr>
            <a:spLocks/>
          </p:cNvSpPr>
          <p:nvPr/>
        </p:nvSpPr>
        <p:spPr bwMode="auto">
          <a:xfrm>
            <a:off x="2198688" y="3949700"/>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6" y="19"/>
                </a:lnTo>
                <a:lnTo>
                  <a:pt x="2" y="15"/>
                </a:lnTo>
                <a:lnTo>
                  <a:pt x="0" y="11"/>
                </a:lnTo>
                <a:lnTo>
                  <a:pt x="2" y="6"/>
                </a:lnTo>
                <a:lnTo>
                  <a:pt x="6" y="3"/>
                </a:lnTo>
                <a:lnTo>
                  <a:pt x="15" y="0"/>
                </a:lnTo>
                <a:lnTo>
                  <a:pt x="21" y="0"/>
                </a:lnTo>
                <a:lnTo>
                  <a:pt x="25" y="4"/>
                </a:lnTo>
                <a:lnTo>
                  <a:pt x="26" y="8"/>
                </a:lnTo>
                <a:lnTo>
                  <a:pt x="25" y="14"/>
                </a:lnTo>
                <a:lnTo>
                  <a:pt x="21"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5" name="Freeform 195"/>
          <p:cNvSpPr>
            <a:spLocks/>
          </p:cNvSpPr>
          <p:nvPr/>
        </p:nvSpPr>
        <p:spPr bwMode="auto">
          <a:xfrm>
            <a:off x="2214563" y="394811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6" name="Freeform 196"/>
          <p:cNvSpPr>
            <a:spLocks/>
          </p:cNvSpPr>
          <p:nvPr/>
        </p:nvSpPr>
        <p:spPr bwMode="auto">
          <a:xfrm>
            <a:off x="2217738" y="3948113"/>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9" y="16"/>
                </a:moveTo>
                <a:lnTo>
                  <a:pt x="3" y="15"/>
                </a:lnTo>
                <a:lnTo>
                  <a:pt x="0" y="11"/>
                </a:lnTo>
                <a:lnTo>
                  <a:pt x="0" y="5"/>
                </a:lnTo>
                <a:lnTo>
                  <a:pt x="3" y="1"/>
                </a:lnTo>
                <a:lnTo>
                  <a:pt x="9" y="0"/>
                </a:lnTo>
                <a:lnTo>
                  <a:pt x="10" y="0"/>
                </a:lnTo>
                <a:lnTo>
                  <a:pt x="15" y="1"/>
                </a:lnTo>
                <a:lnTo>
                  <a:pt x="18" y="5"/>
                </a:lnTo>
                <a:lnTo>
                  <a:pt x="18" y="11"/>
                </a:lnTo>
                <a:lnTo>
                  <a:pt x="15" y="15"/>
                </a:lnTo>
                <a:lnTo>
                  <a:pt x="10"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7" name="Freeform 197"/>
          <p:cNvSpPr>
            <a:spLocks/>
          </p:cNvSpPr>
          <p:nvPr/>
        </p:nvSpPr>
        <p:spPr bwMode="auto">
          <a:xfrm>
            <a:off x="2220913" y="3943350"/>
            <a:ext cx="42862"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2" y="0"/>
                </a:lnTo>
                <a:lnTo>
                  <a:pt x="26" y="4"/>
                </a:lnTo>
                <a:lnTo>
                  <a:pt x="27" y="8"/>
                </a:lnTo>
                <a:lnTo>
                  <a:pt x="26"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8" name="Freeform 198"/>
          <p:cNvSpPr>
            <a:spLocks/>
          </p:cNvSpPr>
          <p:nvPr/>
        </p:nvSpPr>
        <p:spPr bwMode="auto">
          <a:xfrm>
            <a:off x="2238375" y="3938588"/>
            <a:ext cx="47625" cy="30162"/>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10"/>
                </a:lnTo>
                <a:lnTo>
                  <a:pt x="2" y="6"/>
                </a:lnTo>
                <a:lnTo>
                  <a:pt x="6" y="3"/>
                </a:lnTo>
                <a:lnTo>
                  <a:pt x="20" y="0"/>
                </a:lnTo>
                <a:lnTo>
                  <a:pt x="25" y="2"/>
                </a:lnTo>
                <a:lnTo>
                  <a:pt x="28" y="4"/>
                </a:lnTo>
                <a:lnTo>
                  <a:pt x="30" y="10"/>
                </a:lnTo>
                <a:lnTo>
                  <a:pt x="27" y="14"/>
                </a:lnTo>
                <a:lnTo>
                  <a:pt x="23"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9" name="Freeform 199"/>
          <p:cNvSpPr>
            <a:spLocks/>
          </p:cNvSpPr>
          <p:nvPr/>
        </p:nvSpPr>
        <p:spPr bwMode="auto">
          <a:xfrm>
            <a:off x="2259013" y="3937000"/>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0" name="Freeform 200"/>
          <p:cNvSpPr>
            <a:spLocks/>
          </p:cNvSpPr>
          <p:nvPr/>
        </p:nvSpPr>
        <p:spPr bwMode="auto">
          <a:xfrm>
            <a:off x="2265363" y="393541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1" name="Freeform 201"/>
          <p:cNvSpPr>
            <a:spLocks/>
          </p:cNvSpPr>
          <p:nvPr/>
        </p:nvSpPr>
        <p:spPr bwMode="auto">
          <a:xfrm>
            <a:off x="2270125" y="393541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0"/>
                </a:lnTo>
                <a:lnTo>
                  <a:pt x="0" y="5"/>
                </a:lnTo>
                <a:lnTo>
                  <a:pt x="3" y="1"/>
                </a:lnTo>
                <a:lnTo>
                  <a:pt x="8" y="0"/>
                </a:lnTo>
                <a:lnTo>
                  <a:pt x="12" y="0"/>
                </a:lnTo>
                <a:lnTo>
                  <a:pt x="18" y="1"/>
                </a:lnTo>
                <a:lnTo>
                  <a:pt x="20" y="5"/>
                </a:lnTo>
                <a:lnTo>
                  <a:pt x="20" y="10"/>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2" name="Freeform 202"/>
          <p:cNvSpPr>
            <a:spLocks/>
          </p:cNvSpPr>
          <p:nvPr/>
        </p:nvSpPr>
        <p:spPr bwMode="auto">
          <a:xfrm>
            <a:off x="2276475" y="39322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3" name="Freeform 203"/>
          <p:cNvSpPr>
            <a:spLocks/>
          </p:cNvSpPr>
          <p:nvPr/>
        </p:nvSpPr>
        <p:spPr bwMode="auto">
          <a:xfrm>
            <a:off x="2282825" y="3927475"/>
            <a:ext cx="39688" cy="31750"/>
          </a:xfrm>
          <a:custGeom>
            <a:avLst/>
            <a:gdLst>
              <a:gd name="T0" fmla="*/ 2147483647 w 25"/>
              <a:gd name="T1" fmla="*/ 2147483647 h 20"/>
              <a:gd name="T2" fmla="*/ 2147483647 w 25"/>
              <a:gd name="T3" fmla="*/ 2147483647 h 20"/>
              <a:gd name="T4" fmla="*/ 2147483647 w 25"/>
              <a:gd name="T5" fmla="*/ 2147483647 h 20"/>
              <a:gd name="T6" fmla="*/ 0 w 25"/>
              <a:gd name="T7" fmla="*/ 2147483647 h 20"/>
              <a:gd name="T8" fmla="*/ 2147483647 w 25"/>
              <a:gd name="T9" fmla="*/ 2147483647 h 20"/>
              <a:gd name="T10" fmla="*/ 2147483647 w 25"/>
              <a:gd name="T11" fmla="*/ 2147483647 h 20"/>
              <a:gd name="T12" fmla="*/ 2147483647 w 25"/>
              <a:gd name="T13" fmla="*/ 0 h 20"/>
              <a:gd name="T14" fmla="*/ 2147483647 w 25"/>
              <a:gd name="T15" fmla="*/ 0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2147483647 w 25"/>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1" y="20"/>
                </a:moveTo>
                <a:lnTo>
                  <a:pt x="6" y="20"/>
                </a:lnTo>
                <a:lnTo>
                  <a:pt x="2" y="17"/>
                </a:lnTo>
                <a:lnTo>
                  <a:pt x="0" y="11"/>
                </a:lnTo>
                <a:lnTo>
                  <a:pt x="2" y="7"/>
                </a:lnTo>
                <a:lnTo>
                  <a:pt x="6" y="3"/>
                </a:lnTo>
                <a:lnTo>
                  <a:pt x="14" y="0"/>
                </a:lnTo>
                <a:lnTo>
                  <a:pt x="19" y="0"/>
                </a:lnTo>
                <a:lnTo>
                  <a:pt x="23" y="3"/>
                </a:lnTo>
                <a:lnTo>
                  <a:pt x="25" y="9"/>
                </a:lnTo>
                <a:lnTo>
                  <a:pt x="23" y="13"/>
                </a:lnTo>
                <a:lnTo>
                  <a:pt x="19"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4" name="Freeform 204"/>
          <p:cNvSpPr>
            <a:spLocks/>
          </p:cNvSpPr>
          <p:nvPr/>
        </p:nvSpPr>
        <p:spPr bwMode="auto">
          <a:xfrm>
            <a:off x="2295525" y="392588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5" name="Freeform 205"/>
          <p:cNvSpPr>
            <a:spLocks/>
          </p:cNvSpPr>
          <p:nvPr/>
        </p:nvSpPr>
        <p:spPr bwMode="auto">
          <a:xfrm>
            <a:off x="2305050" y="392588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6" name="Freeform 206"/>
          <p:cNvSpPr>
            <a:spLocks/>
          </p:cNvSpPr>
          <p:nvPr/>
        </p:nvSpPr>
        <p:spPr bwMode="auto">
          <a:xfrm>
            <a:off x="2311400" y="3919538"/>
            <a:ext cx="47625" cy="31750"/>
          </a:xfrm>
          <a:custGeom>
            <a:avLst/>
            <a:gdLst>
              <a:gd name="T0" fmla="*/ 2147483647 w 30"/>
              <a:gd name="T1" fmla="*/ 2147483647 h 20"/>
              <a:gd name="T2" fmla="*/ 2147483647 w 30"/>
              <a:gd name="T3" fmla="*/ 2147483647 h 20"/>
              <a:gd name="T4" fmla="*/ 2147483647 w 30"/>
              <a:gd name="T5" fmla="*/ 2147483647 h 20"/>
              <a:gd name="T6" fmla="*/ 0 w 30"/>
              <a:gd name="T7" fmla="*/ 2147483647 h 20"/>
              <a:gd name="T8" fmla="*/ 2147483647 w 30"/>
              <a:gd name="T9" fmla="*/ 2147483647 h 20"/>
              <a:gd name="T10" fmla="*/ 2147483647 w 30"/>
              <a:gd name="T11" fmla="*/ 2147483647 h 20"/>
              <a:gd name="T12" fmla="*/ 2147483647 w 30"/>
              <a:gd name="T13" fmla="*/ 0 h 20"/>
              <a:gd name="T14" fmla="*/ 2147483647 w 30"/>
              <a:gd name="T15" fmla="*/ 0 h 20"/>
              <a:gd name="T16" fmla="*/ 2147483647 w 30"/>
              <a:gd name="T17" fmla="*/ 2147483647 h 20"/>
              <a:gd name="T18" fmla="*/ 2147483647 w 30"/>
              <a:gd name="T19" fmla="*/ 2147483647 h 20"/>
              <a:gd name="T20" fmla="*/ 2147483647 w 30"/>
              <a:gd name="T21" fmla="*/ 2147483647 h 20"/>
              <a:gd name="T22" fmla="*/ 2147483647 w 30"/>
              <a:gd name="T23" fmla="*/ 2147483647 h 20"/>
              <a:gd name="T24" fmla="*/ 2147483647 w 30"/>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0"/>
              <a:gd name="T41" fmla="*/ 30 w 3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0">
                <a:moveTo>
                  <a:pt x="11" y="20"/>
                </a:moveTo>
                <a:lnTo>
                  <a:pt x="5" y="20"/>
                </a:lnTo>
                <a:lnTo>
                  <a:pt x="1" y="16"/>
                </a:lnTo>
                <a:lnTo>
                  <a:pt x="0" y="12"/>
                </a:lnTo>
                <a:lnTo>
                  <a:pt x="1" y="7"/>
                </a:lnTo>
                <a:lnTo>
                  <a:pt x="5" y="4"/>
                </a:lnTo>
                <a:lnTo>
                  <a:pt x="19" y="0"/>
                </a:lnTo>
                <a:lnTo>
                  <a:pt x="24" y="0"/>
                </a:lnTo>
                <a:lnTo>
                  <a:pt x="28" y="4"/>
                </a:lnTo>
                <a:lnTo>
                  <a:pt x="30" y="8"/>
                </a:lnTo>
                <a:lnTo>
                  <a:pt x="28" y="14"/>
                </a:lnTo>
                <a:lnTo>
                  <a:pt x="24"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7" name="Freeform 207"/>
          <p:cNvSpPr>
            <a:spLocks/>
          </p:cNvSpPr>
          <p:nvPr/>
        </p:nvSpPr>
        <p:spPr bwMode="auto">
          <a:xfrm>
            <a:off x="2332038" y="3919538"/>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8" name="Freeform 208"/>
          <p:cNvSpPr>
            <a:spLocks/>
          </p:cNvSpPr>
          <p:nvPr/>
        </p:nvSpPr>
        <p:spPr bwMode="auto">
          <a:xfrm>
            <a:off x="2336800" y="3917950"/>
            <a:ext cx="34925" cy="26988"/>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9" name="Freeform 209"/>
          <p:cNvSpPr>
            <a:spLocks/>
          </p:cNvSpPr>
          <p:nvPr/>
        </p:nvSpPr>
        <p:spPr bwMode="auto">
          <a:xfrm>
            <a:off x="2346325" y="391318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3"/>
                </a:lnTo>
                <a:lnTo>
                  <a:pt x="12" y="0"/>
                </a:lnTo>
                <a:lnTo>
                  <a:pt x="16" y="0"/>
                </a:lnTo>
                <a:lnTo>
                  <a:pt x="21" y="3"/>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0" name="Freeform 210"/>
          <p:cNvSpPr>
            <a:spLocks/>
          </p:cNvSpPr>
          <p:nvPr/>
        </p:nvSpPr>
        <p:spPr bwMode="auto">
          <a:xfrm>
            <a:off x="2355850" y="3911600"/>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1" name="Freeform 211"/>
          <p:cNvSpPr>
            <a:spLocks/>
          </p:cNvSpPr>
          <p:nvPr/>
        </p:nvSpPr>
        <p:spPr bwMode="auto">
          <a:xfrm>
            <a:off x="2362200" y="3908425"/>
            <a:ext cx="44450" cy="28575"/>
          </a:xfrm>
          <a:custGeom>
            <a:avLst/>
            <a:gdLst>
              <a:gd name="T0" fmla="*/ 2147483647 w 28"/>
              <a:gd name="T1" fmla="*/ 2147483647 h 18"/>
              <a:gd name="T2" fmla="*/ 2147483647 w 28"/>
              <a:gd name="T3" fmla="*/ 2147483647 h 18"/>
              <a:gd name="T4" fmla="*/ 2147483647 w 28"/>
              <a:gd name="T5" fmla="*/ 2147483647 h 18"/>
              <a:gd name="T6" fmla="*/ 0 w 28"/>
              <a:gd name="T7" fmla="*/ 2147483647 h 18"/>
              <a:gd name="T8" fmla="*/ 2147483647 w 28"/>
              <a:gd name="T9" fmla="*/ 2147483647 h 18"/>
              <a:gd name="T10" fmla="*/ 2147483647 w 28"/>
              <a:gd name="T11" fmla="*/ 2147483647 h 18"/>
              <a:gd name="T12" fmla="*/ 2147483647 w 28"/>
              <a:gd name="T13" fmla="*/ 0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8"/>
              <a:gd name="T41" fmla="*/ 28 w 2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8">
                <a:moveTo>
                  <a:pt x="10" y="18"/>
                </a:moveTo>
                <a:lnTo>
                  <a:pt x="4" y="17"/>
                </a:lnTo>
                <a:lnTo>
                  <a:pt x="2" y="14"/>
                </a:lnTo>
                <a:lnTo>
                  <a:pt x="0" y="8"/>
                </a:lnTo>
                <a:lnTo>
                  <a:pt x="3" y="4"/>
                </a:lnTo>
                <a:lnTo>
                  <a:pt x="7" y="2"/>
                </a:lnTo>
                <a:lnTo>
                  <a:pt x="18" y="0"/>
                </a:lnTo>
                <a:lnTo>
                  <a:pt x="24" y="2"/>
                </a:lnTo>
                <a:lnTo>
                  <a:pt x="26" y="4"/>
                </a:lnTo>
                <a:lnTo>
                  <a:pt x="28" y="10"/>
                </a:lnTo>
                <a:lnTo>
                  <a:pt x="25" y="14"/>
                </a:lnTo>
                <a:lnTo>
                  <a:pt x="21"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2" name="Freeform 212"/>
          <p:cNvSpPr>
            <a:spLocks/>
          </p:cNvSpPr>
          <p:nvPr/>
        </p:nvSpPr>
        <p:spPr bwMode="auto">
          <a:xfrm>
            <a:off x="2379663" y="3905250"/>
            <a:ext cx="39687" cy="30163"/>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0"/>
                </a:lnTo>
                <a:lnTo>
                  <a:pt x="2" y="6"/>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3" name="Freeform 213"/>
          <p:cNvSpPr>
            <a:spLocks/>
          </p:cNvSpPr>
          <p:nvPr/>
        </p:nvSpPr>
        <p:spPr bwMode="auto">
          <a:xfrm>
            <a:off x="2392363" y="390207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4" name="Freeform 214"/>
          <p:cNvSpPr>
            <a:spLocks/>
          </p:cNvSpPr>
          <p:nvPr/>
        </p:nvSpPr>
        <p:spPr bwMode="auto">
          <a:xfrm>
            <a:off x="2397125" y="3900488"/>
            <a:ext cx="36513" cy="26987"/>
          </a:xfrm>
          <a:custGeom>
            <a:avLst/>
            <a:gdLst>
              <a:gd name="T0" fmla="*/ 2147483647 w 23"/>
              <a:gd name="T1" fmla="*/ 2147483647 h 17"/>
              <a:gd name="T2" fmla="*/ 2147483647 w 23"/>
              <a:gd name="T3" fmla="*/ 2147483647 h 17"/>
              <a:gd name="T4" fmla="*/ 2147483647 w 23"/>
              <a:gd name="T5" fmla="*/ 2147483647 h 17"/>
              <a:gd name="T6" fmla="*/ 0 w 23"/>
              <a:gd name="T7" fmla="*/ 2147483647 h 17"/>
              <a:gd name="T8" fmla="*/ 2147483647 w 23"/>
              <a:gd name="T9" fmla="*/ 2147483647 h 17"/>
              <a:gd name="T10" fmla="*/ 2147483647 w 23"/>
              <a:gd name="T11" fmla="*/ 2147483647 h 17"/>
              <a:gd name="T12" fmla="*/ 2147483647 w 23"/>
              <a:gd name="T13" fmla="*/ 0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7"/>
              <a:gd name="T41" fmla="*/ 23 w 2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7">
                <a:moveTo>
                  <a:pt x="10" y="17"/>
                </a:moveTo>
                <a:lnTo>
                  <a:pt x="4" y="16"/>
                </a:lnTo>
                <a:lnTo>
                  <a:pt x="2" y="13"/>
                </a:lnTo>
                <a:lnTo>
                  <a:pt x="0" y="8"/>
                </a:lnTo>
                <a:lnTo>
                  <a:pt x="3" y="4"/>
                </a:lnTo>
                <a:lnTo>
                  <a:pt x="7" y="1"/>
                </a:lnTo>
                <a:lnTo>
                  <a:pt x="14" y="0"/>
                </a:lnTo>
                <a:lnTo>
                  <a:pt x="19" y="1"/>
                </a:lnTo>
                <a:lnTo>
                  <a:pt x="22" y="4"/>
                </a:lnTo>
                <a:lnTo>
                  <a:pt x="23" y="9"/>
                </a:lnTo>
                <a:lnTo>
                  <a:pt x="21" y="13"/>
                </a:lnTo>
                <a:lnTo>
                  <a:pt x="16"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5" name="Freeform 215"/>
          <p:cNvSpPr>
            <a:spLocks/>
          </p:cNvSpPr>
          <p:nvPr/>
        </p:nvSpPr>
        <p:spPr bwMode="auto">
          <a:xfrm>
            <a:off x="2408238" y="3895725"/>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1"/>
                </a:lnTo>
                <a:lnTo>
                  <a:pt x="1" y="6"/>
                </a:lnTo>
                <a:lnTo>
                  <a:pt x="5" y="3"/>
                </a:lnTo>
                <a:lnTo>
                  <a:pt x="15" y="0"/>
                </a:lnTo>
                <a:lnTo>
                  <a:pt x="20" y="0"/>
                </a:lnTo>
                <a:lnTo>
                  <a:pt x="24" y="4"/>
                </a:lnTo>
                <a:lnTo>
                  <a:pt x="26" y="8"/>
                </a:lnTo>
                <a:lnTo>
                  <a:pt x="24" y="14"/>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6" name="Freeform 216"/>
          <p:cNvSpPr>
            <a:spLocks/>
          </p:cNvSpPr>
          <p:nvPr/>
        </p:nvSpPr>
        <p:spPr bwMode="auto">
          <a:xfrm>
            <a:off x="2422525" y="3894138"/>
            <a:ext cx="39688" cy="26987"/>
          </a:xfrm>
          <a:custGeom>
            <a:avLst/>
            <a:gdLst>
              <a:gd name="T0" fmla="*/ 2147483647 w 25"/>
              <a:gd name="T1" fmla="*/ 2147483647 h 17"/>
              <a:gd name="T2" fmla="*/ 2147483647 w 25"/>
              <a:gd name="T3" fmla="*/ 2147483647 h 17"/>
              <a:gd name="T4" fmla="*/ 2147483647 w 25"/>
              <a:gd name="T5" fmla="*/ 2147483647 h 17"/>
              <a:gd name="T6" fmla="*/ 0 w 25"/>
              <a:gd name="T7" fmla="*/ 2147483647 h 17"/>
              <a:gd name="T8" fmla="*/ 2147483647 w 25"/>
              <a:gd name="T9" fmla="*/ 2147483647 h 17"/>
              <a:gd name="T10" fmla="*/ 2147483647 w 25"/>
              <a:gd name="T11" fmla="*/ 2147483647 h 17"/>
              <a:gd name="T12" fmla="*/ 2147483647 w 25"/>
              <a:gd name="T13" fmla="*/ 0 h 17"/>
              <a:gd name="T14" fmla="*/ 2147483647 w 25"/>
              <a:gd name="T15" fmla="*/ 2147483647 h 17"/>
              <a:gd name="T16" fmla="*/ 2147483647 w 25"/>
              <a:gd name="T17" fmla="*/ 2147483647 h 17"/>
              <a:gd name="T18" fmla="*/ 2147483647 w 25"/>
              <a:gd name="T19" fmla="*/ 2147483647 h 17"/>
              <a:gd name="T20" fmla="*/ 2147483647 w 25"/>
              <a:gd name="T21" fmla="*/ 2147483647 h 17"/>
              <a:gd name="T22" fmla="*/ 2147483647 w 25"/>
              <a:gd name="T23" fmla="*/ 2147483647 h 17"/>
              <a:gd name="T24" fmla="*/ 2147483647 w 25"/>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10" y="17"/>
                </a:moveTo>
                <a:lnTo>
                  <a:pt x="5" y="16"/>
                </a:lnTo>
                <a:lnTo>
                  <a:pt x="2" y="13"/>
                </a:lnTo>
                <a:lnTo>
                  <a:pt x="0" y="8"/>
                </a:lnTo>
                <a:lnTo>
                  <a:pt x="3" y="4"/>
                </a:lnTo>
                <a:lnTo>
                  <a:pt x="7" y="1"/>
                </a:lnTo>
                <a:lnTo>
                  <a:pt x="15" y="0"/>
                </a:lnTo>
                <a:lnTo>
                  <a:pt x="21" y="1"/>
                </a:lnTo>
                <a:lnTo>
                  <a:pt x="24" y="4"/>
                </a:lnTo>
                <a:lnTo>
                  <a:pt x="25" y="9"/>
                </a:lnTo>
                <a:lnTo>
                  <a:pt x="22" y="13"/>
                </a:lnTo>
                <a:lnTo>
                  <a:pt x="18"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7" name="Freeform 217"/>
          <p:cNvSpPr>
            <a:spLocks/>
          </p:cNvSpPr>
          <p:nvPr/>
        </p:nvSpPr>
        <p:spPr bwMode="auto">
          <a:xfrm>
            <a:off x="2436813" y="3887788"/>
            <a:ext cx="46037" cy="31750"/>
          </a:xfrm>
          <a:custGeom>
            <a:avLst/>
            <a:gdLst>
              <a:gd name="T0" fmla="*/ 2147483647 w 29"/>
              <a:gd name="T1" fmla="*/ 2147483647 h 20"/>
              <a:gd name="T2" fmla="*/ 2147483647 w 29"/>
              <a:gd name="T3" fmla="*/ 2147483647 h 20"/>
              <a:gd name="T4" fmla="*/ 2147483647 w 29"/>
              <a:gd name="T5" fmla="*/ 2147483647 h 20"/>
              <a:gd name="T6" fmla="*/ 0 w 29"/>
              <a:gd name="T7" fmla="*/ 2147483647 h 20"/>
              <a:gd name="T8" fmla="*/ 2147483647 w 29"/>
              <a:gd name="T9" fmla="*/ 2147483647 h 20"/>
              <a:gd name="T10" fmla="*/ 2147483647 w 29"/>
              <a:gd name="T11" fmla="*/ 2147483647 h 20"/>
              <a:gd name="T12" fmla="*/ 2147483647 w 29"/>
              <a:gd name="T13" fmla="*/ 0 h 20"/>
              <a:gd name="T14" fmla="*/ 2147483647 w 29"/>
              <a:gd name="T15" fmla="*/ 0 h 20"/>
              <a:gd name="T16" fmla="*/ 2147483647 w 29"/>
              <a:gd name="T17" fmla="*/ 2147483647 h 20"/>
              <a:gd name="T18" fmla="*/ 2147483647 w 29"/>
              <a:gd name="T19" fmla="*/ 2147483647 h 20"/>
              <a:gd name="T20" fmla="*/ 2147483647 w 29"/>
              <a:gd name="T21" fmla="*/ 2147483647 h 20"/>
              <a:gd name="T22" fmla="*/ 2147483647 w 29"/>
              <a:gd name="T23" fmla="*/ 2147483647 h 20"/>
              <a:gd name="T24" fmla="*/ 2147483647 w 29"/>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10" y="20"/>
                </a:moveTo>
                <a:lnTo>
                  <a:pt x="5" y="20"/>
                </a:lnTo>
                <a:lnTo>
                  <a:pt x="1" y="16"/>
                </a:lnTo>
                <a:lnTo>
                  <a:pt x="0" y="12"/>
                </a:lnTo>
                <a:lnTo>
                  <a:pt x="1" y="6"/>
                </a:lnTo>
                <a:lnTo>
                  <a:pt x="5" y="4"/>
                </a:lnTo>
                <a:lnTo>
                  <a:pt x="19" y="0"/>
                </a:lnTo>
                <a:lnTo>
                  <a:pt x="24" y="0"/>
                </a:lnTo>
                <a:lnTo>
                  <a:pt x="28" y="4"/>
                </a:lnTo>
                <a:lnTo>
                  <a:pt x="29" y="8"/>
                </a:lnTo>
                <a:lnTo>
                  <a:pt x="28" y="13"/>
                </a:lnTo>
                <a:lnTo>
                  <a:pt x="24" y="16"/>
                </a:lnTo>
                <a:lnTo>
                  <a:pt x="10"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8" name="Freeform 218"/>
          <p:cNvSpPr>
            <a:spLocks/>
          </p:cNvSpPr>
          <p:nvPr/>
        </p:nvSpPr>
        <p:spPr bwMode="auto">
          <a:xfrm>
            <a:off x="2457450" y="388461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2" y="0"/>
                </a:lnTo>
                <a:lnTo>
                  <a:pt x="16"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9" name="Freeform 219"/>
          <p:cNvSpPr>
            <a:spLocks/>
          </p:cNvSpPr>
          <p:nvPr/>
        </p:nvSpPr>
        <p:spPr bwMode="auto">
          <a:xfrm>
            <a:off x="2466975" y="3881438"/>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0"/>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0" name="Freeform 220"/>
          <p:cNvSpPr>
            <a:spLocks/>
          </p:cNvSpPr>
          <p:nvPr/>
        </p:nvSpPr>
        <p:spPr bwMode="auto">
          <a:xfrm>
            <a:off x="2479675" y="3876675"/>
            <a:ext cx="42863"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1" y="0"/>
                </a:lnTo>
                <a:lnTo>
                  <a:pt x="26" y="4"/>
                </a:lnTo>
                <a:lnTo>
                  <a:pt x="27" y="8"/>
                </a:lnTo>
                <a:lnTo>
                  <a:pt x="26"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1" name="Freeform 221"/>
          <p:cNvSpPr>
            <a:spLocks/>
          </p:cNvSpPr>
          <p:nvPr/>
        </p:nvSpPr>
        <p:spPr bwMode="auto">
          <a:xfrm>
            <a:off x="2497138" y="3875088"/>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6"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2" name="Freeform 222"/>
          <p:cNvSpPr>
            <a:spLocks/>
          </p:cNvSpPr>
          <p:nvPr/>
        </p:nvSpPr>
        <p:spPr bwMode="auto">
          <a:xfrm>
            <a:off x="2505075" y="38719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3" name="Freeform 223"/>
          <p:cNvSpPr>
            <a:spLocks/>
          </p:cNvSpPr>
          <p:nvPr/>
        </p:nvSpPr>
        <p:spPr bwMode="auto">
          <a:xfrm>
            <a:off x="2511425" y="3871913"/>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4" name="Freeform 224"/>
          <p:cNvSpPr>
            <a:spLocks/>
          </p:cNvSpPr>
          <p:nvPr/>
        </p:nvSpPr>
        <p:spPr bwMode="auto">
          <a:xfrm>
            <a:off x="2516188" y="387032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5" name="Freeform 225"/>
          <p:cNvSpPr>
            <a:spLocks/>
          </p:cNvSpPr>
          <p:nvPr/>
        </p:nvSpPr>
        <p:spPr bwMode="auto">
          <a:xfrm>
            <a:off x="2522538" y="3870325"/>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6" name="Freeform 226"/>
          <p:cNvSpPr>
            <a:spLocks/>
          </p:cNvSpPr>
          <p:nvPr/>
        </p:nvSpPr>
        <p:spPr bwMode="auto">
          <a:xfrm>
            <a:off x="2527300" y="3865563"/>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7"/>
                </a:lnTo>
                <a:lnTo>
                  <a:pt x="5" y="3"/>
                </a:lnTo>
                <a:lnTo>
                  <a:pt x="13" y="0"/>
                </a:lnTo>
                <a:lnTo>
                  <a:pt x="19" y="0"/>
                </a:lnTo>
                <a:lnTo>
                  <a:pt x="23" y="3"/>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7" name="Freeform 227"/>
          <p:cNvSpPr>
            <a:spLocks/>
          </p:cNvSpPr>
          <p:nvPr/>
        </p:nvSpPr>
        <p:spPr bwMode="auto">
          <a:xfrm>
            <a:off x="2540000" y="386397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8" name="Freeform 228"/>
          <p:cNvSpPr>
            <a:spLocks/>
          </p:cNvSpPr>
          <p:nvPr/>
        </p:nvSpPr>
        <p:spPr bwMode="auto">
          <a:xfrm>
            <a:off x="2543175" y="3863975"/>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9" y="16"/>
                </a:moveTo>
                <a:lnTo>
                  <a:pt x="3" y="15"/>
                </a:lnTo>
                <a:lnTo>
                  <a:pt x="0" y="11"/>
                </a:lnTo>
                <a:lnTo>
                  <a:pt x="0" y="5"/>
                </a:lnTo>
                <a:lnTo>
                  <a:pt x="3" y="1"/>
                </a:lnTo>
                <a:lnTo>
                  <a:pt x="9" y="0"/>
                </a:lnTo>
                <a:lnTo>
                  <a:pt x="13" y="0"/>
                </a:lnTo>
                <a:lnTo>
                  <a:pt x="18" y="1"/>
                </a:lnTo>
                <a:lnTo>
                  <a:pt x="21" y="5"/>
                </a:lnTo>
                <a:lnTo>
                  <a:pt x="21" y="11"/>
                </a:lnTo>
                <a:lnTo>
                  <a:pt x="18" y="15"/>
                </a:lnTo>
                <a:lnTo>
                  <a:pt x="13"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9" name="Freeform 229"/>
          <p:cNvSpPr>
            <a:spLocks/>
          </p:cNvSpPr>
          <p:nvPr/>
        </p:nvSpPr>
        <p:spPr bwMode="auto">
          <a:xfrm>
            <a:off x="2551113" y="3859213"/>
            <a:ext cx="42862" cy="30162"/>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6" y="3"/>
                </a:lnTo>
                <a:lnTo>
                  <a:pt x="17" y="0"/>
                </a:lnTo>
                <a:lnTo>
                  <a:pt x="21" y="0"/>
                </a:lnTo>
                <a:lnTo>
                  <a:pt x="25" y="4"/>
                </a:lnTo>
                <a:lnTo>
                  <a:pt x="27" y="8"/>
                </a:lnTo>
                <a:lnTo>
                  <a:pt x="25"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0" name="Freeform 230"/>
          <p:cNvSpPr>
            <a:spLocks/>
          </p:cNvSpPr>
          <p:nvPr/>
        </p:nvSpPr>
        <p:spPr bwMode="auto">
          <a:xfrm>
            <a:off x="2566988" y="3857625"/>
            <a:ext cx="28575" cy="26988"/>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10" y="17"/>
                </a:lnTo>
                <a:lnTo>
                  <a:pt x="4" y="16"/>
                </a:lnTo>
                <a:lnTo>
                  <a:pt x="2" y="13"/>
                </a:lnTo>
                <a:lnTo>
                  <a:pt x="0" y="8"/>
                </a:lnTo>
                <a:lnTo>
                  <a:pt x="3" y="4"/>
                </a:lnTo>
                <a:lnTo>
                  <a:pt x="4" y="2"/>
                </a:lnTo>
                <a:lnTo>
                  <a:pt x="9" y="0"/>
                </a:lnTo>
                <a:lnTo>
                  <a:pt x="14" y="1"/>
                </a:lnTo>
                <a:lnTo>
                  <a:pt x="17"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1" name="Freeform 231"/>
          <p:cNvSpPr>
            <a:spLocks/>
          </p:cNvSpPr>
          <p:nvPr/>
        </p:nvSpPr>
        <p:spPr bwMode="auto">
          <a:xfrm>
            <a:off x="2570163" y="38544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2" name="Freeform 232"/>
          <p:cNvSpPr>
            <a:spLocks/>
          </p:cNvSpPr>
          <p:nvPr/>
        </p:nvSpPr>
        <p:spPr bwMode="auto">
          <a:xfrm>
            <a:off x="2576513" y="3854450"/>
            <a:ext cx="30162"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3" name="Freeform 233"/>
          <p:cNvSpPr>
            <a:spLocks/>
          </p:cNvSpPr>
          <p:nvPr/>
        </p:nvSpPr>
        <p:spPr bwMode="auto">
          <a:xfrm>
            <a:off x="2581275" y="3851275"/>
            <a:ext cx="42863"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0"/>
                </a:lnTo>
                <a:lnTo>
                  <a:pt x="1" y="5"/>
                </a:lnTo>
                <a:lnTo>
                  <a:pt x="6" y="2"/>
                </a:lnTo>
                <a:lnTo>
                  <a:pt x="17" y="0"/>
                </a:lnTo>
                <a:lnTo>
                  <a:pt x="21" y="0"/>
                </a:lnTo>
                <a:lnTo>
                  <a:pt x="25" y="4"/>
                </a:lnTo>
                <a:lnTo>
                  <a:pt x="27" y="8"/>
                </a:lnTo>
                <a:lnTo>
                  <a:pt x="25"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4" name="Freeform 234"/>
          <p:cNvSpPr>
            <a:spLocks/>
          </p:cNvSpPr>
          <p:nvPr/>
        </p:nvSpPr>
        <p:spPr bwMode="auto">
          <a:xfrm>
            <a:off x="2597150" y="3844925"/>
            <a:ext cx="44450" cy="31750"/>
          </a:xfrm>
          <a:custGeom>
            <a:avLst/>
            <a:gdLst>
              <a:gd name="T0" fmla="*/ 2147483647 w 28"/>
              <a:gd name="T1" fmla="*/ 2147483647 h 20"/>
              <a:gd name="T2" fmla="*/ 2147483647 w 28"/>
              <a:gd name="T3" fmla="*/ 2147483647 h 20"/>
              <a:gd name="T4" fmla="*/ 2147483647 w 28"/>
              <a:gd name="T5" fmla="*/ 2147483647 h 20"/>
              <a:gd name="T6" fmla="*/ 0 w 28"/>
              <a:gd name="T7" fmla="*/ 2147483647 h 20"/>
              <a:gd name="T8" fmla="*/ 2147483647 w 28"/>
              <a:gd name="T9" fmla="*/ 2147483647 h 20"/>
              <a:gd name="T10" fmla="*/ 2147483647 w 28"/>
              <a:gd name="T11" fmla="*/ 2147483647 h 20"/>
              <a:gd name="T12" fmla="*/ 2147483647 w 28"/>
              <a:gd name="T13" fmla="*/ 0 h 20"/>
              <a:gd name="T14" fmla="*/ 2147483647 w 28"/>
              <a:gd name="T15" fmla="*/ 0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6" y="20"/>
                </a:lnTo>
                <a:lnTo>
                  <a:pt x="2" y="17"/>
                </a:lnTo>
                <a:lnTo>
                  <a:pt x="0" y="12"/>
                </a:lnTo>
                <a:lnTo>
                  <a:pt x="2" y="8"/>
                </a:lnTo>
                <a:lnTo>
                  <a:pt x="6" y="4"/>
                </a:lnTo>
                <a:lnTo>
                  <a:pt x="17" y="0"/>
                </a:lnTo>
                <a:lnTo>
                  <a:pt x="22" y="0"/>
                </a:lnTo>
                <a:lnTo>
                  <a:pt x="26" y="2"/>
                </a:lnTo>
                <a:lnTo>
                  <a:pt x="28"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5" name="Freeform 235"/>
          <p:cNvSpPr>
            <a:spLocks/>
          </p:cNvSpPr>
          <p:nvPr/>
        </p:nvSpPr>
        <p:spPr bwMode="auto">
          <a:xfrm>
            <a:off x="2614613" y="3841750"/>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6" name="Freeform 236"/>
          <p:cNvSpPr>
            <a:spLocks/>
          </p:cNvSpPr>
          <p:nvPr/>
        </p:nvSpPr>
        <p:spPr bwMode="auto">
          <a:xfrm>
            <a:off x="2624138" y="3840163"/>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7" name="Freeform 237"/>
          <p:cNvSpPr>
            <a:spLocks/>
          </p:cNvSpPr>
          <p:nvPr/>
        </p:nvSpPr>
        <p:spPr bwMode="auto">
          <a:xfrm>
            <a:off x="2632075" y="3836988"/>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7"/>
                </a:lnTo>
                <a:lnTo>
                  <a:pt x="2" y="14"/>
                </a:lnTo>
                <a:lnTo>
                  <a:pt x="0" y="9"/>
                </a:lnTo>
                <a:lnTo>
                  <a:pt x="3" y="5"/>
                </a:lnTo>
                <a:lnTo>
                  <a:pt x="7" y="2"/>
                </a:lnTo>
                <a:lnTo>
                  <a:pt x="14" y="0"/>
                </a:lnTo>
                <a:lnTo>
                  <a:pt x="19" y="2"/>
                </a:lnTo>
                <a:lnTo>
                  <a:pt x="22" y="5"/>
                </a:lnTo>
                <a:lnTo>
                  <a:pt x="23" y="10"/>
                </a:lnTo>
                <a:lnTo>
                  <a:pt x="21" y="14"/>
                </a:lnTo>
                <a:lnTo>
                  <a:pt x="16"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8" name="Freeform 238"/>
          <p:cNvSpPr>
            <a:spLocks/>
          </p:cNvSpPr>
          <p:nvPr/>
        </p:nvSpPr>
        <p:spPr bwMode="auto">
          <a:xfrm>
            <a:off x="2643188" y="383540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9" name="Freeform 239"/>
          <p:cNvSpPr>
            <a:spLocks/>
          </p:cNvSpPr>
          <p:nvPr/>
        </p:nvSpPr>
        <p:spPr bwMode="auto">
          <a:xfrm>
            <a:off x="2647950" y="383540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0" name="Freeform 240"/>
          <p:cNvSpPr>
            <a:spLocks/>
          </p:cNvSpPr>
          <p:nvPr/>
        </p:nvSpPr>
        <p:spPr bwMode="auto">
          <a:xfrm>
            <a:off x="2651125" y="3833813"/>
            <a:ext cx="33338"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1" name="Freeform 241"/>
          <p:cNvSpPr>
            <a:spLocks/>
          </p:cNvSpPr>
          <p:nvPr/>
        </p:nvSpPr>
        <p:spPr bwMode="auto">
          <a:xfrm>
            <a:off x="2657475" y="383063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2" name="Freeform 242"/>
          <p:cNvSpPr>
            <a:spLocks/>
          </p:cNvSpPr>
          <p:nvPr/>
        </p:nvSpPr>
        <p:spPr bwMode="auto">
          <a:xfrm>
            <a:off x="2665413" y="3827463"/>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3" name="Freeform 243"/>
          <p:cNvSpPr>
            <a:spLocks/>
          </p:cNvSpPr>
          <p:nvPr/>
        </p:nvSpPr>
        <p:spPr bwMode="auto">
          <a:xfrm>
            <a:off x="2678113" y="3824288"/>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4" name="Freeform 244"/>
          <p:cNvSpPr>
            <a:spLocks/>
          </p:cNvSpPr>
          <p:nvPr/>
        </p:nvSpPr>
        <p:spPr bwMode="auto">
          <a:xfrm>
            <a:off x="2686050" y="3824288"/>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5" name="Freeform 245"/>
          <p:cNvSpPr>
            <a:spLocks/>
          </p:cNvSpPr>
          <p:nvPr/>
        </p:nvSpPr>
        <p:spPr bwMode="auto">
          <a:xfrm>
            <a:off x="2690813" y="3817938"/>
            <a:ext cx="42862"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2"/>
                </a:lnTo>
                <a:lnTo>
                  <a:pt x="1" y="8"/>
                </a:lnTo>
                <a:lnTo>
                  <a:pt x="5" y="4"/>
                </a:lnTo>
                <a:lnTo>
                  <a:pt x="16" y="0"/>
                </a:lnTo>
                <a:lnTo>
                  <a:pt x="22" y="0"/>
                </a:lnTo>
                <a:lnTo>
                  <a:pt x="26" y="3"/>
                </a:lnTo>
                <a:lnTo>
                  <a:pt x="27" y="8"/>
                </a:lnTo>
                <a:lnTo>
                  <a:pt x="26" y="12"/>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6" name="Freeform 246"/>
          <p:cNvSpPr>
            <a:spLocks/>
          </p:cNvSpPr>
          <p:nvPr/>
        </p:nvSpPr>
        <p:spPr bwMode="auto">
          <a:xfrm>
            <a:off x="2708275" y="3817938"/>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7" name="Freeform 247"/>
          <p:cNvSpPr>
            <a:spLocks/>
          </p:cNvSpPr>
          <p:nvPr/>
        </p:nvSpPr>
        <p:spPr bwMode="auto">
          <a:xfrm>
            <a:off x="2711450" y="38163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8" name="Freeform 248"/>
          <p:cNvSpPr>
            <a:spLocks/>
          </p:cNvSpPr>
          <p:nvPr/>
        </p:nvSpPr>
        <p:spPr bwMode="auto">
          <a:xfrm>
            <a:off x="2716213" y="3814763"/>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9" name="Freeform 249"/>
          <p:cNvSpPr>
            <a:spLocks/>
          </p:cNvSpPr>
          <p:nvPr/>
        </p:nvSpPr>
        <p:spPr bwMode="auto">
          <a:xfrm>
            <a:off x="2725738" y="381158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0" name="Freeform 250"/>
          <p:cNvSpPr>
            <a:spLocks/>
          </p:cNvSpPr>
          <p:nvPr/>
        </p:nvSpPr>
        <p:spPr bwMode="auto">
          <a:xfrm>
            <a:off x="2728913" y="3811588"/>
            <a:ext cx="33337"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2"/>
                </a:lnTo>
                <a:lnTo>
                  <a:pt x="8" y="0"/>
                </a:lnTo>
                <a:lnTo>
                  <a:pt x="12" y="0"/>
                </a:lnTo>
                <a:lnTo>
                  <a:pt x="18" y="2"/>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1" name="Freeform 251"/>
          <p:cNvSpPr>
            <a:spLocks/>
          </p:cNvSpPr>
          <p:nvPr/>
        </p:nvSpPr>
        <p:spPr bwMode="auto">
          <a:xfrm>
            <a:off x="2735263" y="3806825"/>
            <a:ext cx="36512"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2" name="Freeform 252"/>
          <p:cNvSpPr>
            <a:spLocks/>
          </p:cNvSpPr>
          <p:nvPr/>
        </p:nvSpPr>
        <p:spPr bwMode="auto">
          <a:xfrm>
            <a:off x="2746375" y="38052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3" name="Freeform 253"/>
          <p:cNvSpPr>
            <a:spLocks/>
          </p:cNvSpPr>
          <p:nvPr/>
        </p:nvSpPr>
        <p:spPr bwMode="auto">
          <a:xfrm>
            <a:off x="2752725" y="3805238"/>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1"/>
                </a:lnTo>
                <a:lnTo>
                  <a:pt x="8" y="0"/>
                </a:lnTo>
                <a:lnTo>
                  <a:pt x="12" y="0"/>
                </a:lnTo>
                <a:lnTo>
                  <a:pt x="18" y="1"/>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4" name="Freeform 254"/>
          <p:cNvSpPr>
            <a:spLocks/>
          </p:cNvSpPr>
          <p:nvPr/>
        </p:nvSpPr>
        <p:spPr bwMode="auto">
          <a:xfrm>
            <a:off x="2759075" y="3803650"/>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5" name="Freeform 255"/>
          <p:cNvSpPr>
            <a:spLocks/>
          </p:cNvSpPr>
          <p:nvPr/>
        </p:nvSpPr>
        <p:spPr bwMode="auto">
          <a:xfrm>
            <a:off x="2765425" y="38004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6" name="Freeform 256"/>
          <p:cNvSpPr>
            <a:spLocks/>
          </p:cNvSpPr>
          <p:nvPr/>
        </p:nvSpPr>
        <p:spPr bwMode="auto">
          <a:xfrm>
            <a:off x="2770188" y="37988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7" name="Freeform 257"/>
          <p:cNvSpPr>
            <a:spLocks/>
          </p:cNvSpPr>
          <p:nvPr/>
        </p:nvSpPr>
        <p:spPr bwMode="auto">
          <a:xfrm>
            <a:off x="2776538" y="3798888"/>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8" name="Freeform 258"/>
          <p:cNvSpPr>
            <a:spLocks/>
          </p:cNvSpPr>
          <p:nvPr/>
        </p:nvSpPr>
        <p:spPr bwMode="auto">
          <a:xfrm>
            <a:off x="2781300" y="379730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9" name="Freeform 259"/>
          <p:cNvSpPr>
            <a:spLocks/>
          </p:cNvSpPr>
          <p:nvPr/>
        </p:nvSpPr>
        <p:spPr bwMode="auto">
          <a:xfrm>
            <a:off x="2786063" y="3797300"/>
            <a:ext cx="26987"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4" y="1"/>
                </a:lnTo>
                <a:lnTo>
                  <a:pt x="17" y="5"/>
                </a:lnTo>
                <a:lnTo>
                  <a:pt x="17" y="11"/>
                </a:lnTo>
                <a:lnTo>
                  <a:pt x="14"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0" name="Freeform 260"/>
          <p:cNvSpPr>
            <a:spLocks/>
          </p:cNvSpPr>
          <p:nvPr/>
        </p:nvSpPr>
        <p:spPr bwMode="auto">
          <a:xfrm>
            <a:off x="2787650" y="3794125"/>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1" name="Freeform 261"/>
          <p:cNvSpPr>
            <a:spLocks/>
          </p:cNvSpPr>
          <p:nvPr/>
        </p:nvSpPr>
        <p:spPr bwMode="auto">
          <a:xfrm>
            <a:off x="2795588" y="3792538"/>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7" y="4"/>
                </a:lnTo>
                <a:lnTo>
                  <a:pt x="18" y="9"/>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2" name="Freeform 262"/>
          <p:cNvSpPr>
            <a:spLocks/>
          </p:cNvSpPr>
          <p:nvPr/>
        </p:nvSpPr>
        <p:spPr bwMode="auto">
          <a:xfrm>
            <a:off x="2798763" y="3787775"/>
            <a:ext cx="44450" cy="30163"/>
          </a:xfrm>
          <a:custGeom>
            <a:avLst/>
            <a:gdLst>
              <a:gd name="T0" fmla="*/ 2147483647 w 28"/>
              <a:gd name="T1" fmla="*/ 2147483647 h 19"/>
              <a:gd name="T2" fmla="*/ 2147483647 w 28"/>
              <a:gd name="T3" fmla="*/ 2147483647 h 19"/>
              <a:gd name="T4" fmla="*/ 2147483647 w 28"/>
              <a:gd name="T5" fmla="*/ 2147483647 h 19"/>
              <a:gd name="T6" fmla="*/ 0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2147483647 w 28"/>
              <a:gd name="T17" fmla="*/ 2147483647 h 19"/>
              <a:gd name="T18" fmla="*/ 2147483647 w 28"/>
              <a:gd name="T19" fmla="*/ 2147483647 h 19"/>
              <a:gd name="T20" fmla="*/ 2147483647 w 28"/>
              <a:gd name="T21" fmla="*/ 2147483647 h 19"/>
              <a:gd name="T22" fmla="*/ 2147483647 w 28"/>
              <a:gd name="T23" fmla="*/ 2147483647 h 19"/>
              <a:gd name="T24" fmla="*/ 2147483647 w 2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9"/>
              <a:gd name="T41" fmla="*/ 28 w 2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9">
                <a:moveTo>
                  <a:pt x="9" y="19"/>
                </a:moveTo>
                <a:lnTo>
                  <a:pt x="5" y="19"/>
                </a:lnTo>
                <a:lnTo>
                  <a:pt x="1" y="15"/>
                </a:lnTo>
                <a:lnTo>
                  <a:pt x="0" y="10"/>
                </a:lnTo>
                <a:lnTo>
                  <a:pt x="2" y="6"/>
                </a:lnTo>
                <a:lnTo>
                  <a:pt x="6" y="3"/>
                </a:lnTo>
                <a:lnTo>
                  <a:pt x="19" y="0"/>
                </a:lnTo>
                <a:lnTo>
                  <a:pt x="23" y="0"/>
                </a:lnTo>
                <a:lnTo>
                  <a:pt x="27" y="4"/>
                </a:lnTo>
                <a:lnTo>
                  <a:pt x="28" y="10"/>
                </a:lnTo>
                <a:lnTo>
                  <a:pt x="25" y="14"/>
                </a:lnTo>
                <a:lnTo>
                  <a:pt x="21"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3" name="Freeform 263"/>
          <p:cNvSpPr>
            <a:spLocks/>
          </p:cNvSpPr>
          <p:nvPr/>
        </p:nvSpPr>
        <p:spPr bwMode="auto">
          <a:xfrm>
            <a:off x="2817813" y="37861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4" name="Freeform 264"/>
          <p:cNvSpPr>
            <a:spLocks/>
          </p:cNvSpPr>
          <p:nvPr/>
        </p:nvSpPr>
        <p:spPr bwMode="auto">
          <a:xfrm>
            <a:off x="2824163" y="378460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1" y="5"/>
                </a:lnTo>
                <a:lnTo>
                  <a:pt x="4" y="2"/>
                </a:lnTo>
                <a:lnTo>
                  <a:pt x="7" y="1"/>
                </a:lnTo>
                <a:lnTo>
                  <a:pt x="12" y="0"/>
                </a:lnTo>
                <a:lnTo>
                  <a:pt x="16"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5" name="Freeform 265"/>
          <p:cNvSpPr>
            <a:spLocks/>
          </p:cNvSpPr>
          <p:nvPr/>
        </p:nvSpPr>
        <p:spPr bwMode="auto">
          <a:xfrm>
            <a:off x="2828925" y="378460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4"/>
                </a:lnTo>
                <a:lnTo>
                  <a:pt x="0" y="10"/>
                </a:lnTo>
                <a:lnTo>
                  <a:pt x="0" y="5"/>
                </a:lnTo>
                <a:lnTo>
                  <a:pt x="2"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6" name="Freeform 266"/>
          <p:cNvSpPr>
            <a:spLocks/>
          </p:cNvSpPr>
          <p:nvPr/>
        </p:nvSpPr>
        <p:spPr bwMode="auto">
          <a:xfrm>
            <a:off x="2832100" y="37814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4"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7" name="Freeform 267"/>
          <p:cNvSpPr>
            <a:spLocks/>
          </p:cNvSpPr>
          <p:nvPr/>
        </p:nvSpPr>
        <p:spPr bwMode="auto">
          <a:xfrm>
            <a:off x="2836863" y="3779838"/>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1" y="15"/>
                </a:lnTo>
                <a:lnTo>
                  <a:pt x="0" y="9"/>
                </a:lnTo>
                <a:lnTo>
                  <a:pt x="1"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8" name="Freeform 268"/>
          <p:cNvSpPr>
            <a:spLocks/>
          </p:cNvSpPr>
          <p:nvPr/>
        </p:nvSpPr>
        <p:spPr bwMode="auto">
          <a:xfrm>
            <a:off x="2843213" y="3779838"/>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10" y="0"/>
                </a:lnTo>
                <a:lnTo>
                  <a:pt x="15" y="1"/>
                </a:lnTo>
                <a:lnTo>
                  <a:pt x="18" y="5"/>
                </a:lnTo>
                <a:lnTo>
                  <a:pt x="18" y="11"/>
                </a:lnTo>
                <a:lnTo>
                  <a:pt x="15"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9" name="Freeform 269"/>
          <p:cNvSpPr>
            <a:spLocks/>
          </p:cNvSpPr>
          <p:nvPr/>
        </p:nvSpPr>
        <p:spPr bwMode="auto">
          <a:xfrm>
            <a:off x="2846388" y="37766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0" name="Freeform 270"/>
          <p:cNvSpPr>
            <a:spLocks/>
          </p:cNvSpPr>
          <p:nvPr/>
        </p:nvSpPr>
        <p:spPr bwMode="auto">
          <a:xfrm>
            <a:off x="2852738" y="3776663"/>
            <a:ext cx="26987" cy="26987"/>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1" name="Freeform 271"/>
          <p:cNvSpPr>
            <a:spLocks/>
          </p:cNvSpPr>
          <p:nvPr/>
        </p:nvSpPr>
        <p:spPr bwMode="auto">
          <a:xfrm>
            <a:off x="2854325" y="37750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2" name="Freeform 272"/>
          <p:cNvSpPr>
            <a:spLocks/>
          </p:cNvSpPr>
          <p:nvPr/>
        </p:nvSpPr>
        <p:spPr bwMode="auto">
          <a:xfrm>
            <a:off x="2859088" y="3775075"/>
            <a:ext cx="26987"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6"/>
                </a:lnTo>
                <a:lnTo>
                  <a:pt x="2" y="1"/>
                </a:lnTo>
                <a:lnTo>
                  <a:pt x="8" y="0"/>
                </a:lnTo>
                <a:lnTo>
                  <a:pt x="9" y="0"/>
                </a:lnTo>
                <a:lnTo>
                  <a:pt x="15" y="1"/>
                </a:lnTo>
                <a:lnTo>
                  <a:pt x="17" y="6"/>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3" name="Freeform 273"/>
          <p:cNvSpPr>
            <a:spLocks/>
          </p:cNvSpPr>
          <p:nvPr/>
        </p:nvSpPr>
        <p:spPr bwMode="auto">
          <a:xfrm>
            <a:off x="2860675" y="3767138"/>
            <a:ext cx="55563" cy="33337"/>
          </a:xfrm>
          <a:custGeom>
            <a:avLst/>
            <a:gdLst>
              <a:gd name="T0" fmla="*/ 2147483647 w 35"/>
              <a:gd name="T1" fmla="*/ 2147483647 h 21"/>
              <a:gd name="T2" fmla="*/ 2147483647 w 35"/>
              <a:gd name="T3" fmla="*/ 2147483647 h 21"/>
              <a:gd name="T4" fmla="*/ 2147483647 w 35"/>
              <a:gd name="T5" fmla="*/ 2147483647 h 21"/>
              <a:gd name="T6" fmla="*/ 0 w 35"/>
              <a:gd name="T7" fmla="*/ 2147483647 h 21"/>
              <a:gd name="T8" fmla="*/ 2147483647 w 35"/>
              <a:gd name="T9" fmla="*/ 2147483647 h 21"/>
              <a:gd name="T10" fmla="*/ 2147483647 w 35"/>
              <a:gd name="T11" fmla="*/ 2147483647 h 21"/>
              <a:gd name="T12" fmla="*/ 2147483647 w 35"/>
              <a:gd name="T13" fmla="*/ 0 h 21"/>
              <a:gd name="T14" fmla="*/ 2147483647 w 35"/>
              <a:gd name="T15" fmla="*/ 0 h 21"/>
              <a:gd name="T16" fmla="*/ 2147483647 w 35"/>
              <a:gd name="T17" fmla="*/ 2147483647 h 21"/>
              <a:gd name="T18" fmla="*/ 2147483647 w 35"/>
              <a:gd name="T19" fmla="*/ 2147483647 h 21"/>
              <a:gd name="T20" fmla="*/ 2147483647 w 35"/>
              <a:gd name="T21" fmla="*/ 2147483647 h 21"/>
              <a:gd name="T22" fmla="*/ 2147483647 w 35"/>
              <a:gd name="T23" fmla="*/ 2147483647 h 21"/>
              <a:gd name="T24" fmla="*/ 2147483647 w 3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1"/>
              <a:gd name="T41" fmla="*/ 35 w 3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1">
                <a:moveTo>
                  <a:pt x="11" y="21"/>
                </a:moveTo>
                <a:lnTo>
                  <a:pt x="6" y="21"/>
                </a:lnTo>
                <a:lnTo>
                  <a:pt x="1" y="17"/>
                </a:lnTo>
                <a:lnTo>
                  <a:pt x="0" y="13"/>
                </a:lnTo>
                <a:lnTo>
                  <a:pt x="1" y="8"/>
                </a:lnTo>
                <a:lnTo>
                  <a:pt x="6" y="5"/>
                </a:lnTo>
                <a:lnTo>
                  <a:pt x="25" y="0"/>
                </a:lnTo>
                <a:lnTo>
                  <a:pt x="30" y="0"/>
                </a:lnTo>
                <a:lnTo>
                  <a:pt x="34" y="4"/>
                </a:lnTo>
                <a:lnTo>
                  <a:pt x="35" y="8"/>
                </a:lnTo>
                <a:lnTo>
                  <a:pt x="34" y="13"/>
                </a:lnTo>
                <a:lnTo>
                  <a:pt x="30" y="16"/>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4" name="Freeform 274"/>
          <p:cNvSpPr>
            <a:spLocks/>
          </p:cNvSpPr>
          <p:nvPr/>
        </p:nvSpPr>
        <p:spPr bwMode="auto">
          <a:xfrm>
            <a:off x="2890838" y="376237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5" name="Freeform 275"/>
          <p:cNvSpPr>
            <a:spLocks/>
          </p:cNvSpPr>
          <p:nvPr/>
        </p:nvSpPr>
        <p:spPr bwMode="auto">
          <a:xfrm>
            <a:off x="2900363" y="3762375"/>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5"/>
                </a:lnTo>
                <a:lnTo>
                  <a:pt x="2" y="1"/>
                </a:lnTo>
                <a:lnTo>
                  <a:pt x="8" y="0"/>
                </a:lnTo>
                <a:lnTo>
                  <a:pt x="12" y="0"/>
                </a:lnTo>
                <a:lnTo>
                  <a:pt x="17" y="1"/>
                </a:lnTo>
                <a:lnTo>
                  <a:pt x="20" y="5"/>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6" name="Freeform 276"/>
          <p:cNvSpPr>
            <a:spLocks/>
          </p:cNvSpPr>
          <p:nvPr/>
        </p:nvSpPr>
        <p:spPr bwMode="auto">
          <a:xfrm>
            <a:off x="2906713" y="3757613"/>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7"/>
                </a:lnTo>
                <a:lnTo>
                  <a:pt x="0" y="12"/>
                </a:lnTo>
                <a:lnTo>
                  <a:pt x="1" y="7"/>
                </a:lnTo>
                <a:lnTo>
                  <a:pt x="4" y="4"/>
                </a:lnTo>
                <a:lnTo>
                  <a:pt x="9" y="2"/>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7" name="Freeform 277"/>
          <p:cNvSpPr>
            <a:spLocks/>
          </p:cNvSpPr>
          <p:nvPr/>
        </p:nvSpPr>
        <p:spPr bwMode="auto">
          <a:xfrm>
            <a:off x="2914650" y="3757613"/>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8" name="Freeform 278"/>
          <p:cNvSpPr>
            <a:spLocks/>
          </p:cNvSpPr>
          <p:nvPr/>
        </p:nvSpPr>
        <p:spPr bwMode="auto">
          <a:xfrm>
            <a:off x="2919413" y="375602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9" name="Freeform 279"/>
          <p:cNvSpPr>
            <a:spLocks/>
          </p:cNvSpPr>
          <p:nvPr/>
        </p:nvSpPr>
        <p:spPr bwMode="auto">
          <a:xfrm>
            <a:off x="2925763" y="3751263"/>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0" name="Freeform 280"/>
          <p:cNvSpPr>
            <a:spLocks/>
          </p:cNvSpPr>
          <p:nvPr/>
        </p:nvSpPr>
        <p:spPr bwMode="auto">
          <a:xfrm>
            <a:off x="2936875" y="374967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5" y="0"/>
                </a:lnTo>
                <a:lnTo>
                  <a:pt x="19" y="3"/>
                </a:lnTo>
                <a:lnTo>
                  <a:pt x="20" y="8"/>
                </a:lnTo>
                <a:lnTo>
                  <a:pt x="19" y="12"/>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1" name="Freeform 281"/>
          <p:cNvSpPr>
            <a:spLocks/>
          </p:cNvSpPr>
          <p:nvPr/>
        </p:nvSpPr>
        <p:spPr bwMode="auto">
          <a:xfrm>
            <a:off x="2943225" y="37496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2" name="Freeform 282"/>
          <p:cNvSpPr>
            <a:spLocks/>
          </p:cNvSpPr>
          <p:nvPr/>
        </p:nvSpPr>
        <p:spPr bwMode="auto">
          <a:xfrm>
            <a:off x="2946400" y="37465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3" name="Freeform 283"/>
          <p:cNvSpPr>
            <a:spLocks/>
          </p:cNvSpPr>
          <p:nvPr/>
        </p:nvSpPr>
        <p:spPr bwMode="auto">
          <a:xfrm>
            <a:off x="2951163" y="3746500"/>
            <a:ext cx="28575" cy="26988"/>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4" name="Freeform 284"/>
          <p:cNvSpPr>
            <a:spLocks/>
          </p:cNvSpPr>
          <p:nvPr/>
        </p:nvSpPr>
        <p:spPr bwMode="auto">
          <a:xfrm>
            <a:off x="2952750" y="3744913"/>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5" name="Freeform 285"/>
          <p:cNvSpPr>
            <a:spLocks/>
          </p:cNvSpPr>
          <p:nvPr/>
        </p:nvSpPr>
        <p:spPr bwMode="auto">
          <a:xfrm>
            <a:off x="2957513" y="3744913"/>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6" name="Freeform 286"/>
          <p:cNvSpPr>
            <a:spLocks/>
          </p:cNvSpPr>
          <p:nvPr/>
        </p:nvSpPr>
        <p:spPr bwMode="auto">
          <a:xfrm>
            <a:off x="2962275" y="374332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7" name="Freeform 287"/>
          <p:cNvSpPr>
            <a:spLocks/>
          </p:cNvSpPr>
          <p:nvPr/>
        </p:nvSpPr>
        <p:spPr bwMode="auto">
          <a:xfrm>
            <a:off x="2967038" y="37401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8" name="Freeform 288"/>
          <p:cNvSpPr>
            <a:spLocks/>
          </p:cNvSpPr>
          <p:nvPr/>
        </p:nvSpPr>
        <p:spPr bwMode="auto">
          <a:xfrm>
            <a:off x="2973388" y="3740150"/>
            <a:ext cx="26987" cy="26988"/>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9" name="Freeform 289"/>
          <p:cNvSpPr>
            <a:spLocks/>
          </p:cNvSpPr>
          <p:nvPr/>
        </p:nvSpPr>
        <p:spPr bwMode="auto">
          <a:xfrm>
            <a:off x="2974975" y="3738563"/>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0" name="Freeform 290"/>
          <p:cNvSpPr>
            <a:spLocks/>
          </p:cNvSpPr>
          <p:nvPr/>
        </p:nvSpPr>
        <p:spPr bwMode="auto">
          <a:xfrm>
            <a:off x="2979738" y="3736975"/>
            <a:ext cx="33337"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1" name="Freeform 291"/>
          <p:cNvSpPr>
            <a:spLocks/>
          </p:cNvSpPr>
          <p:nvPr/>
        </p:nvSpPr>
        <p:spPr bwMode="auto">
          <a:xfrm>
            <a:off x="2987675" y="37338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2" name="Freeform 292"/>
          <p:cNvSpPr>
            <a:spLocks/>
          </p:cNvSpPr>
          <p:nvPr/>
        </p:nvSpPr>
        <p:spPr bwMode="auto">
          <a:xfrm>
            <a:off x="2992438" y="3733800"/>
            <a:ext cx="31750" cy="26988"/>
          </a:xfrm>
          <a:custGeom>
            <a:avLst/>
            <a:gdLst>
              <a:gd name="T0" fmla="*/ 2147483647 w 20"/>
              <a:gd name="T1" fmla="*/ 2147483647 h 17"/>
              <a:gd name="T2" fmla="*/ 2147483647 w 20"/>
              <a:gd name="T3" fmla="*/ 2147483647 h 17"/>
              <a:gd name="T4" fmla="*/ 0 w 20"/>
              <a:gd name="T5" fmla="*/ 2147483647 h 17"/>
              <a:gd name="T6" fmla="*/ 0 w 20"/>
              <a:gd name="T7" fmla="*/ 2147483647 h 17"/>
              <a:gd name="T8" fmla="*/ 2147483647 w 20"/>
              <a:gd name="T9" fmla="*/ 2147483647 h 17"/>
              <a:gd name="T10" fmla="*/ 2147483647 w 20"/>
              <a:gd name="T11" fmla="*/ 0 h 17"/>
              <a:gd name="T12" fmla="*/ 2147483647 w 20"/>
              <a:gd name="T13" fmla="*/ 0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3" y="15"/>
                </a:lnTo>
                <a:lnTo>
                  <a:pt x="0" y="11"/>
                </a:lnTo>
                <a:lnTo>
                  <a:pt x="0" y="6"/>
                </a:lnTo>
                <a:lnTo>
                  <a:pt x="3" y="2"/>
                </a:lnTo>
                <a:lnTo>
                  <a:pt x="8" y="0"/>
                </a:lnTo>
                <a:lnTo>
                  <a:pt x="12" y="0"/>
                </a:lnTo>
                <a:lnTo>
                  <a:pt x="18" y="2"/>
                </a:lnTo>
                <a:lnTo>
                  <a:pt x="20" y="6"/>
                </a:lnTo>
                <a:lnTo>
                  <a:pt x="20" y="11"/>
                </a:lnTo>
                <a:lnTo>
                  <a:pt x="18"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3" name="Freeform 293"/>
          <p:cNvSpPr>
            <a:spLocks/>
          </p:cNvSpPr>
          <p:nvPr/>
        </p:nvSpPr>
        <p:spPr bwMode="auto">
          <a:xfrm>
            <a:off x="2998788" y="37322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4" name="Freeform 294"/>
          <p:cNvSpPr>
            <a:spLocks/>
          </p:cNvSpPr>
          <p:nvPr/>
        </p:nvSpPr>
        <p:spPr bwMode="auto">
          <a:xfrm>
            <a:off x="3005138" y="373062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5" name="Freeform 295"/>
          <p:cNvSpPr>
            <a:spLocks/>
          </p:cNvSpPr>
          <p:nvPr/>
        </p:nvSpPr>
        <p:spPr bwMode="auto">
          <a:xfrm>
            <a:off x="3009900" y="37274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6" name="Freeform 296"/>
          <p:cNvSpPr>
            <a:spLocks/>
          </p:cNvSpPr>
          <p:nvPr/>
        </p:nvSpPr>
        <p:spPr bwMode="auto">
          <a:xfrm>
            <a:off x="3013075" y="372586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3"/>
                </a:lnTo>
                <a:lnTo>
                  <a:pt x="0" y="9"/>
                </a:lnTo>
                <a:lnTo>
                  <a:pt x="2" y="4"/>
                </a:lnTo>
                <a:lnTo>
                  <a:pt x="7" y="1"/>
                </a:lnTo>
                <a:lnTo>
                  <a:pt x="13" y="0"/>
                </a:lnTo>
                <a:lnTo>
                  <a:pt x="17" y="0"/>
                </a:lnTo>
                <a:lnTo>
                  <a:pt x="21" y="4"/>
                </a:lnTo>
                <a:lnTo>
                  <a:pt x="22" y="8"/>
                </a:lnTo>
                <a:lnTo>
                  <a:pt x="21" y="13"/>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7" name="Freeform 297"/>
          <p:cNvSpPr>
            <a:spLocks/>
          </p:cNvSpPr>
          <p:nvPr/>
        </p:nvSpPr>
        <p:spPr bwMode="auto">
          <a:xfrm>
            <a:off x="3022600" y="3722688"/>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8" name="Freeform 298"/>
          <p:cNvSpPr>
            <a:spLocks/>
          </p:cNvSpPr>
          <p:nvPr/>
        </p:nvSpPr>
        <p:spPr bwMode="auto">
          <a:xfrm>
            <a:off x="3027363" y="3722688"/>
            <a:ext cx="31750" cy="26987"/>
          </a:xfrm>
          <a:custGeom>
            <a:avLst/>
            <a:gdLst>
              <a:gd name="T0" fmla="*/ 2147483647 w 20"/>
              <a:gd name="T1" fmla="*/ 2147483647 h 17"/>
              <a:gd name="T2" fmla="*/ 2147483647 w 20"/>
              <a:gd name="T3" fmla="*/ 2147483647 h 17"/>
              <a:gd name="T4" fmla="*/ 0 w 20"/>
              <a:gd name="T5" fmla="*/ 2147483647 h 17"/>
              <a:gd name="T6" fmla="*/ 0 w 20"/>
              <a:gd name="T7" fmla="*/ 2147483647 h 17"/>
              <a:gd name="T8" fmla="*/ 2147483647 w 20"/>
              <a:gd name="T9" fmla="*/ 2147483647 h 17"/>
              <a:gd name="T10" fmla="*/ 2147483647 w 20"/>
              <a:gd name="T11" fmla="*/ 0 h 17"/>
              <a:gd name="T12" fmla="*/ 2147483647 w 20"/>
              <a:gd name="T13" fmla="*/ 0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2" y="15"/>
                </a:lnTo>
                <a:lnTo>
                  <a:pt x="0" y="11"/>
                </a:lnTo>
                <a:lnTo>
                  <a:pt x="0" y="6"/>
                </a:lnTo>
                <a:lnTo>
                  <a:pt x="2" y="2"/>
                </a:lnTo>
                <a:lnTo>
                  <a:pt x="8" y="0"/>
                </a:lnTo>
                <a:lnTo>
                  <a:pt x="12" y="0"/>
                </a:lnTo>
                <a:lnTo>
                  <a:pt x="17" y="2"/>
                </a:lnTo>
                <a:lnTo>
                  <a:pt x="20" y="6"/>
                </a:lnTo>
                <a:lnTo>
                  <a:pt x="20" y="11"/>
                </a:lnTo>
                <a:lnTo>
                  <a:pt x="17"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9" name="Freeform 299"/>
          <p:cNvSpPr>
            <a:spLocks/>
          </p:cNvSpPr>
          <p:nvPr/>
        </p:nvSpPr>
        <p:spPr bwMode="auto">
          <a:xfrm>
            <a:off x="3033713" y="3721100"/>
            <a:ext cx="26987" cy="28575"/>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0 w 17"/>
              <a:gd name="T9" fmla="*/ 2147483647 h 18"/>
              <a:gd name="T10" fmla="*/ 2147483647 w 17"/>
              <a:gd name="T11" fmla="*/ 2147483647 h 18"/>
              <a:gd name="T12" fmla="*/ 2147483647 w 17"/>
              <a:gd name="T13" fmla="*/ 2147483647 h 18"/>
              <a:gd name="T14" fmla="*/ 2147483647 w 17"/>
              <a:gd name="T15" fmla="*/ 0 h 18"/>
              <a:gd name="T16" fmla="*/ 2147483647 w 17"/>
              <a:gd name="T17" fmla="*/ 2147483647 h 18"/>
              <a:gd name="T18" fmla="*/ 2147483647 w 17"/>
              <a:gd name="T19" fmla="*/ 2147483647 h 18"/>
              <a:gd name="T20" fmla="*/ 2147483647 w 17"/>
              <a:gd name="T21" fmla="*/ 2147483647 h 18"/>
              <a:gd name="T22" fmla="*/ 2147483647 w 17"/>
              <a:gd name="T23" fmla="*/ 2147483647 h 18"/>
              <a:gd name="T24" fmla="*/ 2147483647 w 1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6"/>
                </a:lnTo>
                <a:lnTo>
                  <a:pt x="1" y="14"/>
                </a:lnTo>
                <a:lnTo>
                  <a:pt x="0" y="8"/>
                </a:lnTo>
                <a:lnTo>
                  <a:pt x="2" y="4"/>
                </a:lnTo>
                <a:lnTo>
                  <a:pt x="4" y="3"/>
                </a:lnTo>
                <a:lnTo>
                  <a:pt x="8" y="0"/>
                </a:lnTo>
                <a:lnTo>
                  <a:pt x="13" y="1"/>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0" name="Freeform 300"/>
          <p:cNvSpPr>
            <a:spLocks/>
          </p:cNvSpPr>
          <p:nvPr/>
        </p:nvSpPr>
        <p:spPr bwMode="auto">
          <a:xfrm>
            <a:off x="3035300" y="372110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1" name="Freeform 301"/>
          <p:cNvSpPr>
            <a:spLocks/>
          </p:cNvSpPr>
          <p:nvPr/>
        </p:nvSpPr>
        <p:spPr bwMode="auto">
          <a:xfrm>
            <a:off x="3040063" y="371951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2" name="Freeform 302"/>
          <p:cNvSpPr>
            <a:spLocks/>
          </p:cNvSpPr>
          <p:nvPr/>
        </p:nvSpPr>
        <p:spPr bwMode="auto">
          <a:xfrm>
            <a:off x="3043238" y="37163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5"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3" name="Freeform 303"/>
          <p:cNvSpPr>
            <a:spLocks/>
          </p:cNvSpPr>
          <p:nvPr/>
        </p:nvSpPr>
        <p:spPr bwMode="auto">
          <a:xfrm>
            <a:off x="3048000" y="3714750"/>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6"/>
                </a:lnTo>
                <a:lnTo>
                  <a:pt x="2" y="14"/>
                </a:lnTo>
                <a:lnTo>
                  <a:pt x="0" y="8"/>
                </a:lnTo>
                <a:lnTo>
                  <a:pt x="3" y="4"/>
                </a:lnTo>
                <a:lnTo>
                  <a:pt x="7" y="1"/>
                </a:lnTo>
                <a:lnTo>
                  <a:pt x="14" y="0"/>
                </a:lnTo>
                <a:lnTo>
                  <a:pt x="19" y="1"/>
                </a:lnTo>
                <a:lnTo>
                  <a:pt x="22" y="4"/>
                </a:lnTo>
                <a:lnTo>
                  <a:pt x="23" y="10"/>
                </a:lnTo>
                <a:lnTo>
                  <a:pt x="21" y="14"/>
                </a:lnTo>
                <a:lnTo>
                  <a:pt x="16"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4" name="Freeform 304"/>
          <p:cNvSpPr>
            <a:spLocks/>
          </p:cNvSpPr>
          <p:nvPr/>
        </p:nvSpPr>
        <p:spPr bwMode="auto">
          <a:xfrm>
            <a:off x="3059113" y="3713163"/>
            <a:ext cx="28575" cy="26987"/>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9" y="17"/>
                </a:lnTo>
                <a:lnTo>
                  <a:pt x="4" y="16"/>
                </a:lnTo>
                <a:lnTo>
                  <a:pt x="1" y="13"/>
                </a:lnTo>
                <a:lnTo>
                  <a:pt x="0" y="8"/>
                </a:lnTo>
                <a:lnTo>
                  <a:pt x="3" y="4"/>
                </a:lnTo>
                <a:lnTo>
                  <a:pt x="4" y="2"/>
                </a:lnTo>
                <a:lnTo>
                  <a:pt x="8" y="0"/>
                </a:lnTo>
                <a:lnTo>
                  <a:pt x="14" y="1"/>
                </a:lnTo>
                <a:lnTo>
                  <a:pt x="16"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5" name="Freeform 305"/>
          <p:cNvSpPr>
            <a:spLocks/>
          </p:cNvSpPr>
          <p:nvPr/>
        </p:nvSpPr>
        <p:spPr bwMode="auto">
          <a:xfrm>
            <a:off x="3060700" y="370998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6" name="Freeform 306"/>
          <p:cNvSpPr>
            <a:spLocks/>
          </p:cNvSpPr>
          <p:nvPr/>
        </p:nvSpPr>
        <p:spPr bwMode="auto">
          <a:xfrm>
            <a:off x="3070225" y="370840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7" name="Freeform 307"/>
          <p:cNvSpPr>
            <a:spLocks/>
          </p:cNvSpPr>
          <p:nvPr/>
        </p:nvSpPr>
        <p:spPr bwMode="auto">
          <a:xfrm>
            <a:off x="3076575" y="3706813"/>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8" name="Freeform 308"/>
          <p:cNvSpPr>
            <a:spLocks/>
          </p:cNvSpPr>
          <p:nvPr/>
        </p:nvSpPr>
        <p:spPr bwMode="auto">
          <a:xfrm>
            <a:off x="3084513" y="370363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9" name="Freeform 309"/>
          <p:cNvSpPr>
            <a:spLocks/>
          </p:cNvSpPr>
          <p:nvPr/>
        </p:nvSpPr>
        <p:spPr bwMode="auto">
          <a:xfrm>
            <a:off x="3094038" y="3700463"/>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1" y="2"/>
                </a:lnTo>
                <a:lnTo>
                  <a:pt x="23" y="8"/>
                </a:lnTo>
                <a:lnTo>
                  <a:pt x="21"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0" name="Freeform 310"/>
          <p:cNvSpPr>
            <a:spLocks/>
          </p:cNvSpPr>
          <p:nvPr/>
        </p:nvSpPr>
        <p:spPr bwMode="auto">
          <a:xfrm>
            <a:off x="3105150" y="369728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1" name="Freeform 311"/>
          <p:cNvSpPr>
            <a:spLocks/>
          </p:cNvSpPr>
          <p:nvPr/>
        </p:nvSpPr>
        <p:spPr bwMode="auto">
          <a:xfrm>
            <a:off x="3113088" y="369570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2" name="Freeform 312"/>
          <p:cNvSpPr>
            <a:spLocks/>
          </p:cNvSpPr>
          <p:nvPr/>
        </p:nvSpPr>
        <p:spPr bwMode="auto">
          <a:xfrm>
            <a:off x="3117850" y="3695700"/>
            <a:ext cx="26988"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5" y="1"/>
                </a:lnTo>
                <a:lnTo>
                  <a:pt x="17" y="5"/>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3" name="Freeform 313"/>
          <p:cNvSpPr>
            <a:spLocks/>
          </p:cNvSpPr>
          <p:nvPr/>
        </p:nvSpPr>
        <p:spPr bwMode="auto">
          <a:xfrm>
            <a:off x="3119438" y="369252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4" name="Freeform 314"/>
          <p:cNvSpPr>
            <a:spLocks/>
          </p:cNvSpPr>
          <p:nvPr/>
        </p:nvSpPr>
        <p:spPr bwMode="auto">
          <a:xfrm>
            <a:off x="3124200" y="3692525"/>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5" name="Freeform 315"/>
          <p:cNvSpPr>
            <a:spLocks/>
          </p:cNvSpPr>
          <p:nvPr/>
        </p:nvSpPr>
        <p:spPr bwMode="auto">
          <a:xfrm>
            <a:off x="3127375" y="369093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6" name="Freeform 316"/>
          <p:cNvSpPr>
            <a:spLocks/>
          </p:cNvSpPr>
          <p:nvPr/>
        </p:nvSpPr>
        <p:spPr bwMode="auto">
          <a:xfrm>
            <a:off x="3135313" y="368935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4" y="0"/>
                </a:lnTo>
                <a:lnTo>
                  <a:pt x="19" y="2"/>
                </a:lnTo>
                <a:lnTo>
                  <a:pt x="20" y="8"/>
                </a:lnTo>
                <a:lnTo>
                  <a:pt x="19" y="12"/>
                </a:lnTo>
                <a:lnTo>
                  <a:pt x="14"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7" name="Freeform 317"/>
          <p:cNvSpPr>
            <a:spLocks/>
          </p:cNvSpPr>
          <p:nvPr/>
        </p:nvSpPr>
        <p:spPr bwMode="auto">
          <a:xfrm>
            <a:off x="3141663" y="3684588"/>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6"/>
                </a:lnTo>
                <a:lnTo>
                  <a:pt x="0" y="12"/>
                </a:lnTo>
                <a:lnTo>
                  <a:pt x="1" y="7"/>
                </a:lnTo>
                <a:lnTo>
                  <a:pt x="4" y="4"/>
                </a:lnTo>
                <a:lnTo>
                  <a:pt x="9" y="1"/>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8" name="Freeform 318"/>
          <p:cNvSpPr>
            <a:spLocks/>
          </p:cNvSpPr>
          <p:nvPr/>
        </p:nvSpPr>
        <p:spPr bwMode="auto">
          <a:xfrm>
            <a:off x="3149600" y="368458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9" name="Freeform 319"/>
          <p:cNvSpPr>
            <a:spLocks/>
          </p:cNvSpPr>
          <p:nvPr/>
        </p:nvSpPr>
        <p:spPr bwMode="auto">
          <a:xfrm>
            <a:off x="3155950" y="368300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6" y="17"/>
                </a:lnTo>
                <a:lnTo>
                  <a:pt x="1" y="15"/>
                </a:lnTo>
                <a:lnTo>
                  <a:pt x="0" y="9"/>
                </a:lnTo>
                <a:lnTo>
                  <a:pt x="1" y="5"/>
                </a:lnTo>
                <a:lnTo>
                  <a:pt x="6" y="1"/>
                </a:lnTo>
                <a:lnTo>
                  <a:pt x="10"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0" name="Freeform 320"/>
          <p:cNvSpPr>
            <a:spLocks/>
          </p:cNvSpPr>
          <p:nvPr/>
        </p:nvSpPr>
        <p:spPr bwMode="auto">
          <a:xfrm>
            <a:off x="3162300" y="36798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1" name="Freeform 321"/>
          <p:cNvSpPr>
            <a:spLocks/>
          </p:cNvSpPr>
          <p:nvPr/>
        </p:nvSpPr>
        <p:spPr bwMode="auto">
          <a:xfrm>
            <a:off x="3167063" y="36782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2" name="Freeform 322"/>
          <p:cNvSpPr>
            <a:spLocks/>
          </p:cNvSpPr>
          <p:nvPr/>
        </p:nvSpPr>
        <p:spPr bwMode="auto">
          <a:xfrm>
            <a:off x="3171825" y="3678238"/>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3" name="Freeform 323"/>
          <p:cNvSpPr>
            <a:spLocks/>
          </p:cNvSpPr>
          <p:nvPr/>
        </p:nvSpPr>
        <p:spPr bwMode="auto">
          <a:xfrm>
            <a:off x="3175000" y="367665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4" name="Freeform 324"/>
          <p:cNvSpPr>
            <a:spLocks/>
          </p:cNvSpPr>
          <p:nvPr/>
        </p:nvSpPr>
        <p:spPr bwMode="auto">
          <a:xfrm>
            <a:off x="3179763" y="3671888"/>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5" name="Freeform 325"/>
          <p:cNvSpPr>
            <a:spLocks/>
          </p:cNvSpPr>
          <p:nvPr/>
        </p:nvSpPr>
        <p:spPr bwMode="auto">
          <a:xfrm>
            <a:off x="3190875" y="3671888"/>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6" name="Freeform 326"/>
          <p:cNvSpPr>
            <a:spLocks/>
          </p:cNvSpPr>
          <p:nvPr/>
        </p:nvSpPr>
        <p:spPr bwMode="auto">
          <a:xfrm>
            <a:off x="3195638" y="367030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4"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7" name="Freeform 327"/>
          <p:cNvSpPr>
            <a:spLocks/>
          </p:cNvSpPr>
          <p:nvPr/>
        </p:nvSpPr>
        <p:spPr bwMode="auto">
          <a:xfrm>
            <a:off x="3198813" y="3670300"/>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4"/>
                </a:lnTo>
                <a:lnTo>
                  <a:pt x="0" y="10"/>
                </a:lnTo>
                <a:lnTo>
                  <a:pt x="0" y="5"/>
                </a:lnTo>
                <a:lnTo>
                  <a:pt x="3" y="1"/>
                </a:lnTo>
                <a:lnTo>
                  <a:pt x="8" y="0"/>
                </a:lnTo>
                <a:lnTo>
                  <a:pt x="10" y="0"/>
                </a:lnTo>
                <a:lnTo>
                  <a:pt x="15" y="1"/>
                </a:lnTo>
                <a:lnTo>
                  <a:pt x="18" y="5"/>
                </a:lnTo>
                <a:lnTo>
                  <a:pt x="18" y="10"/>
                </a:lnTo>
                <a:lnTo>
                  <a:pt x="15" y="14"/>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8" name="Freeform 328"/>
          <p:cNvSpPr>
            <a:spLocks/>
          </p:cNvSpPr>
          <p:nvPr/>
        </p:nvSpPr>
        <p:spPr bwMode="auto">
          <a:xfrm>
            <a:off x="3201988" y="366712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9" name="Freeform 329"/>
          <p:cNvSpPr>
            <a:spLocks/>
          </p:cNvSpPr>
          <p:nvPr/>
        </p:nvSpPr>
        <p:spPr bwMode="auto">
          <a:xfrm>
            <a:off x="3205163" y="366553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0" name="Freeform 330"/>
          <p:cNvSpPr>
            <a:spLocks/>
          </p:cNvSpPr>
          <p:nvPr/>
        </p:nvSpPr>
        <p:spPr bwMode="auto">
          <a:xfrm>
            <a:off x="3209925" y="3662363"/>
            <a:ext cx="38100" cy="28575"/>
          </a:xfrm>
          <a:custGeom>
            <a:avLst/>
            <a:gdLst>
              <a:gd name="T0" fmla="*/ 2147483647 w 24"/>
              <a:gd name="T1" fmla="*/ 2147483647 h 18"/>
              <a:gd name="T2" fmla="*/ 2147483647 w 24"/>
              <a:gd name="T3" fmla="*/ 2147483647 h 18"/>
              <a:gd name="T4" fmla="*/ 2147483647 w 24"/>
              <a:gd name="T5" fmla="*/ 2147483647 h 18"/>
              <a:gd name="T6" fmla="*/ 0 w 24"/>
              <a:gd name="T7" fmla="*/ 2147483647 h 18"/>
              <a:gd name="T8" fmla="*/ 2147483647 w 24"/>
              <a:gd name="T9" fmla="*/ 2147483647 h 18"/>
              <a:gd name="T10" fmla="*/ 2147483647 w 24"/>
              <a:gd name="T11" fmla="*/ 2147483647 h 18"/>
              <a:gd name="T12" fmla="*/ 2147483647 w 24"/>
              <a:gd name="T13" fmla="*/ 0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4" y="17"/>
                </a:lnTo>
                <a:lnTo>
                  <a:pt x="1" y="14"/>
                </a:lnTo>
                <a:lnTo>
                  <a:pt x="0" y="9"/>
                </a:lnTo>
                <a:lnTo>
                  <a:pt x="3" y="5"/>
                </a:lnTo>
                <a:lnTo>
                  <a:pt x="7" y="2"/>
                </a:lnTo>
                <a:lnTo>
                  <a:pt x="15" y="0"/>
                </a:lnTo>
                <a:lnTo>
                  <a:pt x="20" y="2"/>
                </a:lnTo>
                <a:lnTo>
                  <a:pt x="23" y="5"/>
                </a:lnTo>
                <a:lnTo>
                  <a:pt x="24" y="10"/>
                </a:lnTo>
                <a:lnTo>
                  <a:pt x="22" y="14"/>
                </a:lnTo>
                <a:lnTo>
                  <a:pt x="18"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1" name="Freeform 331"/>
          <p:cNvSpPr>
            <a:spLocks/>
          </p:cNvSpPr>
          <p:nvPr/>
        </p:nvSpPr>
        <p:spPr bwMode="auto">
          <a:xfrm>
            <a:off x="3222625" y="365918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2" name="Freeform 332"/>
          <p:cNvSpPr>
            <a:spLocks/>
          </p:cNvSpPr>
          <p:nvPr/>
        </p:nvSpPr>
        <p:spPr bwMode="auto">
          <a:xfrm>
            <a:off x="3233738" y="365601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3" name="Freeform 333"/>
          <p:cNvSpPr>
            <a:spLocks/>
          </p:cNvSpPr>
          <p:nvPr/>
        </p:nvSpPr>
        <p:spPr bwMode="auto">
          <a:xfrm>
            <a:off x="3238500" y="3656013"/>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4" name="Freeform 334"/>
          <p:cNvSpPr>
            <a:spLocks/>
          </p:cNvSpPr>
          <p:nvPr/>
        </p:nvSpPr>
        <p:spPr bwMode="auto">
          <a:xfrm>
            <a:off x="3241675" y="36544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5" name="Freeform 335"/>
          <p:cNvSpPr>
            <a:spLocks/>
          </p:cNvSpPr>
          <p:nvPr/>
        </p:nvSpPr>
        <p:spPr bwMode="auto">
          <a:xfrm>
            <a:off x="3246438" y="3649663"/>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6" name="Freeform 336"/>
          <p:cNvSpPr>
            <a:spLocks/>
          </p:cNvSpPr>
          <p:nvPr/>
        </p:nvSpPr>
        <p:spPr bwMode="auto">
          <a:xfrm>
            <a:off x="3257550" y="3649663"/>
            <a:ext cx="28575" cy="26987"/>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9" y="0"/>
                </a:lnTo>
                <a:lnTo>
                  <a:pt x="15" y="2"/>
                </a:lnTo>
                <a:lnTo>
                  <a:pt x="18" y="6"/>
                </a:lnTo>
                <a:lnTo>
                  <a:pt x="18"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7" name="Freeform 337"/>
          <p:cNvSpPr>
            <a:spLocks/>
          </p:cNvSpPr>
          <p:nvPr/>
        </p:nvSpPr>
        <p:spPr bwMode="auto">
          <a:xfrm>
            <a:off x="3259138" y="364807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7"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8" name="Freeform 338"/>
          <p:cNvSpPr>
            <a:spLocks/>
          </p:cNvSpPr>
          <p:nvPr/>
        </p:nvSpPr>
        <p:spPr bwMode="auto">
          <a:xfrm>
            <a:off x="3263900" y="3648075"/>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9" y="0"/>
                </a:lnTo>
                <a:lnTo>
                  <a:pt x="15" y="1"/>
                </a:lnTo>
                <a:lnTo>
                  <a:pt x="18" y="5"/>
                </a:lnTo>
                <a:lnTo>
                  <a:pt x="18"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9" name="Freeform 339"/>
          <p:cNvSpPr>
            <a:spLocks/>
          </p:cNvSpPr>
          <p:nvPr/>
        </p:nvSpPr>
        <p:spPr bwMode="auto">
          <a:xfrm>
            <a:off x="3265488" y="3646488"/>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0" name="Freeform 340"/>
          <p:cNvSpPr>
            <a:spLocks/>
          </p:cNvSpPr>
          <p:nvPr/>
        </p:nvSpPr>
        <p:spPr bwMode="auto">
          <a:xfrm>
            <a:off x="3271838" y="3643313"/>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1" name="Freeform 341"/>
          <p:cNvSpPr>
            <a:spLocks/>
          </p:cNvSpPr>
          <p:nvPr/>
        </p:nvSpPr>
        <p:spPr bwMode="auto">
          <a:xfrm>
            <a:off x="3278188" y="3641725"/>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20" y="3"/>
                </a:lnTo>
                <a:lnTo>
                  <a:pt x="21" y="8"/>
                </a:lnTo>
                <a:lnTo>
                  <a:pt x="20"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2" name="Freeform 342"/>
          <p:cNvSpPr>
            <a:spLocks/>
          </p:cNvSpPr>
          <p:nvPr/>
        </p:nvSpPr>
        <p:spPr bwMode="auto">
          <a:xfrm>
            <a:off x="3286125" y="3640138"/>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3" name="Freeform 343"/>
          <p:cNvSpPr>
            <a:spLocks/>
          </p:cNvSpPr>
          <p:nvPr/>
        </p:nvSpPr>
        <p:spPr bwMode="auto">
          <a:xfrm>
            <a:off x="3289300" y="3635375"/>
            <a:ext cx="39688" cy="30163"/>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3"/>
                </a:lnTo>
                <a:lnTo>
                  <a:pt x="14" y="0"/>
                </a:lnTo>
                <a:lnTo>
                  <a:pt x="19" y="0"/>
                </a:lnTo>
                <a:lnTo>
                  <a:pt x="23" y="3"/>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4" name="Freeform 344"/>
          <p:cNvSpPr>
            <a:spLocks/>
          </p:cNvSpPr>
          <p:nvPr/>
        </p:nvSpPr>
        <p:spPr bwMode="auto">
          <a:xfrm>
            <a:off x="3302000" y="3632200"/>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5" name="Freeform 345"/>
          <p:cNvSpPr>
            <a:spLocks/>
          </p:cNvSpPr>
          <p:nvPr/>
        </p:nvSpPr>
        <p:spPr bwMode="auto">
          <a:xfrm>
            <a:off x="3309938" y="3632200"/>
            <a:ext cx="26987" cy="26988"/>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4" y="2"/>
                </a:lnTo>
                <a:lnTo>
                  <a:pt x="17" y="6"/>
                </a:lnTo>
                <a:lnTo>
                  <a:pt x="17" y="11"/>
                </a:lnTo>
                <a:lnTo>
                  <a:pt x="14"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6" name="Freeform 346"/>
          <p:cNvSpPr>
            <a:spLocks/>
          </p:cNvSpPr>
          <p:nvPr/>
        </p:nvSpPr>
        <p:spPr bwMode="auto">
          <a:xfrm>
            <a:off x="3311525" y="36306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7" name="Freeform 347"/>
          <p:cNvSpPr>
            <a:spLocks/>
          </p:cNvSpPr>
          <p:nvPr/>
        </p:nvSpPr>
        <p:spPr bwMode="auto">
          <a:xfrm>
            <a:off x="3317875" y="362902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8" name="Freeform 348"/>
          <p:cNvSpPr>
            <a:spLocks/>
          </p:cNvSpPr>
          <p:nvPr/>
        </p:nvSpPr>
        <p:spPr bwMode="auto">
          <a:xfrm>
            <a:off x="3322638" y="36258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9" name="Freeform 349"/>
          <p:cNvSpPr>
            <a:spLocks/>
          </p:cNvSpPr>
          <p:nvPr/>
        </p:nvSpPr>
        <p:spPr bwMode="auto">
          <a:xfrm>
            <a:off x="3328988" y="3624263"/>
            <a:ext cx="36512"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7" y="1"/>
                </a:lnTo>
                <a:lnTo>
                  <a:pt x="13" y="0"/>
                </a:lnTo>
                <a:lnTo>
                  <a:pt x="19" y="1"/>
                </a:lnTo>
                <a:lnTo>
                  <a:pt x="21" y="4"/>
                </a:lnTo>
                <a:lnTo>
                  <a:pt x="23" y="10"/>
                </a:lnTo>
                <a:lnTo>
                  <a:pt x="20" y="14"/>
                </a:lnTo>
                <a:lnTo>
                  <a:pt x="16"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0" name="Freeform 350"/>
          <p:cNvSpPr>
            <a:spLocks/>
          </p:cNvSpPr>
          <p:nvPr/>
        </p:nvSpPr>
        <p:spPr bwMode="auto">
          <a:xfrm>
            <a:off x="3340100" y="3619500"/>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7"/>
                </a:lnTo>
                <a:lnTo>
                  <a:pt x="0" y="11"/>
                </a:lnTo>
                <a:lnTo>
                  <a:pt x="1" y="7"/>
                </a:lnTo>
                <a:lnTo>
                  <a:pt x="5" y="3"/>
                </a:lnTo>
                <a:lnTo>
                  <a:pt x="13" y="0"/>
                </a:lnTo>
                <a:lnTo>
                  <a:pt x="19" y="0"/>
                </a:lnTo>
                <a:lnTo>
                  <a:pt x="23" y="3"/>
                </a:lnTo>
                <a:lnTo>
                  <a:pt x="24" y="8"/>
                </a:lnTo>
                <a:lnTo>
                  <a:pt x="23" y="13"/>
                </a:lnTo>
                <a:lnTo>
                  <a:pt x="19" y="17"/>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1" name="Freeform 351"/>
          <p:cNvSpPr>
            <a:spLocks/>
          </p:cNvSpPr>
          <p:nvPr/>
        </p:nvSpPr>
        <p:spPr bwMode="auto">
          <a:xfrm>
            <a:off x="3352800" y="36179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2" name="Freeform 352"/>
          <p:cNvSpPr>
            <a:spLocks/>
          </p:cNvSpPr>
          <p:nvPr/>
        </p:nvSpPr>
        <p:spPr bwMode="auto">
          <a:xfrm>
            <a:off x="3359150" y="361632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3" name="Freeform 353"/>
          <p:cNvSpPr>
            <a:spLocks/>
          </p:cNvSpPr>
          <p:nvPr/>
        </p:nvSpPr>
        <p:spPr bwMode="auto">
          <a:xfrm>
            <a:off x="3365500" y="36131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4" name="Freeform 354"/>
          <p:cNvSpPr>
            <a:spLocks/>
          </p:cNvSpPr>
          <p:nvPr/>
        </p:nvSpPr>
        <p:spPr bwMode="auto">
          <a:xfrm>
            <a:off x="3370263" y="36115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5" name="Freeform 355"/>
          <p:cNvSpPr>
            <a:spLocks/>
          </p:cNvSpPr>
          <p:nvPr/>
        </p:nvSpPr>
        <p:spPr bwMode="auto">
          <a:xfrm>
            <a:off x="3373438" y="360997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6" name="Freeform 356"/>
          <p:cNvSpPr>
            <a:spLocks/>
          </p:cNvSpPr>
          <p:nvPr/>
        </p:nvSpPr>
        <p:spPr bwMode="auto">
          <a:xfrm>
            <a:off x="3378200" y="3606800"/>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7" name="Freeform 357"/>
          <p:cNvSpPr>
            <a:spLocks/>
          </p:cNvSpPr>
          <p:nvPr/>
        </p:nvSpPr>
        <p:spPr bwMode="auto">
          <a:xfrm>
            <a:off x="3386138" y="360521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8" name="Freeform 358"/>
          <p:cNvSpPr>
            <a:spLocks/>
          </p:cNvSpPr>
          <p:nvPr/>
        </p:nvSpPr>
        <p:spPr bwMode="auto">
          <a:xfrm>
            <a:off x="3390900" y="36020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9" name="Freeform 359"/>
          <p:cNvSpPr>
            <a:spLocks/>
          </p:cNvSpPr>
          <p:nvPr/>
        </p:nvSpPr>
        <p:spPr bwMode="auto">
          <a:xfrm>
            <a:off x="3397250" y="3602038"/>
            <a:ext cx="28575" cy="26987"/>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0" name="Freeform 360"/>
          <p:cNvSpPr>
            <a:spLocks/>
          </p:cNvSpPr>
          <p:nvPr/>
        </p:nvSpPr>
        <p:spPr bwMode="auto">
          <a:xfrm>
            <a:off x="3400425" y="359886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2"/>
                </a:lnTo>
                <a:lnTo>
                  <a:pt x="12" y="0"/>
                </a:lnTo>
                <a:lnTo>
                  <a:pt x="16" y="0"/>
                </a:lnTo>
                <a:lnTo>
                  <a:pt x="21" y="2"/>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1" name="Freeform 361"/>
          <p:cNvSpPr>
            <a:spLocks/>
          </p:cNvSpPr>
          <p:nvPr/>
        </p:nvSpPr>
        <p:spPr bwMode="auto">
          <a:xfrm>
            <a:off x="3409950" y="359568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2" name="Freeform 362"/>
          <p:cNvSpPr>
            <a:spLocks/>
          </p:cNvSpPr>
          <p:nvPr/>
        </p:nvSpPr>
        <p:spPr bwMode="auto">
          <a:xfrm>
            <a:off x="3416300" y="35941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3" name="Freeform 363"/>
          <p:cNvSpPr>
            <a:spLocks/>
          </p:cNvSpPr>
          <p:nvPr/>
        </p:nvSpPr>
        <p:spPr bwMode="auto">
          <a:xfrm>
            <a:off x="3421063" y="3594100"/>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4" name="Freeform 364"/>
          <p:cNvSpPr>
            <a:spLocks/>
          </p:cNvSpPr>
          <p:nvPr/>
        </p:nvSpPr>
        <p:spPr bwMode="auto">
          <a:xfrm>
            <a:off x="3425825" y="3589338"/>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4"/>
                </a:lnTo>
                <a:lnTo>
                  <a:pt x="9" y="2"/>
                </a:lnTo>
                <a:lnTo>
                  <a:pt x="15" y="0"/>
                </a:lnTo>
                <a:lnTo>
                  <a:pt x="19" y="3"/>
                </a:lnTo>
                <a:lnTo>
                  <a:pt x="22" y="7"/>
                </a:lnTo>
                <a:lnTo>
                  <a:pt x="20" y="13"/>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5" name="Freeform 365"/>
          <p:cNvSpPr>
            <a:spLocks/>
          </p:cNvSpPr>
          <p:nvPr/>
        </p:nvSpPr>
        <p:spPr bwMode="auto">
          <a:xfrm>
            <a:off x="3433763" y="3589338"/>
            <a:ext cx="30162"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7" y="2"/>
                </a:lnTo>
                <a:lnTo>
                  <a:pt x="19" y="6"/>
                </a:lnTo>
                <a:lnTo>
                  <a:pt x="19" y="11"/>
                </a:lnTo>
                <a:lnTo>
                  <a:pt x="17"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6" name="Freeform 366"/>
          <p:cNvSpPr>
            <a:spLocks/>
          </p:cNvSpPr>
          <p:nvPr/>
        </p:nvSpPr>
        <p:spPr bwMode="auto">
          <a:xfrm>
            <a:off x="3438525" y="35877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7" name="Freeform 367"/>
          <p:cNvSpPr>
            <a:spLocks/>
          </p:cNvSpPr>
          <p:nvPr/>
        </p:nvSpPr>
        <p:spPr bwMode="auto">
          <a:xfrm>
            <a:off x="3443288" y="358616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0"/>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8" name="Freeform 368"/>
          <p:cNvSpPr>
            <a:spLocks/>
          </p:cNvSpPr>
          <p:nvPr/>
        </p:nvSpPr>
        <p:spPr bwMode="auto">
          <a:xfrm>
            <a:off x="3446463" y="3582988"/>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9" name="Freeform 369"/>
          <p:cNvSpPr>
            <a:spLocks/>
          </p:cNvSpPr>
          <p:nvPr/>
        </p:nvSpPr>
        <p:spPr bwMode="auto">
          <a:xfrm>
            <a:off x="3452813" y="3581400"/>
            <a:ext cx="38100" cy="28575"/>
          </a:xfrm>
          <a:custGeom>
            <a:avLst/>
            <a:gdLst>
              <a:gd name="T0" fmla="*/ 2147483647 w 24"/>
              <a:gd name="T1" fmla="*/ 2147483647 h 18"/>
              <a:gd name="T2" fmla="*/ 2147483647 w 24"/>
              <a:gd name="T3" fmla="*/ 2147483647 h 18"/>
              <a:gd name="T4" fmla="*/ 2147483647 w 24"/>
              <a:gd name="T5" fmla="*/ 2147483647 h 18"/>
              <a:gd name="T6" fmla="*/ 0 w 24"/>
              <a:gd name="T7" fmla="*/ 2147483647 h 18"/>
              <a:gd name="T8" fmla="*/ 2147483647 w 24"/>
              <a:gd name="T9" fmla="*/ 2147483647 h 18"/>
              <a:gd name="T10" fmla="*/ 2147483647 w 24"/>
              <a:gd name="T11" fmla="*/ 2147483647 h 18"/>
              <a:gd name="T12" fmla="*/ 2147483647 w 24"/>
              <a:gd name="T13" fmla="*/ 0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5" y="16"/>
                </a:lnTo>
                <a:lnTo>
                  <a:pt x="2" y="13"/>
                </a:lnTo>
                <a:lnTo>
                  <a:pt x="0" y="8"/>
                </a:lnTo>
                <a:lnTo>
                  <a:pt x="3" y="4"/>
                </a:lnTo>
                <a:lnTo>
                  <a:pt x="7" y="1"/>
                </a:lnTo>
                <a:lnTo>
                  <a:pt x="14" y="0"/>
                </a:lnTo>
                <a:lnTo>
                  <a:pt x="19" y="1"/>
                </a:lnTo>
                <a:lnTo>
                  <a:pt x="22" y="4"/>
                </a:lnTo>
                <a:lnTo>
                  <a:pt x="24" y="9"/>
                </a:lnTo>
                <a:lnTo>
                  <a:pt x="21" y="13"/>
                </a:lnTo>
                <a:lnTo>
                  <a:pt x="17"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0" name="Freeform 370"/>
          <p:cNvSpPr>
            <a:spLocks/>
          </p:cNvSpPr>
          <p:nvPr/>
        </p:nvSpPr>
        <p:spPr bwMode="auto">
          <a:xfrm>
            <a:off x="3463925" y="3579813"/>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1" name="Freeform 371"/>
          <p:cNvSpPr>
            <a:spLocks/>
          </p:cNvSpPr>
          <p:nvPr/>
        </p:nvSpPr>
        <p:spPr bwMode="auto">
          <a:xfrm>
            <a:off x="3468688" y="357505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7"/>
                </a:moveTo>
                <a:lnTo>
                  <a:pt x="7" y="19"/>
                </a:lnTo>
                <a:lnTo>
                  <a:pt x="3" y="16"/>
                </a:lnTo>
                <a:lnTo>
                  <a:pt x="0" y="12"/>
                </a:lnTo>
                <a:lnTo>
                  <a:pt x="1" y="7"/>
                </a:lnTo>
                <a:lnTo>
                  <a:pt x="4" y="4"/>
                </a:lnTo>
                <a:lnTo>
                  <a:pt x="9" y="1"/>
                </a:lnTo>
                <a:lnTo>
                  <a:pt x="15" y="0"/>
                </a:lnTo>
                <a:lnTo>
                  <a:pt x="19" y="3"/>
                </a:lnTo>
                <a:lnTo>
                  <a:pt x="22" y="7"/>
                </a:lnTo>
                <a:lnTo>
                  <a:pt x="20" y="12"/>
                </a:lnTo>
                <a:lnTo>
                  <a:pt x="18"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2" name="Freeform 372"/>
          <p:cNvSpPr>
            <a:spLocks/>
          </p:cNvSpPr>
          <p:nvPr/>
        </p:nvSpPr>
        <p:spPr bwMode="auto">
          <a:xfrm>
            <a:off x="3476625" y="35750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3" name="Freeform 373"/>
          <p:cNvSpPr>
            <a:spLocks/>
          </p:cNvSpPr>
          <p:nvPr/>
        </p:nvSpPr>
        <p:spPr bwMode="auto">
          <a:xfrm>
            <a:off x="3481388" y="35718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4" name="Freeform 374"/>
          <p:cNvSpPr>
            <a:spLocks/>
          </p:cNvSpPr>
          <p:nvPr/>
        </p:nvSpPr>
        <p:spPr bwMode="auto">
          <a:xfrm>
            <a:off x="3487738" y="3562350"/>
            <a:ext cx="52387" cy="36513"/>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5" name="Freeform 375"/>
          <p:cNvSpPr>
            <a:spLocks/>
          </p:cNvSpPr>
          <p:nvPr/>
        </p:nvSpPr>
        <p:spPr bwMode="auto">
          <a:xfrm>
            <a:off x="3513138" y="3559175"/>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6" name="Freeform 376"/>
          <p:cNvSpPr>
            <a:spLocks/>
          </p:cNvSpPr>
          <p:nvPr/>
        </p:nvSpPr>
        <p:spPr bwMode="auto">
          <a:xfrm>
            <a:off x="3522663" y="3556000"/>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0"/>
                </a:lnTo>
                <a:lnTo>
                  <a:pt x="1" y="5"/>
                </a:lnTo>
                <a:lnTo>
                  <a:pt x="5" y="2"/>
                </a:lnTo>
                <a:lnTo>
                  <a:pt x="15" y="0"/>
                </a:lnTo>
                <a:lnTo>
                  <a:pt x="20" y="0"/>
                </a:lnTo>
                <a:lnTo>
                  <a:pt x="24" y="4"/>
                </a:lnTo>
                <a:lnTo>
                  <a:pt x="26" y="8"/>
                </a:lnTo>
                <a:lnTo>
                  <a:pt x="24" y="13"/>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7" name="Freeform 377"/>
          <p:cNvSpPr>
            <a:spLocks/>
          </p:cNvSpPr>
          <p:nvPr/>
        </p:nvSpPr>
        <p:spPr bwMode="auto">
          <a:xfrm>
            <a:off x="3536950" y="3552825"/>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5" y="17"/>
                </a:lnTo>
                <a:lnTo>
                  <a:pt x="2" y="14"/>
                </a:lnTo>
                <a:lnTo>
                  <a:pt x="0" y="8"/>
                </a:lnTo>
                <a:lnTo>
                  <a:pt x="3" y="4"/>
                </a:lnTo>
                <a:lnTo>
                  <a:pt x="5" y="3"/>
                </a:lnTo>
                <a:lnTo>
                  <a:pt x="9" y="0"/>
                </a:lnTo>
                <a:lnTo>
                  <a:pt x="14" y="2"/>
                </a:lnTo>
                <a:lnTo>
                  <a:pt x="17" y="4"/>
                </a:lnTo>
                <a:lnTo>
                  <a:pt x="18" y="10"/>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8" name="Freeform 378"/>
          <p:cNvSpPr>
            <a:spLocks/>
          </p:cNvSpPr>
          <p:nvPr/>
        </p:nvSpPr>
        <p:spPr bwMode="auto">
          <a:xfrm>
            <a:off x="3540125" y="3552825"/>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9" name="Freeform 379"/>
          <p:cNvSpPr>
            <a:spLocks/>
          </p:cNvSpPr>
          <p:nvPr/>
        </p:nvSpPr>
        <p:spPr bwMode="auto">
          <a:xfrm>
            <a:off x="3544888" y="35512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0" name="Freeform 380"/>
          <p:cNvSpPr>
            <a:spLocks/>
          </p:cNvSpPr>
          <p:nvPr/>
        </p:nvSpPr>
        <p:spPr bwMode="auto">
          <a:xfrm>
            <a:off x="3548063" y="3544888"/>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3"/>
                </a:lnTo>
                <a:lnTo>
                  <a:pt x="26" y="7"/>
                </a:lnTo>
                <a:lnTo>
                  <a:pt x="25" y="12"/>
                </a:lnTo>
                <a:lnTo>
                  <a:pt x="21"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1" name="Freeform 381"/>
          <p:cNvSpPr>
            <a:spLocks/>
          </p:cNvSpPr>
          <p:nvPr/>
        </p:nvSpPr>
        <p:spPr bwMode="auto">
          <a:xfrm>
            <a:off x="3563938" y="354171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2" name="Freeform 382"/>
          <p:cNvSpPr>
            <a:spLocks/>
          </p:cNvSpPr>
          <p:nvPr/>
        </p:nvSpPr>
        <p:spPr bwMode="auto">
          <a:xfrm>
            <a:off x="3567113" y="3540125"/>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3" name="Freeform 383"/>
          <p:cNvSpPr>
            <a:spLocks/>
          </p:cNvSpPr>
          <p:nvPr/>
        </p:nvSpPr>
        <p:spPr bwMode="auto">
          <a:xfrm>
            <a:off x="3575050" y="354012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0" y="0"/>
                </a:lnTo>
                <a:lnTo>
                  <a:pt x="16" y="1"/>
                </a:lnTo>
                <a:lnTo>
                  <a:pt x="19" y="6"/>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4" name="Freeform 384"/>
          <p:cNvSpPr>
            <a:spLocks/>
          </p:cNvSpPr>
          <p:nvPr/>
        </p:nvSpPr>
        <p:spPr bwMode="auto">
          <a:xfrm>
            <a:off x="3578225" y="3538538"/>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2" y="5"/>
                </a:lnTo>
                <a:lnTo>
                  <a:pt x="4" y="2"/>
                </a:lnTo>
                <a:lnTo>
                  <a:pt x="7" y="1"/>
                </a:lnTo>
                <a:lnTo>
                  <a:pt x="12" y="0"/>
                </a:lnTo>
                <a:lnTo>
                  <a:pt x="17"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5" name="Freeform 385"/>
          <p:cNvSpPr>
            <a:spLocks/>
          </p:cNvSpPr>
          <p:nvPr/>
        </p:nvSpPr>
        <p:spPr bwMode="auto">
          <a:xfrm>
            <a:off x="3582988" y="35353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6" name="Freeform 386"/>
          <p:cNvSpPr>
            <a:spLocks/>
          </p:cNvSpPr>
          <p:nvPr/>
        </p:nvSpPr>
        <p:spPr bwMode="auto">
          <a:xfrm>
            <a:off x="3587750" y="3529013"/>
            <a:ext cx="42863"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8"/>
                </a:lnTo>
                <a:lnTo>
                  <a:pt x="5" y="4"/>
                </a:lnTo>
                <a:lnTo>
                  <a:pt x="16" y="0"/>
                </a:lnTo>
                <a:lnTo>
                  <a:pt x="21" y="0"/>
                </a:lnTo>
                <a:lnTo>
                  <a:pt x="25" y="3"/>
                </a:lnTo>
                <a:lnTo>
                  <a:pt x="27" y="8"/>
                </a:lnTo>
                <a:lnTo>
                  <a:pt x="25" y="13"/>
                </a:lnTo>
                <a:lnTo>
                  <a:pt x="21"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7" name="Freeform 387"/>
          <p:cNvSpPr>
            <a:spLocks/>
          </p:cNvSpPr>
          <p:nvPr/>
        </p:nvSpPr>
        <p:spPr bwMode="auto">
          <a:xfrm>
            <a:off x="3605213" y="3527425"/>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9"/>
                </a:lnTo>
                <a:lnTo>
                  <a:pt x="1" y="4"/>
                </a:lnTo>
                <a:lnTo>
                  <a:pt x="6" y="1"/>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8" name="Freeform 388"/>
          <p:cNvSpPr>
            <a:spLocks/>
          </p:cNvSpPr>
          <p:nvPr/>
        </p:nvSpPr>
        <p:spPr bwMode="auto">
          <a:xfrm>
            <a:off x="3613150" y="3525838"/>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9" name="Freeform 389"/>
          <p:cNvSpPr>
            <a:spLocks/>
          </p:cNvSpPr>
          <p:nvPr/>
        </p:nvSpPr>
        <p:spPr bwMode="auto">
          <a:xfrm>
            <a:off x="3617913" y="35226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0" name="Freeform 390"/>
          <p:cNvSpPr>
            <a:spLocks/>
          </p:cNvSpPr>
          <p:nvPr/>
        </p:nvSpPr>
        <p:spPr bwMode="auto">
          <a:xfrm>
            <a:off x="3621088" y="3522663"/>
            <a:ext cx="30162"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9" y="17"/>
                </a:moveTo>
                <a:lnTo>
                  <a:pt x="3" y="15"/>
                </a:lnTo>
                <a:lnTo>
                  <a:pt x="0" y="11"/>
                </a:lnTo>
                <a:lnTo>
                  <a:pt x="0" y="6"/>
                </a:lnTo>
                <a:lnTo>
                  <a:pt x="3" y="2"/>
                </a:lnTo>
                <a:lnTo>
                  <a:pt x="9" y="0"/>
                </a:lnTo>
                <a:lnTo>
                  <a:pt x="11" y="0"/>
                </a:lnTo>
                <a:lnTo>
                  <a:pt x="17" y="2"/>
                </a:lnTo>
                <a:lnTo>
                  <a:pt x="19" y="6"/>
                </a:lnTo>
                <a:lnTo>
                  <a:pt x="19" y="11"/>
                </a:lnTo>
                <a:lnTo>
                  <a:pt x="17" y="15"/>
                </a:lnTo>
                <a:lnTo>
                  <a:pt x="11" y="17"/>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1" name="Freeform 391"/>
          <p:cNvSpPr>
            <a:spLocks/>
          </p:cNvSpPr>
          <p:nvPr/>
        </p:nvSpPr>
        <p:spPr bwMode="auto">
          <a:xfrm>
            <a:off x="3625850" y="3517900"/>
            <a:ext cx="36513" cy="31750"/>
          </a:xfrm>
          <a:custGeom>
            <a:avLst/>
            <a:gdLst>
              <a:gd name="T0" fmla="*/ 2147483647 w 23"/>
              <a:gd name="T1" fmla="*/ 2147483647 h 20"/>
              <a:gd name="T2" fmla="*/ 2147483647 w 23"/>
              <a:gd name="T3" fmla="*/ 2147483647 h 20"/>
              <a:gd name="T4" fmla="*/ 2147483647 w 23"/>
              <a:gd name="T5" fmla="*/ 2147483647 h 20"/>
              <a:gd name="T6" fmla="*/ 0 w 23"/>
              <a:gd name="T7" fmla="*/ 2147483647 h 20"/>
              <a:gd name="T8" fmla="*/ 2147483647 w 23"/>
              <a:gd name="T9" fmla="*/ 2147483647 h 20"/>
              <a:gd name="T10" fmla="*/ 2147483647 w 23"/>
              <a:gd name="T11" fmla="*/ 2147483647 h 20"/>
              <a:gd name="T12" fmla="*/ 2147483647 w 23"/>
              <a:gd name="T13" fmla="*/ 0 h 20"/>
              <a:gd name="T14" fmla="*/ 2147483647 w 23"/>
              <a:gd name="T15" fmla="*/ 0 h 20"/>
              <a:gd name="T16" fmla="*/ 2147483647 w 23"/>
              <a:gd name="T17" fmla="*/ 2147483647 h 20"/>
              <a:gd name="T18" fmla="*/ 2147483647 w 23"/>
              <a:gd name="T19" fmla="*/ 2147483647 h 20"/>
              <a:gd name="T20" fmla="*/ 2147483647 w 23"/>
              <a:gd name="T21" fmla="*/ 2147483647 h 20"/>
              <a:gd name="T22" fmla="*/ 2147483647 w 23"/>
              <a:gd name="T23" fmla="*/ 2147483647 h 20"/>
              <a:gd name="T24" fmla="*/ 2147483647 w 23"/>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11" y="20"/>
                </a:moveTo>
                <a:lnTo>
                  <a:pt x="7" y="20"/>
                </a:lnTo>
                <a:lnTo>
                  <a:pt x="1" y="17"/>
                </a:lnTo>
                <a:lnTo>
                  <a:pt x="0" y="11"/>
                </a:lnTo>
                <a:lnTo>
                  <a:pt x="1" y="7"/>
                </a:lnTo>
                <a:lnTo>
                  <a:pt x="6" y="3"/>
                </a:lnTo>
                <a:lnTo>
                  <a:pt x="12" y="0"/>
                </a:lnTo>
                <a:lnTo>
                  <a:pt x="16" y="0"/>
                </a:lnTo>
                <a:lnTo>
                  <a:pt x="22" y="3"/>
                </a:lnTo>
                <a:lnTo>
                  <a:pt x="23" y="9"/>
                </a:lnTo>
                <a:lnTo>
                  <a:pt x="22" y="13"/>
                </a:lnTo>
                <a:lnTo>
                  <a:pt x="18"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2" name="Freeform 392"/>
          <p:cNvSpPr>
            <a:spLocks/>
          </p:cNvSpPr>
          <p:nvPr/>
        </p:nvSpPr>
        <p:spPr bwMode="auto">
          <a:xfrm>
            <a:off x="3636963" y="351631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3" name="Freeform 393"/>
          <p:cNvSpPr>
            <a:spLocks/>
          </p:cNvSpPr>
          <p:nvPr/>
        </p:nvSpPr>
        <p:spPr bwMode="auto">
          <a:xfrm>
            <a:off x="3641725" y="351472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4" name="Freeform 394"/>
          <p:cNvSpPr>
            <a:spLocks/>
          </p:cNvSpPr>
          <p:nvPr/>
        </p:nvSpPr>
        <p:spPr bwMode="auto">
          <a:xfrm>
            <a:off x="3644900" y="351472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5" name="Freeform 395"/>
          <p:cNvSpPr>
            <a:spLocks/>
          </p:cNvSpPr>
          <p:nvPr/>
        </p:nvSpPr>
        <p:spPr bwMode="auto">
          <a:xfrm>
            <a:off x="3649663" y="351155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6" name="Freeform 396"/>
          <p:cNvSpPr>
            <a:spLocks/>
          </p:cNvSpPr>
          <p:nvPr/>
        </p:nvSpPr>
        <p:spPr bwMode="auto">
          <a:xfrm>
            <a:off x="3654425" y="35099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7" name="Freeform 397"/>
          <p:cNvSpPr>
            <a:spLocks/>
          </p:cNvSpPr>
          <p:nvPr/>
        </p:nvSpPr>
        <p:spPr bwMode="auto">
          <a:xfrm>
            <a:off x="3660775" y="3505200"/>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7"/>
                </a:lnTo>
                <a:lnTo>
                  <a:pt x="0" y="11"/>
                </a:lnTo>
                <a:lnTo>
                  <a:pt x="1" y="7"/>
                </a:lnTo>
                <a:lnTo>
                  <a:pt x="5" y="3"/>
                </a:lnTo>
                <a:lnTo>
                  <a:pt x="13" y="0"/>
                </a:lnTo>
                <a:lnTo>
                  <a:pt x="19" y="0"/>
                </a:lnTo>
                <a:lnTo>
                  <a:pt x="23" y="3"/>
                </a:lnTo>
                <a:lnTo>
                  <a:pt x="24" y="8"/>
                </a:lnTo>
                <a:lnTo>
                  <a:pt x="23" y="13"/>
                </a:lnTo>
                <a:lnTo>
                  <a:pt x="19"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8" name="Freeform 398"/>
          <p:cNvSpPr>
            <a:spLocks/>
          </p:cNvSpPr>
          <p:nvPr/>
        </p:nvSpPr>
        <p:spPr bwMode="auto">
          <a:xfrm>
            <a:off x="3673475" y="3502025"/>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0"/>
                </a:lnTo>
                <a:lnTo>
                  <a:pt x="16"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9" name="Freeform 399"/>
          <p:cNvSpPr>
            <a:spLocks/>
          </p:cNvSpPr>
          <p:nvPr/>
        </p:nvSpPr>
        <p:spPr bwMode="auto">
          <a:xfrm>
            <a:off x="3679825" y="34988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0" name="Freeform 400"/>
          <p:cNvSpPr>
            <a:spLocks/>
          </p:cNvSpPr>
          <p:nvPr/>
        </p:nvSpPr>
        <p:spPr bwMode="auto">
          <a:xfrm>
            <a:off x="3686175" y="3498850"/>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1" name="Freeform 401"/>
          <p:cNvSpPr>
            <a:spLocks/>
          </p:cNvSpPr>
          <p:nvPr/>
        </p:nvSpPr>
        <p:spPr bwMode="auto">
          <a:xfrm>
            <a:off x="3690938" y="34972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2" name="Freeform 402"/>
          <p:cNvSpPr>
            <a:spLocks/>
          </p:cNvSpPr>
          <p:nvPr/>
        </p:nvSpPr>
        <p:spPr bwMode="auto">
          <a:xfrm>
            <a:off x="3697288" y="3495675"/>
            <a:ext cx="28575" cy="26988"/>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3" y="14"/>
                </a:moveTo>
                <a:lnTo>
                  <a:pt x="9" y="17"/>
                </a:lnTo>
                <a:lnTo>
                  <a:pt x="4" y="16"/>
                </a:lnTo>
                <a:lnTo>
                  <a:pt x="1" y="13"/>
                </a:lnTo>
                <a:lnTo>
                  <a:pt x="0" y="8"/>
                </a:lnTo>
                <a:lnTo>
                  <a:pt x="3" y="4"/>
                </a:lnTo>
                <a:lnTo>
                  <a:pt x="4" y="2"/>
                </a:lnTo>
                <a:lnTo>
                  <a:pt x="8" y="0"/>
                </a:lnTo>
                <a:lnTo>
                  <a:pt x="13" y="1"/>
                </a:lnTo>
                <a:lnTo>
                  <a:pt x="16" y="4"/>
                </a:lnTo>
                <a:lnTo>
                  <a:pt x="18" y="9"/>
                </a:lnTo>
                <a:lnTo>
                  <a:pt x="15" y="13"/>
                </a:lnTo>
                <a:lnTo>
                  <a:pt x="13"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3" name="Freeform 403"/>
          <p:cNvSpPr>
            <a:spLocks/>
          </p:cNvSpPr>
          <p:nvPr/>
        </p:nvSpPr>
        <p:spPr bwMode="auto">
          <a:xfrm>
            <a:off x="3698875" y="349091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4" name="Freeform 404"/>
          <p:cNvSpPr>
            <a:spLocks/>
          </p:cNvSpPr>
          <p:nvPr/>
        </p:nvSpPr>
        <p:spPr bwMode="auto">
          <a:xfrm>
            <a:off x="3709988" y="34877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5" name="Freeform 405"/>
          <p:cNvSpPr>
            <a:spLocks/>
          </p:cNvSpPr>
          <p:nvPr/>
        </p:nvSpPr>
        <p:spPr bwMode="auto">
          <a:xfrm>
            <a:off x="3716338" y="348615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6" name="Freeform 406"/>
          <p:cNvSpPr>
            <a:spLocks/>
          </p:cNvSpPr>
          <p:nvPr/>
        </p:nvSpPr>
        <p:spPr bwMode="auto">
          <a:xfrm>
            <a:off x="3721100" y="3484563"/>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7" name="Freeform 407"/>
          <p:cNvSpPr>
            <a:spLocks/>
          </p:cNvSpPr>
          <p:nvPr/>
        </p:nvSpPr>
        <p:spPr bwMode="auto">
          <a:xfrm>
            <a:off x="3727450" y="34813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8" name="Freeform 408"/>
          <p:cNvSpPr>
            <a:spLocks/>
          </p:cNvSpPr>
          <p:nvPr/>
        </p:nvSpPr>
        <p:spPr bwMode="auto">
          <a:xfrm>
            <a:off x="3733800" y="347821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9" name="Freeform 409"/>
          <p:cNvSpPr>
            <a:spLocks/>
          </p:cNvSpPr>
          <p:nvPr/>
        </p:nvSpPr>
        <p:spPr bwMode="auto">
          <a:xfrm>
            <a:off x="3744913" y="34750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0" name="Freeform 410"/>
          <p:cNvSpPr>
            <a:spLocks/>
          </p:cNvSpPr>
          <p:nvPr/>
        </p:nvSpPr>
        <p:spPr bwMode="auto">
          <a:xfrm>
            <a:off x="3751263" y="3471863"/>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1" name="Freeform 411"/>
          <p:cNvSpPr>
            <a:spLocks/>
          </p:cNvSpPr>
          <p:nvPr/>
        </p:nvSpPr>
        <p:spPr bwMode="auto">
          <a:xfrm>
            <a:off x="3762375" y="3467100"/>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6"/>
                </a:lnTo>
                <a:lnTo>
                  <a:pt x="0" y="11"/>
                </a:lnTo>
                <a:lnTo>
                  <a:pt x="1" y="7"/>
                </a:lnTo>
                <a:lnTo>
                  <a:pt x="5" y="3"/>
                </a:lnTo>
                <a:lnTo>
                  <a:pt x="13" y="0"/>
                </a:lnTo>
                <a:lnTo>
                  <a:pt x="19" y="0"/>
                </a:lnTo>
                <a:lnTo>
                  <a:pt x="23" y="3"/>
                </a:lnTo>
                <a:lnTo>
                  <a:pt x="24"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2" name="Freeform 412"/>
          <p:cNvSpPr>
            <a:spLocks/>
          </p:cNvSpPr>
          <p:nvPr/>
        </p:nvSpPr>
        <p:spPr bwMode="auto">
          <a:xfrm>
            <a:off x="3775075" y="3465513"/>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4"/>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3" name="Freeform 413"/>
          <p:cNvSpPr>
            <a:spLocks/>
          </p:cNvSpPr>
          <p:nvPr/>
        </p:nvSpPr>
        <p:spPr bwMode="auto">
          <a:xfrm>
            <a:off x="3781425" y="3455988"/>
            <a:ext cx="47625" cy="34925"/>
          </a:xfrm>
          <a:custGeom>
            <a:avLst/>
            <a:gdLst>
              <a:gd name="T0" fmla="*/ 2147483647 w 30"/>
              <a:gd name="T1" fmla="*/ 2147483647 h 22"/>
              <a:gd name="T2" fmla="*/ 2147483647 w 30"/>
              <a:gd name="T3" fmla="*/ 2147483647 h 22"/>
              <a:gd name="T4" fmla="*/ 2147483647 w 30"/>
              <a:gd name="T5" fmla="*/ 2147483647 h 22"/>
              <a:gd name="T6" fmla="*/ 0 w 30"/>
              <a:gd name="T7" fmla="*/ 2147483647 h 22"/>
              <a:gd name="T8" fmla="*/ 2147483647 w 30"/>
              <a:gd name="T9" fmla="*/ 2147483647 h 22"/>
              <a:gd name="T10" fmla="*/ 2147483647 w 30"/>
              <a:gd name="T11" fmla="*/ 2147483647 h 22"/>
              <a:gd name="T12" fmla="*/ 2147483647 w 30"/>
              <a:gd name="T13" fmla="*/ 0 h 22"/>
              <a:gd name="T14" fmla="*/ 2147483647 w 30"/>
              <a:gd name="T15" fmla="*/ 0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1" y="19"/>
                </a:lnTo>
                <a:lnTo>
                  <a:pt x="0" y="14"/>
                </a:lnTo>
                <a:lnTo>
                  <a:pt x="1" y="10"/>
                </a:lnTo>
                <a:lnTo>
                  <a:pt x="5" y="6"/>
                </a:lnTo>
                <a:lnTo>
                  <a:pt x="19" y="0"/>
                </a:lnTo>
                <a:lnTo>
                  <a:pt x="23" y="0"/>
                </a:lnTo>
                <a:lnTo>
                  <a:pt x="28" y="3"/>
                </a:lnTo>
                <a:lnTo>
                  <a:pt x="30" y="8"/>
                </a:lnTo>
                <a:lnTo>
                  <a:pt x="28" y="12"/>
                </a:lnTo>
                <a:lnTo>
                  <a:pt x="24"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4" name="Freeform 414"/>
          <p:cNvSpPr>
            <a:spLocks/>
          </p:cNvSpPr>
          <p:nvPr/>
        </p:nvSpPr>
        <p:spPr bwMode="auto">
          <a:xfrm>
            <a:off x="3802063" y="3454400"/>
            <a:ext cx="33337"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5" name="Freeform 415"/>
          <p:cNvSpPr>
            <a:spLocks/>
          </p:cNvSpPr>
          <p:nvPr/>
        </p:nvSpPr>
        <p:spPr bwMode="auto">
          <a:xfrm>
            <a:off x="3810000" y="34512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3"/>
                </a:lnTo>
                <a:lnTo>
                  <a:pt x="14"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6" name="Freeform 416"/>
          <p:cNvSpPr>
            <a:spLocks/>
          </p:cNvSpPr>
          <p:nvPr/>
        </p:nvSpPr>
        <p:spPr bwMode="auto">
          <a:xfrm>
            <a:off x="3813175" y="344963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2"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7" name="Freeform 417"/>
          <p:cNvSpPr>
            <a:spLocks/>
          </p:cNvSpPr>
          <p:nvPr/>
        </p:nvSpPr>
        <p:spPr bwMode="auto">
          <a:xfrm>
            <a:off x="3822700" y="344805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8" name="Freeform 418"/>
          <p:cNvSpPr>
            <a:spLocks/>
          </p:cNvSpPr>
          <p:nvPr/>
        </p:nvSpPr>
        <p:spPr bwMode="auto">
          <a:xfrm>
            <a:off x="3825875" y="3443288"/>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9" name="Freeform 419"/>
          <p:cNvSpPr>
            <a:spLocks/>
          </p:cNvSpPr>
          <p:nvPr/>
        </p:nvSpPr>
        <p:spPr bwMode="auto">
          <a:xfrm>
            <a:off x="3835400" y="344170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0" name="Freeform 420"/>
          <p:cNvSpPr>
            <a:spLocks/>
          </p:cNvSpPr>
          <p:nvPr/>
        </p:nvSpPr>
        <p:spPr bwMode="auto">
          <a:xfrm>
            <a:off x="3840163" y="343852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8"/>
                </a:lnTo>
                <a:lnTo>
                  <a:pt x="19" y="12"/>
                </a:lnTo>
                <a:lnTo>
                  <a:pt x="14"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1" name="Freeform 421"/>
          <p:cNvSpPr>
            <a:spLocks/>
          </p:cNvSpPr>
          <p:nvPr/>
        </p:nvSpPr>
        <p:spPr bwMode="auto">
          <a:xfrm>
            <a:off x="3846513" y="34369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9"/>
                </a:lnTo>
                <a:lnTo>
                  <a:pt x="1" y="5"/>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2" name="Freeform 422"/>
          <p:cNvSpPr>
            <a:spLocks/>
          </p:cNvSpPr>
          <p:nvPr/>
        </p:nvSpPr>
        <p:spPr bwMode="auto">
          <a:xfrm>
            <a:off x="3852863" y="343535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3" name="Freeform 423"/>
          <p:cNvSpPr>
            <a:spLocks/>
          </p:cNvSpPr>
          <p:nvPr/>
        </p:nvSpPr>
        <p:spPr bwMode="auto">
          <a:xfrm>
            <a:off x="3856038" y="3435350"/>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4"/>
                </a:lnTo>
                <a:lnTo>
                  <a:pt x="0" y="10"/>
                </a:lnTo>
                <a:lnTo>
                  <a:pt x="0" y="5"/>
                </a:lnTo>
                <a:lnTo>
                  <a:pt x="3" y="1"/>
                </a:lnTo>
                <a:lnTo>
                  <a:pt x="9" y="0"/>
                </a:lnTo>
                <a:lnTo>
                  <a:pt x="11" y="0"/>
                </a:lnTo>
                <a:lnTo>
                  <a:pt x="17" y="1"/>
                </a:lnTo>
                <a:lnTo>
                  <a:pt x="19" y="5"/>
                </a:lnTo>
                <a:lnTo>
                  <a:pt x="19" y="10"/>
                </a:lnTo>
                <a:lnTo>
                  <a:pt x="17" y="14"/>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4" name="Freeform 424"/>
          <p:cNvSpPr>
            <a:spLocks/>
          </p:cNvSpPr>
          <p:nvPr/>
        </p:nvSpPr>
        <p:spPr bwMode="auto">
          <a:xfrm>
            <a:off x="3860800" y="3427413"/>
            <a:ext cx="39688" cy="33337"/>
          </a:xfrm>
          <a:custGeom>
            <a:avLst/>
            <a:gdLst>
              <a:gd name="T0" fmla="*/ 2147483647 w 25"/>
              <a:gd name="T1" fmla="*/ 2147483647 h 21"/>
              <a:gd name="T2" fmla="*/ 2147483647 w 25"/>
              <a:gd name="T3" fmla="*/ 2147483647 h 21"/>
              <a:gd name="T4" fmla="*/ 2147483647 w 25"/>
              <a:gd name="T5" fmla="*/ 2147483647 h 21"/>
              <a:gd name="T6" fmla="*/ 0 w 25"/>
              <a:gd name="T7" fmla="*/ 2147483647 h 21"/>
              <a:gd name="T8" fmla="*/ 2147483647 w 25"/>
              <a:gd name="T9" fmla="*/ 2147483647 h 21"/>
              <a:gd name="T10" fmla="*/ 2147483647 w 25"/>
              <a:gd name="T11" fmla="*/ 2147483647 h 21"/>
              <a:gd name="T12" fmla="*/ 2147483647 w 25"/>
              <a:gd name="T13" fmla="*/ 2147483647 h 21"/>
              <a:gd name="T14" fmla="*/ 2147483647 w 25"/>
              <a:gd name="T15" fmla="*/ 0 h 21"/>
              <a:gd name="T16" fmla="*/ 2147483647 w 25"/>
              <a:gd name="T17" fmla="*/ 2147483647 h 21"/>
              <a:gd name="T18" fmla="*/ 2147483647 w 25"/>
              <a:gd name="T19" fmla="*/ 2147483647 h 21"/>
              <a:gd name="T20" fmla="*/ 2147483647 w 25"/>
              <a:gd name="T21" fmla="*/ 2147483647 h 21"/>
              <a:gd name="T22" fmla="*/ 2147483647 w 25"/>
              <a:gd name="T23" fmla="*/ 2147483647 h 21"/>
              <a:gd name="T24" fmla="*/ 2147483647 w 2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2" y="19"/>
                </a:moveTo>
                <a:lnTo>
                  <a:pt x="7" y="21"/>
                </a:lnTo>
                <a:lnTo>
                  <a:pt x="3" y="18"/>
                </a:lnTo>
                <a:lnTo>
                  <a:pt x="0" y="14"/>
                </a:lnTo>
                <a:lnTo>
                  <a:pt x="1" y="9"/>
                </a:lnTo>
                <a:lnTo>
                  <a:pt x="4" y="6"/>
                </a:lnTo>
                <a:lnTo>
                  <a:pt x="12" y="2"/>
                </a:lnTo>
                <a:lnTo>
                  <a:pt x="18" y="0"/>
                </a:lnTo>
                <a:lnTo>
                  <a:pt x="22" y="3"/>
                </a:lnTo>
                <a:lnTo>
                  <a:pt x="25"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5" name="Freeform 425"/>
          <p:cNvSpPr>
            <a:spLocks/>
          </p:cNvSpPr>
          <p:nvPr/>
        </p:nvSpPr>
        <p:spPr bwMode="auto">
          <a:xfrm>
            <a:off x="3873500" y="3424238"/>
            <a:ext cx="39688" cy="30162"/>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6" name="Freeform 426"/>
          <p:cNvSpPr>
            <a:spLocks/>
          </p:cNvSpPr>
          <p:nvPr/>
        </p:nvSpPr>
        <p:spPr bwMode="auto">
          <a:xfrm>
            <a:off x="3886200" y="341947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7" name="Freeform 427"/>
          <p:cNvSpPr>
            <a:spLocks/>
          </p:cNvSpPr>
          <p:nvPr/>
        </p:nvSpPr>
        <p:spPr bwMode="auto">
          <a:xfrm>
            <a:off x="3895725" y="3417888"/>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8" name="Freeform 428"/>
          <p:cNvSpPr>
            <a:spLocks/>
          </p:cNvSpPr>
          <p:nvPr/>
        </p:nvSpPr>
        <p:spPr bwMode="auto">
          <a:xfrm>
            <a:off x="3903663" y="3413125"/>
            <a:ext cx="36512"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9" name="Freeform 429"/>
          <p:cNvSpPr>
            <a:spLocks/>
          </p:cNvSpPr>
          <p:nvPr/>
        </p:nvSpPr>
        <p:spPr bwMode="auto">
          <a:xfrm>
            <a:off x="3914775" y="3408363"/>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0" name="Freeform 430"/>
          <p:cNvSpPr>
            <a:spLocks/>
          </p:cNvSpPr>
          <p:nvPr/>
        </p:nvSpPr>
        <p:spPr bwMode="auto">
          <a:xfrm>
            <a:off x="3922713" y="340677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1" name="Freeform 431"/>
          <p:cNvSpPr>
            <a:spLocks/>
          </p:cNvSpPr>
          <p:nvPr/>
        </p:nvSpPr>
        <p:spPr bwMode="auto">
          <a:xfrm>
            <a:off x="3927475" y="3405188"/>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2" y="13"/>
                </a:lnTo>
                <a:lnTo>
                  <a:pt x="0" y="9"/>
                </a:lnTo>
                <a:lnTo>
                  <a:pt x="2" y="4"/>
                </a:lnTo>
                <a:lnTo>
                  <a:pt x="7" y="1"/>
                </a:lnTo>
                <a:lnTo>
                  <a:pt x="12" y="0"/>
                </a:lnTo>
                <a:lnTo>
                  <a:pt x="16" y="0"/>
                </a:lnTo>
                <a:lnTo>
                  <a:pt x="21" y="4"/>
                </a:lnTo>
                <a:lnTo>
                  <a:pt x="22" y="8"/>
                </a:lnTo>
                <a:lnTo>
                  <a:pt x="21"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2" name="Freeform 432"/>
          <p:cNvSpPr>
            <a:spLocks/>
          </p:cNvSpPr>
          <p:nvPr/>
        </p:nvSpPr>
        <p:spPr bwMode="auto">
          <a:xfrm>
            <a:off x="3937000" y="3402013"/>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3" name="Freeform 433"/>
          <p:cNvSpPr>
            <a:spLocks/>
          </p:cNvSpPr>
          <p:nvPr/>
        </p:nvSpPr>
        <p:spPr bwMode="auto">
          <a:xfrm>
            <a:off x="3940175" y="3400425"/>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4" name="Freeform 434"/>
          <p:cNvSpPr>
            <a:spLocks/>
          </p:cNvSpPr>
          <p:nvPr/>
        </p:nvSpPr>
        <p:spPr bwMode="auto">
          <a:xfrm>
            <a:off x="3946525" y="3389313"/>
            <a:ext cx="52388" cy="36512"/>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7"/>
                </a:lnTo>
                <a:lnTo>
                  <a:pt x="22" y="0"/>
                </a:lnTo>
                <a:lnTo>
                  <a:pt x="26" y="0"/>
                </a:lnTo>
                <a:lnTo>
                  <a:pt x="32" y="3"/>
                </a:lnTo>
                <a:lnTo>
                  <a:pt x="33" y="8"/>
                </a:lnTo>
                <a:lnTo>
                  <a:pt x="32" y="12"/>
                </a:lnTo>
                <a:lnTo>
                  <a:pt x="28"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5" name="Freeform 435"/>
          <p:cNvSpPr>
            <a:spLocks/>
          </p:cNvSpPr>
          <p:nvPr/>
        </p:nvSpPr>
        <p:spPr bwMode="auto">
          <a:xfrm>
            <a:off x="3973513" y="338772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6" name="Freeform 436"/>
          <p:cNvSpPr>
            <a:spLocks/>
          </p:cNvSpPr>
          <p:nvPr/>
        </p:nvSpPr>
        <p:spPr bwMode="auto">
          <a:xfrm>
            <a:off x="3979863" y="3384550"/>
            <a:ext cx="26987" cy="28575"/>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0 w 17"/>
              <a:gd name="T9" fmla="*/ 2147483647 h 18"/>
              <a:gd name="T10" fmla="*/ 2147483647 w 17"/>
              <a:gd name="T11" fmla="*/ 2147483647 h 18"/>
              <a:gd name="T12" fmla="*/ 2147483647 w 17"/>
              <a:gd name="T13" fmla="*/ 2147483647 h 18"/>
              <a:gd name="T14" fmla="*/ 2147483647 w 17"/>
              <a:gd name="T15" fmla="*/ 0 h 18"/>
              <a:gd name="T16" fmla="*/ 2147483647 w 17"/>
              <a:gd name="T17" fmla="*/ 2147483647 h 18"/>
              <a:gd name="T18" fmla="*/ 2147483647 w 17"/>
              <a:gd name="T19" fmla="*/ 2147483647 h 18"/>
              <a:gd name="T20" fmla="*/ 2147483647 w 17"/>
              <a:gd name="T21" fmla="*/ 2147483647 h 18"/>
              <a:gd name="T22" fmla="*/ 2147483647 w 17"/>
              <a:gd name="T23" fmla="*/ 2147483647 h 18"/>
              <a:gd name="T24" fmla="*/ 2147483647 w 1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7"/>
                </a:lnTo>
                <a:lnTo>
                  <a:pt x="1" y="14"/>
                </a:lnTo>
                <a:lnTo>
                  <a:pt x="0" y="8"/>
                </a:lnTo>
                <a:lnTo>
                  <a:pt x="2" y="4"/>
                </a:lnTo>
                <a:lnTo>
                  <a:pt x="4" y="3"/>
                </a:lnTo>
                <a:lnTo>
                  <a:pt x="8" y="0"/>
                </a:lnTo>
                <a:lnTo>
                  <a:pt x="13" y="2"/>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7" name="Freeform 437"/>
          <p:cNvSpPr>
            <a:spLocks/>
          </p:cNvSpPr>
          <p:nvPr/>
        </p:nvSpPr>
        <p:spPr bwMode="auto">
          <a:xfrm>
            <a:off x="3981450" y="338296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1" y="15"/>
                </a:lnTo>
                <a:lnTo>
                  <a:pt x="0" y="9"/>
                </a:lnTo>
                <a:lnTo>
                  <a:pt x="1"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8" name="Freeform 438"/>
          <p:cNvSpPr>
            <a:spLocks/>
          </p:cNvSpPr>
          <p:nvPr/>
        </p:nvSpPr>
        <p:spPr bwMode="auto">
          <a:xfrm>
            <a:off x="3987800" y="3381375"/>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9" name="Freeform 439"/>
          <p:cNvSpPr>
            <a:spLocks/>
          </p:cNvSpPr>
          <p:nvPr/>
        </p:nvSpPr>
        <p:spPr bwMode="auto">
          <a:xfrm>
            <a:off x="3994150" y="33782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2"/>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0" name="Freeform 440"/>
          <p:cNvSpPr>
            <a:spLocks/>
          </p:cNvSpPr>
          <p:nvPr/>
        </p:nvSpPr>
        <p:spPr bwMode="auto">
          <a:xfrm>
            <a:off x="3998913" y="3370263"/>
            <a:ext cx="46037" cy="34925"/>
          </a:xfrm>
          <a:custGeom>
            <a:avLst/>
            <a:gdLst>
              <a:gd name="T0" fmla="*/ 2147483647 w 29"/>
              <a:gd name="T1" fmla="*/ 2147483647 h 22"/>
              <a:gd name="T2" fmla="*/ 2147483647 w 29"/>
              <a:gd name="T3" fmla="*/ 2147483647 h 22"/>
              <a:gd name="T4" fmla="*/ 2147483647 w 29"/>
              <a:gd name="T5" fmla="*/ 2147483647 h 22"/>
              <a:gd name="T6" fmla="*/ 0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0 h 22"/>
              <a:gd name="T16" fmla="*/ 2147483647 w 29"/>
              <a:gd name="T17" fmla="*/ 2147483647 h 22"/>
              <a:gd name="T18" fmla="*/ 2147483647 w 29"/>
              <a:gd name="T19" fmla="*/ 2147483647 h 22"/>
              <a:gd name="T20" fmla="*/ 2147483647 w 29"/>
              <a:gd name="T21" fmla="*/ 2147483647 h 22"/>
              <a:gd name="T22" fmla="*/ 2147483647 w 29"/>
              <a:gd name="T23" fmla="*/ 2147483647 h 22"/>
              <a:gd name="T24" fmla="*/ 2147483647 w 29"/>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1" y="9"/>
                </a:lnTo>
                <a:lnTo>
                  <a:pt x="5" y="7"/>
                </a:lnTo>
                <a:lnTo>
                  <a:pt x="18" y="1"/>
                </a:lnTo>
                <a:lnTo>
                  <a:pt x="22" y="0"/>
                </a:lnTo>
                <a:lnTo>
                  <a:pt x="26" y="3"/>
                </a:lnTo>
                <a:lnTo>
                  <a:pt x="29" y="7"/>
                </a:lnTo>
                <a:lnTo>
                  <a:pt x="27" y="12"/>
                </a:lnTo>
                <a:lnTo>
                  <a:pt x="23" y="15"/>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1" name="Freeform 441"/>
          <p:cNvSpPr>
            <a:spLocks/>
          </p:cNvSpPr>
          <p:nvPr/>
        </p:nvSpPr>
        <p:spPr bwMode="auto">
          <a:xfrm>
            <a:off x="4017963" y="3370263"/>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2" name="Freeform 442"/>
          <p:cNvSpPr>
            <a:spLocks/>
          </p:cNvSpPr>
          <p:nvPr/>
        </p:nvSpPr>
        <p:spPr bwMode="auto">
          <a:xfrm>
            <a:off x="4022725" y="33670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3" name="Freeform 443"/>
          <p:cNvSpPr>
            <a:spLocks/>
          </p:cNvSpPr>
          <p:nvPr/>
        </p:nvSpPr>
        <p:spPr bwMode="auto">
          <a:xfrm>
            <a:off x="4029075" y="3360738"/>
            <a:ext cx="38100" cy="33337"/>
          </a:xfrm>
          <a:custGeom>
            <a:avLst/>
            <a:gdLst>
              <a:gd name="T0" fmla="*/ 2147483647 w 24"/>
              <a:gd name="T1" fmla="*/ 2147483647 h 21"/>
              <a:gd name="T2" fmla="*/ 2147483647 w 24"/>
              <a:gd name="T3" fmla="*/ 2147483647 h 21"/>
              <a:gd name="T4" fmla="*/ 2147483647 w 24"/>
              <a:gd name="T5" fmla="*/ 2147483647 h 21"/>
              <a:gd name="T6" fmla="*/ 0 w 24"/>
              <a:gd name="T7" fmla="*/ 2147483647 h 21"/>
              <a:gd name="T8" fmla="*/ 2147483647 w 24"/>
              <a:gd name="T9" fmla="*/ 2147483647 h 21"/>
              <a:gd name="T10" fmla="*/ 2147483647 w 24"/>
              <a:gd name="T11" fmla="*/ 2147483647 h 21"/>
              <a:gd name="T12" fmla="*/ 2147483647 w 24"/>
              <a:gd name="T13" fmla="*/ 2147483647 h 21"/>
              <a:gd name="T14" fmla="*/ 2147483647 w 24"/>
              <a:gd name="T15" fmla="*/ 0 h 21"/>
              <a:gd name="T16" fmla="*/ 2147483647 w 24"/>
              <a:gd name="T17" fmla="*/ 2147483647 h 21"/>
              <a:gd name="T18" fmla="*/ 2147483647 w 24"/>
              <a:gd name="T19" fmla="*/ 2147483647 h 21"/>
              <a:gd name="T20" fmla="*/ 2147483647 w 24"/>
              <a:gd name="T21" fmla="*/ 2147483647 h 21"/>
              <a:gd name="T22" fmla="*/ 2147483647 w 24"/>
              <a:gd name="T23" fmla="*/ 2147483647 h 21"/>
              <a:gd name="T24" fmla="*/ 2147483647 w 24"/>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12" y="19"/>
                </a:moveTo>
                <a:lnTo>
                  <a:pt x="7" y="21"/>
                </a:lnTo>
                <a:lnTo>
                  <a:pt x="3" y="18"/>
                </a:lnTo>
                <a:lnTo>
                  <a:pt x="0" y="14"/>
                </a:lnTo>
                <a:lnTo>
                  <a:pt x="1" y="9"/>
                </a:lnTo>
                <a:lnTo>
                  <a:pt x="4" y="6"/>
                </a:lnTo>
                <a:lnTo>
                  <a:pt x="12" y="2"/>
                </a:lnTo>
                <a:lnTo>
                  <a:pt x="18" y="0"/>
                </a:lnTo>
                <a:lnTo>
                  <a:pt x="22" y="3"/>
                </a:lnTo>
                <a:lnTo>
                  <a:pt x="24"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4" name="Freeform 444"/>
          <p:cNvSpPr>
            <a:spLocks/>
          </p:cNvSpPr>
          <p:nvPr/>
        </p:nvSpPr>
        <p:spPr bwMode="auto">
          <a:xfrm>
            <a:off x="4041775" y="3351213"/>
            <a:ext cx="52388" cy="36512"/>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0"/>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5" name="Freeform 445"/>
          <p:cNvSpPr>
            <a:spLocks/>
          </p:cNvSpPr>
          <p:nvPr/>
        </p:nvSpPr>
        <p:spPr bwMode="auto">
          <a:xfrm>
            <a:off x="4067175" y="334803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6" name="Freeform 446"/>
          <p:cNvSpPr>
            <a:spLocks/>
          </p:cNvSpPr>
          <p:nvPr/>
        </p:nvSpPr>
        <p:spPr bwMode="auto">
          <a:xfrm>
            <a:off x="4075113" y="3341688"/>
            <a:ext cx="39687" cy="33337"/>
          </a:xfrm>
          <a:custGeom>
            <a:avLst/>
            <a:gdLst>
              <a:gd name="T0" fmla="*/ 2147483647 w 25"/>
              <a:gd name="T1" fmla="*/ 2147483647 h 21"/>
              <a:gd name="T2" fmla="*/ 2147483647 w 25"/>
              <a:gd name="T3" fmla="*/ 2147483647 h 21"/>
              <a:gd name="T4" fmla="*/ 2147483647 w 25"/>
              <a:gd name="T5" fmla="*/ 2147483647 h 21"/>
              <a:gd name="T6" fmla="*/ 0 w 25"/>
              <a:gd name="T7" fmla="*/ 2147483647 h 21"/>
              <a:gd name="T8" fmla="*/ 2147483647 w 25"/>
              <a:gd name="T9" fmla="*/ 2147483647 h 21"/>
              <a:gd name="T10" fmla="*/ 2147483647 w 25"/>
              <a:gd name="T11" fmla="*/ 2147483647 h 21"/>
              <a:gd name="T12" fmla="*/ 2147483647 w 25"/>
              <a:gd name="T13" fmla="*/ 0 h 21"/>
              <a:gd name="T14" fmla="*/ 2147483647 w 25"/>
              <a:gd name="T15" fmla="*/ 0 h 21"/>
              <a:gd name="T16" fmla="*/ 2147483647 w 25"/>
              <a:gd name="T17" fmla="*/ 2147483647 h 21"/>
              <a:gd name="T18" fmla="*/ 2147483647 w 25"/>
              <a:gd name="T19" fmla="*/ 2147483647 h 21"/>
              <a:gd name="T20" fmla="*/ 2147483647 w 25"/>
              <a:gd name="T21" fmla="*/ 2147483647 h 21"/>
              <a:gd name="T22" fmla="*/ 2147483647 w 25"/>
              <a:gd name="T23" fmla="*/ 2147483647 h 21"/>
              <a:gd name="T24" fmla="*/ 2147483647 w 2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0" y="21"/>
                </a:moveTo>
                <a:lnTo>
                  <a:pt x="6" y="21"/>
                </a:lnTo>
                <a:lnTo>
                  <a:pt x="1" y="18"/>
                </a:lnTo>
                <a:lnTo>
                  <a:pt x="0" y="14"/>
                </a:lnTo>
                <a:lnTo>
                  <a:pt x="1" y="8"/>
                </a:lnTo>
                <a:lnTo>
                  <a:pt x="5" y="4"/>
                </a:lnTo>
                <a:lnTo>
                  <a:pt x="14" y="0"/>
                </a:lnTo>
                <a:lnTo>
                  <a:pt x="19" y="0"/>
                </a:lnTo>
                <a:lnTo>
                  <a:pt x="24" y="3"/>
                </a:lnTo>
                <a:lnTo>
                  <a:pt x="25" y="7"/>
                </a:lnTo>
                <a:lnTo>
                  <a:pt x="24" y="12"/>
                </a:lnTo>
                <a:lnTo>
                  <a:pt x="20" y="16"/>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7" name="Freeform 447"/>
          <p:cNvSpPr>
            <a:spLocks/>
          </p:cNvSpPr>
          <p:nvPr/>
        </p:nvSpPr>
        <p:spPr bwMode="auto">
          <a:xfrm>
            <a:off x="4089400" y="333692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5"/>
                </a:lnTo>
                <a:lnTo>
                  <a:pt x="10" y="2"/>
                </a:lnTo>
                <a:lnTo>
                  <a:pt x="15" y="0"/>
                </a:lnTo>
                <a:lnTo>
                  <a:pt x="19" y="3"/>
                </a:lnTo>
                <a:lnTo>
                  <a:pt x="22" y="7"/>
                </a:lnTo>
                <a:lnTo>
                  <a:pt x="20" y="13"/>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8" name="Freeform 448"/>
          <p:cNvSpPr>
            <a:spLocks/>
          </p:cNvSpPr>
          <p:nvPr/>
        </p:nvSpPr>
        <p:spPr bwMode="auto">
          <a:xfrm>
            <a:off x="4097338" y="333533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9" name="Freeform 449"/>
          <p:cNvSpPr>
            <a:spLocks/>
          </p:cNvSpPr>
          <p:nvPr/>
        </p:nvSpPr>
        <p:spPr bwMode="auto">
          <a:xfrm>
            <a:off x="4106863" y="3328988"/>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0" name="Freeform 450"/>
          <p:cNvSpPr>
            <a:spLocks/>
          </p:cNvSpPr>
          <p:nvPr/>
        </p:nvSpPr>
        <p:spPr bwMode="auto">
          <a:xfrm>
            <a:off x="4121150" y="3324225"/>
            <a:ext cx="36513"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1" name="Freeform 451"/>
          <p:cNvSpPr>
            <a:spLocks/>
          </p:cNvSpPr>
          <p:nvPr/>
        </p:nvSpPr>
        <p:spPr bwMode="auto">
          <a:xfrm>
            <a:off x="4132263" y="33226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2" name="Freeform 452"/>
          <p:cNvSpPr>
            <a:spLocks/>
          </p:cNvSpPr>
          <p:nvPr/>
        </p:nvSpPr>
        <p:spPr bwMode="auto">
          <a:xfrm>
            <a:off x="4137025" y="3316288"/>
            <a:ext cx="42863" cy="31750"/>
          </a:xfrm>
          <a:custGeom>
            <a:avLst/>
            <a:gdLst>
              <a:gd name="T0" fmla="*/ 2147483647 w 27"/>
              <a:gd name="T1" fmla="*/ 2147483647 h 20"/>
              <a:gd name="T2" fmla="*/ 2147483647 w 27"/>
              <a:gd name="T3" fmla="*/ 2147483647 h 20"/>
              <a:gd name="T4" fmla="*/ 2147483647 w 27"/>
              <a:gd name="T5" fmla="*/ 2147483647 h 20"/>
              <a:gd name="T6" fmla="*/ 0 w 27"/>
              <a:gd name="T7" fmla="*/ 2147483647 h 20"/>
              <a:gd name="T8" fmla="*/ 2147483647 w 27"/>
              <a:gd name="T9" fmla="*/ 2147483647 h 20"/>
              <a:gd name="T10" fmla="*/ 2147483647 w 27"/>
              <a:gd name="T11" fmla="*/ 2147483647 h 20"/>
              <a:gd name="T12" fmla="*/ 2147483647 w 27"/>
              <a:gd name="T13" fmla="*/ 0 h 20"/>
              <a:gd name="T14" fmla="*/ 2147483647 w 27"/>
              <a:gd name="T15" fmla="*/ 0 h 20"/>
              <a:gd name="T16" fmla="*/ 2147483647 w 27"/>
              <a:gd name="T17" fmla="*/ 2147483647 h 20"/>
              <a:gd name="T18" fmla="*/ 2147483647 w 27"/>
              <a:gd name="T19" fmla="*/ 2147483647 h 20"/>
              <a:gd name="T20" fmla="*/ 2147483647 w 27"/>
              <a:gd name="T21" fmla="*/ 2147483647 h 20"/>
              <a:gd name="T22" fmla="*/ 2147483647 w 27"/>
              <a:gd name="T23" fmla="*/ 2147483647 h 20"/>
              <a:gd name="T24" fmla="*/ 2147483647 w 2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0"/>
              <a:gd name="T41" fmla="*/ 27 w 2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0">
                <a:moveTo>
                  <a:pt x="11" y="20"/>
                </a:moveTo>
                <a:lnTo>
                  <a:pt x="5" y="20"/>
                </a:lnTo>
                <a:lnTo>
                  <a:pt x="1" y="18"/>
                </a:lnTo>
                <a:lnTo>
                  <a:pt x="0" y="12"/>
                </a:lnTo>
                <a:lnTo>
                  <a:pt x="1" y="8"/>
                </a:lnTo>
                <a:lnTo>
                  <a:pt x="5" y="4"/>
                </a:lnTo>
                <a:lnTo>
                  <a:pt x="16" y="0"/>
                </a:lnTo>
                <a:lnTo>
                  <a:pt x="22" y="0"/>
                </a:lnTo>
                <a:lnTo>
                  <a:pt x="26" y="3"/>
                </a:lnTo>
                <a:lnTo>
                  <a:pt x="27"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3" name="Freeform 453"/>
          <p:cNvSpPr>
            <a:spLocks/>
          </p:cNvSpPr>
          <p:nvPr/>
        </p:nvSpPr>
        <p:spPr bwMode="auto">
          <a:xfrm>
            <a:off x="4154488" y="3306763"/>
            <a:ext cx="42862"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1"/>
                </a:moveTo>
                <a:lnTo>
                  <a:pt x="7" y="22"/>
                </a:lnTo>
                <a:lnTo>
                  <a:pt x="2" y="19"/>
                </a:lnTo>
                <a:lnTo>
                  <a:pt x="0" y="15"/>
                </a:lnTo>
                <a:lnTo>
                  <a:pt x="1" y="10"/>
                </a:lnTo>
                <a:lnTo>
                  <a:pt x="4" y="7"/>
                </a:lnTo>
                <a:lnTo>
                  <a:pt x="15" y="2"/>
                </a:lnTo>
                <a:lnTo>
                  <a:pt x="20" y="0"/>
                </a:lnTo>
                <a:lnTo>
                  <a:pt x="24" y="3"/>
                </a:lnTo>
                <a:lnTo>
                  <a:pt x="27" y="7"/>
                </a:lnTo>
                <a:lnTo>
                  <a:pt x="26" y="13"/>
                </a:lnTo>
                <a:lnTo>
                  <a:pt x="23"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4" name="Freeform 454"/>
          <p:cNvSpPr>
            <a:spLocks/>
          </p:cNvSpPr>
          <p:nvPr/>
        </p:nvSpPr>
        <p:spPr bwMode="auto">
          <a:xfrm>
            <a:off x="4171950" y="33051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5" name="Freeform 455"/>
          <p:cNvSpPr>
            <a:spLocks/>
          </p:cNvSpPr>
          <p:nvPr/>
        </p:nvSpPr>
        <p:spPr bwMode="auto">
          <a:xfrm>
            <a:off x="4178300" y="3303588"/>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6" name="Freeform 456"/>
          <p:cNvSpPr>
            <a:spLocks/>
          </p:cNvSpPr>
          <p:nvPr/>
        </p:nvSpPr>
        <p:spPr bwMode="auto">
          <a:xfrm>
            <a:off x="4181475" y="3297238"/>
            <a:ext cx="39688" cy="31750"/>
          </a:xfrm>
          <a:custGeom>
            <a:avLst/>
            <a:gdLst>
              <a:gd name="T0" fmla="*/ 2147483647 w 25"/>
              <a:gd name="T1" fmla="*/ 2147483647 h 20"/>
              <a:gd name="T2" fmla="*/ 2147483647 w 25"/>
              <a:gd name="T3" fmla="*/ 2147483647 h 20"/>
              <a:gd name="T4" fmla="*/ 2147483647 w 25"/>
              <a:gd name="T5" fmla="*/ 2147483647 h 20"/>
              <a:gd name="T6" fmla="*/ 0 w 25"/>
              <a:gd name="T7" fmla="*/ 2147483647 h 20"/>
              <a:gd name="T8" fmla="*/ 2147483647 w 25"/>
              <a:gd name="T9" fmla="*/ 2147483647 h 20"/>
              <a:gd name="T10" fmla="*/ 2147483647 w 25"/>
              <a:gd name="T11" fmla="*/ 2147483647 h 20"/>
              <a:gd name="T12" fmla="*/ 2147483647 w 25"/>
              <a:gd name="T13" fmla="*/ 2147483647 h 20"/>
              <a:gd name="T14" fmla="*/ 2147483647 w 25"/>
              <a:gd name="T15" fmla="*/ 0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2147483647 w 25"/>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3" y="19"/>
                </a:moveTo>
                <a:lnTo>
                  <a:pt x="7" y="20"/>
                </a:lnTo>
                <a:lnTo>
                  <a:pt x="3" y="17"/>
                </a:lnTo>
                <a:lnTo>
                  <a:pt x="0" y="13"/>
                </a:lnTo>
                <a:lnTo>
                  <a:pt x="2" y="8"/>
                </a:lnTo>
                <a:lnTo>
                  <a:pt x="4" y="5"/>
                </a:lnTo>
                <a:lnTo>
                  <a:pt x="13" y="1"/>
                </a:lnTo>
                <a:lnTo>
                  <a:pt x="18" y="0"/>
                </a:lnTo>
                <a:lnTo>
                  <a:pt x="22" y="2"/>
                </a:lnTo>
                <a:lnTo>
                  <a:pt x="25" y="6"/>
                </a:lnTo>
                <a:lnTo>
                  <a:pt x="23" y="12"/>
                </a:lnTo>
                <a:lnTo>
                  <a:pt x="21" y="15"/>
                </a:lnTo>
                <a:lnTo>
                  <a:pt x="13"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7" name="Freeform 457"/>
          <p:cNvSpPr>
            <a:spLocks/>
          </p:cNvSpPr>
          <p:nvPr/>
        </p:nvSpPr>
        <p:spPr bwMode="auto">
          <a:xfrm>
            <a:off x="4195763" y="3281363"/>
            <a:ext cx="60325" cy="41275"/>
          </a:xfrm>
          <a:custGeom>
            <a:avLst/>
            <a:gdLst>
              <a:gd name="T0" fmla="*/ 2147483647 w 38"/>
              <a:gd name="T1" fmla="*/ 2147483647 h 26"/>
              <a:gd name="T2" fmla="*/ 2147483647 w 38"/>
              <a:gd name="T3" fmla="*/ 2147483647 h 26"/>
              <a:gd name="T4" fmla="*/ 2147483647 w 38"/>
              <a:gd name="T5" fmla="*/ 2147483647 h 26"/>
              <a:gd name="T6" fmla="*/ 0 w 38"/>
              <a:gd name="T7" fmla="*/ 2147483647 h 26"/>
              <a:gd name="T8" fmla="*/ 2147483647 w 38"/>
              <a:gd name="T9" fmla="*/ 2147483647 h 26"/>
              <a:gd name="T10" fmla="*/ 2147483647 w 38"/>
              <a:gd name="T11" fmla="*/ 2147483647 h 26"/>
              <a:gd name="T12" fmla="*/ 2147483647 w 38"/>
              <a:gd name="T13" fmla="*/ 2147483647 h 26"/>
              <a:gd name="T14" fmla="*/ 2147483647 w 38"/>
              <a:gd name="T15" fmla="*/ 0 h 26"/>
              <a:gd name="T16" fmla="*/ 2147483647 w 38"/>
              <a:gd name="T17" fmla="*/ 2147483647 h 26"/>
              <a:gd name="T18" fmla="*/ 2147483647 w 38"/>
              <a:gd name="T19" fmla="*/ 2147483647 h 26"/>
              <a:gd name="T20" fmla="*/ 2147483647 w 38"/>
              <a:gd name="T21" fmla="*/ 2147483647 h 26"/>
              <a:gd name="T22" fmla="*/ 2147483647 w 38"/>
              <a:gd name="T23" fmla="*/ 2147483647 h 26"/>
              <a:gd name="T24" fmla="*/ 2147483647 w 3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6"/>
              <a:gd name="T41" fmla="*/ 38 w 3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6">
                <a:moveTo>
                  <a:pt x="10" y="25"/>
                </a:moveTo>
                <a:lnTo>
                  <a:pt x="6" y="26"/>
                </a:lnTo>
                <a:lnTo>
                  <a:pt x="2" y="23"/>
                </a:lnTo>
                <a:lnTo>
                  <a:pt x="0" y="19"/>
                </a:lnTo>
                <a:lnTo>
                  <a:pt x="1" y="14"/>
                </a:lnTo>
                <a:lnTo>
                  <a:pt x="5" y="11"/>
                </a:lnTo>
                <a:lnTo>
                  <a:pt x="27" y="1"/>
                </a:lnTo>
                <a:lnTo>
                  <a:pt x="31" y="0"/>
                </a:lnTo>
                <a:lnTo>
                  <a:pt x="35" y="3"/>
                </a:lnTo>
                <a:lnTo>
                  <a:pt x="38" y="7"/>
                </a:lnTo>
                <a:lnTo>
                  <a:pt x="36" y="12"/>
                </a:lnTo>
                <a:lnTo>
                  <a:pt x="32" y="15"/>
                </a:lnTo>
                <a:lnTo>
                  <a:pt x="10" y="2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8" name="Freeform 458"/>
          <p:cNvSpPr>
            <a:spLocks/>
          </p:cNvSpPr>
          <p:nvPr/>
        </p:nvSpPr>
        <p:spPr bwMode="auto">
          <a:xfrm>
            <a:off x="4229100" y="3276600"/>
            <a:ext cx="36513"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9" name="Freeform 459"/>
          <p:cNvSpPr>
            <a:spLocks/>
          </p:cNvSpPr>
          <p:nvPr/>
        </p:nvSpPr>
        <p:spPr bwMode="auto">
          <a:xfrm>
            <a:off x="4240213" y="3268663"/>
            <a:ext cx="49212" cy="34925"/>
          </a:xfrm>
          <a:custGeom>
            <a:avLst/>
            <a:gdLst>
              <a:gd name="T0" fmla="*/ 2147483647 w 31"/>
              <a:gd name="T1" fmla="*/ 2147483647 h 22"/>
              <a:gd name="T2" fmla="*/ 2147483647 w 31"/>
              <a:gd name="T3" fmla="*/ 2147483647 h 22"/>
              <a:gd name="T4" fmla="*/ 2147483647 w 31"/>
              <a:gd name="T5" fmla="*/ 2147483647 h 22"/>
              <a:gd name="T6" fmla="*/ 0 w 31"/>
              <a:gd name="T7" fmla="*/ 2147483647 h 22"/>
              <a:gd name="T8" fmla="*/ 2147483647 w 31"/>
              <a:gd name="T9" fmla="*/ 2147483647 h 22"/>
              <a:gd name="T10" fmla="*/ 2147483647 w 31"/>
              <a:gd name="T11" fmla="*/ 2147483647 h 22"/>
              <a:gd name="T12" fmla="*/ 2147483647 w 31"/>
              <a:gd name="T13" fmla="*/ 0 h 22"/>
              <a:gd name="T14" fmla="*/ 2147483647 w 31"/>
              <a:gd name="T15" fmla="*/ 0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6" y="22"/>
                </a:lnTo>
                <a:lnTo>
                  <a:pt x="1" y="19"/>
                </a:lnTo>
                <a:lnTo>
                  <a:pt x="0" y="14"/>
                </a:lnTo>
                <a:lnTo>
                  <a:pt x="1" y="9"/>
                </a:lnTo>
                <a:lnTo>
                  <a:pt x="6" y="5"/>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0" name="Freeform 460"/>
          <p:cNvSpPr>
            <a:spLocks/>
          </p:cNvSpPr>
          <p:nvPr/>
        </p:nvSpPr>
        <p:spPr bwMode="auto">
          <a:xfrm>
            <a:off x="4264025" y="326390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1" name="Freeform 461"/>
          <p:cNvSpPr>
            <a:spLocks/>
          </p:cNvSpPr>
          <p:nvPr/>
        </p:nvSpPr>
        <p:spPr bwMode="auto">
          <a:xfrm>
            <a:off x="4271963" y="3238500"/>
            <a:ext cx="84137" cy="52388"/>
          </a:xfrm>
          <a:custGeom>
            <a:avLst/>
            <a:gdLst>
              <a:gd name="T0" fmla="*/ 2147483647 w 53"/>
              <a:gd name="T1" fmla="*/ 2147483647 h 33"/>
              <a:gd name="T2" fmla="*/ 2147483647 w 53"/>
              <a:gd name="T3" fmla="*/ 2147483647 h 33"/>
              <a:gd name="T4" fmla="*/ 2147483647 w 53"/>
              <a:gd name="T5" fmla="*/ 2147483647 h 33"/>
              <a:gd name="T6" fmla="*/ 0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0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3"/>
              <a:gd name="T41" fmla="*/ 53 w 5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3">
                <a:moveTo>
                  <a:pt x="11" y="31"/>
                </a:moveTo>
                <a:lnTo>
                  <a:pt x="7" y="33"/>
                </a:lnTo>
                <a:lnTo>
                  <a:pt x="3" y="30"/>
                </a:lnTo>
                <a:lnTo>
                  <a:pt x="0" y="26"/>
                </a:lnTo>
                <a:lnTo>
                  <a:pt x="2" y="20"/>
                </a:lnTo>
                <a:lnTo>
                  <a:pt x="6" y="18"/>
                </a:lnTo>
                <a:lnTo>
                  <a:pt x="43" y="1"/>
                </a:lnTo>
                <a:lnTo>
                  <a:pt x="47" y="0"/>
                </a:lnTo>
                <a:lnTo>
                  <a:pt x="51" y="3"/>
                </a:lnTo>
                <a:lnTo>
                  <a:pt x="53" y="7"/>
                </a:lnTo>
                <a:lnTo>
                  <a:pt x="52" y="12"/>
                </a:lnTo>
                <a:lnTo>
                  <a:pt x="48" y="15"/>
                </a:lnTo>
                <a:lnTo>
                  <a:pt x="11"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2" name="Freeform 462"/>
          <p:cNvSpPr>
            <a:spLocks/>
          </p:cNvSpPr>
          <p:nvPr/>
        </p:nvSpPr>
        <p:spPr bwMode="auto">
          <a:xfrm>
            <a:off x="4330700" y="323373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2"/>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3" name="Freeform 463"/>
          <p:cNvSpPr>
            <a:spLocks/>
          </p:cNvSpPr>
          <p:nvPr/>
        </p:nvSpPr>
        <p:spPr bwMode="auto">
          <a:xfrm>
            <a:off x="4341813" y="3222625"/>
            <a:ext cx="49212" cy="38100"/>
          </a:xfrm>
          <a:custGeom>
            <a:avLst/>
            <a:gdLst>
              <a:gd name="T0" fmla="*/ 2147483647 w 31"/>
              <a:gd name="T1" fmla="*/ 2147483647 h 24"/>
              <a:gd name="T2" fmla="*/ 2147483647 w 31"/>
              <a:gd name="T3" fmla="*/ 2147483647 h 24"/>
              <a:gd name="T4" fmla="*/ 2147483647 w 31"/>
              <a:gd name="T5" fmla="*/ 2147483647 h 24"/>
              <a:gd name="T6" fmla="*/ 0 w 31"/>
              <a:gd name="T7" fmla="*/ 2147483647 h 24"/>
              <a:gd name="T8" fmla="*/ 2147483647 w 31"/>
              <a:gd name="T9" fmla="*/ 2147483647 h 24"/>
              <a:gd name="T10" fmla="*/ 2147483647 w 31"/>
              <a:gd name="T11" fmla="*/ 2147483647 h 24"/>
              <a:gd name="T12" fmla="*/ 2147483647 w 31"/>
              <a:gd name="T13" fmla="*/ 2147483647 h 24"/>
              <a:gd name="T14" fmla="*/ 2147483647 w 31"/>
              <a:gd name="T15" fmla="*/ 0 h 24"/>
              <a:gd name="T16" fmla="*/ 2147483647 w 31"/>
              <a:gd name="T17" fmla="*/ 2147483647 h 24"/>
              <a:gd name="T18" fmla="*/ 2147483647 w 31"/>
              <a:gd name="T19" fmla="*/ 2147483647 h 24"/>
              <a:gd name="T20" fmla="*/ 2147483647 w 31"/>
              <a:gd name="T21" fmla="*/ 2147483647 h 24"/>
              <a:gd name="T22" fmla="*/ 2147483647 w 31"/>
              <a:gd name="T23" fmla="*/ 2147483647 h 24"/>
              <a:gd name="T24" fmla="*/ 2147483647 w 31"/>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4"/>
              <a:gd name="T41" fmla="*/ 31 w 3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4">
                <a:moveTo>
                  <a:pt x="11" y="22"/>
                </a:moveTo>
                <a:lnTo>
                  <a:pt x="7" y="24"/>
                </a:lnTo>
                <a:lnTo>
                  <a:pt x="3" y="21"/>
                </a:lnTo>
                <a:lnTo>
                  <a:pt x="0" y="17"/>
                </a:lnTo>
                <a:lnTo>
                  <a:pt x="1" y="11"/>
                </a:lnTo>
                <a:lnTo>
                  <a:pt x="5" y="9"/>
                </a:lnTo>
                <a:lnTo>
                  <a:pt x="20" y="2"/>
                </a:lnTo>
                <a:lnTo>
                  <a:pt x="24" y="0"/>
                </a:lnTo>
                <a:lnTo>
                  <a:pt x="28" y="3"/>
                </a:lnTo>
                <a:lnTo>
                  <a:pt x="31" y="7"/>
                </a:lnTo>
                <a:lnTo>
                  <a:pt x="30" y="13"/>
                </a:lnTo>
                <a:lnTo>
                  <a:pt x="26" y="15"/>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4" name="Freeform 464"/>
          <p:cNvSpPr>
            <a:spLocks/>
          </p:cNvSpPr>
          <p:nvPr/>
        </p:nvSpPr>
        <p:spPr bwMode="auto">
          <a:xfrm>
            <a:off x="4365625" y="3216275"/>
            <a:ext cx="42863" cy="33338"/>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9"/>
                </a:lnTo>
                <a:lnTo>
                  <a:pt x="5" y="4"/>
                </a:lnTo>
                <a:lnTo>
                  <a:pt x="16" y="0"/>
                </a:lnTo>
                <a:lnTo>
                  <a:pt x="22" y="0"/>
                </a:lnTo>
                <a:lnTo>
                  <a:pt x="26" y="3"/>
                </a:lnTo>
                <a:lnTo>
                  <a:pt x="27" y="9"/>
                </a:lnTo>
                <a:lnTo>
                  <a:pt x="26" y="13"/>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5" name="Freeform 465"/>
          <p:cNvSpPr>
            <a:spLocks/>
          </p:cNvSpPr>
          <p:nvPr/>
        </p:nvSpPr>
        <p:spPr bwMode="auto">
          <a:xfrm>
            <a:off x="4383088" y="3206750"/>
            <a:ext cx="44450" cy="36513"/>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1"/>
                </a:moveTo>
                <a:lnTo>
                  <a:pt x="6" y="23"/>
                </a:lnTo>
                <a:lnTo>
                  <a:pt x="2" y="20"/>
                </a:lnTo>
                <a:lnTo>
                  <a:pt x="0" y="16"/>
                </a:lnTo>
                <a:lnTo>
                  <a:pt x="1" y="10"/>
                </a:lnTo>
                <a:lnTo>
                  <a:pt x="4" y="8"/>
                </a:lnTo>
                <a:lnTo>
                  <a:pt x="16" y="1"/>
                </a:lnTo>
                <a:lnTo>
                  <a:pt x="21" y="0"/>
                </a:lnTo>
                <a:lnTo>
                  <a:pt x="25" y="2"/>
                </a:lnTo>
                <a:lnTo>
                  <a:pt x="28" y="6"/>
                </a:lnTo>
                <a:lnTo>
                  <a:pt x="27" y="12"/>
                </a:lnTo>
                <a:lnTo>
                  <a:pt x="24"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6" name="Freeform 466"/>
          <p:cNvSpPr>
            <a:spLocks/>
          </p:cNvSpPr>
          <p:nvPr/>
        </p:nvSpPr>
        <p:spPr bwMode="auto">
          <a:xfrm>
            <a:off x="4402138" y="3197225"/>
            <a:ext cx="49212" cy="34925"/>
          </a:xfrm>
          <a:custGeom>
            <a:avLst/>
            <a:gdLst>
              <a:gd name="T0" fmla="*/ 2147483647 w 31"/>
              <a:gd name="T1" fmla="*/ 2147483647 h 22"/>
              <a:gd name="T2" fmla="*/ 2147483647 w 31"/>
              <a:gd name="T3" fmla="*/ 2147483647 h 22"/>
              <a:gd name="T4" fmla="*/ 2147483647 w 31"/>
              <a:gd name="T5" fmla="*/ 2147483647 h 22"/>
              <a:gd name="T6" fmla="*/ 0 w 31"/>
              <a:gd name="T7" fmla="*/ 2147483647 h 22"/>
              <a:gd name="T8" fmla="*/ 2147483647 w 31"/>
              <a:gd name="T9" fmla="*/ 2147483647 h 22"/>
              <a:gd name="T10" fmla="*/ 2147483647 w 31"/>
              <a:gd name="T11" fmla="*/ 2147483647 h 22"/>
              <a:gd name="T12" fmla="*/ 2147483647 w 31"/>
              <a:gd name="T13" fmla="*/ 0 h 22"/>
              <a:gd name="T14" fmla="*/ 2147483647 w 31"/>
              <a:gd name="T15" fmla="*/ 0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5" y="22"/>
                </a:lnTo>
                <a:lnTo>
                  <a:pt x="1" y="19"/>
                </a:lnTo>
                <a:lnTo>
                  <a:pt x="0" y="14"/>
                </a:lnTo>
                <a:lnTo>
                  <a:pt x="1" y="10"/>
                </a:lnTo>
                <a:lnTo>
                  <a:pt x="5" y="6"/>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7" name="Freeform 467"/>
          <p:cNvSpPr>
            <a:spLocks/>
          </p:cNvSpPr>
          <p:nvPr/>
        </p:nvSpPr>
        <p:spPr bwMode="auto">
          <a:xfrm>
            <a:off x="4425950" y="3189288"/>
            <a:ext cx="41275" cy="33337"/>
          </a:xfrm>
          <a:custGeom>
            <a:avLst/>
            <a:gdLst>
              <a:gd name="T0" fmla="*/ 2147483647 w 26"/>
              <a:gd name="T1" fmla="*/ 2147483647 h 21"/>
              <a:gd name="T2" fmla="*/ 2147483647 w 26"/>
              <a:gd name="T3" fmla="*/ 2147483647 h 21"/>
              <a:gd name="T4" fmla="*/ 2147483647 w 26"/>
              <a:gd name="T5" fmla="*/ 2147483647 h 21"/>
              <a:gd name="T6" fmla="*/ 0 w 26"/>
              <a:gd name="T7" fmla="*/ 2147483647 h 21"/>
              <a:gd name="T8" fmla="*/ 2147483647 w 26"/>
              <a:gd name="T9" fmla="*/ 2147483647 h 21"/>
              <a:gd name="T10" fmla="*/ 2147483647 w 26"/>
              <a:gd name="T11" fmla="*/ 2147483647 h 21"/>
              <a:gd name="T12" fmla="*/ 2147483647 w 26"/>
              <a:gd name="T13" fmla="*/ 2147483647 h 21"/>
              <a:gd name="T14" fmla="*/ 2147483647 w 26"/>
              <a:gd name="T15" fmla="*/ 0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1"/>
              <a:gd name="T41" fmla="*/ 26 w 2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1">
                <a:moveTo>
                  <a:pt x="12" y="20"/>
                </a:moveTo>
                <a:lnTo>
                  <a:pt x="7" y="21"/>
                </a:lnTo>
                <a:lnTo>
                  <a:pt x="3" y="19"/>
                </a:lnTo>
                <a:lnTo>
                  <a:pt x="0" y="15"/>
                </a:lnTo>
                <a:lnTo>
                  <a:pt x="1" y="11"/>
                </a:lnTo>
                <a:lnTo>
                  <a:pt x="4" y="7"/>
                </a:lnTo>
                <a:lnTo>
                  <a:pt x="13" y="1"/>
                </a:lnTo>
                <a:lnTo>
                  <a:pt x="19" y="0"/>
                </a:lnTo>
                <a:lnTo>
                  <a:pt x="23" y="2"/>
                </a:lnTo>
                <a:lnTo>
                  <a:pt x="26" y="7"/>
                </a:lnTo>
                <a:lnTo>
                  <a:pt x="24" y="11"/>
                </a:lnTo>
                <a:lnTo>
                  <a:pt x="22"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8" name="Freeform 468"/>
          <p:cNvSpPr>
            <a:spLocks/>
          </p:cNvSpPr>
          <p:nvPr/>
        </p:nvSpPr>
        <p:spPr bwMode="auto">
          <a:xfrm>
            <a:off x="4440238" y="318611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9" name="Freeform 469"/>
          <p:cNvSpPr>
            <a:spLocks/>
          </p:cNvSpPr>
          <p:nvPr/>
        </p:nvSpPr>
        <p:spPr bwMode="auto">
          <a:xfrm>
            <a:off x="4445000" y="3146425"/>
            <a:ext cx="115888" cy="66675"/>
          </a:xfrm>
          <a:custGeom>
            <a:avLst/>
            <a:gdLst>
              <a:gd name="T0" fmla="*/ 2147483647 w 73"/>
              <a:gd name="T1" fmla="*/ 2147483647 h 42"/>
              <a:gd name="T2" fmla="*/ 2147483647 w 73"/>
              <a:gd name="T3" fmla="*/ 2147483647 h 42"/>
              <a:gd name="T4" fmla="*/ 2147483647 w 73"/>
              <a:gd name="T5" fmla="*/ 2147483647 h 42"/>
              <a:gd name="T6" fmla="*/ 0 w 73"/>
              <a:gd name="T7" fmla="*/ 2147483647 h 42"/>
              <a:gd name="T8" fmla="*/ 2147483647 w 73"/>
              <a:gd name="T9" fmla="*/ 2147483647 h 42"/>
              <a:gd name="T10" fmla="*/ 2147483647 w 73"/>
              <a:gd name="T11" fmla="*/ 2147483647 h 42"/>
              <a:gd name="T12" fmla="*/ 2147483647 w 73"/>
              <a:gd name="T13" fmla="*/ 2147483647 h 42"/>
              <a:gd name="T14" fmla="*/ 2147483647 w 73"/>
              <a:gd name="T15" fmla="*/ 0 h 42"/>
              <a:gd name="T16" fmla="*/ 2147483647 w 73"/>
              <a:gd name="T17" fmla="*/ 2147483647 h 42"/>
              <a:gd name="T18" fmla="*/ 2147483647 w 73"/>
              <a:gd name="T19" fmla="*/ 2147483647 h 42"/>
              <a:gd name="T20" fmla="*/ 2147483647 w 73"/>
              <a:gd name="T21" fmla="*/ 2147483647 h 42"/>
              <a:gd name="T22" fmla="*/ 2147483647 w 73"/>
              <a:gd name="T23" fmla="*/ 2147483647 h 42"/>
              <a:gd name="T24" fmla="*/ 2147483647 w 73"/>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42"/>
              <a:gd name="T41" fmla="*/ 73 w 73"/>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42">
                <a:moveTo>
                  <a:pt x="11" y="40"/>
                </a:moveTo>
                <a:lnTo>
                  <a:pt x="7" y="42"/>
                </a:lnTo>
                <a:lnTo>
                  <a:pt x="3" y="39"/>
                </a:lnTo>
                <a:lnTo>
                  <a:pt x="0" y="35"/>
                </a:lnTo>
                <a:lnTo>
                  <a:pt x="1" y="29"/>
                </a:lnTo>
                <a:lnTo>
                  <a:pt x="5" y="27"/>
                </a:lnTo>
                <a:lnTo>
                  <a:pt x="63" y="1"/>
                </a:lnTo>
                <a:lnTo>
                  <a:pt x="67" y="0"/>
                </a:lnTo>
                <a:lnTo>
                  <a:pt x="71" y="2"/>
                </a:lnTo>
                <a:lnTo>
                  <a:pt x="73" y="6"/>
                </a:lnTo>
                <a:lnTo>
                  <a:pt x="72" y="12"/>
                </a:lnTo>
                <a:lnTo>
                  <a:pt x="68" y="15"/>
                </a:lnTo>
                <a:lnTo>
                  <a:pt x="11" y="4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0" name="Freeform 470"/>
          <p:cNvSpPr>
            <a:spLocks/>
          </p:cNvSpPr>
          <p:nvPr/>
        </p:nvSpPr>
        <p:spPr bwMode="auto">
          <a:xfrm>
            <a:off x="4535488" y="31432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1" name="Freeform 471"/>
          <p:cNvSpPr>
            <a:spLocks/>
          </p:cNvSpPr>
          <p:nvPr/>
        </p:nvSpPr>
        <p:spPr bwMode="auto">
          <a:xfrm>
            <a:off x="4541838" y="3125788"/>
            <a:ext cx="60325" cy="44450"/>
          </a:xfrm>
          <a:custGeom>
            <a:avLst/>
            <a:gdLst>
              <a:gd name="T0" fmla="*/ 2147483647 w 38"/>
              <a:gd name="T1" fmla="*/ 2147483647 h 28"/>
              <a:gd name="T2" fmla="*/ 2147483647 w 38"/>
              <a:gd name="T3" fmla="*/ 2147483647 h 28"/>
              <a:gd name="T4" fmla="*/ 2147483647 w 38"/>
              <a:gd name="T5" fmla="*/ 2147483647 h 28"/>
              <a:gd name="T6" fmla="*/ 0 w 38"/>
              <a:gd name="T7" fmla="*/ 2147483647 h 28"/>
              <a:gd name="T8" fmla="*/ 2147483647 w 38"/>
              <a:gd name="T9" fmla="*/ 2147483647 h 28"/>
              <a:gd name="T10" fmla="*/ 2147483647 w 38"/>
              <a:gd name="T11" fmla="*/ 2147483647 h 28"/>
              <a:gd name="T12" fmla="*/ 2147483647 w 38"/>
              <a:gd name="T13" fmla="*/ 2147483647 h 28"/>
              <a:gd name="T14" fmla="*/ 2147483647 w 38"/>
              <a:gd name="T15" fmla="*/ 0 h 28"/>
              <a:gd name="T16" fmla="*/ 2147483647 w 38"/>
              <a:gd name="T17" fmla="*/ 2147483647 h 28"/>
              <a:gd name="T18" fmla="*/ 2147483647 w 38"/>
              <a:gd name="T19" fmla="*/ 2147483647 h 28"/>
              <a:gd name="T20" fmla="*/ 2147483647 w 38"/>
              <a:gd name="T21" fmla="*/ 2147483647 h 28"/>
              <a:gd name="T22" fmla="*/ 2147483647 w 38"/>
              <a:gd name="T23" fmla="*/ 2147483647 h 28"/>
              <a:gd name="T24" fmla="*/ 2147483647 w 38"/>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8"/>
              <a:gd name="T41" fmla="*/ 38 w 3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8">
                <a:moveTo>
                  <a:pt x="12" y="26"/>
                </a:moveTo>
                <a:lnTo>
                  <a:pt x="7" y="28"/>
                </a:lnTo>
                <a:lnTo>
                  <a:pt x="3" y="25"/>
                </a:lnTo>
                <a:lnTo>
                  <a:pt x="0" y="21"/>
                </a:lnTo>
                <a:lnTo>
                  <a:pt x="2" y="15"/>
                </a:lnTo>
                <a:lnTo>
                  <a:pt x="4" y="13"/>
                </a:lnTo>
                <a:lnTo>
                  <a:pt x="26" y="2"/>
                </a:lnTo>
                <a:lnTo>
                  <a:pt x="31" y="0"/>
                </a:lnTo>
                <a:lnTo>
                  <a:pt x="35" y="3"/>
                </a:lnTo>
                <a:lnTo>
                  <a:pt x="38" y="7"/>
                </a:lnTo>
                <a:lnTo>
                  <a:pt x="37" y="13"/>
                </a:lnTo>
                <a:lnTo>
                  <a:pt x="34" y="15"/>
                </a:lnTo>
                <a:lnTo>
                  <a:pt x="12" y="2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2" name="Freeform 472"/>
          <p:cNvSpPr>
            <a:spLocks/>
          </p:cNvSpPr>
          <p:nvPr/>
        </p:nvSpPr>
        <p:spPr bwMode="auto">
          <a:xfrm>
            <a:off x="4576763" y="3106738"/>
            <a:ext cx="71437" cy="46037"/>
          </a:xfrm>
          <a:custGeom>
            <a:avLst/>
            <a:gdLst>
              <a:gd name="T0" fmla="*/ 2147483647 w 45"/>
              <a:gd name="T1" fmla="*/ 2147483647 h 29"/>
              <a:gd name="T2" fmla="*/ 2147483647 w 45"/>
              <a:gd name="T3" fmla="*/ 2147483647 h 29"/>
              <a:gd name="T4" fmla="*/ 2147483647 w 45"/>
              <a:gd name="T5" fmla="*/ 2147483647 h 29"/>
              <a:gd name="T6" fmla="*/ 0 w 45"/>
              <a:gd name="T7" fmla="*/ 2147483647 h 29"/>
              <a:gd name="T8" fmla="*/ 2147483647 w 45"/>
              <a:gd name="T9" fmla="*/ 2147483647 h 29"/>
              <a:gd name="T10" fmla="*/ 2147483647 w 45"/>
              <a:gd name="T11" fmla="*/ 2147483647 h 29"/>
              <a:gd name="T12" fmla="*/ 2147483647 w 45"/>
              <a:gd name="T13" fmla="*/ 0 h 29"/>
              <a:gd name="T14" fmla="*/ 2147483647 w 45"/>
              <a:gd name="T15" fmla="*/ 0 h 29"/>
              <a:gd name="T16" fmla="*/ 2147483647 w 45"/>
              <a:gd name="T17" fmla="*/ 2147483647 h 29"/>
              <a:gd name="T18" fmla="*/ 2147483647 w 45"/>
              <a:gd name="T19" fmla="*/ 2147483647 h 29"/>
              <a:gd name="T20" fmla="*/ 2147483647 w 45"/>
              <a:gd name="T21" fmla="*/ 2147483647 h 29"/>
              <a:gd name="T22" fmla="*/ 2147483647 w 45"/>
              <a:gd name="T23" fmla="*/ 2147483647 h 29"/>
              <a:gd name="T24" fmla="*/ 2147483647 w 45"/>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9"/>
              <a:gd name="T41" fmla="*/ 45 w 4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9">
                <a:moveTo>
                  <a:pt x="11" y="29"/>
                </a:moveTo>
                <a:lnTo>
                  <a:pt x="7" y="29"/>
                </a:lnTo>
                <a:lnTo>
                  <a:pt x="1" y="26"/>
                </a:lnTo>
                <a:lnTo>
                  <a:pt x="0" y="22"/>
                </a:lnTo>
                <a:lnTo>
                  <a:pt x="1" y="16"/>
                </a:lnTo>
                <a:lnTo>
                  <a:pt x="5" y="12"/>
                </a:lnTo>
                <a:lnTo>
                  <a:pt x="34" y="0"/>
                </a:lnTo>
                <a:lnTo>
                  <a:pt x="38" y="0"/>
                </a:lnTo>
                <a:lnTo>
                  <a:pt x="43" y="3"/>
                </a:lnTo>
                <a:lnTo>
                  <a:pt x="45" y="7"/>
                </a:lnTo>
                <a:lnTo>
                  <a:pt x="43" y="12"/>
                </a:lnTo>
                <a:lnTo>
                  <a:pt x="39" y="16"/>
                </a:lnTo>
                <a:lnTo>
                  <a:pt x="11"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3" name="Freeform 473"/>
          <p:cNvSpPr>
            <a:spLocks/>
          </p:cNvSpPr>
          <p:nvPr/>
        </p:nvSpPr>
        <p:spPr bwMode="auto">
          <a:xfrm>
            <a:off x="4621213" y="3095625"/>
            <a:ext cx="47625" cy="36513"/>
          </a:xfrm>
          <a:custGeom>
            <a:avLst/>
            <a:gdLst>
              <a:gd name="T0" fmla="*/ 2147483647 w 30"/>
              <a:gd name="T1" fmla="*/ 2147483647 h 23"/>
              <a:gd name="T2" fmla="*/ 2147483647 w 30"/>
              <a:gd name="T3" fmla="*/ 2147483647 h 23"/>
              <a:gd name="T4" fmla="*/ 2147483647 w 30"/>
              <a:gd name="T5" fmla="*/ 2147483647 h 23"/>
              <a:gd name="T6" fmla="*/ 0 w 30"/>
              <a:gd name="T7" fmla="*/ 2147483647 h 23"/>
              <a:gd name="T8" fmla="*/ 2147483647 w 30"/>
              <a:gd name="T9" fmla="*/ 2147483647 h 23"/>
              <a:gd name="T10" fmla="*/ 2147483647 w 30"/>
              <a:gd name="T11" fmla="*/ 2147483647 h 23"/>
              <a:gd name="T12" fmla="*/ 2147483647 w 30"/>
              <a:gd name="T13" fmla="*/ 2147483647 h 23"/>
              <a:gd name="T14" fmla="*/ 2147483647 w 30"/>
              <a:gd name="T15" fmla="*/ 0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3" y="22"/>
                </a:moveTo>
                <a:lnTo>
                  <a:pt x="7" y="23"/>
                </a:lnTo>
                <a:lnTo>
                  <a:pt x="3" y="21"/>
                </a:lnTo>
                <a:lnTo>
                  <a:pt x="0" y="17"/>
                </a:lnTo>
                <a:lnTo>
                  <a:pt x="2" y="11"/>
                </a:lnTo>
                <a:lnTo>
                  <a:pt x="4" y="9"/>
                </a:lnTo>
                <a:lnTo>
                  <a:pt x="18" y="2"/>
                </a:lnTo>
                <a:lnTo>
                  <a:pt x="23" y="0"/>
                </a:lnTo>
                <a:lnTo>
                  <a:pt x="28" y="3"/>
                </a:lnTo>
                <a:lnTo>
                  <a:pt x="30" y="7"/>
                </a:lnTo>
                <a:lnTo>
                  <a:pt x="29" y="13"/>
                </a:lnTo>
                <a:lnTo>
                  <a:pt x="26" y="15"/>
                </a:lnTo>
                <a:lnTo>
                  <a:pt x="13"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4" name="Freeform 474"/>
          <p:cNvSpPr>
            <a:spLocks/>
          </p:cNvSpPr>
          <p:nvPr/>
        </p:nvSpPr>
        <p:spPr bwMode="auto">
          <a:xfrm>
            <a:off x="4643438" y="3087688"/>
            <a:ext cx="42862"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3"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5" name="Freeform 475"/>
          <p:cNvSpPr>
            <a:spLocks/>
          </p:cNvSpPr>
          <p:nvPr/>
        </p:nvSpPr>
        <p:spPr bwMode="auto">
          <a:xfrm>
            <a:off x="4660900" y="2986088"/>
            <a:ext cx="234950" cy="127000"/>
          </a:xfrm>
          <a:custGeom>
            <a:avLst/>
            <a:gdLst>
              <a:gd name="T0" fmla="*/ 2147483647 w 148"/>
              <a:gd name="T1" fmla="*/ 2147483647 h 80"/>
              <a:gd name="T2" fmla="*/ 2147483647 w 148"/>
              <a:gd name="T3" fmla="*/ 2147483647 h 80"/>
              <a:gd name="T4" fmla="*/ 2147483647 w 148"/>
              <a:gd name="T5" fmla="*/ 2147483647 h 80"/>
              <a:gd name="T6" fmla="*/ 0 w 148"/>
              <a:gd name="T7" fmla="*/ 2147483647 h 80"/>
              <a:gd name="T8" fmla="*/ 2147483647 w 148"/>
              <a:gd name="T9" fmla="*/ 2147483647 h 80"/>
              <a:gd name="T10" fmla="*/ 2147483647 w 148"/>
              <a:gd name="T11" fmla="*/ 2147483647 h 80"/>
              <a:gd name="T12" fmla="*/ 2147483647 w 148"/>
              <a:gd name="T13" fmla="*/ 2147483647 h 80"/>
              <a:gd name="T14" fmla="*/ 2147483647 w 148"/>
              <a:gd name="T15" fmla="*/ 0 h 80"/>
              <a:gd name="T16" fmla="*/ 2147483647 w 148"/>
              <a:gd name="T17" fmla="*/ 2147483647 h 80"/>
              <a:gd name="T18" fmla="*/ 2147483647 w 148"/>
              <a:gd name="T19" fmla="*/ 2147483647 h 80"/>
              <a:gd name="T20" fmla="*/ 2147483647 w 148"/>
              <a:gd name="T21" fmla="*/ 2147483647 h 80"/>
              <a:gd name="T22" fmla="*/ 2147483647 w 148"/>
              <a:gd name="T23" fmla="*/ 2147483647 h 80"/>
              <a:gd name="T24" fmla="*/ 2147483647 w 148"/>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80"/>
              <a:gd name="T41" fmla="*/ 148 w 148"/>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80">
                <a:moveTo>
                  <a:pt x="12" y="79"/>
                </a:moveTo>
                <a:lnTo>
                  <a:pt x="7" y="80"/>
                </a:lnTo>
                <a:lnTo>
                  <a:pt x="3" y="78"/>
                </a:lnTo>
                <a:lnTo>
                  <a:pt x="0" y="73"/>
                </a:lnTo>
                <a:lnTo>
                  <a:pt x="1" y="68"/>
                </a:lnTo>
                <a:lnTo>
                  <a:pt x="4" y="65"/>
                </a:lnTo>
                <a:lnTo>
                  <a:pt x="136" y="1"/>
                </a:lnTo>
                <a:lnTo>
                  <a:pt x="141" y="0"/>
                </a:lnTo>
                <a:lnTo>
                  <a:pt x="145" y="3"/>
                </a:lnTo>
                <a:lnTo>
                  <a:pt x="148" y="7"/>
                </a:lnTo>
                <a:lnTo>
                  <a:pt x="146" y="12"/>
                </a:lnTo>
                <a:lnTo>
                  <a:pt x="144" y="15"/>
                </a:lnTo>
                <a:lnTo>
                  <a:pt x="12" y="7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6" name="Freeform 476"/>
          <p:cNvSpPr>
            <a:spLocks/>
          </p:cNvSpPr>
          <p:nvPr/>
        </p:nvSpPr>
        <p:spPr bwMode="auto">
          <a:xfrm>
            <a:off x="4870450" y="2962275"/>
            <a:ext cx="68263" cy="49213"/>
          </a:xfrm>
          <a:custGeom>
            <a:avLst/>
            <a:gdLst>
              <a:gd name="T0" fmla="*/ 2147483647 w 43"/>
              <a:gd name="T1" fmla="*/ 2147483647 h 31"/>
              <a:gd name="T2" fmla="*/ 2147483647 w 43"/>
              <a:gd name="T3" fmla="*/ 2147483647 h 31"/>
              <a:gd name="T4" fmla="*/ 2147483647 w 43"/>
              <a:gd name="T5" fmla="*/ 2147483647 h 31"/>
              <a:gd name="T6" fmla="*/ 0 w 43"/>
              <a:gd name="T7" fmla="*/ 2147483647 h 31"/>
              <a:gd name="T8" fmla="*/ 2147483647 w 43"/>
              <a:gd name="T9" fmla="*/ 2147483647 h 31"/>
              <a:gd name="T10" fmla="*/ 2147483647 w 43"/>
              <a:gd name="T11" fmla="*/ 2147483647 h 31"/>
              <a:gd name="T12" fmla="*/ 2147483647 w 43"/>
              <a:gd name="T13" fmla="*/ 2147483647 h 31"/>
              <a:gd name="T14" fmla="*/ 2147483647 w 43"/>
              <a:gd name="T15" fmla="*/ 0 h 31"/>
              <a:gd name="T16" fmla="*/ 2147483647 w 43"/>
              <a:gd name="T17" fmla="*/ 2147483647 h 31"/>
              <a:gd name="T18" fmla="*/ 2147483647 w 43"/>
              <a:gd name="T19" fmla="*/ 2147483647 h 31"/>
              <a:gd name="T20" fmla="*/ 2147483647 w 43"/>
              <a:gd name="T21" fmla="*/ 2147483647 h 31"/>
              <a:gd name="T22" fmla="*/ 2147483647 w 43"/>
              <a:gd name="T23" fmla="*/ 2147483647 h 31"/>
              <a:gd name="T24" fmla="*/ 2147483647 w 43"/>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1"/>
              <a:gd name="T41" fmla="*/ 43 w 4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1">
                <a:moveTo>
                  <a:pt x="12" y="30"/>
                </a:moveTo>
                <a:lnTo>
                  <a:pt x="6" y="31"/>
                </a:lnTo>
                <a:lnTo>
                  <a:pt x="2" y="29"/>
                </a:lnTo>
                <a:lnTo>
                  <a:pt x="0" y="25"/>
                </a:lnTo>
                <a:lnTo>
                  <a:pt x="1" y="19"/>
                </a:lnTo>
                <a:lnTo>
                  <a:pt x="4" y="16"/>
                </a:lnTo>
                <a:lnTo>
                  <a:pt x="31" y="2"/>
                </a:lnTo>
                <a:lnTo>
                  <a:pt x="36" y="0"/>
                </a:lnTo>
                <a:lnTo>
                  <a:pt x="40" y="3"/>
                </a:lnTo>
                <a:lnTo>
                  <a:pt x="43" y="7"/>
                </a:lnTo>
                <a:lnTo>
                  <a:pt x="42" y="12"/>
                </a:lnTo>
                <a:lnTo>
                  <a:pt x="39" y="15"/>
                </a:lnTo>
                <a:lnTo>
                  <a:pt x="12" y="3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7" name="Freeform 477"/>
          <p:cNvSpPr>
            <a:spLocks/>
          </p:cNvSpPr>
          <p:nvPr/>
        </p:nvSpPr>
        <p:spPr bwMode="auto">
          <a:xfrm>
            <a:off x="1946275" y="4514850"/>
            <a:ext cx="430213" cy="50800"/>
          </a:xfrm>
          <a:custGeom>
            <a:avLst/>
            <a:gdLst>
              <a:gd name="T0" fmla="*/ 2147483647 w 271"/>
              <a:gd name="T1" fmla="*/ 2147483647 h 32"/>
              <a:gd name="T2" fmla="*/ 2147483647 w 271"/>
              <a:gd name="T3" fmla="*/ 2147483647 h 32"/>
              <a:gd name="T4" fmla="*/ 0 w 271"/>
              <a:gd name="T5" fmla="*/ 2147483647 h 32"/>
              <a:gd name="T6" fmla="*/ 0 w 271"/>
              <a:gd name="T7" fmla="*/ 2147483647 h 32"/>
              <a:gd name="T8" fmla="*/ 2147483647 w 271"/>
              <a:gd name="T9" fmla="*/ 2147483647 h 32"/>
              <a:gd name="T10" fmla="*/ 2147483647 w 271"/>
              <a:gd name="T11" fmla="*/ 2147483647 h 32"/>
              <a:gd name="T12" fmla="*/ 2147483647 w 271"/>
              <a:gd name="T13" fmla="*/ 0 h 32"/>
              <a:gd name="T14" fmla="*/ 2147483647 w 271"/>
              <a:gd name="T15" fmla="*/ 2147483647 h 32"/>
              <a:gd name="T16" fmla="*/ 2147483647 w 271"/>
              <a:gd name="T17" fmla="*/ 2147483647 h 32"/>
              <a:gd name="T18" fmla="*/ 2147483647 w 271"/>
              <a:gd name="T19" fmla="*/ 2147483647 h 32"/>
              <a:gd name="T20" fmla="*/ 2147483647 w 271"/>
              <a:gd name="T21" fmla="*/ 2147483647 h 32"/>
              <a:gd name="T22" fmla="*/ 2147483647 w 271"/>
              <a:gd name="T23" fmla="*/ 2147483647 h 32"/>
              <a:gd name="T24" fmla="*/ 2147483647 w 271"/>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32"/>
              <a:gd name="T41" fmla="*/ 271 w 271"/>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32">
                <a:moveTo>
                  <a:pt x="9" y="32"/>
                </a:moveTo>
                <a:lnTo>
                  <a:pt x="4" y="31"/>
                </a:lnTo>
                <a:lnTo>
                  <a:pt x="0" y="27"/>
                </a:lnTo>
                <a:lnTo>
                  <a:pt x="0" y="23"/>
                </a:lnTo>
                <a:lnTo>
                  <a:pt x="3" y="17"/>
                </a:lnTo>
                <a:lnTo>
                  <a:pt x="9" y="16"/>
                </a:lnTo>
                <a:lnTo>
                  <a:pt x="262" y="0"/>
                </a:lnTo>
                <a:lnTo>
                  <a:pt x="266" y="1"/>
                </a:lnTo>
                <a:lnTo>
                  <a:pt x="271" y="5"/>
                </a:lnTo>
                <a:lnTo>
                  <a:pt x="271" y="9"/>
                </a:lnTo>
                <a:lnTo>
                  <a:pt x="268" y="15"/>
                </a:lnTo>
                <a:lnTo>
                  <a:pt x="262" y="16"/>
                </a:lnTo>
                <a:lnTo>
                  <a:pt x="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8" name="Freeform 478"/>
          <p:cNvSpPr>
            <a:spLocks/>
          </p:cNvSpPr>
          <p:nvPr/>
        </p:nvSpPr>
        <p:spPr bwMode="auto">
          <a:xfrm>
            <a:off x="2349500" y="4502150"/>
            <a:ext cx="203200" cy="38100"/>
          </a:xfrm>
          <a:custGeom>
            <a:avLst/>
            <a:gdLst>
              <a:gd name="T0" fmla="*/ 2147483647 w 128"/>
              <a:gd name="T1" fmla="*/ 2147483647 h 24"/>
              <a:gd name="T2" fmla="*/ 2147483647 w 128"/>
              <a:gd name="T3" fmla="*/ 2147483647 h 24"/>
              <a:gd name="T4" fmla="*/ 0 w 128"/>
              <a:gd name="T5" fmla="*/ 2147483647 h 24"/>
              <a:gd name="T6" fmla="*/ 0 w 128"/>
              <a:gd name="T7" fmla="*/ 2147483647 h 24"/>
              <a:gd name="T8" fmla="*/ 2147483647 w 128"/>
              <a:gd name="T9" fmla="*/ 2147483647 h 24"/>
              <a:gd name="T10" fmla="*/ 2147483647 w 128"/>
              <a:gd name="T11" fmla="*/ 2147483647 h 24"/>
              <a:gd name="T12" fmla="*/ 2147483647 w 128"/>
              <a:gd name="T13" fmla="*/ 0 h 24"/>
              <a:gd name="T14" fmla="*/ 2147483647 w 128"/>
              <a:gd name="T15" fmla="*/ 2147483647 h 24"/>
              <a:gd name="T16" fmla="*/ 2147483647 w 128"/>
              <a:gd name="T17" fmla="*/ 2147483647 h 24"/>
              <a:gd name="T18" fmla="*/ 2147483647 w 128"/>
              <a:gd name="T19" fmla="*/ 2147483647 h 24"/>
              <a:gd name="T20" fmla="*/ 2147483647 w 128"/>
              <a:gd name="T21" fmla="*/ 2147483647 h 24"/>
              <a:gd name="T22" fmla="*/ 2147483647 w 128"/>
              <a:gd name="T23" fmla="*/ 2147483647 h 24"/>
              <a:gd name="T24" fmla="*/ 2147483647 w 128"/>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24"/>
              <a:gd name="T41" fmla="*/ 128 w 12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24">
                <a:moveTo>
                  <a:pt x="8" y="24"/>
                </a:moveTo>
                <a:lnTo>
                  <a:pt x="4" y="23"/>
                </a:lnTo>
                <a:lnTo>
                  <a:pt x="0" y="19"/>
                </a:lnTo>
                <a:lnTo>
                  <a:pt x="0" y="15"/>
                </a:lnTo>
                <a:lnTo>
                  <a:pt x="3" y="9"/>
                </a:lnTo>
                <a:lnTo>
                  <a:pt x="8" y="8"/>
                </a:lnTo>
                <a:lnTo>
                  <a:pt x="120" y="0"/>
                </a:lnTo>
                <a:lnTo>
                  <a:pt x="124" y="1"/>
                </a:lnTo>
                <a:lnTo>
                  <a:pt x="128" y="5"/>
                </a:lnTo>
                <a:lnTo>
                  <a:pt x="128" y="9"/>
                </a:lnTo>
                <a:lnTo>
                  <a:pt x="125" y="15"/>
                </a:lnTo>
                <a:lnTo>
                  <a:pt x="120" y="16"/>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9" name="Freeform 479"/>
          <p:cNvSpPr>
            <a:spLocks/>
          </p:cNvSpPr>
          <p:nvPr/>
        </p:nvSpPr>
        <p:spPr bwMode="auto">
          <a:xfrm>
            <a:off x="2527300" y="4498975"/>
            <a:ext cx="53975" cy="28575"/>
          </a:xfrm>
          <a:custGeom>
            <a:avLst/>
            <a:gdLst>
              <a:gd name="T0" fmla="*/ 2147483647 w 34"/>
              <a:gd name="T1" fmla="*/ 2147483647 h 18"/>
              <a:gd name="T2" fmla="*/ 2147483647 w 34"/>
              <a:gd name="T3" fmla="*/ 2147483647 h 18"/>
              <a:gd name="T4" fmla="*/ 0 w 34"/>
              <a:gd name="T5" fmla="*/ 2147483647 h 18"/>
              <a:gd name="T6" fmla="*/ 0 w 34"/>
              <a:gd name="T7" fmla="*/ 2147483647 h 18"/>
              <a:gd name="T8" fmla="*/ 2147483647 w 34"/>
              <a:gd name="T9" fmla="*/ 2147483647 h 18"/>
              <a:gd name="T10" fmla="*/ 2147483647 w 34"/>
              <a:gd name="T11" fmla="*/ 2147483647 h 18"/>
              <a:gd name="T12" fmla="*/ 2147483647 w 34"/>
              <a:gd name="T13" fmla="*/ 0 h 18"/>
              <a:gd name="T14" fmla="*/ 2147483647 w 34"/>
              <a:gd name="T15" fmla="*/ 2147483647 h 18"/>
              <a:gd name="T16" fmla="*/ 2147483647 w 34"/>
              <a:gd name="T17" fmla="*/ 2147483647 h 18"/>
              <a:gd name="T18" fmla="*/ 2147483647 w 34"/>
              <a:gd name="T19" fmla="*/ 2147483647 h 18"/>
              <a:gd name="T20" fmla="*/ 2147483647 w 34"/>
              <a:gd name="T21" fmla="*/ 2147483647 h 18"/>
              <a:gd name="T22" fmla="*/ 2147483647 w 34"/>
              <a:gd name="T23" fmla="*/ 2147483647 h 18"/>
              <a:gd name="T24" fmla="*/ 2147483647 w 3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8"/>
              <a:gd name="T41" fmla="*/ 34 w 3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8">
                <a:moveTo>
                  <a:pt x="8" y="18"/>
                </a:moveTo>
                <a:lnTo>
                  <a:pt x="4" y="17"/>
                </a:lnTo>
                <a:lnTo>
                  <a:pt x="0" y="13"/>
                </a:lnTo>
                <a:lnTo>
                  <a:pt x="0" y="8"/>
                </a:lnTo>
                <a:lnTo>
                  <a:pt x="2" y="3"/>
                </a:lnTo>
                <a:lnTo>
                  <a:pt x="8" y="2"/>
                </a:lnTo>
                <a:lnTo>
                  <a:pt x="25" y="0"/>
                </a:lnTo>
                <a:lnTo>
                  <a:pt x="29" y="2"/>
                </a:lnTo>
                <a:lnTo>
                  <a:pt x="34" y="6"/>
                </a:lnTo>
                <a:lnTo>
                  <a:pt x="34" y="10"/>
                </a:lnTo>
                <a:lnTo>
                  <a:pt x="31" y="15"/>
                </a:lnTo>
                <a:lnTo>
                  <a:pt x="25"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0" name="Freeform 480"/>
          <p:cNvSpPr>
            <a:spLocks/>
          </p:cNvSpPr>
          <p:nvPr/>
        </p:nvSpPr>
        <p:spPr bwMode="auto">
          <a:xfrm>
            <a:off x="2554288" y="4492625"/>
            <a:ext cx="114300" cy="33338"/>
          </a:xfrm>
          <a:custGeom>
            <a:avLst/>
            <a:gdLst>
              <a:gd name="T0" fmla="*/ 2147483647 w 72"/>
              <a:gd name="T1" fmla="*/ 2147483647 h 21"/>
              <a:gd name="T2" fmla="*/ 2147483647 w 72"/>
              <a:gd name="T3" fmla="*/ 2147483647 h 21"/>
              <a:gd name="T4" fmla="*/ 0 w 72"/>
              <a:gd name="T5" fmla="*/ 2147483647 h 21"/>
              <a:gd name="T6" fmla="*/ 0 w 72"/>
              <a:gd name="T7" fmla="*/ 2147483647 h 21"/>
              <a:gd name="T8" fmla="*/ 2147483647 w 72"/>
              <a:gd name="T9" fmla="*/ 2147483647 h 21"/>
              <a:gd name="T10" fmla="*/ 2147483647 w 72"/>
              <a:gd name="T11" fmla="*/ 2147483647 h 21"/>
              <a:gd name="T12" fmla="*/ 2147483647 w 72"/>
              <a:gd name="T13" fmla="*/ 0 h 21"/>
              <a:gd name="T14" fmla="*/ 2147483647 w 72"/>
              <a:gd name="T15" fmla="*/ 2147483647 h 21"/>
              <a:gd name="T16" fmla="*/ 2147483647 w 72"/>
              <a:gd name="T17" fmla="*/ 2147483647 h 21"/>
              <a:gd name="T18" fmla="*/ 2147483647 w 72"/>
              <a:gd name="T19" fmla="*/ 2147483647 h 21"/>
              <a:gd name="T20" fmla="*/ 2147483647 w 72"/>
              <a:gd name="T21" fmla="*/ 2147483647 h 21"/>
              <a:gd name="T22" fmla="*/ 2147483647 w 72"/>
              <a:gd name="T23" fmla="*/ 2147483647 h 21"/>
              <a:gd name="T24" fmla="*/ 2147483647 w 7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1"/>
              <a:gd name="T41" fmla="*/ 72 w 7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1">
                <a:moveTo>
                  <a:pt x="8" y="21"/>
                </a:moveTo>
                <a:lnTo>
                  <a:pt x="4" y="19"/>
                </a:lnTo>
                <a:lnTo>
                  <a:pt x="0" y="15"/>
                </a:lnTo>
                <a:lnTo>
                  <a:pt x="0" y="11"/>
                </a:lnTo>
                <a:lnTo>
                  <a:pt x="3" y="6"/>
                </a:lnTo>
                <a:lnTo>
                  <a:pt x="8" y="4"/>
                </a:lnTo>
                <a:lnTo>
                  <a:pt x="64" y="0"/>
                </a:lnTo>
                <a:lnTo>
                  <a:pt x="68" y="2"/>
                </a:lnTo>
                <a:lnTo>
                  <a:pt x="72" y="6"/>
                </a:lnTo>
                <a:lnTo>
                  <a:pt x="72" y="10"/>
                </a:lnTo>
                <a:lnTo>
                  <a:pt x="70" y="15"/>
                </a:lnTo>
                <a:lnTo>
                  <a:pt x="64" y="17"/>
                </a:lnTo>
                <a:lnTo>
                  <a:pt x="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1" name="Freeform 481"/>
          <p:cNvSpPr>
            <a:spLocks/>
          </p:cNvSpPr>
          <p:nvPr/>
        </p:nvSpPr>
        <p:spPr bwMode="auto">
          <a:xfrm>
            <a:off x="2643188" y="4486275"/>
            <a:ext cx="98425" cy="33338"/>
          </a:xfrm>
          <a:custGeom>
            <a:avLst/>
            <a:gdLst>
              <a:gd name="T0" fmla="*/ 2147483647 w 62"/>
              <a:gd name="T1" fmla="*/ 2147483647 h 21"/>
              <a:gd name="T2" fmla="*/ 2147483647 w 62"/>
              <a:gd name="T3" fmla="*/ 2147483647 h 21"/>
              <a:gd name="T4" fmla="*/ 0 w 62"/>
              <a:gd name="T5" fmla="*/ 2147483647 h 21"/>
              <a:gd name="T6" fmla="*/ 0 w 62"/>
              <a:gd name="T7" fmla="*/ 2147483647 h 21"/>
              <a:gd name="T8" fmla="*/ 2147483647 w 62"/>
              <a:gd name="T9" fmla="*/ 2147483647 h 21"/>
              <a:gd name="T10" fmla="*/ 2147483647 w 62"/>
              <a:gd name="T11" fmla="*/ 2147483647 h 21"/>
              <a:gd name="T12" fmla="*/ 2147483647 w 62"/>
              <a:gd name="T13" fmla="*/ 0 h 21"/>
              <a:gd name="T14" fmla="*/ 2147483647 w 62"/>
              <a:gd name="T15" fmla="*/ 2147483647 h 21"/>
              <a:gd name="T16" fmla="*/ 2147483647 w 62"/>
              <a:gd name="T17" fmla="*/ 2147483647 h 21"/>
              <a:gd name="T18" fmla="*/ 2147483647 w 62"/>
              <a:gd name="T19" fmla="*/ 2147483647 h 21"/>
              <a:gd name="T20" fmla="*/ 2147483647 w 62"/>
              <a:gd name="T21" fmla="*/ 2147483647 h 21"/>
              <a:gd name="T22" fmla="*/ 2147483647 w 62"/>
              <a:gd name="T23" fmla="*/ 2147483647 h 21"/>
              <a:gd name="T24" fmla="*/ 2147483647 w 6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21"/>
              <a:gd name="T41" fmla="*/ 62 w 6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21">
                <a:moveTo>
                  <a:pt x="9" y="21"/>
                </a:moveTo>
                <a:lnTo>
                  <a:pt x="4" y="19"/>
                </a:lnTo>
                <a:lnTo>
                  <a:pt x="0" y="15"/>
                </a:lnTo>
                <a:lnTo>
                  <a:pt x="0" y="11"/>
                </a:lnTo>
                <a:lnTo>
                  <a:pt x="3" y="6"/>
                </a:lnTo>
                <a:lnTo>
                  <a:pt x="7" y="4"/>
                </a:lnTo>
                <a:lnTo>
                  <a:pt x="53" y="0"/>
                </a:lnTo>
                <a:lnTo>
                  <a:pt x="58" y="2"/>
                </a:lnTo>
                <a:lnTo>
                  <a:pt x="62" y="6"/>
                </a:lnTo>
                <a:lnTo>
                  <a:pt x="62" y="10"/>
                </a:lnTo>
                <a:lnTo>
                  <a:pt x="60" y="15"/>
                </a:lnTo>
                <a:lnTo>
                  <a:pt x="56" y="16"/>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2" name="Freeform 482"/>
          <p:cNvSpPr>
            <a:spLocks/>
          </p:cNvSpPr>
          <p:nvPr/>
        </p:nvSpPr>
        <p:spPr bwMode="auto">
          <a:xfrm>
            <a:off x="2716213" y="4484688"/>
            <a:ext cx="58737" cy="26987"/>
          </a:xfrm>
          <a:custGeom>
            <a:avLst/>
            <a:gdLst>
              <a:gd name="T0" fmla="*/ 2147483647 w 37"/>
              <a:gd name="T1" fmla="*/ 2147483647 h 17"/>
              <a:gd name="T2" fmla="*/ 2147483647 w 37"/>
              <a:gd name="T3" fmla="*/ 2147483647 h 17"/>
              <a:gd name="T4" fmla="*/ 0 w 37"/>
              <a:gd name="T5" fmla="*/ 2147483647 h 17"/>
              <a:gd name="T6" fmla="*/ 0 w 37"/>
              <a:gd name="T7" fmla="*/ 2147483647 h 17"/>
              <a:gd name="T8" fmla="*/ 2147483647 w 37"/>
              <a:gd name="T9" fmla="*/ 2147483647 h 17"/>
              <a:gd name="T10" fmla="*/ 2147483647 w 37"/>
              <a:gd name="T11" fmla="*/ 2147483647 h 17"/>
              <a:gd name="T12" fmla="*/ 2147483647 w 37"/>
              <a:gd name="T13" fmla="*/ 0 h 17"/>
              <a:gd name="T14" fmla="*/ 2147483647 w 37"/>
              <a:gd name="T15" fmla="*/ 2147483647 h 17"/>
              <a:gd name="T16" fmla="*/ 2147483647 w 37"/>
              <a:gd name="T17" fmla="*/ 2147483647 h 17"/>
              <a:gd name="T18" fmla="*/ 2147483647 w 37"/>
              <a:gd name="T19" fmla="*/ 2147483647 h 17"/>
              <a:gd name="T20" fmla="*/ 2147483647 w 37"/>
              <a:gd name="T21" fmla="*/ 2147483647 h 17"/>
              <a:gd name="T22" fmla="*/ 2147483647 w 37"/>
              <a:gd name="T23" fmla="*/ 2147483647 h 17"/>
              <a:gd name="T24" fmla="*/ 2147483647 w 3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7"/>
              <a:gd name="T41" fmla="*/ 37 w 3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7">
                <a:moveTo>
                  <a:pt x="8" y="17"/>
                </a:moveTo>
                <a:lnTo>
                  <a:pt x="4" y="16"/>
                </a:lnTo>
                <a:lnTo>
                  <a:pt x="0" y="12"/>
                </a:lnTo>
                <a:lnTo>
                  <a:pt x="0" y="8"/>
                </a:lnTo>
                <a:lnTo>
                  <a:pt x="3" y="3"/>
                </a:lnTo>
                <a:lnTo>
                  <a:pt x="8" y="1"/>
                </a:lnTo>
                <a:lnTo>
                  <a:pt x="29" y="0"/>
                </a:lnTo>
                <a:lnTo>
                  <a:pt x="33" y="1"/>
                </a:lnTo>
                <a:lnTo>
                  <a:pt x="37" y="5"/>
                </a:lnTo>
                <a:lnTo>
                  <a:pt x="37" y="9"/>
                </a:lnTo>
                <a:lnTo>
                  <a:pt x="34" y="15"/>
                </a:lnTo>
                <a:lnTo>
                  <a:pt x="29"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3" name="Freeform 483"/>
          <p:cNvSpPr>
            <a:spLocks/>
          </p:cNvSpPr>
          <p:nvPr/>
        </p:nvSpPr>
        <p:spPr bwMode="auto">
          <a:xfrm>
            <a:off x="2747963" y="4479925"/>
            <a:ext cx="57150" cy="30163"/>
          </a:xfrm>
          <a:custGeom>
            <a:avLst/>
            <a:gdLst>
              <a:gd name="T0" fmla="*/ 2147483647 w 36"/>
              <a:gd name="T1" fmla="*/ 2147483647 h 19"/>
              <a:gd name="T2" fmla="*/ 2147483647 w 36"/>
              <a:gd name="T3" fmla="*/ 2147483647 h 19"/>
              <a:gd name="T4" fmla="*/ 2147483647 w 36"/>
              <a:gd name="T5" fmla="*/ 2147483647 h 19"/>
              <a:gd name="T6" fmla="*/ 0 w 36"/>
              <a:gd name="T7" fmla="*/ 2147483647 h 19"/>
              <a:gd name="T8" fmla="*/ 2147483647 w 36"/>
              <a:gd name="T9" fmla="*/ 2147483647 h 19"/>
              <a:gd name="T10" fmla="*/ 2147483647 w 36"/>
              <a:gd name="T11" fmla="*/ 2147483647 h 19"/>
              <a:gd name="T12" fmla="*/ 2147483647 w 36"/>
              <a:gd name="T13" fmla="*/ 0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5"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4" name="Freeform 484"/>
          <p:cNvSpPr>
            <a:spLocks/>
          </p:cNvSpPr>
          <p:nvPr/>
        </p:nvSpPr>
        <p:spPr bwMode="auto">
          <a:xfrm>
            <a:off x="2778125" y="4478338"/>
            <a:ext cx="60325" cy="26987"/>
          </a:xfrm>
          <a:custGeom>
            <a:avLst/>
            <a:gdLst>
              <a:gd name="T0" fmla="*/ 2147483647 w 38"/>
              <a:gd name="T1" fmla="*/ 2147483647 h 17"/>
              <a:gd name="T2" fmla="*/ 2147483647 w 38"/>
              <a:gd name="T3" fmla="*/ 2147483647 h 17"/>
              <a:gd name="T4" fmla="*/ 0 w 38"/>
              <a:gd name="T5" fmla="*/ 2147483647 h 17"/>
              <a:gd name="T6" fmla="*/ 0 w 38"/>
              <a:gd name="T7" fmla="*/ 2147483647 h 17"/>
              <a:gd name="T8" fmla="*/ 2147483647 w 38"/>
              <a:gd name="T9" fmla="*/ 2147483647 h 17"/>
              <a:gd name="T10" fmla="*/ 2147483647 w 38"/>
              <a:gd name="T11" fmla="*/ 2147483647 h 17"/>
              <a:gd name="T12" fmla="*/ 2147483647 w 38"/>
              <a:gd name="T13" fmla="*/ 0 h 17"/>
              <a:gd name="T14" fmla="*/ 2147483647 w 38"/>
              <a:gd name="T15" fmla="*/ 2147483647 h 17"/>
              <a:gd name="T16" fmla="*/ 2147483647 w 38"/>
              <a:gd name="T17" fmla="*/ 2147483647 h 17"/>
              <a:gd name="T18" fmla="*/ 2147483647 w 38"/>
              <a:gd name="T19" fmla="*/ 2147483647 h 17"/>
              <a:gd name="T20" fmla="*/ 2147483647 w 38"/>
              <a:gd name="T21" fmla="*/ 2147483647 h 17"/>
              <a:gd name="T22" fmla="*/ 2147483647 w 38"/>
              <a:gd name="T23" fmla="*/ 2147483647 h 17"/>
              <a:gd name="T24" fmla="*/ 2147483647 w 3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7"/>
              <a:gd name="T41" fmla="*/ 38 w 3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7">
                <a:moveTo>
                  <a:pt x="9" y="17"/>
                </a:moveTo>
                <a:lnTo>
                  <a:pt x="5" y="16"/>
                </a:lnTo>
                <a:lnTo>
                  <a:pt x="0" y="12"/>
                </a:lnTo>
                <a:lnTo>
                  <a:pt x="0" y="8"/>
                </a:lnTo>
                <a:lnTo>
                  <a:pt x="3" y="2"/>
                </a:lnTo>
                <a:lnTo>
                  <a:pt x="9" y="1"/>
                </a:lnTo>
                <a:lnTo>
                  <a:pt x="30" y="0"/>
                </a:lnTo>
                <a:lnTo>
                  <a:pt x="34" y="1"/>
                </a:lnTo>
                <a:lnTo>
                  <a:pt x="38" y="5"/>
                </a:lnTo>
                <a:lnTo>
                  <a:pt x="38" y="9"/>
                </a:lnTo>
                <a:lnTo>
                  <a:pt x="36" y="15"/>
                </a:lnTo>
                <a:lnTo>
                  <a:pt x="30"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5" name="Freeform 485"/>
          <p:cNvSpPr>
            <a:spLocks/>
          </p:cNvSpPr>
          <p:nvPr/>
        </p:nvSpPr>
        <p:spPr bwMode="auto">
          <a:xfrm>
            <a:off x="2813050" y="4478338"/>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6" name="Freeform 486"/>
          <p:cNvSpPr>
            <a:spLocks/>
          </p:cNvSpPr>
          <p:nvPr/>
        </p:nvSpPr>
        <p:spPr bwMode="auto">
          <a:xfrm>
            <a:off x="2822575" y="4475163"/>
            <a:ext cx="39688" cy="28575"/>
          </a:xfrm>
          <a:custGeom>
            <a:avLst/>
            <a:gdLst>
              <a:gd name="T0" fmla="*/ 2147483647 w 25"/>
              <a:gd name="T1" fmla="*/ 2147483647 h 18"/>
              <a:gd name="T2" fmla="*/ 2147483647 w 25"/>
              <a:gd name="T3" fmla="*/ 2147483647 h 18"/>
              <a:gd name="T4" fmla="*/ 2147483647 w 25"/>
              <a:gd name="T5" fmla="*/ 2147483647 h 18"/>
              <a:gd name="T6" fmla="*/ 0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8"/>
              <a:gd name="T41" fmla="*/ 25 w 2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8">
                <a:moveTo>
                  <a:pt x="9" y="18"/>
                </a:moveTo>
                <a:lnTo>
                  <a:pt x="4" y="17"/>
                </a:lnTo>
                <a:lnTo>
                  <a:pt x="1" y="14"/>
                </a:lnTo>
                <a:lnTo>
                  <a:pt x="0" y="9"/>
                </a:lnTo>
                <a:lnTo>
                  <a:pt x="2" y="4"/>
                </a:lnTo>
                <a:lnTo>
                  <a:pt x="6" y="2"/>
                </a:lnTo>
                <a:lnTo>
                  <a:pt x="16" y="0"/>
                </a:lnTo>
                <a:lnTo>
                  <a:pt x="21" y="2"/>
                </a:lnTo>
                <a:lnTo>
                  <a:pt x="24" y="4"/>
                </a:lnTo>
                <a:lnTo>
                  <a:pt x="25" y="10"/>
                </a:lnTo>
                <a:lnTo>
                  <a:pt x="23" y="14"/>
                </a:lnTo>
                <a:lnTo>
                  <a:pt x="19"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7" name="Freeform 487"/>
          <p:cNvSpPr>
            <a:spLocks/>
          </p:cNvSpPr>
          <p:nvPr/>
        </p:nvSpPr>
        <p:spPr bwMode="auto">
          <a:xfrm>
            <a:off x="2836863" y="4473575"/>
            <a:ext cx="71437" cy="28575"/>
          </a:xfrm>
          <a:custGeom>
            <a:avLst/>
            <a:gdLst>
              <a:gd name="T0" fmla="*/ 2147483647 w 45"/>
              <a:gd name="T1" fmla="*/ 2147483647 h 18"/>
              <a:gd name="T2" fmla="*/ 2147483647 w 45"/>
              <a:gd name="T3" fmla="*/ 2147483647 h 18"/>
              <a:gd name="T4" fmla="*/ 0 w 45"/>
              <a:gd name="T5" fmla="*/ 2147483647 h 18"/>
              <a:gd name="T6" fmla="*/ 0 w 45"/>
              <a:gd name="T7" fmla="*/ 2147483647 h 18"/>
              <a:gd name="T8" fmla="*/ 2147483647 w 45"/>
              <a:gd name="T9" fmla="*/ 2147483647 h 18"/>
              <a:gd name="T10" fmla="*/ 2147483647 w 45"/>
              <a:gd name="T11" fmla="*/ 2147483647 h 18"/>
              <a:gd name="T12" fmla="*/ 2147483647 w 45"/>
              <a:gd name="T13" fmla="*/ 0 h 18"/>
              <a:gd name="T14" fmla="*/ 2147483647 w 45"/>
              <a:gd name="T15" fmla="*/ 2147483647 h 18"/>
              <a:gd name="T16" fmla="*/ 2147483647 w 45"/>
              <a:gd name="T17" fmla="*/ 2147483647 h 18"/>
              <a:gd name="T18" fmla="*/ 2147483647 w 45"/>
              <a:gd name="T19" fmla="*/ 2147483647 h 18"/>
              <a:gd name="T20" fmla="*/ 2147483647 w 45"/>
              <a:gd name="T21" fmla="*/ 2147483647 h 18"/>
              <a:gd name="T22" fmla="*/ 2147483647 w 45"/>
              <a:gd name="T23" fmla="*/ 2147483647 h 18"/>
              <a:gd name="T24" fmla="*/ 2147483647 w 4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8"/>
              <a:gd name="T41" fmla="*/ 45 w 4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8">
                <a:moveTo>
                  <a:pt x="8" y="18"/>
                </a:moveTo>
                <a:lnTo>
                  <a:pt x="4" y="16"/>
                </a:lnTo>
                <a:lnTo>
                  <a:pt x="0" y="12"/>
                </a:lnTo>
                <a:lnTo>
                  <a:pt x="0" y="7"/>
                </a:lnTo>
                <a:lnTo>
                  <a:pt x="3" y="3"/>
                </a:lnTo>
                <a:lnTo>
                  <a:pt x="8" y="1"/>
                </a:lnTo>
                <a:lnTo>
                  <a:pt x="37" y="0"/>
                </a:lnTo>
                <a:lnTo>
                  <a:pt x="41" y="1"/>
                </a:lnTo>
                <a:lnTo>
                  <a:pt x="45" y="5"/>
                </a:lnTo>
                <a:lnTo>
                  <a:pt x="45" y="11"/>
                </a:lnTo>
                <a:lnTo>
                  <a:pt x="42" y="15"/>
                </a:lnTo>
                <a:lnTo>
                  <a:pt x="37"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8" name="Freeform 488"/>
          <p:cNvSpPr>
            <a:spLocks/>
          </p:cNvSpPr>
          <p:nvPr/>
        </p:nvSpPr>
        <p:spPr bwMode="auto">
          <a:xfrm>
            <a:off x="2882900" y="4471988"/>
            <a:ext cx="49213" cy="26987"/>
          </a:xfrm>
          <a:custGeom>
            <a:avLst/>
            <a:gdLst>
              <a:gd name="T0" fmla="*/ 2147483647 w 31"/>
              <a:gd name="T1" fmla="*/ 2147483647 h 17"/>
              <a:gd name="T2" fmla="*/ 2147483647 w 31"/>
              <a:gd name="T3" fmla="*/ 2147483647 h 17"/>
              <a:gd name="T4" fmla="*/ 0 w 31"/>
              <a:gd name="T5" fmla="*/ 2147483647 h 17"/>
              <a:gd name="T6" fmla="*/ 0 w 31"/>
              <a:gd name="T7" fmla="*/ 2147483647 h 17"/>
              <a:gd name="T8" fmla="*/ 2147483647 w 31"/>
              <a:gd name="T9" fmla="*/ 2147483647 h 17"/>
              <a:gd name="T10" fmla="*/ 2147483647 w 31"/>
              <a:gd name="T11" fmla="*/ 2147483647 h 17"/>
              <a:gd name="T12" fmla="*/ 2147483647 w 31"/>
              <a:gd name="T13" fmla="*/ 0 h 17"/>
              <a:gd name="T14" fmla="*/ 2147483647 w 31"/>
              <a:gd name="T15" fmla="*/ 2147483647 h 17"/>
              <a:gd name="T16" fmla="*/ 2147483647 w 31"/>
              <a:gd name="T17" fmla="*/ 2147483647 h 17"/>
              <a:gd name="T18" fmla="*/ 2147483647 w 31"/>
              <a:gd name="T19" fmla="*/ 2147483647 h 17"/>
              <a:gd name="T20" fmla="*/ 2147483647 w 31"/>
              <a:gd name="T21" fmla="*/ 2147483647 h 17"/>
              <a:gd name="T22" fmla="*/ 2147483647 w 31"/>
              <a:gd name="T23" fmla="*/ 2147483647 h 17"/>
              <a:gd name="T24" fmla="*/ 2147483647 w 3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9" y="17"/>
                </a:moveTo>
                <a:lnTo>
                  <a:pt x="4" y="16"/>
                </a:lnTo>
                <a:lnTo>
                  <a:pt x="0" y="12"/>
                </a:lnTo>
                <a:lnTo>
                  <a:pt x="0" y="8"/>
                </a:lnTo>
                <a:lnTo>
                  <a:pt x="2" y="2"/>
                </a:lnTo>
                <a:lnTo>
                  <a:pt x="6" y="1"/>
                </a:lnTo>
                <a:lnTo>
                  <a:pt x="21" y="0"/>
                </a:lnTo>
                <a:lnTo>
                  <a:pt x="27" y="1"/>
                </a:lnTo>
                <a:lnTo>
                  <a:pt x="31" y="5"/>
                </a:lnTo>
                <a:lnTo>
                  <a:pt x="31" y="9"/>
                </a:lnTo>
                <a:lnTo>
                  <a:pt x="28" y="15"/>
                </a:lnTo>
                <a:lnTo>
                  <a:pt x="24"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9" name="Freeform 489"/>
          <p:cNvSpPr>
            <a:spLocks/>
          </p:cNvSpPr>
          <p:nvPr/>
        </p:nvSpPr>
        <p:spPr bwMode="auto">
          <a:xfrm>
            <a:off x="2906713" y="4468813"/>
            <a:ext cx="50800" cy="28575"/>
          </a:xfrm>
          <a:custGeom>
            <a:avLst/>
            <a:gdLst>
              <a:gd name="T0" fmla="*/ 2147483647 w 32"/>
              <a:gd name="T1" fmla="*/ 2147483647 h 18"/>
              <a:gd name="T2" fmla="*/ 2147483647 w 32"/>
              <a:gd name="T3" fmla="*/ 2147483647 h 18"/>
              <a:gd name="T4" fmla="*/ 0 w 32"/>
              <a:gd name="T5" fmla="*/ 2147483647 h 18"/>
              <a:gd name="T6" fmla="*/ 0 w 32"/>
              <a:gd name="T7" fmla="*/ 2147483647 h 18"/>
              <a:gd name="T8" fmla="*/ 2147483647 w 32"/>
              <a:gd name="T9" fmla="*/ 2147483647 h 18"/>
              <a:gd name="T10" fmla="*/ 2147483647 w 32"/>
              <a:gd name="T11" fmla="*/ 2147483647 h 18"/>
              <a:gd name="T12" fmla="*/ 2147483647 w 32"/>
              <a:gd name="T13" fmla="*/ 0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2147483647 w 32"/>
              <a:gd name="T23" fmla="*/ 2147483647 h 18"/>
              <a:gd name="T24" fmla="*/ 2147483647 w 3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8"/>
              <a:gd name="T41" fmla="*/ 32 w 3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8">
                <a:moveTo>
                  <a:pt x="8" y="18"/>
                </a:moveTo>
                <a:lnTo>
                  <a:pt x="4" y="17"/>
                </a:lnTo>
                <a:lnTo>
                  <a:pt x="0" y="13"/>
                </a:lnTo>
                <a:lnTo>
                  <a:pt x="0" y="8"/>
                </a:lnTo>
                <a:lnTo>
                  <a:pt x="2" y="3"/>
                </a:lnTo>
                <a:lnTo>
                  <a:pt x="8" y="2"/>
                </a:lnTo>
                <a:lnTo>
                  <a:pt x="24" y="0"/>
                </a:lnTo>
                <a:lnTo>
                  <a:pt x="28" y="2"/>
                </a:lnTo>
                <a:lnTo>
                  <a:pt x="32" y="6"/>
                </a:lnTo>
                <a:lnTo>
                  <a:pt x="32" y="10"/>
                </a:lnTo>
                <a:lnTo>
                  <a:pt x="29" y="15"/>
                </a:lnTo>
                <a:lnTo>
                  <a:pt x="24"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0" name="Freeform 490"/>
          <p:cNvSpPr>
            <a:spLocks/>
          </p:cNvSpPr>
          <p:nvPr/>
        </p:nvSpPr>
        <p:spPr bwMode="auto">
          <a:xfrm>
            <a:off x="2932113" y="4467225"/>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9"/>
                </a:lnTo>
                <a:lnTo>
                  <a:pt x="1" y="4"/>
                </a:lnTo>
                <a:lnTo>
                  <a:pt x="7" y="1"/>
                </a:lnTo>
                <a:lnTo>
                  <a:pt x="12" y="0"/>
                </a:lnTo>
                <a:lnTo>
                  <a:pt x="16" y="0"/>
                </a:lnTo>
                <a:lnTo>
                  <a:pt x="20" y="4"/>
                </a:lnTo>
                <a:lnTo>
                  <a:pt x="22" y="8"/>
                </a:lnTo>
                <a:lnTo>
                  <a:pt x="20" y="14"/>
                </a:lnTo>
                <a:lnTo>
                  <a:pt x="15"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1" name="Freeform 491"/>
          <p:cNvSpPr>
            <a:spLocks/>
          </p:cNvSpPr>
          <p:nvPr/>
        </p:nvSpPr>
        <p:spPr bwMode="auto">
          <a:xfrm>
            <a:off x="2940050" y="4465638"/>
            <a:ext cx="53975" cy="26987"/>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2" name="Freeform 492"/>
          <p:cNvSpPr>
            <a:spLocks/>
          </p:cNvSpPr>
          <p:nvPr/>
        </p:nvSpPr>
        <p:spPr bwMode="auto">
          <a:xfrm>
            <a:off x="2968625" y="4460875"/>
            <a:ext cx="68263" cy="30163"/>
          </a:xfrm>
          <a:custGeom>
            <a:avLst/>
            <a:gdLst>
              <a:gd name="T0" fmla="*/ 2147483647 w 43"/>
              <a:gd name="T1" fmla="*/ 2147483647 h 19"/>
              <a:gd name="T2" fmla="*/ 2147483647 w 43"/>
              <a:gd name="T3" fmla="*/ 2147483647 h 19"/>
              <a:gd name="T4" fmla="*/ 2147483647 w 43"/>
              <a:gd name="T5" fmla="*/ 2147483647 h 19"/>
              <a:gd name="T6" fmla="*/ 0 w 43"/>
              <a:gd name="T7" fmla="*/ 2147483647 h 19"/>
              <a:gd name="T8" fmla="*/ 2147483647 w 43"/>
              <a:gd name="T9" fmla="*/ 2147483647 h 19"/>
              <a:gd name="T10" fmla="*/ 2147483647 w 43"/>
              <a:gd name="T11" fmla="*/ 2147483647 h 19"/>
              <a:gd name="T12" fmla="*/ 2147483647 w 43"/>
              <a:gd name="T13" fmla="*/ 0 h 19"/>
              <a:gd name="T14" fmla="*/ 2147483647 w 43"/>
              <a:gd name="T15" fmla="*/ 2147483647 h 19"/>
              <a:gd name="T16" fmla="*/ 2147483647 w 43"/>
              <a:gd name="T17" fmla="*/ 2147483647 h 19"/>
              <a:gd name="T18" fmla="*/ 2147483647 w 43"/>
              <a:gd name="T19" fmla="*/ 2147483647 h 19"/>
              <a:gd name="T20" fmla="*/ 2147483647 w 43"/>
              <a:gd name="T21" fmla="*/ 2147483647 h 19"/>
              <a:gd name="T22" fmla="*/ 2147483647 w 43"/>
              <a:gd name="T23" fmla="*/ 2147483647 h 19"/>
              <a:gd name="T24" fmla="*/ 2147483647 w 4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9"/>
              <a:gd name="T41" fmla="*/ 43 w 4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9">
                <a:moveTo>
                  <a:pt x="9" y="19"/>
                </a:moveTo>
                <a:lnTo>
                  <a:pt x="4" y="18"/>
                </a:lnTo>
                <a:lnTo>
                  <a:pt x="1" y="13"/>
                </a:lnTo>
                <a:lnTo>
                  <a:pt x="0" y="9"/>
                </a:lnTo>
                <a:lnTo>
                  <a:pt x="3" y="5"/>
                </a:lnTo>
                <a:lnTo>
                  <a:pt x="7" y="3"/>
                </a:lnTo>
                <a:lnTo>
                  <a:pt x="34" y="0"/>
                </a:lnTo>
                <a:lnTo>
                  <a:pt x="39" y="1"/>
                </a:lnTo>
                <a:lnTo>
                  <a:pt x="42" y="5"/>
                </a:lnTo>
                <a:lnTo>
                  <a:pt x="43" y="9"/>
                </a:lnTo>
                <a:lnTo>
                  <a:pt x="41" y="13"/>
                </a:lnTo>
                <a:lnTo>
                  <a:pt x="37"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3" name="Freeform 493"/>
          <p:cNvSpPr>
            <a:spLocks/>
          </p:cNvSpPr>
          <p:nvPr/>
        </p:nvSpPr>
        <p:spPr bwMode="auto">
          <a:xfrm>
            <a:off x="3011488" y="4459288"/>
            <a:ext cx="71437" cy="26987"/>
          </a:xfrm>
          <a:custGeom>
            <a:avLst/>
            <a:gdLst>
              <a:gd name="T0" fmla="*/ 2147483647 w 45"/>
              <a:gd name="T1" fmla="*/ 2147483647 h 17"/>
              <a:gd name="T2" fmla="*/ 2147483647 w 45"/>
              <a:gd name="T3" fmla="*/ 2147483647 h 17"/>
              <a:gd name="T4" fmla="*/ 0 w 45"/>
              <a:gd name="T5" fmla="*/ 2147483647 h 17"/>
              <a:gd name="T6" fmla="*/ 0 w 45"/>
              <a:gd name="T7" fmla="*/ 2147483647 h 17"/>
              <a:gd name="T8" fmla="*/ 2147483647 w 45"/>
              <a:gd name="T9" fmla="*/ 2147483647 h 17"/>
              <a:gd name="T10" fmla="*/ 2147483647 w 45"/>
              <a:gd name="T11" fmla="*/ 2147483647 h 17"/>
              <a:gd name="T12" fmla="*/ 2147483647 w 45"/>
              <a:gd name="T13" fmla="*/ 0 h 17"/>
              <a:gd name="T14" fmla="*/ 2147483647 w 45"/>
              <a:gd name="T15" fmla="*/ 2147483647 h 17"/>
              <a:gd name="T16" fmla="*/ 2147483647 w 45"/>
              <a:gd name="T17" fmla="*/ 2147483647 h 17"/>
              <a:gd name="T18" fmla="*/ 2147483647 w 45"/>
              <a:gd name="T19" fmla="*/ 2147483647 h 17"/>
              <a:gd name="T20" fmla="*/ 2147483647 w 45"/>
              <a:gd name="T21" fmla="*/ 2147483647 h 17"/>
              <a:gd name="T22" fmla="*/ 2147483647 w 45"/>
              <a:gd name="T23" fmla="*/ 2147483647 h 17"/>
              <a:gd name="T24" fmla="*/ 2147483647 w 45"/>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8" y="17"/>
                </a:moveTo>
                <a:lnTo>
                  <a:pt x="4" y="16"/>
                </a:lnTo>
                <a:lnTo>
                  <a:pt x="0" y="12"/>
                </a:lnTo>
                <a:lnTo>
                  <a:pt x="0" y="6"/>
                </a:lnTo>
                <a:lnTo>
                  <a:pt x="3" y="2"/>
                </a:lnTo>
                <a:lnTo>
                  <a:pt x="8" y="1"/>
                </a:lnTo>
                <a:lnTo>
                  <a:pt x="37" y="0"/>
                </a:lnTo>
                <a:lnTo>
                  <a:pt x="41" y="1"/>
                </a:lnTo>
                <a:lnTo>
                  <a:pt x="45" y="5"/>
                </a:lnTo>
                <a:lnTo>
                  <a:pt x="45" y="10"/>
                </a:lnTo>
                <a:lnTo>
                  <a:pt x="42" y="14"/>
                </a:lnTo>
                <a:lnTo>
                  <a:pt x="37"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4" name="Freeform 494"/>
          <p:cNvSpPr>
            <a:spLocks/>
          </p:cNvSpPr>
          <p:nvPr/>
        </p:nvSpPr>
        <p:spPr bwMode="auto">
          <a:xfrm>
            <a:off x="3057525" y="4456113"/>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6" y="2"/>
                </a:lnTo>
                <a:lnTo>
                  <a:pt x="13" y="0"/>
                </a:lnTo>
                <a:lnTo>
                  <a:pt x="19" y="2"/>
                </a:lnTo>
                <a:lnTo>
                  <a:pt x="21" y="4"/>
                </a:lnTo>
                <a:lnTo>
                  <a:pt x="23" y="10"/>
                </a:lnTo>
                <a:lnTo>
                  <a:pt x="20" y="14"/>
                </a:lnTo>
                <a:lnTo>
                  <a:pt x="16"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5" name="Freeform 495"/>
          <p:cNvSpPr>
            <a:spLocks/>
          </p:cNvSpPr>
          <p:nvPr/>
        </p:nvSpPr>
        <p:spPr bwMode="auto">
          <a:xfrm>
            <a:off x="3067050" y="4451350"/>
            <a:ext cx="65088" cy="30163"/>
          </a:xfrm>
          <a:custGeom>
            <a:avLst/>
            <a:gdLst>
              <a:gd name="T0" fmla="*/ 2147483647 w 41"/>
              <a:gd name="T1" fmla="*/ 2147483647 h 19"/>
              <a:gd name="T2" fmla="*/ 2147483647 w 41"/>
              <a:gd name="T3" fmla="*/ 2147483647 h 19"/>
              <a:gd name="T4" fmla="*/ 2147483647 w 41"/>
              <a:gd name="T5" fmla="*/ 2147483647 h 19"/>
              <a:gd name="T6" fmla="*/ 0 w 41"/>
              <a:gd name="T7" fmla="*/ 2147483647 h 19"/>
              <a:gd name="T8" fmla="*/ 2147483647 w 41"/>
              <a:gd name="T9" fmla="*/ 2147483647 h 19"/>
              <a:gd name="T10" fmla="*/ 2147483647 w 41"/>
              <a:gd name="T11" fmla="*/ 2147483647 h 19"/>
              <a:gd name="T12" fmla="*/ 2147483647 w 41"/>
              <a:gd name="T13" fmla="*/ 0 h 19"/>
              <a:gd name="T14" fmla="*/ 2147483647 w 41"/>
              <a:gd name="T15" fmla="*/ 2147483647 h 19"/>
              <a:gd name="T16" fmla="*/ 2147483647 w 41"/>
              <a:gd name="T17" fmla="*/ 2147483647 h 19"/>
              <a:gd name="T18" fmla="*/ 2147483647 w 41"/>
              <a:gd name="T19" fmla="*/ 2147483647 h 19"/>
              <a:gd name="T20" fmla="*/ 2147483647 w 41"/>
              <a:gd name="T21" fmla="*/ 2147483647 h 19"/>
              <a:gd name="T22" fmla="*/ 2147483647 w 41"/>
              <a:gd name="T23" fmla="*/ 2147483647 h 19"/>
              <a:gd name="T24" fmla="*/ 2147483647 w 4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9"/>
              <a:gd name="T41" fmla="*/ 41 w 4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9">
                <a:moveTo>
                  <a:pt x="10" y="19"/>
                </a:moveTo>
                <a:lnTo>
                  <a:pt x="4" y="18"/>
                </a:lnTo>
                <a:lnTo>
                  <a:pt x="2" y="14"/>
                </a:lnTo>
                <a:lnTo>
                  <a:pt x="0" y="10"/>
                </a:lnTo>
                <a:lnTo>
                  <a:pt x="3" y="6"/>
                </a:lnTo>
                <a:lnTo>
                  <a:pt x="7" y="3"/>
                </a:lnTo>
                <a:lnTo>
                  <a:pt x="32" y="0"/>
                </a:lnTo>
                <a:lnTo>
                  <a:pt x="37" y="2"/>
                </a:lnTo>
                <a:lnTo>
                  <a:pt x="40" y="6"/>
                </a:lnTo>
                <a:lnTo>
                  <a:pt x="41" y="10"/>
                </a:lnTo>
                <a:lnTo>
                  <a:pt x="38" y="14"/>
                </a:lnTo>
                <a:lnTo>
                  <a:pt x="3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6" name="Freeform 496"/>
          <p:cNvSpPr>
            <a:spLocks/>
          </p:cNvSpPr>
          <p:nvPr/>
        </p:nvSpPr>
        <p:spPr bwMode="auto">
          <a:xfrm>
            <a:off x="3106738" y="4449763"/>
            <a:ext cx="60325" cy="28575"/>
          </a:xfrm>
          <a:custGeom>
            <a:avLst/>
            <a:gdLst>
              <a:gd name="T0" fmla="*/ 2147483647 w 38"/>
              <a:gd name="T1" fmla="*/ 2147483647 h 18"/>
              <a:gd name="T2" fmla="*/ 2147483647 w 38"/>
              <a:gd name="T3" fmla="*/ 2147483647 h 18"/>
              <a:gd name="T4" fmla="*/ 0 w 38"/>
              <a:gd name="T5" fmla="*/ 2147483647 h 18"/>
              <a:gd name="T6" fmla="*/ 0 w 38"/>
              <a:gd name="T7" fmla="*/ 2147483647 h 18"/>
              <a:gd name="T8" fmla="*/ 2147483647 w 38"/>
              <a:gd name="T9" fmla="*/ 2147483647 h 18"/>
              <a:gd name="T10" fmla="*/ 2147483647 w 38"/>
              <a:gd name="T11" fmla="*/ 2147483647 h 18"/>
              <a:gd name="T12" fmla="*/ 2147483647 w 38"/>
              <a:gd name="T13" fmla="*/ 0 h 18"/>
              <a:gd name="T14" fmla="*/ 2147483647 w 38"/>
              <a:gd name="T15" fmla="*/ 2147483647 h 18"/>
              <a:gd name="T16" fmla="*/ 2147483647 w 38"/>
              <a:gd name="T17" fmla="*/ 2147483647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8"/>
              <a:gd name="T41" fmla="*/ 38 w 3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8">
                <a:moveTo>
                  <a:pt x="8" y="18"/>
                </a:moveTo>
                <a:lnTo>
                  <a:pt x="4" y="16"/>
                </a:lnTo>
                <a:lnTo>
                  <a:pt x="0" y="12"/>
                </a:lnTo>
                <a:lnTo>
                  <a:pt x="0" y="8"/>
                </a:lnTo>
                <a:lnTo>
                  <a:pt x="3" y="3"/>
                </a:lnTo>
                <a:lnTo>
                  <a:pt x="8" y="1"/>
                </a:lnTo>
                <a:lnTo>
                  <a:pt x="30" y="0"/>
                </a:lnTo>
                <a:lnTo>
                  <a:pt x="34" y="1"/>
                </a:lnTo>
                <a:lnTo>
                  <a:pt x="38" y="6"/>
                </a:lnTo>
                <a:lnTo>
                  <a:pt x="38" y="10"/>
                </a:lnTo>
                <a:lnTo>
                  <a:pt x="35" y="15"/>
                </a:lnTo>
                <a:lnTo>
                  <a:pt x="30"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7" name="Freeform 497"/>
          <p:cNvSpPr>
            <a:spLocks/>
          </p:cNvSpPr>
          <p:nvPr/>
        </p:nvSpPr>
        <p:spPr bwMode="auto">
          <a:xfrm>
            <a:off x="3141663" y="444976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8" name="Freeform 498"/>
          <p:cNvSpPr>
            <a:spLocks/>
          </p:cNvSpPr>
          <p:nvPr/>
        </p:nvSpPr>
        <p:spPr bwMode="auto">
          <a:xfrm>
            <a:off x="3148013" y="4448175"/>
            <a:ext cx="47625" cy="26988"/>
          </a:xfrm>
          <a:custGeom>
            <a:avLst/>
            <a:gdLst>
              <a:gd name="T0" fmla="*/ 2147483647 w 30"/>
              <a:gd name="T1" fmla="*/ 2147483647 h 17"/>
              <a:gd name="T2" fmla="*/ 2147483647 w 30"/>
              <a:gd name="T3" fmla="*/ 2147483647 h 17"/>
              <a:gd name="T4" fmla="*/ 2147483647 w 30"/>
              <a:gd name="T5" fmla="*/ 2147483647 h 17"/>
              <a:gd name="T6" fmla="*/ 0 w 30"/>
              <a:gd name="T7" fmla="*/ 2147483647 h 17"/>
              <a:gd name="T8" fmla="*/ 2147483647 w 30"/>
              <a:gd name="T9" fmla="*/ 2147483647 h 17"/>
              <a:gd name="T10" fmla="*/ 2147483647 w 30"/>
              <a:gd name="T11" fmla="*/ 2147483647 h 17"/>
              <a:gd name="T12" fmla="*/ 2147483647 w 30"/>
              <a:gd name="T13" fmla="*/ 0 h 17"/>
              <a:gd name="T14" fmla="*/ 2147483647 w 30"/>
              <a:gd name="T15" fmla="*/ 2147483647 h 17"/>
              <a:gd name="T16" fmla="*/ 2147483647 w 30"/>
              <a:gd name="T17" fmla="*/ 2147483647 h 17"/>
              <a:gd name="T18" fmla="*/ 2147483647 w 30"/>
              <a:gd name="T19" fmla="*/ 2147483647 h 17"/>
              <a:gd name="T20" fmla="*/ 2147483647 w 30"/>
              <a:gd name="T21" fmla="*/ 2147483647 h 17"/>
              <a:gd name="T22" fmla="*/ 2147483647 w 30"/>
              <a:gd name="T23" fmla="*/ 2147483647 h 17"/>
              <a:gd name="T24" fmla="*/ 2147483647 w 3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
              <a:gd name="T41" fmla="*/ 30 w 3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
                <a:moveTo>
                  <a:pt x="9" y="17"/>
                </a:moveTo>
                <a:lnTo>
                  <a:pt x="4" y="16"/>
                </a:lnTo>
                <a:lnTo>
                  <a:pt x="1" y="12"/>
                </a:lnTo>
                <a:lnTo>
                  <a:pt x="0" y="8"/>
                </a:lnTo>
                <a:lnTo>
                  <a:pt x="2" y="4"/>
                </a:lnTo>
                <a:lnTo>
                  <a:pt x="6" y="1"/>
                </a:lnTo>
                <a:lnTo>
                  <a:pt x="20" y="0"/>
                </a:lnTo>
                <a:lnTo>
                  <a:pt x="25" y="1"/>
                </a:lnTo>
                <a:lnTo>
                  <a:pt x="28" y="5"/>
                </a:lnTo>
                <a:lnTo>
                  <a:pt x="30" y="9"/>
                </a:lnTo>
                <a:lnTo>
                  <a:pt x="27" y="13"/>
                </a:lnTo>
                <a:lnTo>
                  <a:pt x="23"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9" name="Freeform 499"/>
          <p:cNvSpPr>
            <a:spLocks/>
          </p:cNvSpPr>
          <p:nvPr/>
        </p:nvSpPr>
        <p:spPr bwMode="auto">
          <a:xfrm>
            <a:off x="3168650" y="4448175"/>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0" name="Freeform 500"/>
          <p:cNvSpPr>
            <a:spLocks/>
          </p:cNvSpPr>
          <p:nvPr/>
        </p:nvSpPr>
        <p:spPr bwMode="auto">
          <a:xfrm>
            <a:off x="3175000" y="4445000"/>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1" name="Freeform 501"/>
          <p:cNvSpPr>
            <a:spLocks/>
          </p:cNvSpPr>
          <p:nvPr/>
        </p:nvSpPr>
        <p:spPr bwMode="auto">
          <a:xfrm>
            <a:off x="3181350" y="4443413"/>
            <a:ext cx="46038" cy="28575"/>
          </a:xfrm>
          <a:custGeom>
            <a:avLst/>
            <a:gdLst>
              <a:gd name="T0" fmla="*/ 2147483647 w 29"/>
              <a:gd name="T1" fmla="*/ 2147483647 h 18"/>
              <a:gd name="T2" fmla="*/ 2147483647 w 29"/>
              <a:gd name="T3" fmla="*/ 2147483647 h 18"/>
              <a:gd name="T4" fmla="*/ 2147483647 w 29"/>
              <a:gd name="T5" fmla="*/ 2147483647 h 18"/>
              <a:gd name="T6" fmla="*/ 0 w 29"/>
              <a:gd name="T7" fmla="*/ 2147483647 h 18"/>
              <a:gd name="T8" fmla="*/ 2147483647 w 29"/>
              <a:gd name="T9" fmla="*/ 2147483647 h 18"/>
              <a:gd name="T10" fmla="*/ 2147483647 w 29"/>
              <a:gd name="T11" fmla="*/ 2147483647 h 18"/>
              <a:gd name="T12" fmla="*/ 2147483647 w 29"/>
              <a:gd name="T13" fmla="*/ 0 h 18"/>
              <a:gd name="T14" fmla="*/ 2147483647 w 29"/>
              <a:gd name="T15" fmla="*/ 2147483647 h 18"/>
              <a:gd name="T16" fmla="*/ 2147483647 w 29"/>
              <a:gd name="T17" fmla="*/ 2147483647 h 18"/>
              <a:gd name="T18" fmla="*/ 2147483647 w 29"/>
              <a:gd name="T19" fmla="*/ 2147483647 h 18"/>
              <a:gd name="T20" fmla="*/ 2147483647 w 29"/>
              <a:gd name="T21" fmla="*/ 2147483647 h 18"/>
              <a:gd name="T22" fmla="*/ 2147483647 w 29"/>
              <a:gd name="T23" fmla="*/ 2147483647 h 18"/>
              <a:gd name="T24" fmla="*/ 2147483647 w 2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2" y="12"/>
                </a:lnTo>
                <a:lnTo>
                  <a:pt x="0" y="8"/>
                </a:lnTo>
                <a:lnTo>
                  <a:pt x="3" y="4"/>
                </a:lnTo>
                <a:lnTo>
                  <a:pt x="7" y="1"/>
                </a:lnTo>
                <a:lnTo>
                  <a:pt x="19" y="0"/>
                </a:lnTo>
                <a:lnTo>
                  <a:pt x="25" y="1"/>
                </a:lnTo>
                <a:lnTo>
                  <a:pt x="28"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2" name="Freeform 502"/>
          <p:cNvSpPr>
            <a:spLocks/>
          </p:cNvSpPr>
          <p:nvPr/>
        </p:nvSpPr>
        <p:spPr bwMode="auto">
          <a:xfrm>
            <a:off x="3201988" y="4441825"/>
            <a:ext cx="57150" cy="26988"/>
          </a:xfrm>
          <a:custGeom>
            <a:avLst/>
            <a:gdLst>
              <a:gd name="T0" fmla="*/ 2147483647 w 36"/>
              <a:gd name="T1" fmla="*/ 2147483647 h 17"/>
              <a:gd name="T2" fmla="*/ 2147483647 w 36"/>
              <a:gd name="T3" fmla="*/ 2147483647 h 17"/>
              <a:gd name="T4" fmla="*/ 0 w 36"/>
              <a:gd name="T5" fmla="*/ 2147483647 h 17"/>
              <a:gd name="T6" fmla="*/ 0 w 36"/>
              <a:gd name="T7" fmla="*/ 2147483647 h 17"/>
              <a:gd name="T8" fmla="*/ 2147483647 w 36"/>
              <a:gd name="T9" fmla="*/ 2147483647 h 17"/>
              <a:gd name="T10" fmla="*/ 2147483647 w 36"/>
              <a:gd name="T11" fmla="*/ 2147483647 h 17"/>
              <a:gd name="T12" fmla="*/ 2147483647 w 36"/>
              <a:gd name="T13" fmla="*/ 0 h 17"/>
              <a:gd name="T14" fmla="*/ 2147483647 w 36"/>
              <a:gd name="T15" fmla="*/ 2147483647 h 17"/>
              <a:gd name="T16" fmla="*/ 2147483647 w 36"/>
              <a:gd name="T17" fmla="*/ 2147483647 h 17"/>
              <a:gd name="T18" fmla="*/ 2147483647 w 36"/>
              <a:gd name="T19" fmla="*/ 2147483647 h 17"/>
              <a:gd name="T20" fmla="*/ 2147483647 w 36"/>
              <a:gd name="T21" fmla="*/ 2147483647 h 17"/>
              <a:gd name="T22" fmla="*/ 2147483647 w 36"/>
              <a:gd name="T23" fmla="*/ 2147483647 h 17"/>
              <a:gd name="T24" fmla="*/ 2147483647 w 36"/>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7"/>
              <a:gd name="T41" fmla="*/ 36 w 3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7">
                <a:moveTo>
                  <a:pt x="8" y="17"/>
                </a:moveTo>
                <a:lnTo>
                  <a:pt x="4" y="16"/>
                </a:lnTo>
                <a:lnTo>
                  <a:pt x="0" y="12"/>
                </a:lnTo>
                <a:lnTo>
                  <a:pt x="0" y="8"/>
                </a:lnTo>
                <a:lnTo>
                  <a:pt x="2" y="2"/>
                </a:lnTo>
                <a:lnTo>
                  <a:pt x="8" y="1"/>
                </a:lnTo>
                <a:lnTo>
                  <a:pt x="28" y="0"/>
                </a:lnTo>
                <a:lnTo>
                  <a:pt x="32" y="1"/>
                </a:lnTo>
                <a:lnTo>
                  <a:pt x="36" y="5"/>
                </a:lnTo>
                <a:lnTo>
                  <a:pt x="36" y="9"/>
                </a:lnTo>
                <a:lnTo>
                  <a:pt x="34" y="15"/>
                </a:lnTo>
                <a:lnTo>
                  <a:pt x="28"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3" name="Freeform 503"/>
          <p:cNvSpPr>
            <a:spLocks/>
          </p:cNvSpPr>
          <p:nvPr/>
        </p:nvSpPr>
        <p:spPr bwMode="auto">
          <a:xfrm>
            <a:off x="3233738" y="4435475"/>
            <a:ext cx="84137" cy="31750"/>
          </a:xfrm>
          <a:custGeom>
            <a:avLst/>
            <a:gdLst>
              <a:gd name="T0" fmla="*/ 2147483647 w 53"/>
              <a:gd name="T1" fmla="*/ 2147483647 h 20"/>
              <a:gd name="T2" fmla="*/ 2147483647 w 53"/>
              <a:gd name="T3" fmla="*/ 2147483647 h 20"/>
              <a:gd name="T4" fmla="*/ 2147483647 w 53"/>
              <a:gd name="T5" fmla="*/ 2147483647 h 20"/>
              <a:gd name="T6" fmla="*/ 0 w 53"/>
              <a:gd name="T7" fmla="*/ 2147483647 h 20"/>
              <a:gd name="T8" fmla="*/ 2147483647 w 53"/>
              <a:gd name="T9" fmla="*/ 2147483647 h 20"/>
              <a:gd name="T10" fmla="*/ 2147483647 w 53"/>
              <a:gd name="T11" fmla="*/ 2147483647 h 20"/>
              <a:gd name="T12" fmla="*/ 2147483647 w 53"/>
              <a:gd name="T13" fmla="*/ 0 h 20"/>
              <a:gd name="T14" fmla="*/ 2147483647 w 53"/>
              <a:gd name="T15" fmla="*/ 2147483647 h 20"/>
              <a:gd name="T16" fmla="*/ 2147483647 w 53"/>
              <a:gd name="T17" fmla="*/ 2147483647 h 20"/>
              <a:gd name="T18" fmla="*/ 2147483647 w 53"/>
              <a:gd name="T19" fmla="*/ 2147483647 h 20"/>
              <a:gd name="T20" fmla="*/ 2147483647 w 53"/>
              <a:gd name="T21" fmla="*/ 2147483647 h 20"/>
              <a:gd name="T22" fmla="*/ 2147483647 w 53"/>
              <a:gd name="T23" fmla="*/ 2147483647 h 20"/>
              <a:gd name="T24" fmla="*/ 2147483647 w 53"/>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20"/>
              <a:gd name="T41" fmla="*/ 53 w 5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20">
                <a:moveTo>
                  <a:pt x="9" y="20"/>
                </a:moveTo>
                <a:lnTo>
                  <a:pt x="4" y="19"/>
                </a:lnTo>
                <a:lnTo>
                  <a:pt x="1" y="15"/>
                </a:lnTo>
                <a:lnTo>
                  <a:pt x="0" y="10"/>
                </a:lnTo>
                <a:lnTo>
                  <a:pt x="3" y="6"/>
                </a:lnTo>
                <a:lnTo>
                  <a:pt x="7" y="4"/>
                </a:lnTo>
                <a:lnTo>
                  <a:pt x="43" y="0"/>
                </a:lnTo>
                <a:lnTo>
                  <a:pt x="49" y="1"/>
                </a:lnTo>
                <a:lnTo>
                  <a:pt x="52" y="5"/>
                </a:lnTo>
                <a:lnTo>
                  <a:pt x="53" y="9"/>
                </a:lnTo>
                <a:lnTo>
                  <a:pt x="50" y="13"/>
                </a:lnTo>
                <a:lnTo>
                  <a:pt x="46"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4" name="Freeform 504"/>
          <p:cNvSpPr>
            <a:spLocks/>
          </p:cNvSpPr>
          <p:nvPr/>
        </p:nvSpPr>
        <p:spPr bwMode="auto">
          <a:xfrm>
            <a:off x="3292475" y="4432300"/>
            <a:ext cx="63500" cy="28575"/>
          </a:xfrm>
          <a:custGeom>
            <a:avLst/>
            <a:gdLst>
              <a:gd name="T0" fmla="*/ 2147483647 w 40"/>
              <a:gd name="T1" fmla="*/ 2147483647 h 18"/>
              <a:gd name="T2" fmla="*/ 2147483647 w 40"/>
              <a:gd name="T3" fmla="*/ 2147483647 h 18"/>
              <a:gd name="T4" fmla="*/ 0 w 40"/>
              <a:gd name="T5" fmla="*/ 2147483647 h 18"/>
              <a:gd name="T6" fmla="*/ 0 w 40"/>
              <a:gd name="T7" fmla="*/ 2147483647 h 18"/>
              <a:gd name="T8" fmla="*/ 2147483647 w 40"/>
              <a:gd name="T9" fmla="*/ 2147483647 h 18"/>
              <a:gd name="T10" fmla="*/ 2147483647 w 40"/>
              <a:gd name="T11" fmla="*/ 2147483647 h 18"/>
              <a:gd name="T12" fmla="*/ 2147483647 w 40"/>
              <a:gd name="T13" fmla="*/ 0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2147483647 w 4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8"/>
              <a:gd name="T41" fmla="*/ 40 w 4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8">
                <a:moveTo>
                  <a:pt x="8" y="18"/>
                </a:moveTo>
                <a:lnTo>
                  <a:pt x="4" y="17"/>
                </a:lnTo>
                <a:lnTo>
                  <a:pt x="0" y="12"/>
                </a:lnTo>
                <a:lnTo>
                  <a:pt x="0" y="7"/>
                </a:lnTo>
                <a:lnTo>
                  <a:pt x="2" y="3"/>
                </a:lnTo>
                <a:lnTo>
                  <a:pt x="8" y="2"/>
                </a:lnTo>
                <a:lnTo>
                  <a:pt x="32" y="0"/>
                </a:lnTo>
                <a:lnTo>
                  <a:pt x="36" y="2"/>
                </a:lnTo>
                <a:lnTo>
                  <a:pt x="40" y="6"/>
                </a:lnTo>
                <a:lnTo>
                  <a:pt x="40" y="11"/>
                </a:lnTo>
                <a:lnTo>
                  <a:pt x="38" y="15"/>
                </a:lnTo>
                <a:lnTo>
                  <a:pt x="32"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5" name="Freeform 505"/>
          <p:cNvSpPr>
            <a:spLocks/>
          </p:cNvSpPr>
          <p:nvPr/>
        </p:nvSpPr>
        <p:spPr bwMode="auto">
          <a:xfrm>
            <a:off x="3330575" y="4430713"/>
            <a:ext cx="52388" cy="28575"/>
          </a:xfrm>
          <a:custGeom>
            <a:avLst/>
            <a:gdLst>
              <a:gd name="T0" fmla="*/ 2147483647 w 33"/>
              <a:gd name="T1" fmla="*/ 2147483647 h 18"/>
              <a:gd name="T2" fmla="*/ 2147483647 w 33"/>
              <a:gd name="T3" fmla="*/ 2147483647 h 18"/>
              <a:gd name="T4" fmla="*/ 0 w 33"/>
              <a:gd name="T5" fmla="*/ 2147483647 h 18"/>
              <a:gd name="T6" fmla="*/ 0 w 33"/>
              <a:gd name="T7" fmla="*/ 2147483647 h 18"/>
              <a:gd name="T8" fmla="*/ 2147483647 w 33"/>
              <a:gd name="T9" fmla="*/ 2147483647 h 18"/>
              <a:gd name="T10" fmla="*/ 2147483647 w 33"/>
              <a:gd name="T11" fmla="*/ 2147483647 h 18"/>
              <a:gd name="T12" fmla="*/ 2147483647 w 33"/>
              <a:gd name="T13" fmla="*/ 0 h 18"/>
              <a:gd name="T14" fmla="*/ 2147483647 w 33"/>
              <a:gd name="T15" fmla="*/ 2147483647 h 18"/>
              <a:gd name="T16" fmla="*/ 2147483647 w 33"/>
              <a:gd name="T17" fmla="*/ 2147483647 h 18"/>
              <a:gd name="T18" fmla="*/ 2147483647 w 33"/>
              <a:gd name="T19" fmla="*/ 2147483647 h 18"/>
              <a:gd name="T20" fmla="*/ 2147483647 w 33"/>
              <a:gd name="T21" fmla="*/ 2147483647 h 18"/>
              <a:gd name="T22" fmla="*/ 2147483647 w 33"/>
              <a:gd name="T23" fmla="*/ 2147483647 h 18"/>
              <a:gd name="T24" fmla="*/ 2147483647 w 3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8"/>
              <a:gd name="T41" fmla="*/ 33 w 3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8">
                <a:moveTo>
                  <a:pt x="8" y="18"/>
                </a:moveTo>
                <a:lnTo>
                  <a:pt x="4" y="16"/>
                </a:lnTo>
                <a:lnTo>
                  <a:pt x="0" y="12"/>
                </a:lnTo>
                <a:lnTo>
                  <a:pt x="0" y="8"/>
                </a:lnTo>
                <a:lnTo>
                  <a:pt x="3" y="3"/>
                </a:lnTo>
                <a:lnTo>
                  <a:pt x="8" y="1"/>
                </a:lnTo>
                <a:lnTo>
                  <a:pt x="25" y="0"/>
                </a:lnTo>
                <a:lnTo>
                  <a:pt x="29" y="1"/>
                </a:lnTo>
                <a:lnTo>
                  <a:pt x="33" y="5"/>
                </a:lnTo>
                <a:lnTo>
                  <a:pt x="33" y="9"/>
                </a:lnTo>
                <a:lnTo>
                  <a:pt x="30" y="15"/>
                </a:lnTo>
                <a:lnTo>
                  <a:pt x="25"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6" name="Freeform 506"/>
          <p:cNvSpPr>
            <a:spLocks/>
          </p:cNvSpPr>
          <p:nvPr/>
        </p:nvSpPr>
        <p:spPr bwMode="auto">
          <a:xfrm>
            <a:off x="3355975" y="4425950"/>
            <a:ext cx="66675" cy="30163"/>
          </a:xfrm>
          <a:custGeom>
            <a:avLst/>
            <a:gdLst>
              <a:gd name="T0" fmla="*/ 2147483647 w 42"/>
              <a:gd name="T1" fmla="*/ 2147483647 h 19"/>
              <a:gd name="T2" fmla="*/ 2147483647 w 42"/>
              <a:gd name="T3" fmla="*/ 2147483647 h 19"/>
              <a:gd name="T4" fmla="*/ 2147483647 w 42"/>
              <a:gd name="T5" fmla="*/ 2147483647 h 19"/>
              <a:gd name="T6" fmla="*/ 0 w 42"/>
              <a:gd name="T7" fmla="*/ 2147483647 h 19"/>
              <a:gd name="T8" fmla="*/ 2147483647 w 42"/>
              <a:gd name="T9" fmla="*/ 2147483647 h 19"/>
              <a:gd name="T10" fmla="*/ 2147483647 w 42"/>
              <a:gd name="T11" fmla="*/ 2147483647 h 19"/>
              <a:gd name="T12" fmla="*/ 2147483647 w 42"/>
              <a:gd name="T13" fmla="*/ 0 h 19"/>
              <a:gd name="T14" fmla="*/ 2147483647 w 42"/>
              <a:gd name="T15" fmla="*/ 2147483647 h 19"/>
              <a:gd name="T16" fmla="*/ 2147483647 w 42"/>
              <a:gd name="T17" fmla="*/ 2147483647 h 19"/>
              <a:gd name="T18" fmla="*/ 2147483647 w 42"/>
              <a:gd name="T19" fmla="*/ 2147483647 h 19"/>
              <a:gd name="T20" fmla="*/ 2147483647 w 42"/>
              <a:gd name="T21" fmla="*/ 2147483647 h 19"/>
              <a:gd name="T22" fmla="*/ 2147483647 w 42"/>
              <a:gd name="T23" fmla="*/ 2147483647 h 19"/>
              <a:gd name="T24" fmla="*/ 2147483647 w 4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9"/>
              <a:gd name="T41" fmla="*/ 42 w 4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9">
                <a:moveTo>
                  <a:pt x="10" y="19"/>
                </a:moveTo>
                <a:lnTo>
                  <a:pt x="4" y="18"/>
                </a:lnTo>
                <a:lnTo>
                  <a:pt x="2" y="14"/>
                </a:lnTo>
                <a:lnTo>
                  <a:pt x="0" y="10"/>
                </a:lnTo>
                <a:lnTo>
                  <a:pt x="3" y="6"/>
                </a:lnTo>
                <a:lnTo>
                  <a:pt x="7" y="3"/>
                </a:lnTo>
                <a:lnTo>
                  <a:pt x="33" y="0"/>
                </a:lnTo>
                <a:lnTo>
                  <a:pt x="38" y="2"/>
                </a:lnTo>
                <a:lnTo>
                  <a:pt x="41" y="6"/>
                </a:lnTo>
                <a:lnTo>
                  <a:pt x="42" y="10"/>
                </a:lnTo>
                <a:lnTo>
                  <a:pt x="40" y="14"/>
                </a:lnTo>
                <a:lnTo>
                  <a:pt x="36"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7" name="Freeform 507"/>
          <p:cNvSpPr>
            <a:spLocks/>
          </p:cNvSpPr>
          <p:nvPr/>
        </p:nvSpPr>
        <p:spPr bwMode="auto">
          <a:xfrm>
            <a:off x="3397250" y="44259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8" name="Freeform 508"/>
          <p:cNvSpPr>
            <a:spLocks/>
          </p:cNvSpPr>
          <p:nvPr/>
        </p:nvSpPr>
        <p:spPr bwMode="auto">
          <a:xfrm>
            <a:off x="3402013" y="4424363"/>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9" name="Freeform 509"/>
          <p:cNvSpPr>
            <a:spLocks/>
          </p:cNvSpPr>
          <p:nvPr/>
        </p:nvSpPr>
        <p:spPr bwMode="auto">
          <a:xfrm>
            <a:off x="3408363" y="4424363"/>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0" name="Freeform 510"/>
          <p:cNvSpPr>
            <a:spLocks/>
          </p:cNvSpPr>
          <p:nvPr/>
        </p:nvSpPr>
        <p:spPr bwMode="auto">
          <a:xfrm>
            <a:off x="3416300" y="4419600"/>
            <a:ext cx="57150" cy="30163"/>
          </a:xfrm>
          <a:custGeom>
            <a:avLst/>
            <a:gdLst>
              <a:gd name="T0" fmla="*/ 2147483647 w 36"/>
              <a:gd name="T1" fmla="*/ 2147483647 h 19"/>
              <a:gd name="T2" fmla="*/ 2147483647 w 36"/>
              <a:gd name="T3" fmla="*/ 2147483647 h 19"/>
              <a:gd name="T4" fmla="*/ 2147483647 w 36"/>
              <a:gd name="T5" fmla="*/ 2147483647 h 19"/>
              <a:gd name="T6" fmla="*/ 0 w 36"/>
              <a:gd name="T7" fmla="*/ 2147483647 h 19"/>
              <a:gd name="T8" fmla="*/ 2147483647 w 36"/>
              <a:gd name="T9" fmla="*/ 2147483647 h 19"/>
              <a:gd name="T10" fmla="*/ 2147483647 w 36"/>
              <a:gd name="T11" fmla="*/ 2147483647 h 19"/>
              <a:gd name="T12" fmla="*/ 2147483647 w 36"/>
              <a:gd name="T13" fmla="*/ 0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4"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1" name="Freeform 511"/>
          <p:cNvSpPr>
            <a:spLocks/>
          </p:cNvSpPr>
          <p:nvPr/>
        </p:nvSpPr>
        <p:spPr bwMode="auto">
          <a:xfrm>
            <a:off x="3446463" y="4418013"/>
            <a:ext cx="53975" cy="26987"/>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9" y="17"/>
                </a:moveTo>
                <a:lnTo>
                  <a:pt x="4" y="16"/>
                </a:lnTo>
                <a:lnTo>
                  <a:pt x="0" y="12"/>
                </a:lnTo>
                <a:lnTo>
                  <a:pt x="0" y="8"/>
                </a:lnTo>
                <a:lnTo>
                  <a:pt x="3" y="2"/>
                </a:lnTo>
                <a:lnTo>
                  <a:pt x="9" y="1"/>
                </a:lnTo>
                <a:lnTo>
                  <a:pt x="26" y="0"/>
                </a:lnTo>
                <a:lnTo>
                  <a:pt x="30" y="1"/>
                </a:lnTo>
                <a:lnTo>
                  <a:pt x="34" y="5"/>
                </a:lnTo>
                <a:lnTo>
                  <a:pt x="34" y="9"/>
                </a:lnTo>
                <a:lnTo>
                  <a:pt x="32" y="15"/>
                </a:lnTo>
                <a:lnTo>
                  <a:pt x="26"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2" name="Freeform 512"/>
          <p:cNvSpPr>
            <a:spLocks/>
          </p:cNvSpPr>
          <p:nvPr/>
        </p:nvSpPr>
        <p:spPr bwMode="auto">
          <a:xfrm>
            <a:off x="3475038" y="441801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3" name="Freeform 513"/>
          <p:cNvSpPr>
            <a:spLocks/>
          </p:cNvSpPr>
          <p:nvPr/>
        </p:nvSpPr>
        <p:spPr bwMode="auto">
          <a:xfrm>
            <a:off x="3481388" y="4414838"/>
            <a:ext cx="47625" cy="28575"/>
          </a:xfrm>
          <a:custGeom>
            <a:avLst/>
            <a:gdLst>
              <a:gd name="T0" fmla="*/ 2147483647 w 30"/>
              <a:gd name="T1" fmla="*/ 2147483647 h 18"/>
              <a:gd name="T2" fmla="*/ 2147483647 w 30"/>
              <a:gd name="T3" fmla="*/ 2147483647 h 18"/>
              <a:gd name="T4" fmla="*/ 2147483647 w 30"/>
              <a:gd name="T5" fmla="*/ 2147483647 h 18"/>
              <a:gd name="T6" fmla="*/ 0 w 30"/>
              <a:gd name="T7" fmla="*/ 2147483647 h 18"/>
              <a:gd name="T8" fmla="*/ 2147483647 w 30"/>
              <a:gd name="T9" fmla="*/ 2147483647 h 18"/>
              <a:gd name="T10" fmla="*/ 2147483647 w 30"/>
              <a:gd name="T11" fmla="*/ 2147483647 h 18"/>
              <a:gd name="T12" fmla="*/ 2147483647 w 30"/>
              <a:gd name="T13" fmla="*/ 0 h 18"/>
              <a:gd name="T14" fmla="*/ 2147483647 w 30"/>
              <a:gd name="T15" fmla="*/ 2147483647 h 18"/>
              <a:gd name="T16" fmla="*/ 2147483647 w 30"/>
              <a:gd name="T17" fmla="*/ 2147483647 h 18"/>
              <a:gd name="T18" fmla="*/ 2147483647 w 30"/>
              <a:gd name="T19" fmla="*/ 2147483647 h 18"/>
              <a:gd name="T20" fmla="*/ 2147483647 w 30"/>
              <a:gd name="T21" fmla="*/ 2147483647 h 18"/>
              <a:gd name="T22" fmla="*/ 2147483647 w 30"/>
              <a:gd name="T23" fmla="*/ 2147483647 h 18"/>
              <a:gd name="T24" fmla="*/ 2147483647 w 3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8"/>
              <a:gd name="T41" fmla="*/ 30 w 3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8">
                <a:moveTo>
                  <a:pt x="10" y="18"/>
                </a:moveTo>
                <a:lnTo>
                  <a:pt x="4" y="17"/>
                </a:lnTo>
                <a:lnTo>
                  <a:pt x="1" y="13"/>
                </a:lnTo>
                <a:lnTo>
                  <a:pt x="0" y="9"/>
                </a:lnTo>
                <a:lnTo>
                  <a:pt x="3" y="4"/>
                </a:lnTo>
                <a:lnTo>
                  <a:pt x="7" y="2"/>
                </a:lnTo>
                <a:lnTo>
                  <a:pt x="20" y="0"/>
                </a:lnTo>
                <a:lnTo>
                  <a:pt x="26" y="2"/>
                </a:lnTo>
                <a:lnTo>
                  <a:pt x="29" y="6"/>
                </a:lnTo>
                <a:lnTo>
                  <a:pt x="30" y="10"/>
                </a:lnTo>
                <a:lnTo>
                  <a:pt x="27" y="14"/>
                </a:lnTo>
                <a:lnTo>
                  <a:pt x="23" y="17"/>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4" name="Freeform 514"/>
          <p:cNvSpPr>
            <a:spLocks/>
          </p:cNvSpPr>
          <p:nvPr/>
        </p:nvSpPr>
        <p:spPr bwMode="auto">
          <a:xfrm>
            <a:off x="3503613" y="4413250"/>
            <a:ext cx="41275" cy="28575"/>
          </a:xfrm>
          <a:custGeom>
            <a:avLst/>
            <a:gdLst>
              <a:gd name="T0" fmla="*/ 2147483647 w 26"/>
              <a:gd name="T1" fmla="*/ 2147483647 h 18"/>
              <a:gd name="T2" fmla="*/ 2147483647 w 26"/>
              <a:gd name="T3" fmla="*/ 2147483647 h 18"/>
              <a:gd name="T4" fmla="*/ 2147483647 w 26"/>
              <a:gd name="T5" fmla="*/ 2147483647 h 18"/>
              <a:gd name="T6" fmla="*/ 0 w 26"/>
              <a:gd name="T7" fmla="*/ 2147483647 h 18"/>
              <a:gd name="T8" fmla="*/ 2147483647 w 26"/>
              <a:gd name="T9" fmla="*/ 2147483647 h 18"/>
              <a:gd name="T10" fmla="*/ 2147483647 w 26"/>
              <a:gd name="T11" fmla="*/ 2147483647 h 18"/>
              <a:gd name="T12" fmla="*/ 2147483647 w 26"/>
              <a:gd name="T13" fmla="*/ 0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9" y="18"/>
                </a:moveTo>
                <a:lnTo>
                  <a:pt x="4" y="16"/>
                </a:lnTo>
                <a:lnTo>
                  <a:pt x="1" y="14"/>
                </a:lnTo>
                <a:lnTo>
                  <a:pt x="0" y="8"/>
                </a:lnTo>
                <a:lnTo>
                  <a:pt x="2" y="4"/>
                </a:lnTo>
                <a:lnTo>
                  <a:pt x="6" y="1"/>
                </a:lnTo>
                <a:lnTo>
                  <a:pt x="16" y="0"/>
                </a:lnTo>
                <a:lnTo>
                  <a:pt x="21" y="1"/>
                </a:lnTo>
                <a:lnTo>
                  <a:pt x="24" y="4"/>
                </a:lnTo>
                <a:lnTo>
                  <a:pt x="26" y="10"/>
                </a:lnTo>
                <a:lnTo>
                  <a:pt x="23" y="14"/>
                </a:lnTo>
                <a:lnTo>
                  <a:pt x="19"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5" name="Freeform 515"/>
          <p:cNvSpPr>
            <a:spLocks/>
          </p:cNvSpPr>
          <p:nvPr/>
        </p:nvSpPr>
        <p:spPr bwMode="auto">
          <a:xfrm>
            <a:off x="3517900" y="4413250"/>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6" name="Freeform 516"/>
          <p:cNvSpPr>
            <a:spLocks/>
          </p:cNvSpPr>
          <p:nvPr/>
        </p:nvSpPr>
        <p:spPr bwMode="auto">
          <a:xfrm>
            <a:off x="3524250" y="44132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7" name="Freeform 517"/>
          <p:cNvSpPr>
            <a:spLocks/>
          </p:cNvSpPr>
          <p:nvPr/>
        </p:nvSpPr>
        <p:spPr bwMode="auto">
          <a:xfrm>
            <a:off x="3529013" y="4408488"/>
            <a:ext cx="60325" cy="30162"/>
          </a:xfrm>
          <a:custGeom>
            <a:avLst/>
            <a:gdLst>
              <a:gd name="T0" fmla="*/ 2147483647 w 38"/>
              <a:gd name="T1" fmla="*/ 2147483647 h 19"/>
              <a:gd name="T2" fmla="*/ 2147483647 w 38"/>
              <a:gd name="T3" fmla="*/ 2147483647 h 19"/>
              <a:gd name="T4" fmla="*/ 2147483647 w 38"/>
              <a:gd name="T5" fmla="*/ 2147483647 h 19"/>
              <a:gd name="T6" fmla="*/ 0 w 38"/>
              <a:gd name="T7" fmla="*/ 2147483647 h 19"/>
              <a:gd name="T8" fmla="*/ 2147483647 w 38"/>
              <a:gd name="T9" fmla="*/ 2147483647 h 19"/>
              <a:gd name="T10" fmla="*/ 2147483647 w 38"/>
              <a:gd name="T11" fmla="*/ 2147483647 h 19"/>
              <a:gd name="T12" fmla="*/ 2147483647 w 38"/>
              <a:gd name="T13" fmla="*/ 0 h 19"/>
              <a:gd name="T14" fmla="*/ 2147483647 w 38"/>
              <a:gd name="T15" fmla="*/ 2147483647 h 19"/>
              <a:gd name="T16" fmla="*/ 2147483647 w 38"/>
              <a:gd name="T17" fmla="*/ 2147483647 h 19"/>
              <a:gd name="T18" fmla="*/ 2147483647 w 38"/>
              <a:gd name="T19" fmla="*/ 2147483647 h 19"/>
              <a:gd name="T20" fmla="*/ 2147483647 w 38"/>
              <a:gd name="T21" fmla="*/ 2147483647 h 19"/>
              <a:gd name="T22" fmla="*/ 2147483647 w 38"/>
              <a:gd name="T23" fmla="*/ 2147483647 h 19"/>
              <a:gd name="T24" fmla="*/ 2147483647 w 3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10" y="19"/>
                </a:moveTo>
                <a:lnTo>
                  <a:pt x="4" y="18"/>
                </a:lnTo>
                <a:lnTo>
                  <a:pt x="1" y="15"/>
                </a:lnTo>
                <a:lnTo>
                  <a:pt x="0" y="10"/>
                </a:lnTo>
                <a:lnTo>
                  <a:pt x="3" y="6"/>
                </a:lnTo>
                <a:lnTo>
                  <a:pt x="7" y="3"/>
                </a:lnTo>
                <a:lnTo>
                  <a:pt x="29" y="0"/>
                </a:lnTo>
                <a:lnTo>
                  <a:pt x="34" y="2"/>
                </a:lnTo>
                <a:lnTo>
                  <a:pt x="37" y="4"/>
                </a:lnTo>
                <a:lnTo>
                  <a:pt x="38" y="10"/>
                </a:lnTo>
                <a:lnTo>
                  <a:pt x="35" y="14"/>
                </a:lnTo>
                <a:lnTo>
                  <a:pt x="3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8" name="Freeform 518"/>
          <p:cNvSpPr>
            <a:spLocks/>
          </p:cNvSpPr>
          <p:nvPr/>
        </p:nvSpPr>
        <p:spPr bwMode="auto">
          <a:xfrm>
            <a:off x="3563938" y="4405313"/>
            <a:ext cx="60325" cy="30162"/>
          </a:xfrm>
          <a:custGeom>
            <a:avLst/>
            <a:gdLst>
              <a:gd name="T0" fmla="*/ 2147483647 w 38"/>
              <a:gd name="T1" fmla="*/ 2147483647 h 19"/>
              <a:gd name="T2" fmla="*/ 2147483647 w 38"/>
              <a:gd name="T3" fmla="*/ 2147483647 h 19"/>
              <a:gd name="T4" fmla="*/ 2147483647 w 38"/>
              <a:gd name="T5" fmla="*/ 2147483647 h 19"/>
              <a:gd name="T6" fmla="*/ 0 w 38"/>
              <a:gd name="T7" fmla="*/ 2147483647 h 19"/>
              <a:gd name="T8" fmla="*/ 2147483647 w 38"/>
              <a:gd name="T9" fmla="*/ 2147483647 h 19"/>
              <a:gd name="T10" fmla="*/ 2147483647 w 38"/>
              <a:gd name="T11" fmla="*/ 2147483647 h 19"/>
              <a:gd name="T12" fmla="*/ 2147483647 w 38"/>
              <a:gd name="T13" fmla="*/ 0 h 19"/>
              <a:gd name="T14" fmla="*/ 2147483647 w 38"/>
              <a:gd name="T15" fmla="*/ 2147483647 h 19"/>
              <a:gd name="T16" fmla="*/ 2147483647 w 38"/>
              <a:gd name="T17" fmla="*/ 2147483647 h 19"/>
              <a:gd name="T18" fmla="*/ 2147483647 w 38"/>
              <a:gd name="T19" fmla="*/ 2147483647 h 19"/>
              <a:gd name="T20" fmla="*/ 2147483647 w 38"/>
              <a:gd name="T21" fmla="*/ 2147483647 h 19"/>
              <a:gd name="T22" fmla="*/ 2147483647 w 38"/>
              <a:gd name="T23" fmla="*/ 2147483647 h 19"/>
              <a:gd name="T24" fmla="*/ 2147483647 w 3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9" y="19"/>
                </a:moveTo>
                <a:lnTo>
                  <a:pt x="4" y="17"/>
                </a:lnTo>
                <a:lnTo>
                  <a:pt x="1" y="15"/>
                </a:lnTo>
                <a:lnTo>
                  <a:pt x="0" y="9"/>
                </a:lnTo>
                <a:lnTo>
                  <a:pt x="2" y="5"/>
                </a:lnTo>
                <a:lnTo>
                  <a:pt x="7" y="2"/>
                </a:lnTo>
                <a:lnTo>
                  <a:pt x="28" y="0"/>
                </a:lnTo>
                <a:lnTo>
                  <a:pt x="34" y="1"/>
                </a:lnTo>
                <a:lnTo>
                  <a:pt x="36" y="4"/>
                </a:lnTo>
                <a:lnTo>
                  <a:pt x="38" y="9"/>
                </a:lnTo>
                <a:lnTo>
                  <a:pt x="35" y="13"/>
                </a:lnTo>
                <a:lnTo>
                  <a:pt x="31"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9" name="Freeform 519"/>
          <p:cNvSpPr>
            <a:spLocks/>
          </p:cNvSpPr>
          <p:nvPr/>
        </p:nvSpPr>
        <p:spPr bwMode="auto">
          <a:xfrm>
            <a:off x="3597275" y="4405313"/>
            <a:ext cx="41275" cy="25400"/>
          </a:xfrm>
          <a:custGeom>
            <a:avLst/>
            <a:gdLst>
              <a:gd name="T0" fmla="*/ 2147483647 w 26"/>
              <a:gd name="T1" fmla="*/ 2147483647 h 16"/>
              <a:gd name="T2" fmla="*/ 2147483647 w 26"/>
              <a:gd name="T3" fmla="*/ 2147483647 h 16"/>
              <a:gd name="T4" fmla="*/ 0 w 26"/>
              <a:gd name="T5" fmla="*/ 2147483647 h 16"/>
              <a:gd name="T6" fmla="*/ 0 w 26"/>
              <a:gd name="T7" fmla="*/ 2147483647 h 16"/>
              <a:gd name="T8" fmla="*/ 2147483647 w 26"/>
              <a:gd name="T9" fmla="*/ 2147483647 h 16"/>
              <a:gd name="T10" fmla="*/ 2147483647 w 26"/>
              <a:gd name="T11" fmla="*/ 0 h 16"/>
              <a:gd name="T12" fmla="*/ 2147483647 w 26"/>
              <a:gd name="T13" fmla="*/ 0 h 16"/>
              <a:gd name="T14" fmla="*/ 2147483647 w 26"/>
              <a:gd name="T15" fmla="*/ 2147483647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2147483647 w 26"/>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6"/>
              <a:gd name="T41" fmla="*/ 26 w 2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6">
                <a:moveTo>
                  <a:pt x="9" y="16"/>
                </a:moveTo>
                <a:lnTo>
                  <a:pt x="3" y="15"/>
                </a:lnTo>
                <a:lnTo>
                  <a:pt x="0" y="10"/>
                </a:lnTo>
                <a:lnTo>
                  <a:pt x="0" y="5"/>
                </a:lnTo>
                <a:lnTo>
                  <a:pt x="3" y="1"/>
                </a:lnTo>
                <a:lnTo>
                  <a:pt x="9" y="0"/>
                </a:lnTo>
                <a:lnTo>
                  <a:pt x="18" y="0"/>
                </a:lnTo>
                <a:lnTo>
                  <a:pt x="24" y="1"/>
                </a:lnTo>
                <a:lnTo>
                  <a:pt x="26" y="5"/>
                </a:lnTo>
                <a:lnTo>
                  <a:pt x="26" y="10"/>
                </a:lnTo>
                <a:lnTo>
                  <a:pt x="24" y="15"/>
                </a:lnTo>
                <a:lnTo>
                  <a:pt x="18" y="16"/>
                </a:lnTo>
                <a:lnTo>
                  <a:pt x="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0" name="Freeform 520"/>
          <p:cNvSpPr>
            <a:spLocks/>
          </p:cNvSpPr>
          <p:nvPr/>
        </p:nvSpPr>
        <p:spPr bwMode="auto">
          <a:xfrm>
            <a:off x="3613150" y="4400550"/>
            <a:ext cx="47625" cy="30163"/>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9"/>
                </a:lnTo>
                <a:lnTo>
                  <a:pt x="3" y="5"/>
                </a:lnTo>
                <a:lnTo>
                  <a:pt x="7" y="3"/>
                </a:lnTo>
                <a:lnTo>
                  <a:pt x="20" y="0"/>
                </a:lnTo>
                <a:lnTo>
                  <a:pt x="26" y="1"/>
                </a:lnTo>
                <a:lnTo>
                  <a:pt x="28" y="4"/>
                </a:lnTo>
                <a:lnTo>
                  <a:pt x="30" y="9"/>
                </a:lnTo>
                <a:lnTo>
                  <a:pt x="27" y="13"/>
                </a:lnTo>
                <a:lnTo>
                  <a:pt x="23"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1" name="Freeform 521"/>
          <p:cNvSpPr>
            <a:spLocks/>
          </p:cNvSpPr>
          <p:nvPr/>
        </p:nvSpPr>
        <p:spPr bwMode="auto">
          <a:xfrm>
            <a:off x="3635375" y="44005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2" name="Freeform 522"/>
          <p:cNvSpPr>
            <a:spLocks/>
          </p:cNvSpPr>
          <p:nvPr/>
        </p:nvSpPr>
        <p:spPr bwMode="auto">
          <a:xfrm>
            <a:off x="3638550" y="4398963"/>
            <a:ext cx="52388" cy="26987"/>
          </a:xfrm>
          <a:custGeom>
            <a:avLst/>
            <a:gdLst>
              <a:gd name="T0" fmla="*/ 2147483647 w 33"/>
              <a:gd name="T1" fmla="*/ 2147483647 h 17"/>
              <a:gd name="T2" fmla="*/ 2147483647 w 33"/>
              <a:gd name="T3" fmla="*/ 2147483647 h 17"/>
              <a:gd name="T4" fmla="*/ 0 w 33"/>
              <a:gd name="T5" fmla="*/ 2147483647 h 17"/>
              <a:gd name="T6" fmla="*/ 0 w 33"/>
              <a:gd name="T7" fmla="*/ 2147483647 h 17"/>
              <a:gd name="T8" fmla="*/ 2147483647 w 33"/>
              <a:gd name="T9" fmla="*/ 2147483647 h 17"/>
              <a:gd name="T10" fmla="*/ 2147483647 w 33"/>
              <a:gd name="T11" fmla="*/ 2147483647 h 17"/>
              <a:gd name="T12" fmla="*/ 2147483647 w 33"/>
              <a:gd name="T13" fmla="*/ 0 h 17"/>
              <a:gd name="T14" fmla="*/ 2147483647 w 33"/>
              <a:gd name="T15" fmla="*/ 2147483647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7"/>
              <a:gd name="T41" fmla="*/ 33 w 3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7">
                <a:moveTo>
                  <a:pt x="8" y="17"/>
                </a:moveTo>
                <a:lnTo>
                  <a:pt x="4" y="16"/>
                </a:lnTo>
                <a:lnTo>
                  <a:pt x="0" y="12"/>
                </a:lnTo>
                <a:lnTo>
                  <a:pt x="0" y="8"/>
                </a:lnTo>
                <a:lnTo>
                  <a:pt x="3" y="2"/>
                </a:lnTo>
                <a:lnTo>
                  <a:pt x="8" y="1"/>
                </a:lnTo>
                <a:lnTo>
                  <a:pt x="25" y="0"/>
                </a:lnTo>
                <a:lnTo>
                  <a:pt x="29" y="1"/>
                </a:lnTo>
                <a:lnTo>
                  <a:pt x="33" y="5"/>
                </a:lnTo>
                <a:lnTo>
                  <a:pt x="33" y="9"/>
                </a:lnTo>
                <a:lnTo>
                  <a:pt x="30" y="14"/>
                </a:lnTo>
                <a:lnTo>
                  <a:pt x="25"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3" name="Freeform 523"/>
          <p:cNvSpPr>
            <a:spLocks/>
          </p:cNvSpPr>
          <p:nvPr/>
        </p:nvSpPr>
        <p:spPr bwMode="auto">
          <a:xfrm>
            <a:off x="3665538" y="439896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4"/>
                </a:lnTo>
                <a:lnTo>
                  <a:pt x="0" y="10"/>
                </a:lnTo>
                <a:lnTo>
                  <a:pt x="0" y="5"/>
                </a:lnTo>
                <a:lnTo>
                  <a:pt x="2" y="1"/>
                </a:lnTo>
                <a:lnTo>
                  <a:pt x="8" y="0"/>
                </a:lnTo>
                <a:lnTo>
                  <a:pt x="12" y="0"/>
                </a:lnTo>
                <a:lnTo>
                  <a:pt x="17" y="1"/>
                </a:lnTo>
                <a:lnTo>
                  <a:pt x="20" y="5"/>
                </a:lnTo>
                <a:lnTo>
                  <a:pt x="20" y="10"/>
                </a:lnTo>
                <a:lnTo>
                  <a:pt x="17" y="14"/>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4" name="Freeform 524"/>
          <p:cNvSpPr>
            <a:spLocks/>
          </p:cNvSpPr>
          <p:nvPr/>
        </p:nvSpPr>
        <p:spPr bwMode="auto">
          <a:xfrm>
            <a:off x="3671888" y="4394200"/>
            <a:ext cx="50800" cy="30163"/>
          </a:xfrm>
          <a:custGeom>
            <a:avLst/>
            <a:gdLst>
              <a:gd name="T0" fmla="*/ 2147483647 w 32"/>
              <a:gd name="T1" fmla="*/ 2147483647 h 19"/>
              <a:gd name="T2" fmla="*/ 2147483647 w 32"/>
              <a:gd name="T3" fmla="*/ 2147483647 h 19"/>
              <a:gd name="T4" fmla="*/ 2147483647 w 32"/>
              <a:gd name="T5" fmla="*/ 2147483647 h 19"/>
              <a:gd name="T6" fmla="*/ 0 w 32"/>
              <a:gd name="T7" fmla="*/ 2147483647 h 19"/>
              <a:gd name="T8" fmla="*/ 2147483647 w 32"/>
              <a:gd name="T9" fmla="*/ 2147483647 h 19"/>
              <a:gd name="T10" fmla="*/ 2147483647 w 32"/>
              <a:gd name="T11" fmla="*/ 2147483647 h 19"/>
              <a:gd name="T12" fmla="*/ 2147483647 w 32"/>
              <a:gd name="T13" fmla="*/ 0 h 19"/>
              <a:gd name="T14" fmla="*/ 2147483647 w 32"/>
              <a:gd name="T15" fmla="*/ 2147483647 h 19"/>
              <a:gd name="T16" fmla="*/ 2147483647 w 32"/>
              <a:gd name="T17" fmla="*/ 2147483647 h 19"/>
              <a:gd name="T18" fmla="*/ 2147483647 w 32"/>
              <a:gd name="T19" fmla="*/ 2147483647 h 19"/>
              <a:gd name="T20" fmla="*/ 2147483647 w 32"/>
              <a:gd name="T21" fmla="*/ 2147483647 h 19"/>
              <a:gd name="T22" fmla="*/ 2147483647 w 32"/>
              <a:gd name="T23" fmla="*/ 2147483647 h 19"/>
              <a:gd name="T24" fmla="*/ 2147483647 w 3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9" y="19"/>
                </a:moveTo>
                <a:lnTo>
                  <a:pt x="4" y="17"/>
                </a:lnTo>
                <a:lnTo>
                  <a:pt x="1" y="15"/>
                </a:lnTo>
                <a:lnTo>
                  <a:pt x="0" y="9"/>
                </a:lnTo>
                <a:lnTo>
                  <a:pt x="2" y="5"/>
                </a:lnTo>
                <a:lnTo>
                  <a:pt x="6" y="3"/>
                </a:lnTo>
                <a:lnTo>
                  <a:pt x="23" y="0"/>
                </a:lnTo>
                <a:lnTo>
                  <a:pt x="28" y="1"/>
                </a:lnTo>
                <a:lnTo>
                  <a:pt x="31" y="4"/>
                </a:lnTo>
                <a:lnTo>
                  <a:pt x="32" y="9"/>
                </a:lnTo>
                <a:lnTo>
                  <a:pt x="29" y="13"/>
                </a:lnTo>
                <a:lnTo>
                  <a:pt x="25"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5" name="Freeform 525"/>
          <p:cNvSpPr>
            <a:spLocks/>
          </p:cNvSpPr>
          <p:nvPr/>
        </p:nvSpPr>
        <p:spPr bwMode="auto">
          <a:xfrm>
            <a:off x="3697288" y="4389438"/>
            <a:ext cx="77787" cy="30162"/>
          </a:xfrm>
          <a:custGeom>
            <a:avLst/>
            <a:gdLst>
              <a:gd name="T0" fmla="*/ 2147483647 w 49"/>
              <a:gd name="T1" fmla="*/ 2147483647 h 19"/>
              <a:gd name="T2" fmla="*/ 2147483647 w 49"/>
              <a:gd name="T3" fmla="*/ 2147483647 h 19"/>
              <a:gd name="T4" fmla="*/ 0 w 49"/>
              <a:gd name="T5" fmla="*/ 2147483647 h 19"/>
              <a:gd name="T6" fmla="*/ 0 w 49"/>
              <a:gd name="T7" fmla="*/ 2147483647 h 19"/>
              <a:gd name="T8" fmla="*/ 2147483647 w 49"/>
              <a:gd name="T9" fmla="*/ 2147483647 h 19"/>
              <a:gd name="T10" fmla="*/ 2147483647 w 49"/>
              <a:gd name="T11" fmla="*/ 2147483647 h 19"/>
              <a:gd name="T12" fmla="*/ 2147483647 w 49"/>
              <a:gd name="T13" fmla="*/ 0 h 19"/>
              <a:gd name="T14" fmla="*/ 2147483647 w 49"/>
              <a:gd name="T15" fmla="*/ 2147483647 h 19"/>
              <a:gd name="T16" fmla="*/ 2147483647 w 49"/>
              <a:gd name="T17" fmla="*/ 2147483647 h 19"/>
              <a:gd name="T18" fmla="*/ 2147483647 w 49"/>
              <a:gd name="T19" fmla="*/ 2147483647 h 19"/>
              <a:gd name="T20" fmla="*/ 2147483647 w 49"/>
              <a:gd name="T21" fmla="*/ 2147483647 h 19"/>
              <a:gd name="T22" fmla="*/ 2147483647 w 49"/>
              <a:gd name="T23" fmla="*/ 2147483647 h 19"/>
              <a:gd name="T24" fmla="*/ 2147483647 w 4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9"/>
              <a:gd name="T41" fmla="*/ 49 w 4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9">
                <a:moveTo>
                  <a:pt x="8" y="19"/>
                </a:moveTo>
                <a:lnTo>
                  <a:pt x="4" y="18"/>
                </a:lnTo>
                <a:lnTo>
                  <a:pt x="0" y="14"/>
                </a:lnTo>
                <a:lnTo>
                  <a:pt x="0" y="10"/>
                </a:lnTo>
                <a:lnTo>
                  <a:pt x="3" y="4"/>
                </a:lnTo>
                <a:lnTo>
                  <a:pt x="8" y="3"/>
                </a:lnTo>
                <a:lnTo>
                  <a:pt x="41" y="0"/>
                </a:lnTo>
                <a:lnTo>
                  <a:pt x="45" y="1"/>
                </a:lnTo>
                <a:lnTo>
                  <a:pt x="49" y="6"/>
                </a:lnTo>
                <a:lnTo>
                  <a:pt x="49" y="10"/>
                </a:lnTo>
                <a:lnTo>
                  <a:pt x="46" y="15"/>
                </a:lnTo>
                <a:lnTo>
                  <a:pt x="41" y="16"/>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6" name="Freeform 526"/>
          <p:cNvSpPr>
            <a:spLocks/>
          </p:cNvSpPr>
          <p:nvPr/>
        </p:nvSpPr>
        <p:spPr bwMode="auto">
          <a:xfrm>
            <a:off x="3748088" y="4384675"/>
            <a:ext cx="47625" cy="30163"/>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10" y="19"/>
                </a:moveTo>
                <a:lnTo>
                  <a:pt x="5" y="18"/>
                </a:lnTo>
                <a:lnTo>
                  <a:pt x="2" y="15"/>
                </a:lnTo>
                <a:lnTo>
                  <a:pt x="0" y="10"/>
                </a:lnTo>
                <a:lnTo>
                  <a:pt x="3" y="6"/>
                </a:lnTo>
                <a:lnTo>
                  <a:pt x="7" y="3"/>
                </a:lnTo>
                <a:lnTo>
                  <a:pt x="21" y="0"/>
                </a:lnTo>
                <a:lnTo>
                  <a:pt x="26" y="2"/>
                </a:lnTo>
                <a:lnTo>
                  <a:pt x="29" y="4"/>
                </a:lnTo>
                <a:lnTo>
                  <a:pt x="30" y="10"/>
                </a:lnTo>
                <a:lnTo>
                  <a:pt x="28" y="14"/>
                </a:lnTo>
                <a:lnTo>
                  <a:pt x="2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7" name="Freeform 527"/>
          <p:cNvSpPr>
            <a:spLocks/>
          </p:cNvSpPr>
          <p:nvPr/>
        </p:nvSpPr>
        <p:spPr bwMode="auto">
          <a:xfrm>
            <a:off x="3770313" y="4383088"/>
            <a:ext cx="46037" cy="28575"/>
          </a:xfrm>
          <a:custGeom>
            <a:avLst/>
            <a:gdLst>
              <a:gd name="T0" fmla="*/ 2147483647 w 29"/>
              <a:gd name="T1" fmla="*/ 2147483647 h 18"/>
              <a:gd name="T2" fmla="*/ 2147483647 w 29"/>
              <a:gd name="T3" fmla="*/ 2147483647 h 18"/>
              <a:gd name="T4" fmla="*/ 2147483647 w 29"/>
              <a:gd name="T5" fmla="*/ 2147483647 h 18"/>
              <a:gd name="T6" fmla="*/ 0 w 29"/>
              <a:gd name="T7" fmla="*/ 2147483647 h 18"/>
              <a:gd name="T8" fmla="*/ 2147483647 w 29"/>
              <a:gd name="T9" fmla="*/ 2147483647 h 18"/>
              <a:gd name="T10" fmla="*/ 2147483647 w 29"/>
              <a:gd name="T11" fmla="*/ 2147483647 h 18"/>
              <a:gd name="T12" fmla="*/ 2147483647 w 29"/>
              <a:gd name="T13" fmla="*/ 0 h 18"/>
              <a:gd name="T14" fmla="*/ 2147483647 w 29"/>
              <a:gd name="T15" fmla="*/ 2147483647 h 18"/>
              <a:gd name="T16" fmla="*/ 2147483647 w 29"/>
              <a:gd name="T17" fmla="*/ 2147483647 h 18"/>
              <a:gd name="T18" fmla="*/ 2147483647 w 29"/>
              <a:gd name="T19" fmla="*/ 2147483647 h 18"/>
              <a:gd name="T20" fmla="*/ 2147483647 w 29"/>
              <a:gd name="T21" fmla="*/ 2147483647 h 18"/>
              <a:gd name="T22" fmla="*/ 2147483647 w 29"/>
              <a:gd name="T23" fmla="*/ 2147483647 h 18"/>
              <a:gd name="T24" fmla="*/ 2147483647 w 2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1" y="12"/>
                </a:lnTo>
                <a:lnTo>
                  <a:pt x="0" y="8"/>
                </a:lnTo>
                <a:lnTo>
                  <a:pt x="3" y="4"/>
                </a:lnTo>
                <a:lnTo>
                  <a:pt x="7" y="1"/>
                </a:lnTo>
                <a:lnTo>
                  <a:pt x="19" y="0"/>
                </a:lnTo>
                <a:lnTo>
                  <a:pt x="25" y="1"/>
                </a:lnTo>
                <a:lnTo>
                  <a:pt x="27"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8" name="Freeform 528"/>
          <p:cNvSpPr>
            <a:spLocks/>
          </p:cNvSpPr>
          <p:nvPr/>
        </p:nvSpPr>
        <p:spPr bwMode="auto">
          <a:xfrm>
            <a:off x="3789363" y="4381500"/>
            <a:ext cx="53975" cy="26988"/>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9" name="Freeform 529"/>
          <p:cNvSpPr>
            <a:spLocks/>
          </p:cNvSpPr>
          <p:nvPr/>
        </p:nvSpPr>
        <p:spPr bwMode="auto">
          <a:xfrm>
            <a:off x="3817938" y="4375150"/>
            <a:ext cx="74612" cy="31750"/>
          </a:xfrm>
          <a:custGeom>
            <a:avLst/>
            <a:gdLst>
              <a:gd name="T0" fmla="*/ 2147483647 w 47"/>
              <a:gd name="T1" fmla="*/ 2147483647 h 20"/>
              <a:gd name="T2" fmla="*/ 2147483647 w 47"/>
              <a:gd name="T3" fmla="*/ 2147483647 h 20"/>
              <a:gd name="T4" fmla="*/ 2147483647 w 47"/>
              <a:gd name="T5" fmla="*/ 2147483647 h 20"/>
              <a:gd name="T6" fmla="*/ 0 w 47"/>
              <a:gd name="T7" fmla="*/ 2147483647 h 20"/>
              <a:gd name="T8" fmla="*/ 2147483647 w 47"/>
              <a:gd name="T9" fmla="*/ 2147483647 h 20"/>
              <a:gd name="T10" fmla="*/ 2147483647 w 47"/>
              <a:gd name="T11" fmla="*/ 2147483647 h 20"/>
              <a:gd name="T12" fmla="*/ 2147483647 w 47"/>
              <a:gd name="T13" fmla="*/ 0 h 20"/>
              <a:gd name="T14" fmla="*/ 2147483647 w 47"/>
              <a:gd name="T15" fmla="*/ 2147483647 h 20"/>
              <a:gd name="T16" fmla="*/ 2147483647 w 47"/>
              <a:gd name="T17" fmla="*/ 2147483647 h 20"/>
              <a:gd name="T18" fmla="*/ 2147483647 w 47"/>
              <a:gd name="T19" fmla="*/ 2147483647 h 20"/>
              <a:gd name="T20" fmla="*/ 2147483647 w 47"/>
              <a:gd name="T21" fmla="*/ 2147483647 h 20"/>
              <a:gd name="T22" fmla="*/ 2147483647 w 47"/>
              <a:gd name="T23" fmla="*/ 2147483647 h 20"/>
              <a:gd name="T24" fmla="*/ 2147483647 w 4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0"/>
                </a:lnTo>
                <a:lnTo>
                  <a:pt x="3" y="6"/>
                </a:lnTo>
                <a:lnTo>
                  <a:pt x="7" y="4"/>
                </a:lnTo>
                <a:lnTo>
                  <a:pt x="38" y="0"/>
                </a:lnTo>
                <a:lnTo>
                  <a:pt x="43" y="1"/>
                </a:lnTo>
                <a:lnTo>
                  <a:pt x="46" y="4"/>
                </a:lnTo>
                <a:lnTo>
                  <a:pt x="47" y="9"/>
                </a:lnTo>
                <a:lnTo>
                  <a:pt x="45" y="13"/>
                </a:lnTo>
                <a:lnTo>
                  <a:pt x="41"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0" name="Freeform 530"/>
          <p:cNvSpPr>
            <a:spLocks/>
          </p:cNvSpPr>
          <p:nvPr/>
        </p:nvSpPr>
        <p:spPr bwMode="auto">
          <a:xfrm>
            <a:off x="3867150" y="43751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0"/>
                </a:lnTo>
                <a:lnTo>
                  <a:pt x="0" y="5"/>
                </a:lnTo>
                <a:lnTo>
                  <a:pt x="3" y="1"/>
                </a:lnTo>
                <a:lnTo>
                  <a:pt x="8" y="0"/>
                </a:lnTo>
                <a:lnTo>
                  <a:pt x="11" y="0"/>
                </a:lnTo>
                <a:lnTo>
                  <a:pt x="16" y="1"/>
                </a:lnTo>
                <a:lnTo>
                  <a:pt x="19" y="5"/>
                </a:lnTo>
                <a:lnTo>
                  <a:pt x="19" y="10"/>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1" name="Freeform 531"/>
          <p:cNvSpPr>
            <a:spLocks/>
          </p:cNvSpPr>
          <p:nvPr/>
        </p:nvSpPr>
        <p:spPr bwMode="auto">
          <a:xfrm>
            <a:off x="3871913" y="4371975"/>
            <a:ext cx="42862" cy="28575"/>
          </a:xfrm>
          <a:custGeom>
            <a:avLst/>
            <a:gdLst>
              <a:gd name="T0" fmla="*/ 2147483647 w 27"/>
              <a:gd name="T1" fmla="*/ 2147483647 h 18"/>
              <a:gd name="T2" fmla="*/ 2147483647 w 27"/>
              <a:gd name="T3" fmla="*/ 2147483647 h 18"/>
              <a:gd name="T4" fmla="*/ 2147483647 w 27"/>
              <a:gd name="T5" fmla="*/ 2147483647 h 18"/>
              <a:gd name="T6" fmla="*/ 0 w 27"/>
              <a:gd name="T7" fmla="*/ 2147483647 h 18"/>
              <a:gd name="T8" fmla="*/ 2147483647 w 27"/>
              <a:gd name="T9" fmla="*/ 2147483647 h 18"/>
              <a:gd name="T10" fmla="*/ 2147483647 w 27"/>
              <a:gd name="T11" fmla="*/ 2147483647 h 18"/>
              <a:gd name="T12" fmla="*/ 2147483647 w 27"/>
              <a:gd name="T13" fmla="*/ 0 h 18"/>
              <a:gd name="T14" fmla="*/ 2147483647 w 27"/>
              <a:gd name="T15" fmla="*/ 2147483647 h 18"/>
              <a:gd name="T16" fmla="*/ 2147483647 w 27"/>
              <a:gd name="T17" fmla="*/ 2147483647 h 18"/>
              <a:gd name="T18" fmla="*/ 2147483647 w 27"/>
              <a:gd name="T19" fmla="*/ 2147483647 h 18"/>
              <a:gd name="T20" fmla="*/ 2147483647 w 27"/>
              <a:gd name="T21" fmla="*/ 2147483647 h 18"/>
              <a:gd name="T22" fmla="*/ 2147483647 w 27"/>
              <a:gd name="T23" fmla="*/ 2147483647 h 18"/>
              <a:gd name="T24" fmla="*/ 2147483647 w 2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9" y="18"/>
                </a:moveTo>
                <a:lnTo>
                  <a:pt x="4" y="17"/>
                </a:lnTo>
                <a:lnTo>
                  <a:pt x="1" y="14"/>
                </a:lnTo>
                <a:lnTo>
                  <a:pt x="0" y="8"/>
                </a:lnTo>
                <a:lnTo>
                  <a:pt x="3" y="4"/>
                </a:lnTo>
                <a:lnTo>
                  <a:pt x="7" y="2"/>
                </a:lnTo>
                <a:lnTo>
                  <a:pt x="18" y="0"/>
                </a:lnTo>
                <a:lnTo>
                  <a:pt x="23" y="2"/>
                </a:lnTo>
                <a:lnTo>
                  <a:pt x="26" y="4"/>
                </a:lnTo>
                <a:lnTo>
                  <a:pt x="27" y="10"/>
                </a:lnTo>
                <a:lnTo>
                  <a:pt x="24" y="14"/>
                </a:lnTo>
                <a:lnTo>
                  <a:pt x="20"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2" name="Freeform 532"/>
          <p:cNvSpPr>
            <a:spLocks/>
          </p:cNvSpPr>
          <p:nvPr/>
        </p:nvSpPr>
        <p:spPr bwMode="auto">
          <a:xfrm>
            <a:off x="3889375" y="4371975"/>
            <a:ext cx="33338" cy="26988"/>
          </a:xfrm>
          <a:custGeom>
            <a:avLst/>
            <a:gdLst>
              <a:gd name="T0" fmla="*/ 2147483647 w 21"/>
              <a:gd name="T1" fmla="*/ 2147483647 h 17"/>
              <a:gd name="T2" fmla="*/ 2147483647 w 21"/>
              <a:gd name="T3" fmla="*/ 2147483647 h 17"/>
              <a:gd name="T4" fmla="*/ 0 w 21"/>
              <a:gd name="T5" fmla="*/ 2147483647 h 17"/>
              <a:gd name="T6" fmla="*/ 0 w 21"/>
              <a:gd name="T7" fmla="*/ 2147483647 h 17"/>
              <a:gd name="T8" fmla="*/ 2147483647 w 21"/>
              <a:gd name="T9" fmla="*/ 2147483647 h 17"/>
              <a:gd name="T10" fmla="*/ 2147483647 w 21"/>
              <a:gd name="T11" fmla="*/ 0 h 17"/>
              <a:gd name="T12" fmla="*/ 2147483647 w 21"/>
              <a:gd name="T13" fmla="*/ 0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8" y="17"/>
                </a:moveTo>
                <a:lnTo>
                  <a:pt x="2" y="15"/>
                </a:lnTo>
                <a:lnTo>
                  <a:pt x="0" y="11"/>
                </a:lnTo>
                <a:lnTo>
                  <a:pt x="0" y="6"/>
                </a:lnTo>
                <a:lnTo>
                  <a:pt x="2" y="2"/>
                </a:lnTo>
                <a:lnTo>
                  <a:pt x="8" y="0"/>
                </a:lnTo>
                <a:lnTo>
                  <a:pt x="13" y="0"/>
                </a:lnTo>
                <a:lnTo>
                  <a:pt x="19" y="2"/>
                </a:lnTo>
                <a:lnTo>
                  <a:pt x="21" y="6"/>
                </a:lnTo>
                <a:lnTo>
                  <a:pt x="21" y="11"/>
                </a:lnTo>
                <a:lnTo>
                  <a:pt x="19" y="15"/>
                </a:lnTo>
                <a:lnTo>
                  <a:pt x="13" y="17"/>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3" name="Freeform 533"/>
          <p:cNvSpPr>
            <a:spLocks/>
          </p:cNvSpPr>
          <p:nvPr/>
        </p:nvSpPr>
        <p:spPr bwMode="auto">
          <a:xfrm>
            <a:off x="3897313" y="4357688"/>
            <a:ext cx="155575" cy="41275"/>
          </a:xfrm>
          <a:custGeom>
            <a:avLst/>
            <a:gdLst>
              <a:gd name="T0" fmla="*/ 2147483647 w 98"/>
              <a:gd name="T1" fmla="*/ 2147483647 h 26"/>
              <a:gd name="T2" fmla="*/ 2147483647 w 98"/>
              <a:gd name="T3" fmla="*/ 2147483647 h 26"/>
              <a:gd name="T4" fmla="*/ 2147483647 w 98"/>
              <a:gd name="T5" fmla="*/ 2147483647 h 26"/>
              <a:gd name="T6" fmla="*/ 0 w 98"/>
              <a:gd name="T7" fmla="*/ 2147483647 h 26"/>
              <a:gd name="T8" fmla="*/ 2147483647 w 98"/>
              <a:gd name="T9" fmla="*/ 2147483647 h 26"/>
              <a:gd name="T10" fmla="*/ 2147483647 w 98"/>
              <a:gd name="T11" fmla="*/ 2147483647 h 26"/>
              <a:gd name="T12" fmla="*/ 2147483647 w 98"/>
              <a:gd name="T13" fmla="*/ 0 h 26"/>
              <a:gd name="T14" fmla="*/ 2147483647 w 98"/>
              <a:gd name="T15" fmla="*/ 2147483647 h 26"/>
              <a:gd name="T16" fmla="*/ 2147483647 w 98"/>
              <a:gd name="T17" fmla="*/ 2147483647 h 26"/>
              <a:gd name="T18" fmla="*/ 2147483647 w 98"/>
              <a:gd name="T19" fmla="*/ 2147483647 h 26"/>
              <a:gd name="T20" fmla="*/ 2147483647 w 98"/>
              <a:gd name="T21" fmla="*/ 2147483647 h 26"/>
              <a:gd name="T22" fmla="*/ 2147483647 w 98"/>
              <a:gd name="T23" fmla="*/ 2147483647 h 26"/>
              <a:gd name="T24" fmla="*/ 2147483647 w 9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26"/>
              <a:gd name="T41" fmla="*/ 98 w 9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26">
                <a:moveTo>
                  <a:pt x="10" y="26"/>
                </a:moveTo>
                <a:lnTo>
                  <a:pt x="4" y="24"/>
                </a:lnTo>
                <a:lnTo>
                  <a:pt x="2" y="21"/>
                </a:lnTo>
                <a:lnTo>
                  <a:pt x="0" y="16"/>
                </a:lnTo>
                <a:lnTo>
                  <a:pt x="3" y="12"/>
                </a:lnTo>
                <a:lnTo>
                  <a:pt x="7" y="9"/>
                </a:lnTo>
                <a:lnTo>
                  <a:pt x="88" y="0"/>
                </a:lnTo>
                <a:lnTo>
                  <a:pt x="94" y="1"/>
                </a:lnTo>
                <a:lnTo>
                  <a:pt x="97" y="4"/>
                </a:lnTo>
                <a:lnTo>
                  <a:pt x="98" y="9"/>
                </a:lnTo>
                <a:lnTo>
                  <a:pt x="95" y="13"/>
                </a:lnTo>
                <a:lnTo>
                  <a:pt x="91" y="16"/>
                </a:lnTo>
                <a:lnTo>
                  <a:pt x="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4" name="Freeform 534"/>
          <p:cNvSpPr>
            <a:spLocks/>
          </p:cNvSpPr>
          <p:nvPr/>
        </p:nvSpPr>
        <p:spPr bwMode="auto">
          <a:xfrm>
            <a:off x="4027488" y="4352925"/>
            <a:ext cx="55562" cy="30163"/>
          </a:xfrm>
          <a:custGeom>
            <a:avLst/>
            <a:gdLst>
              <a:gd name="T0" fmla="*/ 2147483647 w 35"/>
              <a:gd name="T1" fmla="*/ 2147483647 h 19"/>
              <a:gd name="T2" fmla="*/ 2147483647 w 35"/>
              <a:gd name="T3" fmla="*/ 2147483647 h 19"/>
              <a:gd name="T4" fmla="*/ 2147483647 w 35"/>
              <a:gd name="T5" fmla="*/ 2147483647 h 19"/>
              <a:gd name="T6" fmla="*/ 0 w 35"/>
              <a:gd name="T7" fmla="*/ 2147483647 h 19"/>
              <a:gd name="T8" fmla="*/ 2147483647 w 35"/>
              <a:gd name="T9" fmla="*/ 2147483647 h 19"/>
              <a:gd name="T10" fmla="*/ 2147483647 w 35"/>
              <a:gd name="T11" fmla="*/ 2147483647 h 19"/>
              <a:gd name="T12" fmla="*/ 2147483647 w 35"/>
              <a:gd name="T13" fmla="*/ 0 h 19"/>
              <a:gd name="T14" fmla="*/ 2147483647 w 35"/>
              <a:gd name="T15" fmla="*/ 2147483647 h 19"/>
              <a:gd name="T16" fmla="*/ 2147483647 w 35"/>
              <a:gd name="T17" fmla="*/ 2147483647 h 19"/>
              <a:gd name="T18" fmla="*/ 2147483647 w 35"/>
              <a:gd name="T19" fmla="*/ 2147483647 h 19"/>
              <a:gd name="T20" fmla="*/ 2147483647 w 35"/>
              <a:gd name="T21" fmla="*/ 2147483647 h 19"/>
              <a:gd name="T22" fmla="*/ 2147483647 w 35"/>
              <a:gd name="T23" fmla="*/ 2147483647 h 19"/>
              <a:gd name="T24" fmla="*/ 2147483647 w 3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9" y="19"/>
                </a:moveTo>
                <a:lnTo>
                  <a:pt x="4" y="18"/>
                </a:lnTo>
                <a:lnTo>
                  <a:pt x="1" y="15"/>
                </a:lnTo>
                <a:lnTo>
                  <a:pt x="0" y="10"/>
                </a:lnTo>
                <a:lnTo>
                  <a:pt x="2" y="5"/>
                </a:lnTo>
                <a:lnTo>
                  <a:pt x="6" y="3"/>
                </a:lnTo>
                <a:lnTo>
                  <a:pt x="25" y="0"/>
                </a:lnTo>
                <a:lnTo>
                  <a:pt x="31" y="1"/>
                </a:lnTo>
                <a:lnTo>
                  <a:pt x="34" y="4"/>
                </a:lnTo>
                <a:lnTo>
                  <a:pt x="35" y="10"/>
                </a:lnTo>
                <a:lnTo>
                  <a:pt x="32" y="14"/>
                </a:lnTo>
                <a:lnTo>
                  <a:pt x="28"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5" name="Freeform 535"/>
          <p:cNvSpPr>
            <a:spLocks/>
          </p:cNvSpPr>
          <p:nvPr/>
        </p:nvSpPr>
        <p:spPr bwMode="auto">
          <a:xfrm>
            <a:off x="4057650" y="4346575"/>
            <a:ext cx="74613" cy="31750"/>
          </a:xfrm>
          <a:custGeom>
            <a:avLst/>
            <a:gdLst>
              <a:gd name="T0" fmla="*/ 2147483647 w 47"/>
              <a:gd name="T1" fmla="*/ 2147483647 h 20"/>
              <a:gd name="T2" fmla="*/ 2147483647 w 47"/>
              <a:gd name="T3" fmla="*/ 2147483647 h 20"/>
              <a:gd name="T4" fmla="*/ 2147483647 w 47"/>
              <a:gd name="T5" fmla="*/ 2147483647 h 20"/>
              <a:gd name="T6" fmla="*/ 0 w 47"/>
              <a:gd name="T7" fmla="*/ 2147483647 h 20"/>
              <a:gd name="T8" fmla="*/ 2147483647 w 47"/>
              <a:gd name="T9" fmla="*/ 2147483647 h 20"/>
              <a:gd name="T10" fmla="*/ 2147483647 w 47"/>
              <a:gd name="T11" fmla="*/ 2147483647 h 20"/>
              <a:gd name="T12" fmla="*/ 2147483647 w 47"/>
              <a:gd name="T13" fmla="*/ 0 h 20"/>
              <a:gd name="T14" fmla="*/ 2147483647 w 47"/>
              <a:gd name="T15" fmla="*/ 2147483647 h 20"/>
              <a:gd name="T16" fmla="*/ 2147483647 w 47"/>
              <a:gd name="T17" fmla="*/ 2147483647 h 20"/>
              <a:gd name="T18" fmla="*/ 2147483647 w 47"/>
              <a:gd name="T19" fmla="*/ 2147483647 h 20"/>
              <a:gd name="T20" fmla="*/ 2147483647 w 47"/>
              <a:gd name="T21" fmla="*/ 2147483647 h 20"/>
              <a:gd name="T22" fmla="*/ 2147483647 w 47"/>
              <a:gd name="T23" fmla="*/ 2147483647 h 20"/>
              <a:gd name="T24" fmla="*/ 2147483647 w 4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1"/>
                </a:lnTo>
                <a:lnTo>
                  <a:pt x="2" y="7"/>
                </a:lnTo>
                <a:lnTo>
                  <a:pt x="6" y="4"/>
                </a:lnTo>
                <a:lnTo>
                  <a:pt x="38" y="0"/>
                </a:lnTo>
                <a:lnTo>
                  <a:pt x="43" y="1"/>
                </a:lnTo>
                <a:lnTo>
                  <a:pt x="46" y="4"/>
                </a:lnTo>
                <a:lnTo>
                  <a:pt x="47" y="9"/>
                </a:lnTo>
                <a:lnTo>
                  <a:pt x="44" y="14"/>
                </a:lnTo>
                <a:lnTo>
                  <a:pt x="40"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6" name="Freeform 536"/>
          <p:cNvSpPr>
            <a:spLocks/>
          </p:cNvSpPr>
          <p:nvPr/>
        </p:nvSpPr>
        <p:spPr bwMode="auto">
          <a:xfrm>
            <a:off x="4106863" y="4335463"/>
            <a:ext cx="111125" cy="36512"/>
          </a:xfrm>
          <a:custGeom>
            <a:avLst/>
            <a:gdLst>
              <a:gd name="T0" fmla="*/ 2147483647 w 70"/>
              <a:gd name="T1" fmla="*/ 2147483647 h 23"/>
              <a:gd name="T2" fmla="*/ 2147483647 w 70"/>
              <a:gd name="T3" fmla="*/ 2147483647 h 23"/>
              <a:gd name="T4" fmla="*/ 2147483647 w 70"/>
              <a:gd name="T5" fmla="*/ 2147483647 h 23"/>
              <a:gd name="T6" fmla="*/ 0 w 70"/>
              <a:gd name="T7" fmla="*/ 2147483647 h 23"/>
              <a:gd name="T8" fmla="*/ 2147483647 w 70"/>
              <a:gd name="T9" fmla="*/ 2147483647 h 23"/>
              <a:gd name="T10" fmla="*/ 2147483647 w 70"/>
              <a:gd name="T11" fmla="*/ 2147483647 h 23"/>
              <a:gd name="T12" fmla="*/ 2147483647 w 70"/>
              <a:gd name="T13" fmla="*/ 0 h 23"/>
              <a:gd name="T14" fmla="*/ 2147483647 w 70"/>
              <a:gd name="T15" fmla="*/ 2147483647 h 23"/>
              <a:gd name="T16" fmla="*/ 2147483647 w 70"/>
              <a:gd name="T17" fmla="*/ 2147483647 h 23"/>
              <a:gd name="T18" fmla="*/ 2147483647 w 70"/>
              <a:gd name="T19" fmla="*/ 2147483647 h 23"/>
              <a:gd name="T20" fmla="*/ 2147483647 w 70"/>
              <a:gd name="T21" fmla="*/ 2147483647 h 23"/>
              <a:gd name="T22" fmla="*/ 2147483647 w 70"/>
              <a:gd name="T23" fmla="*/ 2147483647 h 23"/>
              <a:gd name="T24" fmla="*/ 2147483647 w 7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3"/>
              <a:gd name="T41" fmla="*/ 70 w 7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3">
                <a:moveTo>
                  <a:pt x="9" y="23"/>
                </a:moveTo>
                <a:lnTo>
                  <a:pt x="4" y="22"/>
                </a:lnTo>
                <a:lnTo>
                  <a:pt x="1" y="19"/>
                </a:lnTo>
                <a:lnTo>
                  <a:pt x="0" y="14"/>
                </a:lnTo>
                <a:lnTo>
                  <a:pt x="3" y="10"/>
                </a:lnTo>
                <a:lnTo>
                  <a:pt x="7" y="7"/>
                </a:lnTo>
                <a:lnTo>
                  <a:pt x="61" y="0"/>
                </a:lnTo>
                <a:lnTo>
                  <a:pt x="66" y="1"/>
                </a:lnTo>
                <a:lnTo>
                  <a:pt x="69" y="4"/>
                </a:lnTo>
                <a:lnTo>
                  <a:pt x="70" y="10"/>
                </a:lnTo>
                <a:lnTo>
                  <a:pt x="68" y="14"/>
                </a:lnTo>
                <a:lnTo>
                  <a:pt x="64" y="16"/>
                </a:ln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7" name="Freeform 537"/>
          <p:cNvSpPr>
            <a:spLocks/>
          </p:cNvSpPr>
          <p:nvPr/>
        </p:nvSpPr>
        <p:spPr bwMode="auto">
          <a:xfrm>
            <a:off x="4192588" y="4335463"/>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6"/>
                </a:lnTo>
                <a:lnTo>
                  <a:pt x="3" y="1"/>
                </a:lnTo>
                <a:lnTo>
                  <a:pt x="8" y="0"/>
                </a:lnTo>
                <a:lnTo>
                  <a:pt x="14" y="0"/>
                </a:lnTo>
                <a:lnTo>
                  <a:pt x="19" y="1"/>
                </a:lnTo>
                <a:lnTo>
                  <a:pt x="22" y="6"/>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8" name="Freeform 538"/>
          <p:cNvSpPr>
            <a:spLocks/>
          </p:cNvSpPr>
          <p:nvPr/>
        </p:nvSpPr>
        <p:spPr bwMode="auto">
          <a:xfrm>
            <a:off x="4202113" y="4316413"/>
            <a:ext cx="169862" cy="44450"/>
          </a:xfrm>
          <a:custGeom>
            <a:avLst/>
            <a:gdLst>
              <a:gd name="T0" fmla="*/ 2147483647 w 107"/>
              <a:gd name="T1" fmla="*/ 2147483647 h 28"/>
              <a:gd name="T2" fmla="*/ 2147483647 w 107"/>
              <a:gd name="T3" fmla="*/ 2147483647 h 28"/>
              <a:gd name="T4" fmla="*/ 2147483647 w 107"/>
              <a:gd name="T5" fmla="*/ 2147483647 h 28"/>
              <a:gd name="T6" fmla="*/ 0 w 107"/>
              <a:gd name="T7" fmla="*/ 2147483647 h 28"/>
              <a:gd name="T8" fmla="*/ 2147483647 w 107"/>
              <a:gd name="T9" fmla="*/ 2147483647 h 28"/>
              <a:gd name="T10" fmla="*/ 2147483647 w 107"/>
              <a:gd name="T11" fmla="*/ 2147483647 h 28"/>
              <a:gd name="T12" fmla="*/ 2147483647 w 107"/>
              <a:gd name="T13" fmla="*/ 0 h 28"/>
              <a:gd name="T14" fmla="*/ 2147483647 w 107"/>
              <a:gd name="T15" fmla="*/ 2147483647 h 28"/>
              <a:gd name="T16" fmla="*/ 2147483647 w 107"/>
              <a:gd name="T17" fmla="*/ 2147483647 h 28"/>
              <a:gd name="T18" fmla="*/ 2147483647 w 107"/>
              <a:gd name="T19" fmla="*/ 2147483647 h 28"/>
              <a:gd name="T20" fmla="*/ 2147483647 w 107"/>
              <a:gd name="T21" fmla="*/ 2147483647 h 28"/>
              <a:gd name="T22" fmla="*/ 2147483647 w 107"/>
              <a:gd name="T23" fmla="*/ 2147483647 h 28"/>
              <a:gd name="T24" fmla="*/ 2147483647 w 107"/>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8"/>
              <a:gd name="T41" fmla="*/ 107 w 10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8">
                <a:moveTo>
                  <a:pt x="9" y="28"/>
                </a:moveTo>
                <a:lnTo>
                  <a:pt x="4" y="27"/>
                </a:lnTo>
                <a:lnTo>
                  <a:pt x="1" y="24"/>
                </a:lnTo>
                <a:lnTo>
                  <a:pt x="0" y="19"/>
                </a:lnTo>
                <a:lnTo>
                  <a:pt x="2" y="15"/>
                </a:lnTo>
                <a:lnTo>
                  <a:pt x="6" y="12"/>
                </a:lnTo>
                <a:lnTo>
                  <a:pt x="97" y="0"/>
                </a:lnTo>
                <a:lnTo>
                  <a:pt x="103" y="1"/>
                </a:lnTo>
                <a:lnTo>
                  <a:pt x="106" y="4"/>
                </a:lnTo>
                <a:lnTo>
                  <a:pt x="107" y="9"/>
                </a:lnTo>
                <a:lnTo>
                  <a:pt x="104" y="13"/>
                </a:lnTo>
                <a:lnTo>
                  <a:pt x="100" y="16"/>
                </a:lnTo>
                <a:lnTo>
                  <a:pt x="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9" name="Freeform 539"/>
          <p:cNvSpPr>
            <a:spLocks/>
          </p:cNvSpPr>
          <p:nvPr/>
        </p:nvSpPr>
        <p:spPr bwMode="auto">
          <a:xfrm>
            <a:off x="4346575" y="4281488"/>
            <a:ext cx="268288" cy="60325"/>
          </a:xfrm>
          <a:custGeom>
            <a:avLst/>
            <a:gdLst>
              <a:gd name="T0" fmla="*/ 2147483647 w 169"/>
              <a:gd name="T1" fmla="*/ 2147483647 h 38"/>
              <a:gd name="T2" fmla="*/ 2147483647 w 169"/>
              <a:gd name="T3" fmla="*/ 2147483647 h 38"/>
              <a:gd name="T4" fmla="*/ 2147483647 w 169"/>
              <a:gd name="T5" fmla="*/ 2147483647 h 38"/>
              <a:gd name="T6" fmla="*/ 0 w 169"/>
              <a:gd name="T7" fmla="*/ 2147483647 h 38"/>
              <a:gd name="T8" fmla="*/ 2147483647 w 169"/>
              <a:gd name="T9" fmla="*/ 2147483647 h 38"/>
              <a:gd name="T10" fmla="*/ 2147483647 w 169"/>
              <a:gd name="T11" fmla="*/ 2147483647 h 38"/>
              <a:gd name="T12" fmla="*/ 2147483647 w 169"/>
              <a:gd name="T13" fmla="*/ 0 h 38"/>
              <a:gd name="T14" fmla="*/ 2147483647 w 169"/>
              <a:gd name="T15" fmla="*/ 2147483647 h 38"/>
              <a:gd name="T16" fmla="*/ 2147483647 w 169"/>
              <a:gd name="T17" fmla="*/ 2147483647 h 38"/>
              <a:gd name="T18" fmla="*/ 2147483647 w 169"/>
              <a:gd name="T19" fmla="*/ 2147483647 h 38"/>
              <a:gd name="T20" fmla="*/ 2147483647 w 169"/>
              <a:gd name="T21" fmla="*/ 2147483647 h 38"/>
              <a:gd name="T22" fmla="*/ 2147483647 w 169"/>
              <a:gd name="T23" fmla="*/ 2147483647 h 38"/>
              <a:gd name="T24" fmla="*/ 2147483647 w 169"/>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38"/>
              <a:gd name="T41" fmla="*/ 169 w 169"/>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38">
                <a:moveTo>
                  <a:pt x="9" y="38"/>
                </a:moveTo>
                <a:lnTo>
                  <a:pt x="4" y="37"/>
                </a:lnTo>
                <a:lnTo>
                  <a:pt x="1" y="34"/>
                </a:lnTo>
                <a:lnTo>
                  <a:pt x="0" y="29"/>
                </a:lnTo>
                <a:lnTo>
                  <a:pt x="2" y="25"/>
                </a:lnTo>
                <a:lnTo>
                  <a:pt x="6" y="22"/>
                </a:lnTo>
                <a:lnTo>
                  <a:pt x="160" y="0"/>
                </a:lnTo>
                <a:lnTo>
                  <a:pt x="165" y="2"/>
                </a:lnTo>
                <a:lnTo>
                  <a:pt x="168" y="4"/>
                </a:lnTo>
                <a:lnTo>
                  <a:pt x="169" y="10"/>
                </a:lnTo>
                <a:lnTo>
                  <a:pt x="167" y="14"/>
                </a:lnTo>
                <a:lnTo>
                  <a:pt x="163" y="16"/>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0" name="Freeform 540"/>
          <p:cNvSpPr>
            <a:spLocks/>
          </p:cNvSpPr>
          <p:nvPr/>
        </p:nvSpPr>
        <p:spPr bwMode="auto">
          <a:xfrm>
            <a:off x="4589463" y="4273550"/>
            <a:ext cx="90487" cy="33338"/>
          </a:xfrm>
          <a:custGeom>
            <a:avLst/>
            <a:gdLst>
              <a:gd name="T0" fmla="*/ 2147483647 w 57"/>
              <a:gd name="T1" fmla="*/ 2147483647 h 21"/>
              <a:gd name="T2" fmla="*/ 2147483647 w 57"/>
              <a:gd name="T3" fmla="*/ 2147483647 h 21"/>
              <a:gd name="T4" fmla="*/ 2147483647 w 57"/>
              <a:gd name="T5" fmla="*/ 2147483647 h 21"/>
              <a:gd name="T6" fmla="*/ 0 w 57"/>
              <a:gd name="T7" fmla="*/ 2147483647 h 21"/>
              <a:gd name="T8" fmla="*/ 2147483647 w 57"/>
              <a:gd name="T9" fmla="*/ 2147483647 h 21"/>
              <a:gd name="T10" fmla="*/ 2147483647 w 57"/>
              <a:gd name="T11" fmla="*/ 2147483647 h 21"/>
              <a:gd name="T12" fmla="*/ 2147483647 w 57"/>
              <a:gd name="T13" fmla="*/ 0 h 21"/>
              <a:gd name="T14" fmla="*/ 2147483647 w 57"/>
              <a:gd name="T15" fmla="*/ 2147483647 h 21"/>
              <a:gd name="T16" fmla="*/ 2147483647 w 57"/>
              <a:gd name="T17" fmla="*/ 2147483647 h 21"/>
              <a:gd name="T18" fmla="*/ 2147483647 w 57"/>
              <a:gd name="T19" fmla="*/ 2147483647 h 21"/>
              <a:gd name="T20" fmla="*/ 2147483647 w 57"/>
              <a:gd name="T21" fmla="*/ 2147483647 h 21"/>
              <a:gd name="T22" fmla="*/ 2147483647 w 57"/>
              <a:gd name="T23" fmla="*/ 2147483647 h 21"/>
              <a:gd name="T24" fmla="*/ 2147483647 w 5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1"/>
              <a:gd name="T41" fmla="*/ 57 w 5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1">
                <a:moveTo>
                  <a:pt x="10" y="21"/>
                </a:moveTo>
                <a:lnTo>
                  <a:pt x="4" y="20"/>
                </a:lnTo>
                <a:lnTo>
                  <a:pt x="1" y="17"/>
                </a:lnTo>
                <a:lnTo>
                  <a:pt x="0" y="12"/>
                </a:lnTo>
                <a:lnTo>
                  <a:pt x="3" y="8"/>
                </a:lnTo>
                <a:lnTo>
                  <a:pt x="7" y="5"/>
                </a:lnTo>
                <a:lnTo>
                  <a:pt x="48" y="0"/>
                </a:lnTo>
                <a:lnTo>
                  <a:pt x="53" y="1"/>
                </a:lnTo>
                <a:lnTo>
                  <a:pt x="56" y="4"/>
                </a:lnTo>
                <a:lnTo>
                  <a:pt x="57" y="9"/>
                </a:lnTo>
                <a:lnTo>
                  <a:pt x="54" y="13"/>
                </a:lnTo>
                <a:lnTo>
                  <a:pt x="50" y="16"/>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1" name="Rectangle 541"/>
          <p:cNvSpPr>
            <a:spLocks noChangeArrowheads="1"/>
          </p:cNvSpPr>
          <p:nvPr/>
        </p:nvSpPr>
        <p:spPr bwMode="auto">
          <a:xfrm>
            <a:off x="1703388" y="1643063"/>
            <a:ext cx="11112"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462" name="Rectangle 542"/>
          <p:cNvSpPr>
            <a:spLocks noChangeArrowheads="1"/>
          </p:cNvSpPr>
          <p:nvPr/>
        </p:nvSpPr>
        <p:spPr bwMode="auto">
          <a:xfrm>
            <a:off x="1703388" y="1643063"/>
            <a:ext cx="350678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463" name="Rectangle 543"/>
          <p:cNvSpPr>
            <a:spLocks noChangeArrowheads="1"/>
          </p:cNvSpPr>
          <p:nvPr/>
        </p:nvSpPr>
        <p:spPr bwMode="auto">
          <a:xfrm>
            <a:off x="5202238" y="1643063"/>
            <a:ext cx="9525"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464" name="Rectangle 544"/>
          <p:cNvSpPr>
            <a:spLocks noChangeArrowheads="1"/>
          </p:cNvSpPr>
          <p:nvPr/>
        </p:nvSpPr>
        <p:spPr bwMode="auto">
          <a:xfrm>
            <a:off x="1703388" y="4756150"/>
            <a:ext cx="350678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465" name="Line 545"/>
          <p:cNvSpPr>
            <a:spLocks noChangeShapeType="1"/>
          </p:cNvSpPr>
          <p:nvPr/>
        </p:nvSpPr>
        <p:spPr bwMode="auto">
          <a:xfrm>
            <a:off x="3759200" y="3481388"/>
            <a:ext cx="0" cy="1274762"/>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466" name="Line 546"/>
          <p:cNvSpPr>
            <a:spLocks noChangeShapeType="1"/>
          </p:cNvSpPr>
          <p:nvPr/>
        </p:nvSpPr>
        <p:spPr bwMode="auto">
          <a:xfrm rot="5400000">
            <a:off x="2723357" y="2469356"/>
            <a:ext cx="0" cy="2036763"/>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467" name="Oval 547"/>
          <p:cNvSpPr>
            <a:spLocks noChangeArrowheads="1"/>
          </p:cNvSpPr>
          <p:nvPr/>
        </p:nvSpPr>
        <p:spPr bwMode="auto">
          <a:xfrm rot="-1446741">
            <a:off x="3725863" y="2903538"/>
            <a:ext cx="1457325" cy="501650"/>
          </a:xfrm>
          <a:prstGeom prst="ellipse">
            <a:avLst/>
          </a:pr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550" name="Rounded Rectangle 549"/>
          <p:cNvSpPr/>
          <p:nvPr/>
        </p:nvSpPr>
        <p:spPr>
          <a:xfrm>
            <a:off x="457200" y="5436984"/>
            <a:ext cx="8229600" cy="106235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chemeClr val="tx1"/>
                </a:solidFill>
                <a:latin typeface="Calibri" pitchFamily="34" charset="0"/>
                <a:cs typeface="Arial" charset="0"/>
              </a:rPr>
              <a:t>This population of patients with high Recurrence Score disease </a:t>
            </a:r>
            <a:br>
              <a:rPr lang="en-US" sz="2000" b="1" dirty="0" smtClean="0">
                <a:solidFill>
                  <a:schemeClr val="tx1"/>
                </a:solidFill>
                <a:latin typeface="Calibri" pitchFamily="34" charset="0"/>
                <a:cs typeface="Arial" charset="0"/>
              </a:rPr>
            </a:br>
            <a:r>
              <a:rPr lang="en-US" sz="2000" b="1" dirty="0" smtClean="0">
                <a:solidFill>
                  <a:schemeClr val="tx1"/>
                </a:solidFill>
                <a:latin typeface="Calibri" pitchFamily="34" charset="0"/>
                <a:cs typeface="Arial" charset="0"/>
              </a:rPr>
              <a:t>(~25% of total) has recurrence risk that overlaps with T4 patients and would be expected to have &gt;3% benefit with adjuvant 5FU.</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61"/>
          <p:cNvSpPr txBox="1">
            <a:spLocks noChangeArrowheads="1"/>
          </p:cNvSpPr>
          <p:nvPr/>
        </p:nvSpPr>
        <p:spPr bwMode="auto">
          <a:xfrm>
            <a:off x="5276850" y="4354513"/>
            <a:ext cx="2874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FFFF"/>
                </a:solidFill>
                <a:ea typeface="MS PGothic" pitchFamily="34" charset="-128"/>
              </a:rPr>
              <a:t>T3 and MMR deficient (11%)</a:t>
            </a:r>
          </a:p>
        </p:txBody>
      </p:sp>
      <p:sp>
        <p:nvSpPr>
          <p:cNvPr id="82948" name="Text Box 62"/>
          <p:cNvSpPr txBox="1">
            <a:spLocks noChangeArrowheads="1"/>
          </p:cNvSpPr>
          <p:nvPr/>
        </p:nvSpPr>
        <p:spPr bwMode="auto">
          <a:xfrm>
            <a:off x="5276850" y="1722438"/>
            <a:ext cx="2965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FF0000"/>
                </a:solidFill>
                <a:ea typeface="MS PGothic" pitchFamily="34" charset="-128"/>
              </a:rPr>
              <a:t>T4 and MMR proficient (13%)</a:t>
            </a:r>
          </a:p>
        </p:txBody>
      </p:sp>
      <p:sp>
        <p:nvSpPr>
          <p:cNvPr id="82949" name="Text Box 63"/>
          <p:cNvSpPr txBox="1">
            <a:spLocks noChangeArrowheads="1"/>
          </p:cNvSpPr>
          <p:nvPr/>
        </p:nvSpPr>
        <p:spPr bwMode="auto">
          <a:xfrm>
            <a:off x="5276850" y="3030538"/>
            <a:ext cx="2965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solidFill>
                  <a:srgbClr val="99FF99"/>
                </a:solidFill>
                <a:ea typeface="MS PGothic" pitchFamily="34" charset="-128"/>
              </a:rPr>
              <a:t>T3 and MMR proficient (74%)</a:t>
            </a:r>
          </a:p>
        </p:txBody>
      </p:sp>
      <p:sp>
        <p:nvSpPr>
          <p:cNvPr id="82950" name="AutoShape 6"/>
          <p:cNvSpPr>
            <a:spLocks noChangeAspect="1" noChangeArrowheads="1" noTextEdit="1"/>
          </p:cNvSpPr>
          <p:nvPr/>
        </p:nvSpPr>
        <p:spPr bwMode="auto">
          <a:xfrm>
            <a:off x="1171575" y="992188"/>
            <a:ext cx="584358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951" name="Rectangle 7"/>
          <p:cNvSpPr>
            <a:spLocks noChangeArrowheads="1"/>
          </p:cNvSpPr>
          <p:nvPr/>
        </p:nvSpPr>
        <p:spPr bwMode="auto">
          <a:xfrm>
            <a:off x="1647825" y="4746625"/>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2" name="Rectangle 8"/>
          <p:cNvSpPr>
            <a:spLocks noChangeArrowheads="1"/>
          </p:cNvSpPr>
          <p:nvPr/>
        </p:nvSpPr>
        <p:spPr bwMode="auto">
          <a:xfrm>
            <a:off x="1677988" y="46767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3" name="Rectangle 9"/>
          <p:cNvSpPr>
            <a:spLocks noChangeArrowheads="1"/>
          </p:cNvSpPr>
          <p:nvPr/>
        </p:nvSpPr>
        <p:spPr bwMode="auto">
          <a:xfrm>
            <a:off x="1677988" y="46101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4" name="Rectangle 10"/>
          <p:cNvSpPr>
            <a:spLocks noChangeArrowheads="1"/>
          </p:cNvSpPr>
          <p:nvPr/>
        </p:nvSpPr>
        <p:spPr bwMode="auto">
          <a:xfrm>
            <a:off x="1677988" y="4541838"/>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5" name="Rectangle 11"/>
          <p:cNvSpPr>
            <a:spLocks noChangeArrowheads="1"/>
          </p:cNvSpPr>
          <p:nvPr/>
        </p:nvSpPr>
        <p:spPr bwMode="auto">
          <a:xfrm>
            <a:off x="1677988" y="44719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6" name="Rectangle 12"/>
          <p:cNvSpPr>
            <a:spLocks noChangeArrowheads="1"/>
          </p:cNvSpPr>
          <p:nvPr/>
        </p:nvSpPr>
        <p:spPr bwMode="auto">
          <a:xfrm>
            <a:off x="1647825" y="440531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7" name="Rectangle 13"/>
          <p:cNvSpPr>
            <a:spLocks noChangeArrowheads="1"/>
          </p:cNvSpPr>
          <p:nvPr/>
        </p:nvSpPr>
        <p:spPr bwMode="auto">
          <a:xfrm>
            <a:off x="1677988" y="4337050"/>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8" name="Rectangle 14"/>
          <p:cNvSpPr>
            <a:spLocks noChangeArrowheads="1"/>
          </p:cNvSpPr>
          <p:nvPr/>
        </p:nvSpPr>
        <p:spPr bwMode="auto">
          <a:xfrm>
            <a:off x="1677988" y="42672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59" name="Rectangle 15"/>
          <p:cNvSpPr>
            <a:spLocks noChangeArrowheads="1"/>
          </p:cNvSpPr>
          <p:nvPr/>
        </p:nvSpPr>
        <p:spPr bwMode="auto">
          <a:xfrm>
            <a:off x="1677988" y="42005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0" name="Rectangle 16"/>
          <p:cNvSpPr>
            <a:spLocks noChangeArrowheads="1"/>
          </p:cNvSpPr>
          <p:nvPr/>
        </p:nvSpPr>
        <p:spPr bwMode="auto">
          <a:xfrm>
            <a:off x="1677988" y="4132263"/>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1" name="Rectangle 17"/>
          <p:cNvSpPr>
            <a:spLocks noChangeArrowheads="1"/>
          </p:cNvSpPr>
          <p:nvPr/>
        </p:nvSpPr>
        <p:spPr bwMode="auto">
          <a:xfrm>
            <a:off x="1647825" y="4062413"/>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2" name="Rectangle 18"/>
          <p:cNvSpPr>
            <a:spLocks noChangeArrowheads="1"/>
          </p:cNvSpPr>
          <p:nvPr/>
        </p:nvSpPr>
        <p:spPr bwMode="auto">
          <a:xfrm>
            <a:off x="1677988" y="39941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3" name="Rectangle 19"/>
          <p:cNvSpPr>
            <a:spLocks noChangeArrowheads="1"/>
          </p:cNvSpPr>
          <p:nvPr/>
        </p:nvSpPr>
        <p:spPr bwMode="auto">
          <a:xfrm>
            <a:off x="1677988" y="3927475"/>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4" name="Rectangle 20"/>
          <p:cNvSpPr>
            <a:spLocks noChangeArrowheads="1"/>
          </p:cNvSpPr>
          <p:nvPr/>
        </p:nvSpPr>
        <p:spPr bwMode="auto">
          <a:xfrm>
            <a:off x="1677988" y="38576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5" name="Rectangle 21"/>
          <p:cNvSpPr>
            <a:spLocks noChangeArrowheads="1"/>
          </p:cNvSpPr>
          <p:nvPr/>
        </p:nvSpPr>
        <p:spPr bwMode="auto">
          <a:xfrm>
            <a:off x="1677988" y="37893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6" name="Rectangle 22"/>
          <p:cNvSpPr>
            <a:spLocks noChangeArrowheads="1"/>
          </p:cNvSpPr>
          <p:nvPr/>
        </p:nvSpPr>
        <p:spPr bwMode="auto">
          <a:xfrm>
            <a:off x="1647825" y="3722688"/>
            <a:ext cx="8890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7" name="Rectangle 23"/>
          <p:cNvSpPr>
            <a:spLocks noChangeArrowheads="1"/>
          </p:cNvSpPr>
          <p:nvPr/>
        </p:nvSpPr>
        <p:spPr bwMode="auto">
          <a:xfrm>
            <a:off x="1677988" y="36528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8" name="Rectangle 24"/>
          <p:cNvSpPr>
            <a:spLocks noChangeArrowheads="1"/>
          </p:cNvSpPr>
          <p:nvPr/>
        </p:nvSpPr>
        <p:spPr bwMode="auto">
          <a:xfrm>
            <a:off x="1677988" y="35845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69" name="Rectangle 25"/>
          <p:cNvSpPr>
            <a:spLocks noChangeArrowheads="1"/>
          </p:cNvSpPr>
          <p:nvPr/>
        </p:nvSpPr>
        <p:spPr bwMode="auto">
          <a:xfrm>
            <a:off x="1677988" y="3517900"/>
            <a:ext cx="5873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0" name="Rectangle 26"/>
          <p:cNvSpPr>
            <a:spLocks noChangeArrowheads="1"/>
          </p:cNvSpPr>
          <p:nvPr/>
        </p:nvSpPr>
        <p:spPr bwMode="auto">
          <a:xfrm>
            <a:off x="1677988" y="34480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1" name="Rectangle 27"/>
          <p:cNvSpPr>
            <a:spLocks noChangeArrowheads="1"/>
          </p:cNvSpPr>
          <p:nvPr/>
        </p:nvSpPr>
        <p:spPr bwMode="auto">
          <a:xfrm>
            <a:off x="1647825" y="337978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2" name="Rectangle 28"/>
          <p:cNvSpPr>
            <a:spLocks noChangeArrowheads="1"/>
          </p:cNvSpPr>
          <p:nvPr/>
        </p:nvSpPr>
        <p:spPr bwMode="auto">
          <a:xfrm>
            <a:off x="1677988" y="33099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3" name="Rectangle 29"/>
          <p:cNvSpPr>
            <a:spLocks noChangeArrowheads="1"/>
          </p:cNvSpPr>
          <p:nvPr/>
        </p:nvSpPr>
        <p:spPr bwMode="auto">
          <a:xfrm>
            <a:off x="1677988" y="32432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4" name="Rectangle 30"/>
          <p:cNvSpPr>
            <a:spLocks noChangeArrowheads="1"/>
          </p:cNvSpPr>
          <p:nvPr/>
        </p:nvSpPr>
        <p:spPr bwMode="auto">
          <a:xfrm>
            <a:off x="1677988" y="31750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5" name="Rectangle 31"/>
          <p:cNvSpPr>
            <a:spLocks noChangeArrowheads="1"/>
          </p:cNvSpPr>
          <p:nvPr/>
        </p:nvSpPr>
        <p:spPr bwMode="auto">
          <a:xfrm>
            <a:off x="1677988" y="310515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6" name="Rectangle 32"/>
          <p:cNvSpPr>
            <a:spLocks noChangeArrowheads="1"/>
          </p:cNvSpPr>
          <p:nvPr/>
        </p:nvSpPr>
        <p:spPr bwMode="auto">
          <a:xfrm>
            <a:off x="1647825" y="303847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7" name="Rectangle 33"/>
          <p:cNvSpPr>
            <a:spLocks noChangeArrowheads="1"/>
          </p:cNvSpPr>
          <p:nvPr/>
        </p:nvSpPr>
        <p:spPr bwMode="auto">
          <a:xfrm>
            <a:off x="1677988" y="29702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8" name="Rectangle 34"/>
          <p:cNvSpPr>
            <a:spLocks noChangeArrowheads="1"/>
          </p:cNvSpPr>
          <p:nvPr/>
        </p:nvSpPr>
        <p:spPr bwMode="auto">
          <a:xfrm>
            <a:off x="1677988" y="29003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79" name="Rectangle 35"/>
          <p:cNvSpPr>
            <a:spLocks noChangeArrowheads="1"/>
          </p:cNvSpPr>
          <p:nvPr/>
        </p:nvSpPr>
        <p:spPr bwMode="auto">
          <a:xfrm>
            <a:off x="1677988" y="28336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0" name="Rectangle 36"/>
          <p:cNvSpPr>
            <a:spLocks noChangeArrowheads="1"/>
          </p:cNvSpPr>
          <p:nvPr/>
        </p:nvSpPr>
        <p:spPr bwMode="auto">
          <a:xfrm>
            <a:off x="1677988" y="27654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1" name="Rectangle 37"/>
          <p:cNvSpPr>
            <a:spLocks noChangeArrowheads="1"/>
          </p:cNvSpPr>
          <p:nvPr/>
        </p:nvSpPr>
        <p:spPr bwMode="auto">
          <a:xfrm>
            <a:off x="1647825" y="2695575"/>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2" name="Rectangle 38"/>
          <p:cNvSpPr>
            <a:spLocks noChangeArrowheads="1"/>
          </p:cNvSpPr>
          <p:nvPr/>
        </p:nvSpPr>
        <p:spPr bwMode="auto">
          <a:xfrm>
            <a:off x="1677988" y="26289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3" name="Rectangle 39"/>
          <p:cNvSpPr>
            <a:spLocks noChangeArrowheads="1"/>
          </p:cNvSpPr>
          <p:nvPr/>
        </p:nvSpPr>
        <p:spPr bwMode="auto">
          <a:xfrm>
            <a:off x="1677988" y="25606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4" name="Rectangle 40"/>
          <p:cNvSpPr>
            <a:spLocks noChangeArrowheads="1"/>
          </p:cNvSpPr>
          <p:nvPr/>
        </p:nvSpPr>
        <p:spPr bwMode="auto">
          <a:xfrm>
            <a:off x="1677988" y="249078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5" name="Rectangle 41"/>
          <p:cNvSpPr>
            <a:spLocks noChangeArrowheads="1"/>
          </p:cNvSpPr>
          <p:nvPr/>
        </p:nvSpPr>
        <p:spPr bwMode="auto">
          <a:xfrm>
            <a:off x="1677988" y="24225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6" name="Rectangle 42"/>
          <p:cNvSpPr>
            <a:spLocks noChangeArrowheads="1"/>
          </p:cNvSpPr>
          <p:nvPr/>
        </p:nvSpPr>
        <p:spPr bwMode="auto">
          <a:xfrm>
            <a:off x="1647825" y="235585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7" name="Rectangle 43"/>
          <p:cNvSpPr>
            <a:spLocks noChangeArrowheads="1"/>
          </p:cNvSpPr>
          <p:nvPr/>
        </p:nvSpPr>
        <p:spPr bwMode="auto">
          <a:xfrm>
            <a:off x="1677988" y="2286000"/>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8" name="Rectangle 44"/>
          <p:cNvSpPr>
            <a:spLocks noChangeArrowheads="1"/>
          </p:cNvSpPr>
          <p:nvPr/>
        </p:nvSpPr>
        <p:spPr bwMode="auto">
          <a:xfrm>
            <a:off x="1677988" y="2217738"/>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89" name="Rectangle 45"/>
          <p:cNvSpPr>
            <a:spLocks noChangeArrowheads="1"/>
          </p:cNvSpPr>
          <p:nvPr/>
        </p:nvSpPr>
        <p:spPr bwMode="auto">
          <a:xfrm>
            <a:off x="1677988" y="21510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0" name="Rectangle 46"/>
          <p:cNvSpPr>
            <a:spLocks noChangeArrowheads="1"/>
          </p:cNvSpPr>
          <p:nvPr/>
        </p:nvSpPr>
        <p:spPr bwMode="auto">
          <a:xfrm>
            <a:off x="1677988" y="20812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1" name="Rectangle 47"/>
          <p:cNvSpPr>
            <a:spLocks noChangeArrowheads="1"/>
          </p:cNvSpPr>
          <p:nvPr/>
        </p:nvSpPr>
        <p:spPr bwMode="auto">
          <a:xfrm>
            <a:off x="1647825" y="2012950"/>
            <a:ext cx="8890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2" name="Rectangle 48"/>
          <p:cNvSpPr>
            <a:spLocks noChangeArrowheads="1"/>
          </p:cNvSpPr>
          <p:nvPr/>
        </p:nvSpPr>
        <p:spPr bwMode="auto">
          <a:xfrm>
            <a:off x="1677988" y="194627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3" name="Rectangle 49"/>
          <p:cNvSpPr>
            <a:spLocks noChangeArrowheads="1"/>
          </p:cNvSpPr>
          <p:nvPr/>
        </p:nvSpPr>
        <p:spPr bwMode="auto">
          <a:xfrm>
            <a:off x="1677988" y="1876425"/>
            <a:ext cx="5873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4" name="Rectangle 50"/>
          <p:cNvSpPr>
            <a:spLocks noChangeArrowheads="1"/>
          </p:cNvSpPr>
          <p:nvPr/>
        </p:nvSpPr>
        <p:spPr bwMode="auto">
          <a:xfrm>
            <a:off x="1677988" y="180816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5" name="Rectangle 51"/>
          <p:cNvSpPr>
            <a:spLocks noChangeArrowheads="1"/>
          </p:cNvSpPr>
          <p:nvPr/>
        </p:nvSpPr>
        <p:spPr bwMode="auto">
          <a:xfrm>
            <a:off x="1677988" y="1738313"/>
            <a:ext cx="5873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6" name="Rectangle 52"/>
          <p:cNvSpPr>
            <a:spLocks noChangeArrowheads="1"/>
          </p:cNvSpPr>
          <p:nvPr/>
        </p:nvSpPr>
        <p:spPr bwMode="auto">
          <a:xfrm>
            <a:off x="1647825" y="1671638"/>
            <a:ext cx="889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2997" name="Rectangle 53"/>
          <p:cNvSpPr>
            <a:spLocks noChangeArrowheads="1"/>
          </p:cNvSpPr>
          <p:nvPr/>
        </p:nvSpPr>
        <p:spPr bwMode="auto">
          <a:xfrm rot="-5400000">
            <a:off x="386556" y="3171032"/>
            <a:ext cx="1665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FFFF"/>
                </a:solidFill>
              </a:rPr>
              <a:t>Risk of Recurrence at 3 years</a:t>
            </a:r>
            <a:endParaRPr lang="en-US" sz="1800">
              <a:solidFill>
                <a:srgbClr val="FFFFFF"/>
              </a:solidFill>
            </a:endParaRPr>
          </a:p>
        </p:txBody>
      </p:sp>
      <p:sp>
        <p:nvSpPr>
          <p:cNvPr id="82998" name="Rectangle 54"/>
          <p:cNvSpPr>
            <a:spLocks noChangeArrowheads="1"/>
          </p:cNvSpPr>
          <p:nvPr/>
        </p:nvSpPr>
        <p:spPr bwMode="auto">
          <a:xfrm>
            <a:off x="1374775" y="4687888"/>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0%</a:t>
            </a:r>
            <a:endParaRPr lang="en-US" sz="1800">
              <a:solidFill>
                <a:srgbClr val="FFFFFF"/>
              </a:solidFill>
            </a:endParaRPr>
          </a:p>
        </p:txBody>
      </p:sp>
      <p:sp>
        <p:nvSpPr>
          <p:cNvPr id="82999" name="Rectangle 55"/>
          <p:cNvSpPr>
            <a:spLocks noChangeArrowheads="1"/>
          </p:cNvSpPr>
          <p:nvPr/>
        </p:nvSpPr>
        <p:spPr bwMode="auto">
          <a:xfrm>
            <a:off x="1374775" y="4344988"/>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5%</a:t>
            </a:r>
            <a:endParaRPr lang="en-US" sz="1800">
              <a:solidFill>
                <a:srgbClr val="FFFFFF"/>
              </a:solidFill>
            </a:endParaRPr>
          </a:p>
        </p:txBody>
      </p:sp>
      <p:sp>
        <p:nvSpPr>
          <p:cNvPr id="83000" name="Rectangle 56"/>
          <p:cNvSpPr>
            <a:spLocks noChangeArrowheads="1"/>
          </p:cNvSpPr>
          <p:nvPr/>
        </p:nvSpPr>
        <p:spPr bwMode="auto">
          <a:xfrm>
            <a:off x="1344613" y="400526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10%</a:t>
            </a:r>
            <a:endParaRPr lang="en-US" sz="1800">
              <a:solidFill>
                <a:srgbClr val="FFFFFF"/>
              </a:solidFill>
            </a:endParaRPr>
          </a:p>
        </p:txBody>
      </p:sp>
      <p:sp>
        <p:nvSpPr>
          <p:cNvPr id="83001" name="Rectangle 57"/>
          <p:cNvSpPr>
            <a:spLocks noChangeArrowheads="1"/>
          </p:cNvSpPr>
          <p:nvPr/>
        </p:nvSpPr>
        <p:spPr bwMode="auto">
          <a:xfrm>
            <a:off x="1344613" y="366236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15%</a:t>
            </a:r>
            <a:endParaRPr lang="en-US" sz="1800">
              <a:solidFill>
                <a:srgbClr val="FFFFFF"/>
              </a:solidFill>
            </a:endParaRPr>
          </a:p>
        </p:txBody>
      </p:sp>
      <p:sp>
        <p:nvSpPr>
          <p:cNvPr id="83002" name="Rectangle 58"/>
          <p:cNvSpPr>
            <a:spLocks noChangeArrowheads="1"/>
          </p:cNvSpPr>
          <p:nvPr/>
        </p:nvSpPr>
        <p:spPr bwMode="auto">
          <a:xfrm>
            <a:off x="1344613" y="3321050"/>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20%</a:t>
            </a:r>
            <a:endParaRPr lang="en-US" sz="1800">
              <a:solidFill>
                <a:srgbClr val="FFFFFF"/>
              </a:solidFill>
            </a:endParaRPr>
          </a:p>
        </p:txBody>
      </p:sp>
      <p:sp>
        <p:nvSpPr>
          <p:cNvPr id="83003" name="Rectangle 59"/>
          <p:cNvSpPr>
            <a:spLocks noChangeArrowheads="1"/>
          </p:cNvSpPr>
          <p:nvPr/>
        </p:nvSpPr>
        <p:spPr bwMode="auto">
          <a:xfrm>
            <a:off x="1344613" y="2978150"/>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25%</a:t>
            </a:r>
            <a:endParaRPr lang="en-US" sz="1800">
              <a:solidFill>
                <a:srgbClr val="FFFFFF"/>
              </a:solidFill>
            </a:endParaRPr>
          </a:p>
        </p:txBody>
      </p:sp>
      <p:sp>
        <p:nvSpPr>
          <p:cNvPr id="83004" name="Rectangle 60"/>
          <p:cNvSpPr>
            <a:spLocks noChangeArrowheads="1"/>
          </p:cNvSpPr>
          <p:nvPr/>
        </p:nvSpPr>
        <p:spPr bwMode="auto">
          <a:xfrm>
            <a:off x="1344613" y="2638425"/>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30%</a:t>
            </a:r>
            <a:endParaRPr lang="en-US" sz="1800">
              <a:solidFill>
                <a:srgbClr val="FFFFFF"/>
              </a:solidFill>
            </a:endParaRPr>
          </a:p>
        </p:txBody>
      </p:sp>
      <p:sp>
        <p:nvSpPr>
          <p:cNvPr id="83005" name="Rectangle 61"/>
          <p:cNvSpPr>
            <a:spLocks noChangeArrowheads="1"/>
          </p:cNvSpPr>
          <p:nvPr/>
        </p:nvSpPr>
        <p:spPr bwMode="auto">
          <a:xfrm>
            <a:off x="1344613" y="2295525"/>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35%</a:t>
            </a:r>
            <a:endParaRPr lang="en-US" sz="1800">
              <a:solidFill>
                <a:srgbClr val="FFFFFF"/>
              </a:solidFill>
            </a:endParaRPr>
          </a:p>
        </p:txBody>
      </p:sp>
      <p:sp>
        <p:nvSpPr>
          <p:cNvPr id="83006" name="Rectangle 62"/>
          <p:cNvSpPr>
            <a:spLocks noChangeArrowheads="1"/>
          </p:cNvSpPr>
          <p:nvPr/>
        </p:nvSpPr>
        <p:spPr bwMode="auto">
          <a:xfrm>
            <a:off x="1344613" y="19542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40%</a:t>
            </a:r>
            <a:endParaRPr lang="en-US" sz="1800">
              <a:solidFill>
                <a:srgbClr val="FFFFFF"/>
              </a:solidFill>
            </a:endParaRPr>
          </a:p>
        </p:txBody>
      </p:sp>
      <p:sp>
        <p:nvSpPr>
          <p:cNvPr id="83007" name="Rectangle 63"/>
          <p:cNvSpPr>
            <a:spLocks noChangeArrowheads="1"/>
          </p:cNvSpPr>
          <p:nvPr/>
        </p:nvSpPr>
        <p:spPr bwMode="auto">
          <a:xfrm>
            <a:off x="1344613" y="1612900"/>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  45%</a:t>
            </a:r>
            <a:endParaRPr lang="en-US" sz="1800">
              <a:solidFill>
                <a:srgbClr val="FFFFFF"/>
              </a:solidFill>
            </a:endParaRPr>
          </a:p>
        </p:txBody>
      </p:sp>
      <p:sp>
        <p:nvSpPr>
          <p:cNvPr id="83008" name="Rectangle 64"/>
          <p:cNvSpPr>
            <a:spLocks noChangeArrowheads="1"/>
          </p:cNvSpPr>
          <p:nvPr/>
        </p:nvSpPr>
        <p:spPr bwMode="auto">
          <a:xfrm>
            <a:off x="1744663" y="4770438"/>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09" name="Rectangle 65"/>
          <p:cNvSpPr>
            <a:spLocks noChangeArrowheads="1"/>
          </p:cNvSpPr>
          <p:nvPr/>
        </p:nvSpPr>
        <p:spPr bwMode="auto">
          <a:xfrm>
            <a:off x="1844675" y="4770438"/>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0" name="Rectangle 66"/>
          <p:cNvSpPr>
            <a:spLocks noChangeArrowheads="1"/>
          </p:cNvSpPr>
          <p:nvPr/>
        </p:nvSpPr>
        <p:spPr bwMode="auto">
          <a:xfrm>
            <a:off x="194310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1" name="Rectangle 67"/>
          <p:cNvSpPr>
            <a:spLocks noChangeArrowheads="1"/>
          </p:cNvSpPr>
          <p:nvPr/>
        </p:nvSpPr>
        <p:spPr bwMode="auto">
          <a:xfrm>
            <a:off x="2041525"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2" name="Rectangle 68"/>
          <p:cNvSpPr>
            <a:spLocks noChangeArrowheads="1"/>
          </p:cNvSpPr>
          <p:nvPr/>
        </p:nvSpPr>
        <p:spPr bwMode="auto">
          <a:xfrm>
            <a:off x="2141538"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3" name="Rectangle 69"/>
          <p:cNvSpPr>
            <a:spLocks noChangeArrowheads="1"/>
          </p:cNvSpPr>
          <p:nvPr/>
        </p:nvSpPr>
        <p:spPr bwMode="auto">
          <a:xfrm>
            <a:off x="2239963" y="4770438"/>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4" name="Rectangle 70"/>
          <p:cNvSpPr>
            <a:spLocks noChangeArrowheads="1"/>
          </p:cNvSpPr>
          <p:nvPr/>
        </p:nvSpPr>
        <p:spPr bwMode="auto">
          <a:xfrm>
            <a:off x="2339975"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5" name="Rectangle 71"/>
          <p:cNvSpPr>
            <a:spLocks noChangeArrowheads="1"/>
          </p:cNvSpPr>
          <p:nvPr/>
        </p:nvSpPr>
        <p:spPr bwMode="auto">
          <a:xfrm>
            <a:off x="243840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6" name="Rectangle 72"/>
          <p:cNvSpPr>
            <a:spLocks noChangeArrowheads="1"/>
          </p:cNvSpPr>
          <p:nvPr/>
        </p:nvSpPr>
        <p:spPr bwMode="auto">
          <a:xfrm>
            <a:off x="253841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7" name="Rectangle 73"/>
          <p:cNvSpPr>
            <a:spLocks noChangeArrowheads="1"/>
          </p:cNvSpPr>
          <p:nvPr/>
        </p:nvSpPr>
        <p:spPr bwMode="auto">
          <a:xfrm>
            <a:off x="2636838"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8" name="Rectangle 74"/>
          <p:cNvSpPr>
            <a:spLocks noChangeArrowheads="1"/>
          </p:cNvSpPr>
          <p:nvPr/>
        </p:nvSpPr>
        <p:spPr bwMode="auto">
          <a:xfrm>
            <a:off x="2736850" y="4770438"/>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19" name="Rectangle 75"/>
          <p:cNvSpPr>
            <a:spLocks noChangeArrowheads="1"/>
          </p:cNvSpPr>
          <p:nvPr/>
        </p:nvSpPr>
        <p:spPr bwMode="auto">
          <a:xfrm>
            <a:off x="2835275"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0" name="Rectangle 76"/>
          <p:cNvSpPr>
            <a:spLocks noChangeArrowheads="1"/>
          </p:cNvSpPr>
          <p:nvPr/>
        </p:nvSpPr>
        <p:spPr bwMode="auto">
          <a:xfrm>
            <a:off x="2936875"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1" name="Rectangle 77"/>
          <p:cNvSpPr>
            <a:spLocks noChangeArrowheads="1"/>
          </p:cNvSpPr>
          <p:nvPr/>
        </p:nvSpPr>
        <p:spPr bwMode="auto">
          <a:xfrm>
            <a:off x="303530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2" name="Rectangle 78"/>
          <p:cNvSpPr>
            <a:spLocks noChangeArrowheads="1"/>
          </p:cNvSpPr>
          <p:nvPr/>
        </p:nvSpPr>
        <p:spPr bwMode="auto">
          <a:xfrm>
            <a:off x="313531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3" name="Rectangle 79"/>
          <p:cNvSpPr>
            <a:spLocks noChangeArrowheads="1"/>
          </p:cNvSpPr>
          <p:nvPr/>
        </p:nvSpPr>
        <p:spPr bwMode="auto">
          <a:xfrm>
            <a:off x="3233738" y="4770438"/>
            <a:ext cx="11112"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4" name="Rectangle 80"/>
          <p:cNvSpPr>
            <a:spLocks noChangeArrowheads="1"/>
          </p:cNvSpPr>
          <p:nvPr/>
        </p:nvSpPr>
        <p:spPr bwMode="auto">
          <a:xfrm>
            <a:off x="333375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5" name="Rectangle 81"/>
          <p:cNvSpPr>
            <a:spLocks noChangeArrowheads="1"/>
          </p:cNvSpPr>
          <p:nvPr/>
        </p:nvSpPr>
        <p:spPr bwMode="auto">
          <a:xfrm>
            <a:off x="3432175"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6" name="Rectangle 82"/>
          <p:cNvSpPr>
            <a:spLocks noChangeArrowheads="1"/>
          </p:cNvSpPr>
          <p:nvPr/>
        </p:nvSpPr>
        <p:spPr bwMode="auto">
          <a:xfrm>
            <a:off x="3532188" y="4770438"/>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7" name="Rectangle 83"/>
          <p:cNvSpPr>
            <a:spLocks noChangeArrowheads="1"/>
          </p:cNvSpPr>
          <p:nvPr/>
        </p:nvSpPr>
        <p:spPr bwMode="auto">
          <a:xfrm>
            <a:off x="363061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8" name="Rectangle 84"/>
          <p:cNvSpPr>
            <a:spLocks noChangeArrowheads="1"/>
          </p:cNvSpPr>
          <p:nvPr/>
        </p:nvSpPr>
        <p:spPr bwMode="auto">
          <a:xfrm>
            <a:off x="3730625" y="4770438"/>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29" name="Rectangle 85"/>
          <p:cNvSpPr>
            <a:spLocks noChangeArrowheads="1"/>
          </p:cNvSpPr>
          <p:nvPr/>
        </p:nvSpPr>
        <p:spPr bwMode="auto">
          <a:xfrm>
            <a:off x="382905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0" name="Rectangle 86"/>
          <p:cNvSpPr>
            <a:spLocks noChangeArrowheads="1"/>
          </p:cNvSpPr>
          <p:nvPr/>
        </p:nvSpPr>
        <p:spPr bwMode="auto">
          <a:xfrm>
            <a:off x="3929063" y="4770438"/>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1" name="Rectangle 87"/>
          <p:cNvSpPr>
            <a:spLocks noChangeArrowheads="1"/>
          </p:cNvSpPr>
          <p:nvPr/>
        </p:nvSpPr>
        <p:spPr bwMode="auto">
          <a:xfrm>
            <a:off x="4027488"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2" name="Rectangle 88"/>
          <p:cNvSpPr>
            <a:spLocks noChangeArrowheads="1"/>
          </p:cNvSpPr>
          <p:nvPr/>
        </p:nvSpPr>
        <p:spPr bwMode="auto">
          <a:xfrm>
            <a:off x="412591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3" name="Rectangle 89"/>
          <p:cNvSpPr>
            <a:spLocks noChangeArrowheads="1"/>
          </p:cNvSpPr>
          <p:nvPr/>
        </p:nvSpPr>
        <p:spPr bwMode="auto">
          <a:xfrm>
            <a:off x="4225925" y="4770438"/>
            <a:ext cx="11113"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4" name="Rectangle 90"/>
          <p:cNvSpPr>
            <a:spLocks noChangeArrowheads="1"/>
          </p:cNvSpPr>
          <p:nvPr/>
        </p:nvSpPr>
        <p:spPr bwMode="auto">
          <a:xfrm>
            <a:off x="432435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5" name="Rectangle 91"/>
          <p:cNvSpPr>
            <a:spLocks noChangeArrowheads="1"/>
          </p:cNvSpPr>
          <p:nvPr/>
        </p:nvSpPr>
        <p:spPr bwMode="auto">
          <a:xfrm>
            <a:off x="442436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6" name="Rectangle 92"/>
          <p:cNvSpPr>
            <a:spLocks noChangeArrowheads="1"/>
          </p:cNvSpPr>
          <p:nvPr/>
        </p:nvSpPr>
        <p:spPr bwMode="auto">
          <a:xfrm>
            <a:off x="4522788"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7" name="Rectangle 93"/>
          <p:cNvSpPr>
            <a:spLocks noChangeArrowheads="1"/>
          </p:cNvSpPr>
          <p:nvPr/>
        </p:nvSpPr>
        <p:spPr bwMode="auto">
          <a:xfrm>
            <a:off x="462280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8" name="Rectangle 94"/>
          <p:cNvSpPr>
            <a:spLocks noChangeArrowheads="1"/>
          </p:cNvSpPr>
          <p:nvPr/>
        </p:nvSpPr>
        <p:spPr bwMode="auto">
          <a:xfrm>
            <a:off x="4721225" y="4770438"/>
            <a:ext cx="11113"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39" name="Rectangle 95"/>
          <p:cNvSpPr>
            <a:spLocks noChangeArrowheads="1"/>
          </p:cNvSpPr>
          <p:nvPr/>
        </p:nvSpPr>
        <p:spPr bwMode="auto">
          <a:xfrm>
            <a:off x="4821238" y="4770438"/>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40" name="Rectangle 96"/>
          <p:cNvSpPr>
            <a:spLocks noChangeArrowheads="1"/>
          </p:cNvSpPr>
          <p:nvPr/>
        </p:nvSpPr>
        <p:spPr bwMode="auto">
          <a:xfrm>
            <a:off x="4919663" y="4770438"/>
            <a:ext cx="111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41" name="Rectangle 97"/>
          <p:cNvSpPr>
            <a:spLocks noChangeArrowheads="1"/>
          </p:cNvSpPr>
          <p:nvPr/>
        </p:nvSpPr>
        <p:spPr bwMode="auto">
          <a:xfrm>
            <a:off x="5019675" y="4770438"/>
            <a:ext cx="9525"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42" name="Rectangle 98"/>
          <p:cNvSpPr>
            <a:spLocks noChangeArrowheads="1"/>
          </p:cNvSpPr>
          <p:nvPr/>
        </p:nvSpPr>
        <p:spPr bwMode="auto">
          <a:xfrm>
            <a:off x="5118100" y="4770438"/>
            <a:ext cx="1111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43" name="Rectangle 99"/>
          <p:cNvSpPr>
            <a:spLocks noChangeArrowheads="1"/>
          </p:cNvSpPr>
          <p:nvPr/>
        </p:nvSpPr>
        <p:spPr bwMode="auto">
          <a:xfrm>
            <a:off x="5218113" y="4770438"/>
            <a:ext cx="9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044" name="Rectangle 100"/>
          <p:cNvSpPr>
            <a:spLocks noChangeArrowheads="1"/>
          </p:cNvSpPr>
          <p:nvPr/>
        </p:nvSpPr>
        <p:spPr bwMode="auto">
          <a:xfrm>
            <a:off x="2773363" y="5027613"/>
            <a:ext cx="1552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FFFFFF"/>
                </a:solidFill>
                <a:latin typeface="Calibri" pitchFamily="34" charset="0"/>
              </a:rPr>
              <a:t>Recurrence Score</a:t>
            </a:r>
            <a:endParaRPr lang="en-US" sz="2800" b="1">
              <a:solidFill>
                <a:srgbClr val="FFFFFF"/>
              </a:solidFill>
              <a:latin typeface="Calibri" pitchFamily="34" charset="0"/>
            </a:endParaRPr>
          </a:p>
        </p:txBody>
      </p:sp>
      <p:sp>
        <p:nvSpPr>
          <p:cNvPr id="83045" name="Rectangle 101"/>
          <p:cNvSpPr>
            <a:spLocks noChangeArrowheads="1"/>
          </p:cNvSpPr>
          <p:nvPr/>
        </p:nvSpPr>
        <p:spPr bwMode="auto">
          <a:xfrm>
            <a:off x="1719263" y="4867275"/>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0</a:t>
            </a:r>
            <a:endParaRPr lang="en-US" sz="1800">
              <a:solidFill>
                <a:srgbClr val="FFFFFF"/>
              </a:solidFill>
            </a:endParaRPr>
          </a:p>
        </p:txBody>
      </p:sp>
      <p:sp>
        <p:nvSpPr>
          <p:cNvPr id="83046" name="Rectangle 102"/>
          <p:cNvSpPr>
            <a:spLocks noChangeArrowheads="1"/>
          </p:cNvSpPr>
          <p:nvPr/>
        </p:nvSpPr>
        <p:spPr bwMode="auto">
          <a:xfrm>
            <a:off x="2182813"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10</a:t>
            </a:r>
            <a:endParaRPr lang="en-US" sz="1800">
              <a:solidFill>
                <a:srgbClr val="FFFFFF"/>
              </a:solidFill>
            </a:endParaRPr>
          </a:p>
        </p:txBody>
      </p:sp>
      <p:sp>
        <p:nvSpPr>
          <p:cNvPr id="83047" name="Rectangle 103"/>
          <p:cNvSpPr>
            <a:spLocks noChangeArrowheads="1"/>
          </p:cNvSpPr>
          <p:nvPr/>
        </p:nvSpPr>
        <p:spPr bwMode="auto">
          <a:xfrm>
            <a:off x="2678113"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20</a:t>
            </a:r>
            <a:endParaRPr lang="en-US" sz="1800">
              <a:solidFill>
                <a:srgbClr val="FFFFFF"/>
              </a:solidFill>
            </a:endParaRPr>
          </a:p>
        </p:txBody>
      </p:sp>
      <p:sp>
        <p:nvSpPr>
          <p:cNvPr id="83048" name="Rectangle 104"/>
          <p:cNvSpPr>
            <a:spLocks noChangeArrowheads="1"/>
          </p:cNvSpPr>
          <p:nvPr/>
        </p:nvSpPr>
        <p:spPr bwMode="auto">
          <a:xfrm>
            <a:off x="3173413"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30</a:t>
            </a:r>
            <a:endParaRPr lang="en-US" sz="1800">
              <a:solidFill>
                <a:srgbClr val="FFFFFF"/>
              </a:solidFill>
            </a:endParaRPr>
          </a:p>
        </p:txBody>
      </p:sp>
      <p:sp>
        <p:nvSpPr>
          <p:cNvPr id="83049" name="Rectangle 105"/>
          <p:cNvSpPr>
            <a:spLocks noChangeArrowheads="1"/>
          </p:cNvSpPr>
          <p:nvPr/>
        </p:nvSpPr>
        <p:spPr bwMode="auto">
          <a:xfrm>
            <a:off x="3670300"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40</a:t>
            </a:r>
            <a:endParaRPr lang="en-US" sz="1800">
              <a:solidFill>
                <a:srgbClr val="FFFFFF"/>
              </a:solidFill>
            </a:endParaRPr>
          </a:p>
        </p:txBody>
      </p:sp>
      <p:sp>
        <p:nvSpPr>
          <p:cNvPr id="83050" name="Rectangle 106"/>
          <p:cNvSpPr>
            <a:spLocks noChangeArrowheads="1"/>
          </p:cNvSpPr>
          <p:nvPr/>
        </p:nvSpPr>
        <p:spPr bwMode="auto">
          <a:xfrm>
            <a:off x="4167188"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50</a:t>
            </a:r>
            <a:endParaRPr lang="en-US" sz="1800">
              <a:solidFill>
                <a:srgbClr val="FFFFFF"/>
              </a:solidFill>
            </a:endParaRPr>
          </a:p>
        </p:txBody>
      </p:sp>
      <p:sp>
        <p:nvSpPr>
          <p:cNvPr id="83051" name="Rectangle 107"/>
          <p:cNvSpPr>
            <a:spLocks noChangeArrowheads="1"/>
          </p:cNvSpPr>
          <p:nvPr/>
        </p:nvSpPr>
        <p:spPr bwMode="auto">
          <a:xfrm>
            <a:off x="4664075"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60</a:t>
            </a:r>
            <a:endParaRPr lang="en-US" sz="1800">
              <a:solidFill>
                <a:srgbClr val="FFFFFF"/>
              </a:solidFill>
            </a:endParaRPr>
          </a:p>
        </p:txBody>
      </p:sp>
      <p:sp>
        <p:nvSpPr>
          <p:cNvPr id="83052" name="Rectangle 108"/>
          <p:cNvSpPr>
            <a:spLocks noChangeArrowheads="1"/>
          </p:cNvSpPr>
          <p:nvPr/>
        </p:nvSpPr>
        <p:spPr bwMode="auto">
          <a:xfrm>
            <a:off x="5159375" y="48672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FFFFFF"/>
                </a:solidFill>
              </a:rPr>
              <a:t>70</a:t>
            </a:r>
            <a:endParaRPr lang="en-US" sz="1800">
              <a:solidFill>
                <a:srgbClr val="FFFFFF"/>
              </a:solidFill>
            </a:endParaRPr>
          </a:p>
        </p:txBody>
      </p:sp>
      <p:sp>
        <p:nvSpPr>
          <p:cNvPr id="83053" name="Freeform 109"/>
          <p:cNvSpPr>
            <a:spLocks/>
          </p:cNvSpPr>
          <p:nvPr/>
        </p:nvSpPr>
        <p:spPr bwMode="auto">
          <a:xfrm>
            <a:off x="1914525" y="3457575"/>
            <a:ext cx="166688" cy="79375"/>
          </a:xfrm>
          <a:custGeom>
            <a:avLst/>
            <a:gdLst>
              <a:gd name="T0" fmla="*/ 2147483647 w 105"/>
              <a:gd name="T1" fmla="*/ 2147483647 h 50"/>
              <a:gd name="T2" fmla="*/ 2147483647 w 105"/>
              <a:gd name="T3" fmla="*/ 2147483647 h 50"/>
              <a:gd name="T4" fmla="*/ 2147483647 w 105"/>
              <a:gd name="T5" fmla="*/ 2147483647 h 50"/>
              <a:gd name="T6" fmla="*/ 0 w 105"/>
              <a:gd name="T7" fmla="*/ 2147483647 h 50"/>
              <a:gd name="T8" fmla="*/ 2147483647 w 105"/>
              <a:gd name="T9" fmla="*/ 2147483647 h 50"/>
              <a:gd name="T10" fmla="*/ 2147483647 w 105"/>
              <a:gd name="T11" fmla="*/ 2147483647 h 50"/>
              <a:gd name="T12" fmla="*/ 2147483647 w 105"/>
              <a:gd name="T13" fmla="*/ 0 h 50"/>
              <a:gd name="T14" fmla="*/ 2147483647 w 105"/>
              <a:gd name="T15" fmla="*/ 0 h 50"/>
              <a:gd name="T16" fmla="*/ 2147483647 w 105"/>
              <a:gd name="T17" fmla="*/ 2147483647 h 50"/>
              <a:gd name="T18" fmla="*/ 2147483647 w 105"/>
              <a:gd name="T19" fmla="*/ 2147483647 h 50"/>
              <a:gd name="T20" fmla="*/ 2147483647 w 105"/>
              <a:gd name="T21" fmla="*/ 2147483647 h 50"/>
              <a:gd name="T22" fmla="*/ 2147483647 w 105"/>
              <a:gd name="T23" fmla="*/ 2147483647 h 50"/>
              <a:gd name="T24" fmla="*/ 2147483647 w 105"/>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50"/>
              <a:gd name="T41" fmla="*/ 105 w 10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50">
                <a:moveTo>
                  <a:pt x="11" y="50"/>
                </a:moveTo>
                <a:lnTo>
                  <a:pt x="6" y="50"/>
                </a:lnTo>
                <a:lnTo>
                  <a:pt x="2" y="47"/>
                </a:lnTo>
                <a:lnTo>
                  <a:pt x="0" y="42"/>
                </a:lnTo>
                <a:lnTo>
                  <a:pt x="2" y="38"/>
                </a:lnTo>
                <a:lnTo>
                  <a:pt x="6" y="34"/>
                </a:lnTo>
                <a:lnTo>
                  <a:pt x="94" y="0"/>
                </a:lnTo>
                <a:lnTo>
                  <a:pt x="99" y="0"/>
                </a:lnTo>
                <a:lnTo>
                  <a:pt x="104" y="2"/>
                </a:lnTo>
                <a:lnTo>
                  <a:pt x="105" y="8"/>
                </a:lnTo>
                <a:lnTo>
                  <a:pt x="104" y="12"/>
                </a:lnTo>
                <a:lnTo>
                  <a:pt x="99" y="16"/>
                </a:lnTo>
                <a:lnTo>
                  <a:pt x="11"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4" name="Freeform 110"/>
          <p:cNvSpPr>
            <a:spLocks/>
          </p:cNvSpPr>
          <p:nvPr/>
        </p:nvSpPr>
        <p:spPr bwMode="auto">
          <a:xfrm>
            <a:off x="2055813" y="3367088"/>
            <a:ext cx="255587" cy="115887"/>
          </a:xfrm>
          <a:custGeom>
            <a:avLst/>
            <a:gdLst>
              <a:gd name="T0" fmla="*/ 2147483647 w 161"/>
              <a:gd name="T1" fmla="*/ 2147483647 h 73"/>
              <a:gd name="T2" fmla="*/ 2147483647 w 161"/>
              <a:gd name="T3" fmla="*/ 2147483647 h 73"/>
              <a:gd name="T4" fmla="*/ 2147483647 w 161"/>
              <a:gd name="T5" fmla="*/ 2147483647 h 73"/>
              <a:gd name="T6" fmla="*/ 0 w 161"/>
              <a:gd name="T7" fmla="*/ 2147483647 h 73"/>
              <a:gd name="T8" fmla="*/ 2147483647 w 161"/>
              <a:gd name="T9" fmla="*/ 2147483647 h 73"/>
              <a:gd name="T10" fmla="*/ 2147483647 w 161"/>
              <a:gd name="T11" fmla="*/ 2147483647 h 73"/>
              <a:gd name="T12" fmla="*/ 2147483647 w 161"/>
              <a:gd name="T13" fmla="*/ 0 h 73"/>
              <a:gd name="T14" fmla="*/ 2147483647 w 161"/>
              <a:gd name="T15" fmla="*/ 0 h 73"/>
              <a:gd name="T16" fmla="*/ 2147483647 w 161"/>
              <a:gd name="T17" fmla="*/ 2147483647 h 73"/>
              <a:gd name="T18" fmla="*/ 2147483647 w 161"/>
              <a:gd name="T19" fmla="*/ 2147483647 h 73"/>
              <a:gd name="T20" fmla="*/ 2147483647 w 161"/>
              <a:gd name="T21" fmla="*/ 2147483647 h 73"/>
              <a:gd name="T22" fmla="*/ 2147483647 w 161"/>
              <a:gd name="T23" fmla="*/ 2147483647 h 73"/>
              <a:gd name="T24" fmla="*/ 2147483647 w 1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73"/>
              <a:gd name="T41" fmla="*/ 161 w 1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73">
                <a:moveTo>
                  <a:pt x="10" y="73"/>
                </a:moveTo>
                <a:lnTo>
                  <a:pt x="5" y="73"/>
                </a:lnTo>
                <a:lnTo>
                  <a:pt x="1" y="70"/>
                </a:lnTo>
                <a:lnTo>
                  <a:pt x="0" y="65"/>
                </a:lnTo>
                <a:lnTo>
                  <a:pt x="1" y="61"/>
                </a:lnTo>
                <a:lnTo>
                  <a:pt x="5" y="57"/>
                </a:lnTo>
                <a:lnTo>
                  <a:pt x="150" y="0"/>
                </a:lnTo>
                <a:lnTo>
                  <a:pt x="156" y="0"/>
                </a:lnTo>
                <a:lnTo>
                  <a:pt x="160" y="2"/>
                </a:lnTo>
                <a:lnTo>
                  <a:pt x="161" y="8"/>
                </a:lnTo>
                <a:lnTo>
                  <a:pt x="160" y="12"/>
                </a:lnTo>
                <a:lnTo>
                  <a:pt x="156" y="16"/>
                </a:lnTo>
                <a:lnTo>
                  <a:pt x="1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5" name="Freeform 111"/>
          <p:cNvSpPr>
            <a:spLocks/>
          </p:cNvSpPr>
          <p:nvPr/>
        </p:nvSpPr>
        <p:spPr bwMode="auto">
          <a:xfrm>
            <a:off x="2286000" y="3325813"/>
            <a:ext cx="125413" cy="66675"/>
          </a:xfrm>
          <a:custGeom>
            <a:avLst/>
            <a:gdLst>
              <a:gd name="T0" fmla="*/ 2147483647 w 79"/>
              <a:gd name="T1" fmla="*/ 2147483647 h 42"/>
              <a:gd name="T2" fmla="*/ 2147483647 w 79"/>
              <a:gd name="T3" fmla="*/ 2147483647 h 42"/>
              <a:gd name="T4" fmla="*/ 2147483647 w 79"/>
              <a:gd name="T5" fmla="*/ 2147483647 h 42"/>
              <a:gd name="T6" fmla="*/ 0 w 79"/>
              <a:gd name="T7" fmla="*/ 2147483647 h 42"/>
              <a:gd name="T8" fmla="*/ 2147483647 w 79"/>
              <a:gd name="T9" fmla="*/ 2147483647 h 42"/>
              <a:gd name="T10" fmla="*/ 2147483647 w 79"/>
              <a:gd name="T11" fmla="*/ 2147483647 h 42"/>
              <a:gd name="T12" fmla="*/ 2147483647 w 79"/>
              <a:gd name="T13" fmla="*/ 0 h 42"/>
              <a:gd name="T14" fmla="*/ 2147483647 w 79"/>
              <a:gd name="T15" fmla="*/ 0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42"/>
              <a:gd name="T41" fmla="*/ 79 w 79"/>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42">
                <a:moveTo>
                  <a:pt x="11" y="42"/>
                </a:moveTo>
                <a:lnTo>
                  <a:pt x="7" y="42"/>
                </a:lnTo>
                <a:lnTo>
                  <a:pt x="1" y="39"/>
                </a:lnTo>
                <a:lnTo>
                  <a:pt x="0" y="34"/>
                </a:lnTo>
                <a:lnTo>
                  <a:pt x="1" y="30"/>
                </a:lnTo>
                <a:lnTo>
                  <a:pt x="5" y="26"/>
                </a:lnTo>
                <a:lnTo>
                  <a:pt x="68" y="0"/>
                </a:lnTo>
                <a:lnTo>
                  <a:pt x="72" y="0"/>
                </a:lnTo>
                <a:lnTo>
                  <a:pt x="77" y="3"/>
                </a:lnTo>
                <a:lnTo>
                  <a:pt x="79" y="8"/>
                </a:lnTo>
                <a:lnTo>
                  <a:pt x="77" y="12"/>
                </a:lnTo>
                <a:lnTo>
                  <a:pt x="73" y="16"/>
                </a:lnTo>
                <a:lnTo>
                  <a:pt x="1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6" name="Freeform 112"/>
          <p:cNvSpPr>
            <a:spLocks/>
          </p:cNvSpPr>
          <p:nvPr/>
        </p:nvSpPr>
        <p:spPr bwMode="auto">
          <a:xfrm>
            <a:off x="2384425" y="3309938"/>
            <a:ext cx="63500" cy="41275"/>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2147483647 w 40"/>
              <a:gd name="T9" fmla="*/ 2147483647 h 26"/>
              <a:gd name="T10" fmla="*/ 2147483647 w 40"/>
              <a:gd name="T11" fmla="*/ 2147483647 h 26"/>
              <a:gd name="T12" fmla="*/ 2147483647 w 40"/>
              <a:gd name="T13" fmla="*/ 0 h 26"/>
              <a:gd name="T14" fmla="*/ 2147483647 w 40"/>
              <a:gd name="T15" fmla="*/ 0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11" y="26"/>
                </a:moveTo>
                <a:lnTo>
                  <a:pt x="7" y="26"/>
                </a:lnTo>
                <a:lnTo>
                  <a:pt x="2" y="23"/>
                </a:lnTo>
                <a:lnTo>
                  <a:pt x="0" y="18"/>
                </a:lnTo>
                <a:lnTo>
                  <a:pt x="2" y="14"/>
                </a:lnTo>
                <a:lnTo>
                  <a:pt x="6" y="10"/>
                </a:lnTo>
                <a:lnTo>
                  <a:pt x="29" y="0"/>
                </a:lnTo>
                <a:lnTo>
                  <a:pt x="33" y="0"/>
                </a:lnTo>
                <a:lnTo>
                  <a:pt x="38" y="3"/>
                </a:lnTo>
                <a:lnTo>
                  <a:pt x="40" y="9"/>
                </a:lnTo>
                <a:lnTo>
                  <a:pt x="38" y="13"/>
                </a:lnTo>
                <a:lnTo>
                  <a:pt x="34" y="17"/>
                </a:lnTo>
                <a:lnTo>
                  <a:pt x="1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7" name="Freeform 113"/>
          <p:cNvSpPr>
            <a:spLocks/>
          </p:cNvSpPr>
          <p:nvPr/>
        </p:nvSpPr>
        <p:spPr bwMode="auto">
          <a:xfrm>
            <a:off x="2420938" y="3252788"/>
            <a:ext cx="155575" cy="84137"/>
          </a:xfrm>
          <a:custGeom>
            <a:avLst/>
            <a:gdLst>
              <a:gd name="T0" fmla="*/ 2147483647 w 98"/>
              <a:gd name="T1" fmla="*/ 2147483647 h 53"/>
              <a:gd name="T2" fmla="*/ 2147483647 w 98"/>
              <a:gd name="T3" fmla="*/ 2147483647 h 53"/>
              <a:gd name="T4" fmla="*/ 2147483647 w 98"/>
              <a:gd name="T5" fmla="*/ 2147483647 h 53"/>
              <a:gd name="T6" fmla="*/ 0 w 98"/>
              <a:gd name="T7" fmla="*/ 2147483647 h 53"/>
              <a:gd name="T8" fmla="*/ 2147483647 w 98"/>
              <a:gd name="T9" fmla="*/ 2147483647 h 53"/>
              <a:gd name="T10" fmla="*/ 2147483647 w 98"/>
              <a:gd name="T11" fmla="*/ 2147483647 h 53"/>
              <a:gd name="T12" fmla="*/ 2147483647 w 98"/>
              <a:gd name="T13" fmla="*/ 2147483647 h 53"/>
              <a:gd name="T14" fmla="*/ 2147483647 w 98"/>
              <a:gd name="T15" fmla="*/ 0 h 53"/>
              <a:gd name="T16" fmla="*/ 2147483647 w 98"/>
              <a:gd name="T17" fmla="*/ 2147483647 h 53"/>
              <a:gd name="T18" fmla="*/ 2147483647 w 98"/>
              <a:gd name="T19" fmla="*/ 2147483647 h 53"/>
              <a:gd name="T20" fmla="*/ 2147483647 w 98"/>
              <a:gd name="T21" fmla="*/ 2147483647 h 53"/>
              <a:gd name="T22" fmla="*/ 2147483647 w 98"/>
              <a:gd name="T23" fmla="*/ 2147483647 h 53"/>
              <a:gd name="T24" fmla="*/ 2147483647 w 98"/>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3"/>
              <a:gd name="T41" fmla="*/ 98 w 9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3">
                <a:moveTo>
                  <a:pt x="11" y="51"/>
                </a:moveTo>
                <a:lnTo>
                  <a:pt x="7" y="53"/>
                </a:lnTo>
                <a:lnTo>
                  <a:pt x="3" y="50"/>
                </a:lnTo>
                <a:lnTo>
                  <a:pt x="0" y="46"/>
                </a:lnTo>
                <a:lnTo>
                  <a:pt x="2" y="40"/>
                </a:lnTo>
                <a:lnTo>
                  <a:pt x="6" y="38"/>
                </a:lnTo>
                <a:lnTo>
                  <a:pt x="87" y="1"/>
                </a:lnTo>
                <a:lnTo>
                  <a:pt x="91" y="0"/>
                </a:lnTo>
                <a:lnTo>
                  <a:pt x="95" y="2"/>
                </a:lnTo>
                <a:lnTo>
                  <a:pt x="98" y="6"/>
                </a:lnTo>
                <a:lnTo>
                  <a:pt x="97" y="12"/>
                </a:lnTo>
                <a:lnTo>
                  <a:pt x="93" y="15"/>
                </a:lnTo>
                <a:lnTo>
                  <a:pt x="11" y="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8" name="Freeform 114"/>
          <p:cNvSpPr>
            <a:spLocks/>
          </p:cNvSpPr>
          <p:nvPr/>
        </p:nvSpPr>
        <p:spPr bwMode="auto">
          <a:xfrm>
            <a:off x="2551113" y="3246438"/>
            <a:ext cx="44450" cy="31750"/>
          </a:xfrm>
          <a:custGeom>
            <a:avLst/>
            <a:gdLst>
              <a:gd name="T0" fmla="*/ 2147483647 w 28"/>
              <a:gd name="T1" fmla="*/ 2147483647 h 20"/>
              <a:gd name="T2" fmla="*/ 2147483647 w 28"/>
              <a:gd name="T3" fmla="*/ 2147483647 h 20"/>
              <a:gd name="T4" fmla="*/ 2147483647 w 28"/>
              <a:gd name="T5" fmla="*/ 2147483647 h 20"/>
              <a:gd name="T6" fmla="*/ 0 w 28"/>
              <a:gd name="T7" fmla="*/ 2147483647 h 20"/>
              <a:gd name="T8" fmla="*/ 2147483647 w 28"/>
              <a:gd name="T9" fmla="*/ 2147483647 h 20"/>
              <a:gd name="T10" fmla="*/ 2147483647 w 28"/>
              <a:gd name="T11" fmla="*/ 2147483647 h 20"/>
              <a:gd name="T12" fmla="*/ 2147483647 w 28"/>
              <a:gd name="T13" fmla="*/ 0 h 20"/>
              <a:gd name="T14" fmla="*/ 2147483647 w 28"/>
              <a:gd name="T15" fmla="*/ 0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5" y="20"/>
                </a:lnTo>
                <a:lnTo>
                  <a:pt x="1" y="17"/>
                </a:lnTo>
                <a:lnTo>
                  <a:pt x="0" y="12"/>
                </a:lnTo>
                <a:lnTo>
                  <a:pt x="1" y="8"/>
                </a:lnTo>
                <a:lnTo>
                  <a:pt x="5" y="4"/>
                </a:lnTo>
                <a:lnTo>
                  <a:pt x="18" y="0"/>
                </a:lnTo>
                <a:lnTo>
                  <a:pt x="23" y="0"/>
                </a:lnTo>
                <a:lnTo>
                  <a:pt x="27" y="2"/>
                </a:lnTo>
                <a:lnTo>
                  <a:pt x="28" y="8"/>
                </a:lnTo>
                <a:lnTo>
                  <a:pt x="27" y="12"/>
                </a:lnTo>
                <a:lnTo>
                  <a:pt x="23"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9" name="Freeform 115"/>
          <p:cNvSpPr>
            <a:spLocks/>
          </p:cNvSpPr>
          <p:nvPr/>
        </p:nvSpPr>
        <p:spPr bwMode="auto">
          <a:xfrm>
            <a:off x="2570163" y="324167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0" name="Freeform 116"/>
          <p:cNvSpPr>
            <a:spLocks/>
          </p:cNvSpPr>
          <p:nvPr/>
        </p:nvSpPr>
        <p:spPr bwMode="auto">
          <a:xfrm>
            <a:off x="2579688" y="3209925"/>
            <a:ext cx="96837" cy="57150"/>
          </a:xfrm>
          <a:custGeom>
            <a:avLst/>
            <a:gdLst>
              <a:gd name="T0" fmla="*/ 2147483647 w 61"/>
              <a:gd name="T1" fmla="*/ 2147483647 h 36"/>
              <a:gd name="T2" fmla="*/ 2147483647 w 61"/>
              <a:gd name="T3" fmla="*/ 2147483647 h 36"/>
              <a:gd name="T4" fmla="*/ 2147483647 w 61"/>
              <a:gd name="T5" fmla="*/ 2147483647 h 36"/>
              <a:gd name="T6" fmla="*/ 0 w 61"/>
              <a:gd name="T7" fmla="*/ 2147483647 h 36"/>
              <a:gd name="T8" fmla="*/ 2147483647 w 61"/>
              <a:gd name="T9" fmla="*/ 2147483647 h 36"/>
              <a:gd name="T10" fmla="*/ 2147483647 w 61"/>
              <a:gd name="T11" fmla="*/ 2147483647 h 36"/>
              <a:gd name="T12" fmla="*/ 2147483647 w 61"/>
              <a:gd name="T13" fmla="*/ 2147483647 h 36"/>
              <a:gd name="T14" fmla="*/ 2147483647 w 61"/>
              <a:gd name="T15" fmla="*/ 0 h 36"/>
              <a:gd name="T16" fmla="*/ 2147483647 w 61"/>
              <a:gd name="T17" fmla="*/ 2147483647 h 36"/>
              <a:gd name="T18" fmla="*/ 2147483647 w 61"/>
              <a:gd name="T19" fmla="*/ 2147483647 h 36"/>
              <a:gd name="T20" fmla="*/ 2147483647 w 61"/>
              <a:gd name="T21" fmla="*/ 2147483647 h 36"/>
              <a:gd name="T22" fmla="*/ 2147483647 w 61"/>
              <a:gd name="T23" fmla="*/ 2147483647 h 36"/>
              <a:gd name="T24" fmla="*/ 2147483647 w 61"/>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6"/>
              <a:gd name="T41" fmla="*/ 61 w 61"/>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6">
                <a:moveTo>
                  <a:pt x="10" y="35"/>
                </a:moveTo>
                <a:lnTo>
                  <a:pt x="6" y="36"/>
                </a:lnTo>
                <a:lnTo>
                  <a:pt x="2" y="33"/>
                </a:lnTo>
                <a:lnTo>
                  <a:pt x="0" y="29"/>
                </a:lnTo>
                <a:lnTo>
                  <a:pt x="1" y="24"/>
                </a:lnTo>
                <a:lnTo>
                  <a:pt x="5" y="21"/>
                </a:lnTo>
                <a:lnTo>
                  <a:pt x="50" y="1"/>
                </a:lnTo>
                <a:lnTo>
                  <a:pt x="54" y="0"/>
                </a:lnTo>
                <a:lnTo>
                  <a:pt x="58" y="2"/>
                </a:lnTo>
                <a:lnTo>
                  <a:pt x="61" y="6"/>
                </a:lnTo>
                <a:lnTo>
                  <a:pt x="59" y="12"/>
                </a:lnTo>
                <a:lnTo>
                  <a:pt x="55" y="14"/>
                </a:lnTo>
                <a:lnTo>
                  <a:pt x="1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1" name="Freeform 117"/>
          <p:cNvSpPr>
            <a:spLocks/>
          </p:cNvSpPr>
          <p:nvPr/>
        </p:nvSpPr>
        <p:spPr bwMode="auto">
          <a:xfrm>
            <a:off x="2649538" y="3200400"/>
            <a:ext cx="46037" cy="34925"/>
          </a:xfrm>
          <a:custGeom>
            <a:avLst/>
            <a:gdLst>
              <a:gd name="T0" fmla="*/ 2147483647 w 29"/>
              <a:gd name="T1" fmla="*/ 2147483647 h 22"/>
              <a:gd name="T2" fmla="*/ 2147483647 w 29"/>
              <a:gd name="T3" fmla="*/ 2147483647 h 22"/>
              <a:gd name="T4" fmla="*/ 2147483647 w 29"/>
              <a:gd name="T5" fmla="*/ 2147483647 h 22"/>
              <a:gd name="T6" fmla="*/ 0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0 h 22"/>
              <a:gd name="T16" fmla="*/ 2147483647 w 29"/>
              <a:gd name="T17" fmla="*/ 2147483647 h 22"/>
              <a:gd name="T18" fmla="*/ 2147483647 w 29"/>
              <a:gd name="T19" fmla="*/ 2147483647 h 22"/>
              <a:gd name="T20" fmla="*/ 2147483647 w 29"/>
              <a:gd name="T21" fmla="*/ 2147483647 h 22"/>
              <a:gd name="T22" fmla="*/ 2147483647 w 29"/>
              <a:gd name="T23" fmla="*/ 2147483647 h 22"/>
              <a:gd name="T24" fmla="*/ 2147483647 w 29"/>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2" y="10"/>
                </a:lnTo>
                <a:lnTo>
                  <a:pt x="6" y="7"/>
                </a:lnTo>
                <a:lnTo>
                  <a:pt x="18" y="1"/>
                </a:lnTo>
                <a:lnTo>
                  <a:pt x="22" y="0"/>
                </a:lnTo>
                <a:lnTo>
                  <a:pt x="26" y="3"/>
                </a:lnTo>
                <a:lnTo>
                  <a:pt x="29" y="7"/>
                </a:lnTo>
                <a:lnTo>
                  <a:pt x="28" y="12"/>
                </a:lnTo>
                <a:lnTo>
                  <a:pt x="23" y="15"/>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2" name="Freeform 118"/>
          <p:cNvSpPr>
            <a:spLocks/>
          </p:cNvSpPr>
          <p:nvPr/>
        </p:nvSpPr>
        <p:spPr bwMode="auto">
          <a:xfrm>
            <a:off x="2670175" y="3192463"/>
            <a:ext cx="42863"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2147483647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2" y="20"/>
                </a:moveTo>
                <a:lnTo>
                  <a:pt x="6" y="21"/>
                </a:lnTo>
                <a:lnTo>
                  <a:pt x="2" y="19"/>
                </a:lnTo>
                <a:lnTo>
                  <a:pt x="0" y="15"/>
                </a:lnTo>
                <a:lnTo>
                  <a:pt x="1" y="9"/>
                </a:lnTo>
                <a:lnTo>
                  <a:pt x="4" y="6"/>
                </a:lnTo>
                <a:lnTo>
                  <a:pt x="15" y="1"/>
                </a:lnTo>
                <a:lnTo>
                  <a:pt x="20" y="0"/>
                </a:lnTo>
                <a:lnTo>
                  <a:pt x="24" y="2"/>
                </a:lnTo>
                <a:lnTo>
                  <a:pt x="27" y="6"/>
                </a:lnTo>
                <a:lnTo>
                  <a:pt x="25"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3" name="Freeform 119"/>
          <p:cNvSpPr>
            <a:spLocks/>
          </p:cNvSpPr>
          <p:nvPr/>
        </p:nvSpPr>
        <p:spPr bwMode="auto">
          <a:xfrm>
            <a:off x="2686050" y="3186113"/>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2"/>
                </a:lnTo>
                <a:lnTo>
                  <a:pt x="26" y="6"/>
                </a:lnTo>
                <a:lnTo>
                  <a:pt x="25" y="12"/>
                </a:lnTo>
                <a:lnTo>
                  <a:pt x="21"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4" name="Freeform 120"/>
          <p:cNvSpPr>
            <a:spLocks/>
          </p:cNvSpPr>
          <p:nvPr/>
        </p:nvSpPr>
        <p:spPr bwMode="auto">
          <a:xfrm>
            <a:off x="2701925" y="3182938"/>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2"/>
                </a:lnTo>
                <a:lnTo>
                  <a:pt x="15"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5" name="Freeform 121"/>
          <p:cNvSpPr>
            <a:spLocks/>
          </p:cNvSpPr>
          <p:nvPr/>
        </p:nvSpPr>
        <p:spPr bwMode="auto">
          <a:xfrm>
            <a:off x="2706688" y="3149600"/>
            <a:ext cx="103187" cy="60325"/>
          </a:xfrm>
          <a:custGeom>
            <a:avLst/>
            <a:gdLst>
              <a:gd name="T0" fmla="*/ 2147483647 w 65"/>
              <a:gd name="T1" fmla="*/ 2147483647 h 38"/>
              <a:gd name="T2" fmla="*/ 2147483647 w 65"/>
              <a:gd name="T3" fmla="*/ 2147483647 h 38"/>
              <a:gd name="T4" fmla="*/ 2147483647 w 65"/>
              <a:gd name="T5" fmla="*/ 2147483647 h 38"/>
              <a:gd name="T6" fmla="*/ 0 w 65"/>
              <a:gd name="T7" fmla="*/ 2147483647 h 38"/>
              <a:gd name="T8" fmla="*/ 2147483647 w 65"/>
              <a:gd name="T9" fmla="*/ 2147483647 h 38"/>
              <a:gd name="T10" fmla="*/ 2147483647 w 65"/>
              <a:gd name="T11" fmla="*/ 2147483647 h 38"/>
              <a:gd name="T12" fmla="*/ 2147483647 w 65"/>
              <a:gd name="T13" fmla="*/ 2147483647 h 38"/>
              <a:gd name="T14" fmla="*/ 2147483647 w 65"/>
              <a:gd name="T15" fmla="*/ 0 h 38"/>
              <a:gd name="T16" fmla="*/ 2147483647 w 65"/>
              <a:gd name="T17" fmla="*/ 2147483647 h 38"/>
              <a:gd name="T18" fmla="*/ 2147483647 w 65"/>
              <a:gd name="T19" fmla="*/ 2147483647 h 38"/>
              <a:gd name="T20" fmla="*/ 2147483647 w 65"/>
              <a:gd name="T21" fmla="*/ 2147483647 h 38"/>
              <a:gd name="T22" fmla="*/ 2147483647 w 65"/>
              <a:gd name="T23" fmla="*/ 2147483647 h 38"/>
              <a:gd name="T24" fmla="*/ 2147483647 w 65"/>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8"/>
              <a:gd name="T41" fmla="*/ 65 w 65"/>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8">
                <a:moveTo>
                  <a:pt x="11" y="36"/>
                </a:moveTo>
                <a:lnTo>
                  <a:pt x="6" y="38"/>
                </a:lnTo>
                <a:lnTo>
                  <a:pt x="2" y="35"/>
                </a:lnTo>
                <a:lnTo>
                  <a:pt x="0" y="31"/>
                </a:lnTo>
                <a:lnTo>
                  <a:pt x="1" y="25"/>
                </a:lnTo>
                <a:lnTo>
                  <a:pt x="5" y="23"/>
                </a:lnTo>
                <a:lnTo>
                  <a:pt x="54" y="1"/>
                </a:lnTo>
                <a:lnTo>
                  <a:pt x="58" y="0"/>
                </a:lnTo>
                <a:lnTo>
                  <a:pt x="62" y="2"/>
                </a:lnTo>
                <a:lnTo>
                  <a:pt x="65" y="6"/>
                </a:lnTo>
                <a:lnTo>
                  <a:pt x="63" y="12"/>
                </a:lnTo>
                <a:lnTo>
                  <a:pt x="59" y="14"/>
                </a:lnTo>
                <a:lnTo>
                  <a:pt x="11"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6" name="Freeform 122"/>
          <p:cNvSpPr>
            <a:spLocks/>
          </p:cNvSpPr>
          <p:nvPr/>
        </p:nvSpPr>
        <p:spPr bwMode="auto">
          <a:xfrm>
            <a:off x="2784475" y="3135313"/>
            <a:ext cx="50800" cy="39687"/>
          </a:xfrm>
          <a:custGeom>
            <a:avLst/>
            <a:gdLst>
              <a:gd name="T0" fmla="*/ 2147483647 w 32"/>
              <a:gd name="T1" fmla="*/ 2147483647 h 25"/>
              <a:gd name="T2" fmla="*/ 2147483647 w 32"/>
              <a:gd name="T3" fmla="*/ 2147483647 h 25"/>
              <a:gd name="T4" fmla="*/ 2147483647 w 32"/>
              <a:gd name="T5" fmla="*/ 2147483647 h 25"/>
              <a:gd name="T6" fmla="*/ 0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0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5"/>
              <a:gd name="T41" fmla="*/ 32 w 3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5">
                <a:moveTo>
                  <a:pt x="12" y="23"/>
                </a:moveTo>
                <a:lnTo>
                  <a:pt x="6" y="25"/>
                </a:lnTo>
                <a:lnTo>
                  <a:pt x="2" y="22"/>
                </a:lnTo>
                <a:lnTo>
                  <a:pt x="0" y="18"/>
                </a:lnTo>
                <a:lnTo>
                  <a:pt x="1" y="13"/>
                </a:lnTo>
                <a:lnTo>
                  <a:pt x="4" y="10"/>
                </a:lnTo>
                <a:lnTo>
                  <a:pt x="20" y="2"/>
                </a:lnTo>
                <a:lnTo>
                  <a:pt x="25" y="0"/>
                </a:lnTo>
                <a:lnTo>
                  <a:pt x="29" y="3"/>
                </a:lnTo>
                <a:lnTo>
                  <a:pt x="32" y="7"/>
                </a:lnTo>
                <a:lnTo>
                  <a:pt x="31" y="13"/>
                </a:lnTo>
                <a:lnTo>
                  <a:pt x="28"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7" name="Freeform 123"/>
          <p:cNvSpPr>
            <a:spLocks/>
          </p:cNvSpPr>
          <p:nvPr/>
        </p:nvSpPr>
        <p:spPr bwMode="auto">
          <a:xfrm>
            <a:off x="2809875" y="3125788"/>
            <a:ext cx="47625" cy="36512"/>
          </a:xfrm>
          <a:custGeom>
            <a:avLst/>
            <a:gdLst>
              <a:gd name="T0" fmla="*/ 2147483647 w 30"/>
              <a:gd name="T1" fmla="*/ 2147483647 h 23"/>
              <a:gd name="T2" fmla="*/ 2147483647 w 30"/>
              <a:gd name="T3" fmla="*/ 2147483647 h 23"/>
              <a:gd name="T4" fmla="*/ 2147483647 w 30"/>
              <a:gd name="T5" fmla="*/ 2147483647 h 23"/>
              <a:gd name="T6" fmla="*/ 0 w 30"/>
              <a:gd name="T7" fmla="*/ 2147483647 h 23"/>
              <a:gd name="T8" fmla="*/ 2147483647 w 30"/>
              <a:gd name="T9" fmla="*/ 2147483647 h 23"/>
              <a:gd name="T10" fmla="*/ 2147483647 w 30"/>
              <a:gd name="T11" fmla="*/ 2147483647 h 23"/>
              <a:gd name="T12" fmla="*/ 2147483647 w 30"/>
              <a:gd name="T13" fmla="*/ 2147483647 h 23"/>
              <a:gd name="T14" fmla="*/ 2147483647 w 30"/>
              <a:gd name="T15" fmla="*/ 0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2" y="21"/>
                </a:moveTo>
                <a:lnTo>
                  <a:pt x="7" y="23"/>
                </a:lnTo>
                <a:lnTo>
                  <a:pt x="3" y="20"/>
                </a:lnTo>
                <a:lnTo>
                  <a:pt x="0" y="16"/>
                </a:lnTo>
                <a:lnTo>
                  <a:pt x="1" y="10"/>
                </a:lnTo>
                <a:lnTo>
                  <a:pt x="4" y="8"/>
                </a:lnTo>
                <a:lnTo>
                  <a:pt x="17" y="1"/>
                </a:lnTo>
                <a:lnTo>
                  <a:pt x="23" y="0"/>
                </a:lnTo>
                <a:lnTo>
                  <a:pt x="27" y="2"/>
                </a:lnTo>
                <a:lnTo>
                  <a:pt x="30" y="6"/>
                </a:lnTo>
                <a:lnTo>
                  <a:pt x="28" y="12"/>
                </a:lnTo>
                <a:lnTo>
                  <a:pt x="26"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8" name="Freeform 124"/>
          <p:cNvSpPr>
            <a:spLocks/>
          </p:cNvSpPr>
          <p:nvPr/>
        </p:nvSpPr>
        <p:spPr bwMode="auto">
          <a:xfrm>
            <a:off x="2830513" y="3116263"/>
            <a:ext cx="47625" cy="34925"/>
          </a:xfrm>
          <a:custGeom>
            <a:avLst/>
            <a:gdLst>
              <a:gd name="T0" fmla="*/ 2147483647 w 30"/>
              <a:gd name="T1" fmla="*/ 2147483647 h 22"/>
              <a:gd name="T2" fmla="*/ 2147483647 w 30"/>
              <a:gd name="T3" fmla="*/ 2147483647 h 22"/>
              <a:gd name="T4" fmla="*/ 2147483647 w 30"/>
              <a:gd name="T5" fmla="*/ 2147483647 h 22"/>
              <a:gd name="T6" fmla="*/ 0 w 30"/>
              <a:gd name="T7" fmla="*/ 2147483647 h 22"/>
              <a:gd name="T8" fmla="*/ 2147483647 w 30"/>
              <a:gd name="T9" fmla="*/ 2147483647 h 22"/>
              <a:gd name="T10" fmla="*/ 2147483647 w 30"/>
              <a:gd name="T11" fmla="*/ 2147483647 h 22"/>
              <a:gd name="T12" fmla="*/ 2147483647 w 30"/>
              <a:gd name="T13" fmla="*/ 0 h 22"/>
              <a:gd name="T14" fmla="*/ 2147483647 w 30"/>
              <a:gd name="T15" fmla="*/ 0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2" y="19"/>
                </a:lnTo>
                <a:lnTo>
                  <a:pt x="0" y="14"/>
                </a:lnTo>
                <a:lnTo>
                  <a:pt x="2" y="10"/>
                </a:lnTo>
                <a:lnTo>
                  <a:pt x="6" y="6"/>
                </a:lnTo>
                <a:lnTo>
                  <a:pt x="19" y="0"/>
                </a:lnTo>
                <a:lnTo>
                  <a:pt x="23" y="0"/>
                </a:lnTo>
                <a:lnTo>
                  <a:pt x="29" y="3"/>
                </a:lnTo>
                <a:lnTo>
                  <a:pt x="30" y="8"/>
                </a:lnTo>
                <a:lnTo>
                  <a:pt x="29" y="12"/>
                </a:lnTo>
                <a:lnTo>
                  <a:pt x="25" y="16"/>
                </a:lnTo>
                <a:lnTo>
                  <a:pt x="11"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9" name="Freeform 125"/>
          <p:cNvSpPr>
            <a:spLocks/>
          </p:cNvSpPr>
          <p:nvPr/>
        </p:nvSpPr>
        <p:spPr bwMode="auto">
          <a:xfrm>
            <a:off x="2852738" y="3109913"/>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0" name="Freeform 126"/>
          <p:cNvSpPr>
            <a:spLocks/>
          </p:cNvSpPr>
          <p:nvPr/>
        </p:nvSpPr>
        <p:spPr bwMode="auto">
          <a:xfrm>
            <a:off x="2867025" y="3062288"/>
            <a:ext cx="122238" cy="73025"/>
          </a:xfrm>
          <a:custGeom>
            <a:avLst/>
            <a:gdLst>
              <a:gd name="T0" fmla="*/ 2147483647 w 77"/>
              <a:gd name="T1" fmla="*/ 2147483647 h 46"/>
              <a:gd name="T2" fmla="*/ 2147483647 w 77"/>
              <a:gd name="T3" fmla="*/ 2147483647 h 46"/>
              <a:gd name="T4" fmla="*/ 2147483647 w 77"/>
              <a:gd name="T5" fmla="*/ 2147483647 h 46"/>
              <a:gd name="T6" fmla="*/ 0 w 77"/>
              <a:gd name="T7" fmla="*/ 2147483647 h 46"/>
              <a:gd name="T8" fmla="*/ 2147483647 w 77"/>
              <a:gd name="T9" fmla="*/ 2147483647 h 46"/>
              <a:gd name="T10" fmla="*/ 2147483647 w 77"/>
              <a:gd name="T11" fmla="*/ 2147483647 h 46"/>
              <a:gd name="T12" fmla="*/ 2147483647 w 77"/>
              <a:gd name="T13" fmla="*/ 2147483647 h 46"/>
              <a:gd name="T14" fmla="*/ 2147483647 w 77"/>
              <a:gd name="T15" fmla="*/ 0 h 46"/>
              <a:gd name="T16" fmla="*/ 2147483647 w 77"/>
              <a:gd name="T17" fmla="*/ 2147483647 h 46"/>
              <a:gd name="T18" fmla="*/ 2147483647 w 77"/>
              <a:gd name="T19" fmla="*/ 2147483647 h 46"/>
              <a:gd name="T20" fmla="*/ 2147483647 w 77"/>
              <a:gd name="T21" fmla="*/ 2147483647 h 46"/>
              <a:gd name="T22" fmla="*/ 2147483647 w 77"/>
              <a:gd name="T23" fmla="*/ 2147483647 h 46"/>
              <a:gd name="T24" fmla="*/ 2147483647 w 77"/>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6"/>
              <a:gd name="T41" fmla="*/ 77 w 7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6">
                <a:moveTo>
                  <a:pt x="13" y="45"/>
                </a:moveTo>
                <a:lnTo>
                  <a:pt x="7" y="46"/>
                </a:lnTo>
                <a:lnTo>
                  <a:pt x="3" y="44"/>
                </a:lnTo>
                <a:lnTo>
                  <a:pt x="0" y="40"/>
                </a:lnTo>
                <a:lnTo>
                  <a:pt x="2" y="34"/>
                </a:lnTo>
                <a:lnTo>
                  <a:pt x="5" y="31"/>
                </a:lnTo>
                <a:lnTo>
                  <a:pt x="64" y="2"/>
                </a:lnTo>
                <a:lnTo>
                  <a:pt x="70" y="0"/>
                </a:lnTo>
                <a:lnTo>
                  <a:pt x="74" y="3"/>
                </a:lnTo>
                <a:lnTo>
                  <a:pt x="77" y="7"/>
                </a:lnTo>
                <a:lnTo>
                  <a:pt x="75" y="12"/>
                </a:lnTo>
                <a:lnTo>
                  <a:pt x="72" y="15"/>
                </a:lnTo>
                <a:lnTo>
                  <a:pt x="13"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1" name="Freeform 127"/>
          <p:cNvSpPr>
            <a:spLocks/>
          </p:cNvSpPr>
          <p:nvPr/>
        </p:nvSpPr>
        <p:spPr bwMode="auto">
          <a:xfrm>
            <a:off x="2962275" y="3049588"/>
            <a:ext cx="52388" cy="38100"/>
          </a:xfrm>
          <a:custGeom>
            <a:avLst/>
            <a:gdLst>
              <a:gd name="T0" fmla="*/ 2147483647 w 33"/>
              <a:gd name="T1" fmla="*/ 2147483647 h 24"/>
              <a:gd name="T2" fmla="*/ 2147483647 w 33"/>
              <a:gd name="T3" fmla="*/ 2147483647 h 24"/>
              <a:gd name="T4" fmla="*/ 2147483647 w 33"/>
              <a:gd name="T5" fmla="*/ 2147483647 h 24"/>
              <a:gd name="T6" fmla="*/ 0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2147483647 h 24"/>
              <a:gd name="T18" fmla="*/ 2147483647 w 33"/>
              <a:gd name="T19" fmla="*/ 2147483647 h 24"/>
              <a:gd name="T20" fmla="*/ 2147483647 w 33"/>
              <a:gd name="T21" fmla="*/ 2147483647 h 24"/>
              <a:gd name="T22" fmla="*/ 2147483647 w 33"/>
              <a:gd name="T23" fmla="*/ 2147483647 h 24"/>
              <a:gd name="T24" fmla="*/ 2147483647 w 33"/>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2" y="23"/>
                </a:moveTo>
                <a:lnTo>
                  <a:pt x="7" y="24"/>
                </a:lnTo>
                <a:lnTo>
                  <a:pt x="3" y="22"/>
                </a:lnTo>
                <a:lnTo>
                  <a:pt x="0" y="18"/>
                </a:lnTo>
                <a:lnTo>
                  <a:pt x="2" y="12"/>
                </a:lnTo>
                <a:lnTo>
                  <a:pt x="4" y="10"/>
                </a:lnTo>
                <a:lnTo>
                  <a:pt x="21" y="1"/>
                </a:lnTo>
                <a:lnTo>
                  <a:pt x="26" y="0"/>
                </a:lnTo>
                <a:lnTo>
                  <a:pt x="30" y="3"/>
                </a:lnTo>
                <a:lnTo>
                  <a:pt x="33" y="7"/>
                </a:lnTo>
                <a:lnTo>
                  <a:pt x="31" y="12"/>
                </a:lnTo>
                <a:lnTo>
                  <a:pt x="29" y="15"/>
                </a:lnTo>
                <a:lnTo>
                  <a:pt x="1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2" name="Freeform 128"/>
          <p:cNvSpPr>
            <a:spLocks/>
          </p:cNvSpPr>
          <p:nvPr/>
        </p:nvSpPr>
        <p:spPr bwMode="auto">
          <a:xfrm>
            <a:off x="2989263" y="3038475"/>
            <a:ext cx="50800" cy="36513"/>
          </a:xfrm>
          <a:custGeom>
            <a:avLst/>
            <a:gdLst>
              <a:gd name="T0" fmla="*/ 2147483647 w 32"/>
              <a:gd name="T1" fmla="*/ 2147483647 h 23"/>
              <a:gd name="T2" fmla="*/ 2147483647 w 32"/>
              <a:gd name="T3" fmla="*/ 2147483647 h 23"/>
              <a:gd name="T4" fmla="*/ 2147483647 w 32"/>
              <a:gd name="T5" fmla="*/ 2147483647 h 23"/>
              <a:gd name="T6" fmla="*/ 0 w 32"/>
              <a:gd name="T7" fmla="*/ 2147483647 h 23"/>
              <a:gd name="T8" fmla="*/ 2147483647 w 32"/>
              <a:gd name="T9" fmla="*/ 2147483647 h 23"/>
              <a:gd name="T10" fmla="*/ 2147483647 w 32"/>
              <a:gd name="T11" fmla="*/ 2147483647 h 23"/>
              <a:gd name="T12" fmla="*/ 2147483647 w 32"/>
              <a:gd name="T13" fmla="*/ 0 h 23"/>
              <a:gd name="T14" fmla="*/ 2147483647 w 32"/>
              <a:gd name="T15" fmla="*/ 0 h 23"/>
              <a:gd name="T16" fmla="*/ 2147483647 w 32"/>
              <a:gd name="T17" fmla="*/ 2147483647 h 23"/>
              <a:gd name="T18" fmla="*/ 2147483647 w 32"/>
              <a:gd name="T19" fmla="*/ 2147483647 h 23"/>
              <a:gd name="T20" fmla="*/ 2147483647 w 32"/>
              <a:gd name="T21" fmla="*/ 2147483647 h 23"/>
              <a:gd name="T22" fmla="*/ 2147483647 w 32"/>
              <a:gd name="T23" fmla="*/ 2147483647 h 23"/>
              <a:gd name="T24" fmla="*/ 2147483647 w 32"/>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3"/>
              <a:gd name="T41" fmla="*/ 32 w 3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3">
                <a:moveTo>
                  <a:pt x="10" y="23"/>
                </a:moveTo>
                <a:lnTo>
                  <a:pt x="6" y="23"/>
                </a:lnTo>
                <a:lnTo>
                  <a:pt x="1" y="21"/>
                </a:lnTo>
                <a:lnTo>
                  <a:pt x="0" y="15"/>
                </a:lnTo>
                <a:lnTo>
                  <a:pt x="1" y="11"/>
                </a:lnTo>
                <a:lnTo>
                  <a:pt x="5" y="7"/>
                </a:lnTo>
                <a:lnTo>
                  <a:pt x="21" y="0"/>
                </a:lnTo>
                <a:lnTo>
                  <a:pt x="25" y="0"/>
                </a:lnTo>
                <a:lnTo>
                  <a:pt x="31" y="3"/>
                </a:lnTo>
                <a:lnTo>
                  <a:pt x="32" y="8"/>
                </a:lnTo>
                <a:lnTo>
                  <a:pt x="31" y="12"/>
                </a:lnTo>
                <a:lnTo>
                  <a:pt x="27" y="17"/>
                </a:lnTo>
                <a:lnTo>
                  <a:pt x="1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3" name="Freeform 129"/>
          <p:cNvSpPr>
            <a:spLocks/>
          </p:cNvSpPr>
          <p:nvPr/>
        </p:nvSpPr>
        <p:spPr bwMode="auto">
          <a:xfrm>
            <a:off x="3014663" y="3035300"/>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7" y="1"/>
                </a:lnTo>
                <a:lnTo>
                  <a:pt x="20" y="5"/>
                </a:lnTo>
                <a:lnTo>
                  <a:pt x="20" y="10"/>
                </a:lnTo>
                <a:lnTo>
                  <a:pt x="16" y="14"/>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4" name="Freeform 130"/>
          <p:cNvSpPr>
            <a:spLocks/>
          </p:cNvSpPr>
          <p:nvPr/>
        </p:nvSpPr>
        <p:spPr bwMode="auto">
          <a:xfrm>
            <a:off x="3021013" y="3030538"/>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1"/>
                </a:lnTo>
                <a:lnTo>
                  <a:pt x="16" y="15"/>
                </a:lnTo>
                <a:lnTo>
                  <a:pt x="1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5" name="Freeform 131"/>
          <p:cNvSpPr>
            <a:spLocks/>
          </p:cNvSpPr>
          <p:nvPr/>
        </p:nvSpPr>
        <p:spPr bwMode="auto">
          <a:xfrm>
            <a:off x="3027363" y="3024188"/>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7"/>
                </a:lnTo>
                <a:lnTo>
                  <a:pt x="0" y="13"/>
                </a:lnTo>
                <a:lnTo>
                  <a:pt x="1" y="8"/>
                </a:lnTo>
                <a:lnTo>
                  <a:pt x="5" y="4"/>
                </a:lnTo>
                <a:lnTo>
                  <a:pt x="15" y="0"/>
                </a:lnTo>
                <a:lnTo>
                  <a:pt x="19" y="0"/>
                </a:lnTo>
                <a:lnTo>
                  <a:pt x="24" y="2"/>
                </a:lnTo>
                <a:lnTo>
                  <a:pt x="26" y="7"/>
                </a:lnTo>
                <a:lnTo>
                  <a:pt x="24" y="12"/>
                </a:lnTo>
                <a:lnTo>
                  <a:pt x="20" y="16"/>
                </a:lnTo>
                <a:lnTo>
                  <a:pt x="11"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6" name="Freeform 132"/>
          <p:cNvSpPr>
            <a:spLocks/>
          </p:cNvSpPr>
          <p:nvPr/>
        </p:nvSpPr>
        <p:spPr bwMode="auto">
          <a:xfrm>
            <a:off x="3041650" y="3014663"/>
            <a:ext cx="44450" cy="34925"/>
          </a:xfrm>
          <a:custGeom>
            <a:avLst/>
            <a:gdLst>
              <a:gd name="T0" fmla="*/ 2147483647 w 28"/>
              <a:gd name="T1" fmla="*/ 2147483647 h 22"/>
              <a:gd name="T2" fmla="*/ 2147483647 w 28"/>
              <a:gd name="T3" fmla="*/ 2147483647 h 22"/>
              <a:gd name="T4" fmla="*/ 2147483647 w 28"/>
              <a:gd name="T5" fmla="*/ 2147483647 h 22"/>
              <a:gd name="T6" fmla="*/ 0 w 28"/>
              <a:gd name="T7" fmla="*/ 2147483647 h 22"/>
              <a:gd name="T8" fmla="*/ 2147483647 w 28"/>
              <a:gd name="T9" fmla="*/ 2147483647 h 22"/>
              <a:gd name="T10" fmla="*/ 2147483647 w 28"/>
              <a:gd name="T11" fmla="*/ 2147483647 h 22"/>
              <a:gd name="T12" fmla="*/ 2147483647 w 28"/>
              <a:gd name="T13" fmla="*/ 2147483647 h 22"/>
              <a:gd name="T14" fmla="*/ 2147483647 w 28"/>
              <a:gd name="T15" fmla="*/ 0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13" y="21"/>
                </a:moveTo>
                <a:lnTo>
                  <a:pt x="7" y="22"/>
                </a:lnTo>
                <a:lnTo>
                  <a:pt x="3" y="19"/>
                </a:lnTo>
                <a:lnTo>
                  <a:pt x="0" y="15"/>
                </a:lnTo>
                <a:lnTo>
                  <a:pt x="2" y="10"/>
                </a:lnTo>
                <a:lnTo>
                  <a:pt x="5" y="7"/>
                </a:lnTo>
                <a:lnTo>
                  <a:pt x="15" y="2"/>
                </a:lnTo>
                <a:lnTo>
                  <a:pt x="21" y="0"/>
                </a:lnTo>
                <a:lnTo>
                  <a:pt x="25" y="3"/>
                </a:lnTo>
                <a:lnTo>
                  <a:pt x="28" y="7"/>
                </a:lnTo>
                <a:lnTo>
                  <a:pt x="26" y="13"/>
                </a:lnTo>
                <a:lnTo>
                  <a:pt x="24" y="15"/>
                </a:lnTo>
                <a:lnTo>
                  <a:pt x="13"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7" name="Freeform 133"/>
          <p:cNvSpPr>
            <a:spLocks/>
          </p:cNvSpPr>
          <p:nvPr/>
        </p:nvSpPr>
        <p:spPr bwMode="auto">
          <a:xfrm>
            <a:off x="3059113" y="3011488"/>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0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3" y="17"/>
                </a:moveTo>
                <a:lnTo>
                  <a:pt x="8" y="19"/>
                </a:lnTo>
                <a:lnTo>
                  <a:pt x="3" y="17"/>
                </a:lnTo>
                <a:lnTo>
                  <a:pt x="0" y="13"/>
                </a:lnTo>
                <a:lnTo>
                  <a:pt x="0" y="8"/>
                </a:lnTo>
                <a:lnTo>
                  <a:pt x="4" y="4"/>
                </a:lnTo>
                <a:lnTo>
                  <a:pt x="8" y="1"/>
                </a:lnTo>
                <a:lnTo>
                  <a:pt x="13" y="0"/>
                </a:lnTo>
                <a:lnTo>
                  <a:pt x="18" y="1"/>
                </a:lnTo>
                <a:lnTo>
                  <a:pt x="21" y="5"/>
                </a:lnTo>
                <a:lnTo>
                  <a:pt x="21" y="10"/>
                </a:lnTo>
                <a:lnTo>
                  <a:pt x="17" y="15"/>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8" name="Freeform 134"/>
          <p:cNvSpPr>
            <a:spLocks/>
          </p:cNvSpPr>
          <p:nvPr/>
        </p:nvSpPr>
        <p:spPr bwMode="auto">
          <a:xfrm>
            <a:off x="3065463" y="3008313"/>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9" name="Freeform 135"/>
          <p:cNvSpPr>
            <a:spLocks/>
          </p:cNvSpPr>
          <p:nvPr/>
        </p:nvSpPr>
        <p:spPr bwMode="auto">
          <a:xfrm>
            <a:off x="3071813" y="2994025"/>
            <a:ext cx="57150" cy="41275"/>
          </a:xfrm>
          <a:custGeom>
            <a:avLst/>
            <a:gdLst>
              <a:gd name="T0" fmla="*/ 2147483647 w 36"/>
              <a:gd name="T1" fmla="*/ 2147483647 h 26"/>
              <a:gd name="T2" fmla="*/ 2147483647 w 36"/>
              <a:gd name="T3" fmla="*/ 2147483647 h 26"/>
              <a:gd name="T4" fmla="*/ 2147483647 w 36"/>
              <a:gd name="T5" fmla="*/ 2147483647 h 26"/>
              <a:gd name="T6" fmla="*/ 0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0 h 26"/>
              <a:gd name="T16" fmla="*/ 2147483647 w 36"/>
              <a:gd name="T17" fmla="*/ 2147483647 h 26"/>
              <a:gd name="T18" fmla="*/ 2147483647 w 36"/>
              <a:gd name="T19" fmla="*/ 2147483647 h 26"/>
              <a:gd name="T20" fmla="*/ 2147483647 w 36"/>
              <a:gd name="T21" fmla="*/ 2147483647 h 26"/>
              <a:gd name="T22" fmla="*/ 2147483647 w 36"/>
              <a:gd name="T23" fmla="*/ 2147483647 h 26"/>
              <a:gd name="T24" fmla="*/ 2147483647 w 36"/>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13" y="24"/>
                </a:moveTo>
                <a:lnTo>
                  <a:pt x="7" y="26"/>
                </a:lnTo>
                <a:lnTo>
                  <a:pt x="3" y="23"/>
                </a:lnTo>
                <a:lnTo>
                  <a:pt x="0" y="19"/>
                </a:lnTo>
                <a:lnTo>
                  <a:pt x="2" y="13"/>
                </a:lnTo>
                <a:lnTo>
                  <a:pt x="5" y="11"/>
                </a:lnTo>
                <a:lnTo>
                  <a:pt x="24" y="1"/>
                </a:lnTo>
                <a:lnTo>
                  <a:pt x="29" y="0"/>
                </a:lnTo>
                <a:lnTo>
                  <a:pt x="33" y="2"/>
                </a:lnTo>
                <a:lnTo>
                  <a:pt x="36" y="7"/>
                </a:lnTo>
                <a:lnTo>
                  <a:pt x="34" y="12"/>
                </a:lnTo>
                <a:lnTo>
                  <a:pt x="32"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0" name="Freeform 136"/>
          <p:cNvSpPr>
            <a:spLocks/>
          </p:cNvSpPr>
          <p:nvPr/>
        </p:nvSpPr>
        <p:spPr bwMode="auto">
          <a:xfrm>
            <a:off x="3101975" y="2974975"/>
            <a:ext cx="65088" cy="44450"/>
          </a:xfrm>
          <a:custGeom>
            <a:avLst/>
            <a:gdLst>
              <a:gd name="T0" fmla="*/ 2147483647 w 41"/>
              <a:gd name="T1" fmla="*/ 2147483647 h 28"/>
              <a:gd name="T2" fmla="*/ 2147483647 w 41"/>
              <a:gd name="T3" fmla="*/ 2147483647 h 28"/>
              <a:gd name="T4" fmla="*/ 2147483647 w 41"/>
              <a:gd name="T5" fmla="*/ 2147483647 h 28"/>
              <a:gd name="T6" fmla="*/ 0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0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8"/>
              <a:gd name="T41" fmla="*/ 41 w 4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8">
                <a:moveTo>
                  <a:pt x="13" y="27"/>
                </a:moveTo>
                <a:lnTo>
                  <a:pt x="7" y="28"/>
                </a:lnTo>
                <a:lnTo>
                  <a:pt x="3" y="25"/>
                </a:lnTo>
                <a:lnTo>
                  <a:pt x="0" y="21"/>
                </a:lnTo>
                <a:lnTo>
                  <a:pt x="2" y="16"/>
                </a:lnTo>
                <a:lnTo>
                  <a:pt x="5" y="13"/>
                </a:lnTo>
                <a:lnTo>
                  <a:pt x="29" y="1"/>
                </a:lnTo>
                <a:lnTo>
                  <a:pt x="34" y="0"/>
                </a:lnTo>
                <a:lnTo>
                  <a:pt x="39" y="2"/>
                </a:lnTo>
                <a:lnTo>
                  <a:pt x="41" y="6"/>
                </a:lnTo>
                <a:lnTo>
                  <a:pt x="40" y="12"/>
                </a:lnTo>
                <a:lnTo>
                  <a:pt x="37" y="14"/>
                </a:lnTo>
                <a:lnTo>
                  <a:pt x="13"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1" name="Freeform 137"/>
          <p:cNvSpPr>
            <a:spLocks/>
          </p:cNvSpPr>
          <p:nvPr/>
        </p:nvSpPr>
        <p:spPr bwMode="auto">
          <a:xfrm>
            <a:off x="3141663" y="297180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2"/>
                </a:lnTo>
                <a:lnTo>
                  <a:pt x="15" y="16"/>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2" name="Freeform 138"/>
          <p:cNvSpPr>
            <a:spLocks/>
          </p:cNvSpPr>
          <p:nvPr/>
        </p:nvSpPr>
        <p:spPr bwMode="auto">
          <a:xfrm>
            <a:off x="3148013" y="297021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3" name="Freeform 139"/>
          <p:cNvSpPr>
            <a:spLocks/>
          </p:cNvSpPr>
          <p:nvPr/>
        </p:nvSpPr>
        <p:spPr bwMode="auto">
          <a:xfrm>
            <a:off x="3152775" y="2965450"/>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8"/>
                </a:lnTo>
                <a:lnTo>
                  <a:pt x="4" y="4"/>
                </a:lnTo>
                <a:lnTo>
                  <a:pt x="8" y="1"/>
                </a:lnTo>
                <a:lnTo>
                  <a:pt x="12" y="0"/>
                </a:lnTo>
                <a:lnTo>
                  <a:pt x="17"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4" name="Freeform 140"/>
          <p:cNvSpPr>
            <a:spLocks/>
          </p:cNvSpPr>
          <p:nvPr/>
        </p:nvSpPr>
        <p:spPr bwMode="auto">
          <a:xfrm>
            <a:off x="3159125" y="2951163"/>
            <a:ext cx="53975" cy="39687"/>
          </a:xfrm>
          <a:custGeom>
            <a:avLst/>
            <a:gdLst>
              <a:gd name="T0" fmla="*/ 2147483647 w 34"/>
              <a:gd name="T1" fmla="*/ 2147483647 h 25"/>
              <a:gd name="T2" fmla="*/ 2147483647 w 34"/>
              <a:gd name="T3" fmla="*/ 2147483647 h 25"/>
              <a:gd name="T4" fmla="*/ 2147483647 w 34"/>
              <a:gd name="T5" fmla="*/ 2147483647 h 25"/>
              <a:gd name="T6" fmla="*/ 0 w 34"/>
              <a:gd name="T7" fmla="*/ 2147483647 h 25"/>
              <a:gd name="T8" fmla="*/ 2147483647 w 34"/>
              <a:gd name="T9" fmla="*/ 2147483647 h 25"/>
              <a:gd name="T10" fmla="*/ 2147483647 w 34"/>
              <a:gd name="T11" fmla="*/ 2147483647 h 25"/>
              <a:gd name="T12" fmla="*/ 2147483647 w 34"/>
              <a:gd name="T13" fmla="*/ 2147483647 h 25"/>
              <a:gd name="T14" fmla="*/ 2147483647 w 34"/>
              <a:gd name="T15" fmla="*/ 0 h 25"/>
              <a:gd name="T16" fmla="*/ 2147483647 w 34"/>
              <a:gd name="T17" fmla="*/ 2147483647 h 25"/>
              <a:gd name="T18" fmla="*/ 2147483647 w 34"/>
              <a:gd name="T19" fmla="*/ 2147483647 h 25"/>
              <a:gd name="T20" fmla="*/ 2147483647 w 34"/>
              <a:gd name="T21" fmla="*/ 2147483647 h 25"/>
              <a:gd name="T22" fmla="*/ 2147483647 w 34"/>
              <a:gd name="T23" fmla="*/ 2147483647 h 25"/>
              <a:gd name="T24" fmla="*/ 2147483647 w 34"/>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5"/>
              <a:gd name="T41" fmla="*/ 34 w 3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5">
                <a:moveTo>
                  <a:pt x="12" y="24"/>
                </a:moveTo>
                <a:lnTo>
                  <a:pt x="7" y="25"/>
                </a:lnTo>
                <a:lnTo>
                  <a:pt x="3" y="23"/>
                </a:lnTo>
                <a:lnTo>
                  <a:pt x="0" y="19"/>
                </a:lnTo>
                <a:lnTo>
                  <a:pt x="1" y="13"/>
                </a:lnTo>
                <a:lnTo>
                  <a:pt x="4" y="10"/>
                </a:lnTo>
                <a:lnTo>
                  <a:pt x="22" y="1"/>
                </a:lnTo>
                <a:lnTo>
                  <a:pt x="27" y="0"/>
                </a:lnTo>
                <a:lnTo>
                  <a:pt x="31" y="2"/>
                </a:lnTo>
                <a:lnTo>
                  <a:pt x="34" y="6"/>
                </a:lnTo>
                <a:lnTo>
                  <a:pt x="32" y="12"/>
                </a:lnTo>
                <a:lnTo>
                  <a:pt x="30"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5" name="Freeform 141"/>
          <p:cNvSpPr>
            <a:spLocks/>
          </p:cNvSpPr>
          <p:nvPr/>
        </p:nvSpPr>
        <p:spPr bwMode="auto">
          <a:xfrm>
            <a:off x="3186113" y="2890838"/>
            <a:ext cx="144462" cy="85725"/>
          </a:xfrm>
          <a:custGeom>
            <a:avLst/>
            <a:gdLst>
              <a:gd name="T0" fmla="*/ 2147483647 w 91"/>
              <a:gd name="T1" fmla="*/ 2147483647 h 54"/>
              <a:gd name="T2" fmla="*/ 2147483647 w 91"/>
              <a:gd name="T3" fmla="*/ 2147483647 h 54"/>
              <a:gd name="T4" fmla="*/ 2147483647 w 91"/>
              <a:gd name="T5" fmla="*/ 2147483647 h 54"/>
              <a:gd name="T6" fmla="*/ 0 w 91"/>
              <a:gd name="T7" fmla="*/ 2147483647 h 54"/>
              <a:gd name="T8" fmla="*/ 2147483647 w 91"/>
              <a:gd name="T9" fmla="*/ 2147483647 h 54"/>
              <a:gd name="T10" fmla="*/ 2147483647 w 91"/>
              <a:gd name="T11" fmla="*/ 2147483647 h 54"/>
              <a:gd name="T12" fmla="*/ 2147483647 w 91"/>
              <a:gd name="T13" fmla="*/ 2147483647 h 54"/>
              <a:gd name="T14" fmla="*/ 2147483647 w 91"/>
              <a:gd name="T15" fmla="*/ 0 h 54"/>
              <a:gd name="T16" fmla="*/ 2147483647 w 91"/>
              <a:gd name="T17" fmla="*/ 2147483647 h 54"/>
              <a:gd name="T18" fmla="*/ 2147483647 w 91"/>
              <a:gd name="T19" fmla="*/ 2147483647 h 54"/>
              <a:gd name="T20" fmla="*/ 2147483647 w 91"/>
              <a:gd name="T21" fmla="*/ 2147483647 h 54"/>
              <a:gd name="T22" fmla="*/ 2147483647 w 91"/>
              <a:gd name="T23" fmla="*/ 2147483647 h 54"/>
              <a:gd name="T24" fmla="*/ 2147483647 w 91"/>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4"/>
              <a:gd name="T41" fmla="*/ 91 w 9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4">
                <a:moveTo>
                  <a:pt x="13" y="53"/>
                </a:moveTo>
                <a:lnTo>
                  <a:pt x="7" y="54"/>
                </a:lnTo>
                <a:lnTo>
                  <a:pt x="3" y="51"/>
                </a:lnTo>
                <a:lnTo>
                  <a:pt x="0" y="47"/>
                </a:lnTo>
                <a:lnTo>
                  <a:pt x="2" y="42"/>
                </a:lnTo>
                <a:lnTo>
                  <a:pt x="5" y="39"/>
                </a:lnTo>
                <a:lnTo>
                  <a:pt x="79" y="1"/>
                </a:lnTo>
                <a:lnTo>
                  <a:pt x="85" y="0"/>
                </a:lnTo>
                <a:lnTo>
                  <a:pt x="89" y="2"/>
                </a:lnTo>
                <a:lnTo>
                  <a:pt x="91" y="6"/>
                </a:lnTo>
                <a:lnTo>
                  <a:pt x="90" y="12"/>
                </a:lnTo>
                <a:lnTo>
                  <a:pt x="87" y="15"/>
                </a:lnTo>
                <a:lnTo>
                  <a:pt x="13"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6" name="Freeform 142"/>
          <p:cNvSpPr>
            <a:spLocks/>
          </p:cNvSpPr>
          <p:nvPr/>
        </p:nvSpPr>
        <p:spPr bwMode="auto">
          <a:xfrm>
            <a:off x="3305175" y="2868613"/>
            <a:ext cx="65088" cy="47625"/>
          </a:xfrm>
          <a:custGeom>
            <a:avLst/>
            <a:gdLst>
              <a:gd name="T0" fmla="*/ 2147483647 w 41"/>
              <a:gd name="T1" fmla="*/ 2147483647 h 30"/>
              <a:gd name="T2" fmla="*/ 2147483647 w 41"/>
              <a:gd name="T3" fmla="*/ 2147483647 h 30"/>
              <a:gd name="T4" fmla="*/ 2147483647 w 41"/>
              <a:gd name="T5" fmla="*/ 2147483647 h 30"/>
              <a:gd name="T6" fmla="*/ 0 w 41"/>
              <a:gd name="T7" fmla="*/ 2147483647 h 30"/>
              <a:gd name="T8" fmla="*/ 2147483647 w 41"/>
              <a:gd name="T9" fmla="*/ 2147483647 h 30"/>
              <a:gd name="T10" fmla="*/ 2147483647 w 41"/>
              <a:gd name="T11" fmla="*/ 2147483647 h 30"/>
              <a:gd name="T12" fmla="*/ 2147483647 w 41"/>
              <a:gd name="T13" fmla="*/ 2147483647 h 30"/>
              <a:gd name="T14" fmla="*/ 2147483647 w 41"/>
              <a:gd name="T15" fmla="*/ 0 h 30"/>
              <a:gd name="T16" fmla="*/ 2147483647 w 41"/>
              <a:gd name="T17" fmla="*/ 2147483647 h 30"/>
              <a:gd name="T18" fmla="*/ 2147483647 w 41"/>
              <a:gd name="T19" fmla="*/ 2147483647 h 30"/>
              <a:gd name="T20" fmla="*/ 2147483647 w 41"/>
              <a:gd name="T21" fmla="*/ 2147483647 h 30"/>
              <a:gd name="T22" fmla="*/ 2147483647 w 41"/>
              <a:gd name="T23" fmla="*/ 2147483647 h 30"/>
              <a:gd name="T24" fmla="*/ 2147483647 w 41"/>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0"/>
              <a:gd name="T41" fmla="*/ 41 w 4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0">
                <a:moveTo>
                  <a:pt x="12" y="29"/>
                </a:moveTo>
                <a:lnTo>
                  <a:pt x="7" y="30"/>
                </a:lnTo>
                <a:lnTo>
                  <a:pt x="3" y="27"/>
                </a:lnTo>
                <a:lnTo>
                  <a:pt x="0" y="23"/>
                </a:lnTo>
                <a:lnTo>
                  <a:pt x="1" y="18"/>
                </a:lnTo>
                <a:lnTo>
                  <a:pt x="4" y="15"/>
                </a:lnTo>
                <a:lnTo>
                  <a:pt x="29" y="1"/>
                </a:lnTo>
                <a:lnTo>
                  <a:pt x="34" y="0"/>
                </a:lnTo>
                <a:lnTo>
                  <a:pt x="38" y="3"/>
                </a:lnTo>
                <a:lnTo>
                  <a:pt x="41" y="7"/>
                </a:lnTo>
                <a:lnTo>
                  <a:pt x="40" y="12"/>
                </a:lnTo>
                <a:lnTo>
                  <a:pt x="37"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7" name="Freeform 143"/>
          <p:cNvSpPr>
            <a:spLocks/>
          </p:cNvSpPr>
          <p:nvPr/>
        </p:nvSpPr>
        <p:spPr bwMode="auto">
          <a:xfrm>
            <a:off x="3344863" y="2822575"/>
            <a:ext cx="111125" cy="71438"/>
          </a:xfrm>
          <a:custGeom>
            <a:avLst/>
            <a:gdLst>
              <a:gd name="T0" fmla="*/ 2147483647 w 70"/>
              <a:gd name="T1" fmla="*/ 2147483647 h 45"/>
              <a:gd name="T2" fmla="*/ 2147483647 w 70"/>
              <a:gd name="T3" fmla="*/ 2147483647 h 45"/>
              <a:gd name="T4" fmla="*/ 2147483647 w 70"/>
              <a:gd name="T5" fmla="*/ 2147483647 h 45"/>
              <a:gd name="T6" fmla="*/ 0 w 70"/>
              <a:gd name="T7" fmla="*/ 2147483647 h 45"/>
              <a:gd name="T8" fmla="*/ 2147483647 w 70"/>
              <a:gd name="T9" fmla="*/ 2147483647 h 45"/>
              <a:gd name="T10" fmla="*/ 2147483647 w 70"/>
              <a:gd name="T11" fmla="*/ 2147483647 h 45"/>
              <a:gd name="T12" fmla="*/ 2147483647 w 70"/>
              <a:gd name="T13" fmla="*/ 2147483647 h 45"/>
              <a:gd name="T14" fmla="*/ 2147483647 w 70"/>
              <a:gd name="T15" fmla="*/ 0 h 45"/>
              <a:gd name="T16" fmla="*/ 2147483647 w 70"/>
              <a:gd name="T17" fmla="*/ 2147483647 h 45"/>
              <a:gd name="T18" fmla="*/ 2147483647 w 70"/>
              <a:gd name="T19" fmla="*/ 2147483647 h 45"/>
              <a:gd name="T20" fmla="*/ 2147483647 w 70"/>
              <a:gd name="T21" fmla="*/ 2147483647 h 45"/>
              <a:gd name="T22" fmla="*/ 2147483647 w 70"/>
              <a:gd name="T23" fmla="*/ 2147483647 h 45"/>
              <a:gd name="T24" fmla="*/ 2147483647 w 7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45"/>
              <a:gd name="T41" fmla="*/ 70 w 7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45">
                <a:moveTo>
                  <a:pt x="12" y="44"/>
                </a:moveTo>
                <a:lnTo>
                  <a:pt x="6" y="45"/>
                </a:lnTo>
                <a:lnTo>
                  <a:pt x="2" y="43"/>
                </a:lnTo>
                <a:lnTo>
                  <a:pt x="0" y="38"/>
                </a:lnTo>
                <a:lnTo>
                  <a:pt x="1" y="33"/>
                </a:lnTo>
                <a:lnTo>
                  <a:pt x="4" y="30"/>
                </a:lnTo>
                <a:lnTo>
                  <a:pt x="58" y="2"/>
                </a:lnTo>
                <a:lnTo>
                  <a:pt x="63" y="0"/>
                </a:lnTo>
                <a:lnTo>
                  <a:pt x="67" y="3"/>
                </a:lnTo>
                <a:lnTo>
                  <a:pt x="70" y="7"/>
                </a:lnTo>
                <a:lnTo>
                  <a:pt x="69" y="13"/>
                </a:lnTo>
                <a:lnTo>
                  <a:pt x="66" y="15"/>
                </a:lnTo>
                <a:lnTo>
                  <a:pt x="12"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8" name="Freeform 144"/>
          <p:cNvSpPr>
            <a:spLocks/>
          </p:cNvSpPr>
          <p:nvPr/>
        </p:nvSpPr>
        <p:spPr bwMode="auto">
          <a:xfrm>
            <a:off x="3430588" y="282098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9" name="Freeform 145"/>
          <p:cNvSpPr>
            <a:spLocks/>
          </p:cNvSpPr>
          <p:nvPr/>
        </p:nvSpPr>
        <p:spPr bwMode="auto">
          <a:xfrm>
            <a:off x="3435350" y="2797175"/>
            <a:ext cx="66675" cy="49213"/>
          </a:xfrm>
          <a:custGeom>
            <a:avLst/>
            <a:gdLst>
              <a:gd name="T0" fmla="*/ 2147483647 w 42"/>
              <a:gd name="T1" fmla="*/ 2147483647 h 31"/>
              <a:gd name="T2" fmla="*/ 2147483647 w 42"/>
              <a:gd name="T3" fmla="*/ 2147483647 h 31"/>
              <a:gd name="T4" fmla="*/ 2147483647 w 42"/>
              <a:gd name="T5" fmla="*/ 2147483647 h 31"/>
              <a:gd name="T6" fmla="*/ 0 w 42"/>
              <a:gd name="T7" fmla="*/ 2147483647 h 31"/>
              <a:gd name="T8" fmla="*/ 2147483647 w 42"/>
              <a:gd name="T9" fmla="*/ 2147483647 h 31"/>
              <a:gd name="T10" fmla="*/ 2147483647 w 42"/>
              <a:gd name="T11" fmla="*/ 2147483647 h 31"/>
              <a:gd name="T12" fmla="*/ 2147483647 w 42"/>
              <a:gd name="T13" fmla="*/ 2147483647 h 31"/>
              <a:gd name="T14" fmla="*/ 2147483647 w 42"/>
              <a:gd name="T15" fmla="*/ 0 h 31"/>
              <a:gd name="T16" fmla="*/ 2147483647 w 42"/>
              <a:gd name="T17" fmla="*/ 2147483647 h 31"/>
              <a:gd name="T18" fmla="*/ 2147483647 w 42"/>
              <a:gd name="T19" fmla="*/ 2147483647 h 31"/>
              <a:gd name="T20" fmla="*/ 2147483647 w 42"/>
              <a:gd name="T21" fmla="*/ 2147483647 h 31"/>
              <a:gd name="T22" fmla="*/ 2147483647 w 42"/>
              <a:gd name="T23" fmla="*/ 2147483647 h 31"/>
              <a:gd name="T24" fmla="*/ 2147483647 w 42"/>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1"/>
              <a:gd name="T41" fmla="*/ 42 w 4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1">
                <a:moveTo>
                  <a:pt x="12" y="30"/>
                </a:moveTo>
                <a:lnTo>
                  <a:pt x="6" y="31"/>
                </a:lnTo>
                <a:lnTo>
                  <a:pt x="2" y="29"/>
                </a:lnTo>
                <a:lnTo>
                  <a:pt x="0" y="25"/>
                </a:lnTo>
                <a:lnTo>
                  <a:pt x="1" y="21"/>
                </a:lnTo>
                <a:lnTo>
                  <a:pt x="4" y="16"/>
                </a:lnTo>
                <a:lnTo>
                  <a:pt x="29" y="2"/>
                </a:lnTo>
                <a:lnTo>
                  <a:pt x="35" y="0"/>
                </a:lnTo>
                <a:lnTo>
                  <a:pt x="39" y="3"/>
                </a:lnTo>
                <a:lnTo>
                  <a:pt x="42" y="7"/>
                </a:lnTo>
                <a:lnTo>
                  <a:pt x="40" y="11"/>
                </a:lnTo>
                <a:lnTo>
                  <a:pt x="38"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0" name="Freeform 146"/>
          <p:cNvSpPr>
            <a:spLocks/>
          </p:cNvSpPr>
          <p:nvPr/>
        </p:nvSpPr>
        <p:spPr bwMode="auto">
          <a:xfrm>
            <a:off x="3475038" y="2784475"/>
            <a:ext cx="52387" cy="38100"/>
          </a:xfrm>
          <a:custGeom>
            <a:avLst/>
            <a:gdLst>
              <a:gd name="T0" fmla="*/ 2147483647 w 33"/>
              <a:gd name="T1" fmla="*/ 2147483647 h 24"/>
              <a:gd name="T2" fmla="*/ 2147483647 w 33"/>
              <a:gd name="T3" fmla="*/ 2147483647 h 24"/>
              <a:gd name="T4" fmla="*/ 2147483647 w 33"/>
              <a:gd name="T5" fmla="*/ 2147483647 h 24"/>
              <a:gd name="T6" fmla="*/ 0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2147483647 h 24"/>
              <a:gd name="T18" fmla="*/ 2147483647 w 33"/>
              <a:gd name="T19" fmla="*/ 2147483647 h 24"/>
              <a:gd name="T20" fmla="*/ 2147483647 w 33"/>
              <a:gd name="T21" fmla="*/ 2147483647 h 24"/>
              <a:gd name="T22" fmla="*/ 2147483647 w 33"/>
              <a:gd name="T23" fmla="*/ 2147483647 h 24"/>
              <a:gd name="T24" fmla="*/ 2147483647 w 33"/>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13" y="23"/>
                </a:moveTo>
                <a:lnTo>
                  <a:pt x="7" y="24"/>
                </a:lnTo>
                <a:lnTo>
                  <a:pt x="3" y="22"/>
                </a:lnTo>
                <a:lnTo>
                  <a:pt x="0" y="18"/>
                </a:lnTo>
                <a:lnTo>
                  <a:pt x="2" y="12"/>
                </a:lnTo>
                <a:lnTo>
                  <a:pt x="4" y="10"/>
                </a:lnTo>
                <a:lnTo>
                  <a:pt x="21" y="1"/>
                </a:lnTo>
                <a:lnTo>
                  <a:pt x="26" y="0"/>
                </a:lnTo>
                <a:lnTo>
                  <a:pt x="30" y="3"/>
                </a:lnTo>
                <a:lnTo>
                  <a:pt x="33" y="7"/>
                </a:lnTo>
                <a:lnTo>
                  <a:pt x="32" y="12"/>
                </a:lnTo>
                <a:lnTo>
                  <a:pt x="29"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1" name="Freeform 147"/>
          <p:cNvSpPr>
            <a:spLocks/>
          </p:cNvSpPr>
          <p:nvPr/>
        </p:nvSpPr>
        <p:spPr bwMode="auto">
          <a:xfrm>
            <a:off x="3502025" y="2773363"/>
            <a:ext cx="44450" cy="36512"/>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1"/>
                </a:lnTo>
                <a:lnTo>
                  <a:pt x="0" y="17"/>
                </a:lnTo>
                <a:lnTo>
                  <a:pt x="1" y="11"/>
                </a:lnTo>
                <a:lnTo>
                  <a:pt x="4" y="8"/>
                </a:lnTo>
                <a:lnTo>
                  <a:pt x="16" y="2"/>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2" name="Freeform 148"/>
          <p:cNvSpPr>
            <a:spLocks/>
          </p:cNvSpPr>
          <p:nvPr/>
        </p:nvSpPr>
        <p:spPr bwMode="auto">
          <a:xfrm>
            <a:off x="3521075" y="2767013"/>
            <a:ext cx="36513" cy="33337"/>
          </a:xfrm>
          <a:custGeom>
            <a:avLst/>
            <a:gdLst>
              <a:gd name="T0" fmla="*/ 2147483647 w 23"/>
              <a:gd name="T1" fmla="*/ 2147483647 h 21"/>
              <a:gd name="T2" fmla="*/ 2147483647 w 23"/>
              <a:gd name="T3" fmla="*/ 2147483647 h 21"/>
              <a:gd name="T4" fmla="*/ 2147483647 w 23"/>
              <a:gd name="T5" fmla="*/ 2147483647 h 21"/>
              <a:gd name="T6" fmla="*/ 0 w 23"/>
              <a:gd name="T7" fmla="*/ 2147483647 h 21"/>
              <a:gd name="T8" fmla="*/ 0 w 23"/>
              <a:gd name="T9" fmla="*/ 2147483647 h 21"/>
              <a:gd name="T10" fmla="*/ 2147483647 w 23"/>
              <a:gd name="T11" fmla="*/ 2147483647 h 21"/>
              <a:gd name="T12" fmla="*/ 2147483647 w 23"/>
              <a:gd name="T13" fmla="*/ 2147483647 h 21"/>
              <a:gd name="T14" fmla="*/ 2147483647 w 23"/>
              <a:gd name="T15" fmla="*/ 0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1"/>
              <a:gd name="T41" fmla="*/ 23 w 2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1">
                <a:moveTo>
                  <a:pt x="12" y="19"/>
                </a:moveTo>
                <a:lnTo>
                  <a:pt x="7" y="21"/>
                </a:lnTo>
                <a:lnTo>
                  <a:pt x="3" y="19"/>
                </a:lnTo>
                <a:lnTo>
                  <a:pt x="0" y="14"/>
                </a:lnTo>
                <a:lnTo>
                  <a:pt x="0" y="10"/>
                </a:lnTo>
                <a:lnTo>
                  <a:pt x="4" y="6"/>
                </a:lnTo>
                <a:lnTo>
                  <a:pt x="11" y="2"/>
                </a:lnTo>
                <a:lnTo>
                  <a:pt x="16" y="0"/>
                </a:lnTo>
                <a:lnTo>
                  <a:pt x="20" y="2"/>
                </a:lnTo>
                <a:lnTo>
                  <a:pt x="23" y="7"/>
                </a:lnTo>
                <a:lnTo>
                  <a:pt x="23" y="11"/>
                </a:lnTo>
                <a:lnTo>
                  <a:pt x="19" y="15"/>
                </a:lnTo>
                <a:lnTo>
                  <a:pt x="12"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3" name="Freeform 149"/>
          <p:cNvSpPr>
            <a:spLocks/>
          </p:cNvSpPr>
          <p:nvPr/>
        </p:nvSpPr>
        <p:spPr bwMode="auto">
          <a:xfrm>
            <a:off x="3532188" y="2749550"/>
            <a:ext cx="55562" cy="42863"/>
          </a:xfrm>
          <a:custGeom>
            <a:avLst/>
            <a:gdLst>
              <a:gd name="T0" fmla="*/ 2147483647 w 35"/>
              <a:gd name="T1" fmla="*/ 2147483647 h 27"/>
              <a:gd name="T2" fmla="*/ 2147483647 w 35"/>
              <a:gd name="T3" fmla="*/ 2147483647 h 27"/>
              <a:gd name="T4" fmla="*/ 2147483647 w 35"/>
              <a:gd name="T5" fmla="*/ 2147483647 h 27"/>
              <a:gd name="T6" fmla="*/ 0 w 35"/>
              <a:gd name="T7" fmla="*/ 2147483647 h 27"/>
              <a:gd name="T8" fmla="*/ 2147483647 w 35"/>
              <a:gd name="T9" fmla="*/ 2147483647 h 27"/>
              <a:gd name="T10" fmla="*/ 2147483647 w 35"/>
              <a:gd name="T11" fmla="*/ 2147483647 h 27"/>
              <a:gd name="T12" fmla="*/ 2147483647 w 35"/>
              <a:gd name="T13" fmla="*/ 2147483647 h 27"/>
              <a:gd name="T14" fmla="*/ 2147483647 w 35"/>
              <a:gd name="T15" fmla="*/ 0 h 27"/>
              <a:gd name="T16" fmla="*/ 2147483647 w 35"/>
              <a:gd name="T17" fmla="*/ 2147483647 h 27"/>
              <a:gd name="T18" fmla="*/ 2147483647 w 35"/>
              <a:gd name="T19" fmla="*/ 2147483647 h 27"/>
              <a:gd name="T20" fmla="*/ 2147483647 w 35"/>
              <a:gd name="T21" fmla="*/ 2147483647 h 27"/>
              <a:gd name="T22" fmla="*/ 2147483647 w 35"/>
              <a:gd name="T23" fmla="*/ 2147483647 h 27"/>
              <a:gd name="T24" fmla="*/ 2147483647 w 35"/>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7"/>
              <a:gd name="T41" fmla="*/ 35 w 3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7">
                <a:moveTo>
                  <a:pt x="12" y="26"/>
                </a:moveTo>
                <a:lnTo>
                  <a:pt x="6" y="27"/>
                </a:lnTo>
                <a:lnTo>
                  <a:pt x="2" y="25"/>
                </a:lnTo>
                <a:lnTo>
                  <a:pt x="0" y="21"/>
                </a:lnTo>
                <a:lnTo>
                  <a:pt x="1" y="17"/>
                </a:lnTo>
                <a:lnTo>
                  <a:pt x="4" y="13"/>
                </a:lnTo>
                <a:lnTo>
                  <a:pt x="23" y="2"/>
                </a:lnTo>
                <a:lnTo>
                  <a:pt x="28" y="0"/>
                </a:lnTo>
                <a:lnTo>
                  <a:pt x="32" y="3"/>
                </a:lnTo>
                <a:lnTo>
                  <a:pt x="35" y="7"/>
                </a:lnTo>
                <a:lnTo>
                  <a:pt x="34" y="11"/>
                </a:lnTo>
                <a:lnTo>
                  <a:pt x="31"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4" name="Freeform 150"/>
          <p:cNvSpPr>
            <a:spLocks/>
          </p:cNvSpPr>
          <p:nvPr/>
        </p:nvSpPr>
        <p:spPr bwMode="auto">
          <a:xfrm>
            <a:off x="3562350" y="2741613"/>
            <a:ext cx="42863"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2"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5" name="Freeform 151"/>
          <p:cNvSpPr>
            <a:spLocks/>
          </p:cNvSpPr>
          <p:nvPr/>
        </p:nvSpPr>
        <p:spPr bwMode="auto">
          <a:xfrm>
            <a:off x="3579813" y="2730500"/>
            <a:ext cx="44450" cy="36513"/>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2"/>
                </a:moveTo>
                <a:lnTo>
                  <a:pt x="6" y="23"/>
                </a:lnTo>
                <a:lnTo>
                  <a:pt x="2" y="20"/>
                </a:lnTo>
                <a:lnTo>
                  <a:pt x="0" y="16"/>
                </a:lnTo>
                <a:lnTo>
                  <a:pt x="1" y="11"/>
                </a:lnTo>
                <a:lnTo>
                  <a:pt x="4" y="8"/>
                </a:lnTo>
                <a:lnTo>
                  <a:pt x="16" y="1"/>
                </a:lnTo>
                <a:lnTo>
                  <a:pt x="21" y="0"/>
                </a:lnTo>
                <a:lnTo>
                  <a:pt x="25" y="3"/>
                </a:lnTo>
                <a:lnTo>
                  <a:pt x="28" y="7"/>
                </a:lnTo>
                <a:lnTo>
                  <a:pt x="27" y="12"/>
                </a:lnTo>
                <a:lnTo>
                  <a:pt x="24" y="15"/>
                </a:lnTo>
                <a:lnTo>
                  <a:pt x="12"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6" name="Freeform 152"/>
          <p:cNvSpPr>
            <a:spLocks/>
          </p:cNvSpPr>
          <p:nvPr/>
        </p:nvSpPr>
        <p:spPr bwMode="auto">
          <a:xfrm>
            <a:off x="3598863" y="2713038"/>
            <a:ext cx="53975" cy="42862"/>
          </a:xfrm>
          <a:custGeom>
            <a:avLst/>
            <a:gdLst>
              <a:gd name="T0" fmla="*/ 2147483647 w 34"/>
              <a:gd name="T1" fmla="*/ 2147483647 h 27"/>
              <a:gd name="T2" fmla="*/ 2147483647 w 34"/>
              <a:gd name="T3" fmla="*/ 2147483647 h 27"/>
              <a:gd name="T4" fmla="*/ 2147483647 w 34"/>
              <a:gd name="T5" fmla="*/ 2147483647 h 27"/>
              <a:gd name="T6" fmla="*/ 0 w 34"/>
              <a:gd name="T7" fmla="*/ 2147483647 h 27"/>
              <a:gd name="T8" fmla="*/ 0 w 34"/>
              <a:gd name="T9" fmla="*/ 2147483647 h 27"/>
              <a:gd name="T10" fmla="*/ 2147483647 w 34"/>
              <a:gd name="T11" fmla="*/ 2147483647 h 27"/>
              <a:gd name="T12" fmla="*/ 2147483647 w 34"/>
              <a:gd name="T13" fmla="*/ 2147483647 h 27"/>
              <a:gd name="T14" fmla="*/ 2147483647 w 34"/>
              <a:gd name="T15" fmla="*/ 0 h 27"/>
              <a:gd name="T16" fmla="*/ 2147483647 w 34"/>
              <a:gd name="T17" fmla="*/ 2147483647 h 27"/>
              <a:gd name="T18" fmla="*/ 2147483647 w 34"/>
              <a:gd name="T19" fmla="*/ 2147483647 h 27"/>
              <a:gd name="T20" fmla="*/ 2147483647 w 34"/>
              <a:gd name="T21" fmla="*/ 2147483647 h 27"/>
              <a:gd name="T22" fmla="*/ 2147483647 w 34"/>
              <a:gd name="T23" fmla="*/ 2147483647 h 27"/>
              <a:gd name="T24" fmla="*/ 2147483647 w 34"/>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7"/>
              <a:gd name="T41" fmla="*/ 34 w 3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7">
                <a:moveTo>
                  <a:pt x="12" y="26"/>
                </a:moveTo>
                <a:lnTo>
                  <a:pt x="8" y="27"/>
                </a:lnTo>
                <a:lnTo>
                  <a:pt x="3" y="26"/>
                </a:lnTo>
                <a:lnTo>
                  <a:pt x="0" y="21"/>
                </a:lnTo>
                <a:lnTo>
                  <a:pt x="0" y="17"/>
                </a:lnTo>
                <a:lnTo>
                  <a:pt x="4" y="12"/>
                </a:lnTo>
                <a:lnTo>
                  <a:pt x="22" y="2"/>
                </a:lnTo>
                <a:lnTo>
                  <a:pt x="26" y="0"/>
                </a:lnTo>
                <a:lnTo>
                  <a:pt x="31" y="2"/>
                </a:lnTo>
                <a:lnTo>
                  <a:pt x="34" y="7"/>
                </a:lnTo>
                <a:lnTo>
                  <a:pt x="34" y="11"/>
                </a:lnTo>
                <a:lnTo>
                  <a:pt x="30" y="15"/>
                </a:lnTo>
                <a:lnTo>
                  <a:pt x="1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7" name="Freeform 153"/>
          <p:cNvSpPr>
            <a:spLocks/>
          </p:cNvSpPr>
          <p:nvPr/>
        </p:nvSpPr>
        <p:spPr bwMode="auto">
          <a:xfrm>
            <a:off x="3625850" y="2698750"/>
            <a:ext cx="53975" cy="41275"/>
          </a:xfrm>
          <a:custGeom>
            <a:avLst/>
            <a:gdLst>
              <a:gd name="T0" fmla="*/ 2147483647 w 34"/>
              <a:gd name="T1" fmla="*/ 2147483647 h 26"/>
              <a:gd name="T2" fmla="*/ 2147483647 w 34"/>
              <a:gd name="T3" fmla="*/ 2147483647 h 26"/>
              <a:gd name="T4" fmla="*/ 2147483647 w 34"/>
              <a:gd name="T5" fmla="*/ 2147483647 h 26"/>
              <a:gd name="T6" fmla="*/ 0 w 34"/>
              <a:gd name="T7" fmla="*/ 2147483647 h 26"/>
              <a:gd name="T8" fmla="*/ 2147483647 w 34"/>
              <a:gd name="T9" fmla="*/ 2147483647 h 26"/>
              <a:gd name="T10" fmla="*/ 2147483647 w 34"/>
              <a:gd name="T11" fmla="*/ 2147483647 h 26"/>
              <a:gd name="T12" fmla="*/ 2147483647 w 34"/>
              <a:gd name="T13" fmla="*/ 2147483647 h 26"/>
              <a:gd name="T14" fmla="*/ 2147483647 w 34"/>
              <a:gd name="T15" fmla="*/ 0 h 26"/>
              <a:gd name="T16" fmla="*/ 2147483647 w 34"/>
              <a:gd name="T17" fmla="*/ 2147483647 h 26"/>
              <a:gd name="T18" fmla="*/ 2147483647 w 34"/>
              <a:gd name="T19" fmla="*/ 2147483647 h 26"/>
              <a:gd name="T20" fmla="*/ 2147483647 w 34"/>
              <a:gd name="T21" fmla="*/ 2147483647 h 26"/>
              <a:gd name="T22" fmla="*/ 2147483647 w 34"/>
              <a:gd name="T23" fmla="*/ 2147483647 h 26"/>
              <a:gd name="T24" fmla="*/ 2147483647 w 34"/>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6"/>
              <a:gd name="T41" fmla="*/ 34 w 3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6">
                <a:moveTo>
                  <a:pt x="13" y="24"/>
                </a:moveTo>
                <a:lnTo>
                  <a:pt x="7" y="26"/>
                </a:lnTo>
                <a:lnTo>
                  <a:pt x="3" y="23"/>
                </a:lnTo>
                <a:lnTo>
                  <a:pt x="0" y="19"/>
                </a:lnTo>
                <a:lnTo>
                  <a:pt x="2" y="13"/>
                </a:lnTo>
                <a:lnTo>
                  <a:pt x="5" y="11"/>
                </a:lnTo>
                <a:lnTo>
                  <a:pt x="22" y="1"/>
                </a:lnTo>
                <a:lnTo>
                  <a:pt x="28" y="0"/>
                </a:lnTo>
                <a:lnTo>
                  <a:pt x="32" y="2"/>
                </a:lnTo>
                <a:lnTo>
                  <a:pt x="34" y="7"/>
                </a:lnTo>
                <a:lnTo>
                  <a:pt x="33" y="12"/>
                </a:lnTo>
                <a:lnTo>
                  <a:pt x="30" y="15"/>
                </a:lnTo>
                <a:lnTo>
                  <a:pt x="13"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8" name="Freeform 154"/>
          <p:cNvSpPr>
            <a:spLocks/>
          </p:cNvSpPr>
          <p:nvPr/>
        </p:nvSpPr>
        <p:spPr bwMode="auto">
          <a:xfrm>
            <a:off x="3654425" y="26955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9" name="Freeform 155"/>
          <p:cNvSpPr>
            <a:spLocks/>
          </p:cNvSpPr>
          <p:nvPr/>
        </p:nvSpPr>
        <p:spPr bwMode="auto">
          <a:xfrm>
            <a:off x="3660775" y="2693988"/>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6"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0" name="Freeform 156"/>
          <p:cNvSpPr>
            <a:spLocks/>
          </p:cNvSpPr>
          <p:nvPr/>
        </p:nvSpPr>
        <p:spPr bwMode="auto">
          <a:xfrm>
            <a:off x="3663950" y="2671763"/>
            <a:ext cx="61913" cy="47625"/>
          </a:xfrm>
          <a:custGeom>
            <a:avLst/>
            <a:gdLst>
              <a:gd name="T0" fmla="*/ 2147483647 w 39"/>
              <a:gd name="T1" fmla="*/ 2147483647 h 30"/>
              <a:gd name="T2" fmla="*/ 2147483647 w 39"/>
              <a:gd name="T3" fmla="*/ 2147483647 h 30"/>
              <a:gd name="T4" fmla="*/ 2147483647 w 39"/>
              <a:gd name="T5" fmla="*/ 2147483647 h 30"/>
              <a:gd name="T6" fmla="*/ 0 w 39"/>
              <a:gd name="T7" fmla="*/ 2147483647 h 30"/>
              <a:gd name="T8" fmla="*/ 0 w 39"/>
              <a:gd name="T9" fmla="*/ 2147483647 h 30"/>
              <a:gd name="T10" fmla="*/ 2147483647 w 39"/>
              <a:gd name="T11" fmla="*/ 2147483647 h 30"/>
              <a:gd name="T12" fmla="*/ 2147483647 w 39"/>
              <a:gd name="T13" fmla="*/ 2147483647 h 30"/>
              <a:gd name="T14" fmla="*/ 2147483647 w 39"/>
              <a:gd name="T15" fmla="*/ 0 h 30"/>
              <a:gd name="T16" fmla="*/ 2147483647 w 39"/>
              <a:gd name="T17" fmla="*/ 2147483647 h 30"/>
              <a:gd name="T18" fmla="*/ 2147483647 w 39"/>
              <a:gd name="T19" fmla="*/ 2147483647 h 30"/>
              <a:gd name="T20" fmla="*/ 2147483647 w 39"/>
              <a:gd name="T21" fmla="*/ 2147483647 h 30"/>
              <a:gd name="T22" fmla="*/ 2147483647 w 39"/>
              <a:gd name="T23" fmla="*/ 2147483647 h 30"/>
              <a:gd name="T24" fmla="*/ 2147483647 w 39"/>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0"/>
              <a:gd name="T41" fmla="*/ 39 w 3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0">
                <a:moveTo>
                  <a:pt x="12" y="29"/>
                </a:moveTo>
                <a:lnTo>
                  <a:pt x="6" y="30"/>
                </a:lnTo>
                <a:lnTo>
                  <a:pt x="2" y="28"/>
                </a:lnTo>
                <a:lnTo>
                  <a:pt x="0" y="24"/>
                </a:lnTo>
                <a:lnTo>
                  <a:pt x="0" y="19"/>
                </a:lnTo>
                <a:lnTo>
                  <a:pt x="4" y="15"/>
                </a:lnTo>
                <a:lnTo>
                  <a:pt x="27" y="2"/>
                </a:lnTo>
                <a:lnTo>
                  <a:pt x="32" y="0"/>
                </a:lnTo>
                <a:lnTo>
                  <a:pt x="36" y="3"/>
                </a:lnTo>
                <a:lnTo>
                  <a:pt x="39" y="7"/>
                </a:lnTo>
                <a:lnTo>
                  <a:pt x="39" y="11"/>
                </a:lnTo>
                <a:lnTo>
                  <a:pt x="35" y="15"/>
                </a:lnTo>
                <a:lnTo>
                  <a:pt x="1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1" name="Freeform 157"/>
          <p:cNvSpPr>
            <a:spLocks/>
          </p:cNvSpPr>
          <p:nvPr/>
        </p:nvSpPr>
        <p:spPr bwMode="auto">
          <a:xfrm>
            <a:off x="3700463" y="2662238"/>
            <a:ext cx="42862" cy="36512"/>
          </a:xfrm>
          <a:custGeom>
            <a:avLst/>
            <a:gdLst>
              <a:gd name="T0" fmla="*/ 2147483647 w 27"/>
              <a:gd name="T1" fmla="*/ 2147483647 h 23"/>
              <a:gd name="T2" fmla="*/ 2147483647 w 27"/>
              <a:gd name="T3" fmla="*/ 2147483647 h 23"/>
              <a:gd name="T4" fmla="*/ 2147483647 w 27"/>
              <a:gd name="T5" fmla="*/ 2147483647 h 23"/>
              <a:gd name="T6" fmla="*/ 0 w 27"/>
              <a:gd name="T7" fmla="*/ 2147483647 h 23"/>
              <a:gd name="T8" fmla="*/ 0 w 27"/>
              <a:gd name="T9" fmla="*/ 2147483647 h 23"/>
              <a:gd name="T10" fmla="*/ 2147483647 w 27"/>
              <a:gd name="T11" fmla="*/ 2147483647 h 23"/>
              <a:gd name="T12" fmla="*/ 2147483647 w 27"/>
              <a:gd name="T13" fmla="*/ 2147483647 h 23"/>
              <a:gd name="T14" fmla="*/ 2147483647 w 27"/>
              <a:gd name="T15" fmla="*/ 0 h 23"/>
              <a:gd name="T16" fmla="*/ 2147483647 w 27"/>
              <a:gd name="T17" fmla="*/ 2147483647 h 23"/>
              <a:gd name="T18" fmla="*/ 2147483647 w 27"/>
              <a:gd name="T19" fmla="*/ 2147483647 h 23"/>
              <a:gd name="T20" fmla="*/ 2147483647 w 27"/>
              <a:gd name="T21" fmla="*/ 2147483647 h 23"/>
              <a:gd name="T22" fmla="*/ 2147483647 w 27"/>
              <a:gd name="T23" fmla="*/ 2147483647 h 23"/>
              <a:gd name="T24" fmla="*/ 2147483647 w 27"/>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3"/>
              <a:gd name="T41" fmla="*/ 27 w 2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3">
                <a:moveTo>
                  <a:pt x="12" y="21"/>
                </a:moveTo>
                <a:lnTo>
                  <a:pt x="8" y="23"/>
                </a:lnTo>
                <a:lnTo>
                  <a:pt x="2" y="21"/>
                </a:lnTo>
                <a:lnTo>
                  <a:pt x="0" y="16"/>
                </a:lnTo>
                <a:lnTo>
                  <a:pt x="0" y="12"/>
                </a:lnTo>
                <a:lnTo>
                  <a:pt x="4" y="8"/>
                </a:lnTo>
                <a:lnTo>
                  <a:pt x="15" y="1"/>
                </a:lnTo>
                <a:lnTo>
                  <a:pt x="19" y="0"/>
                </a:lnTo>
                <a:lnTo>
                  <a:pt x="24" y="1"/>
                </a:lnTo>
                <a:lnTo>
                  <a:pt x="27" y="6"/>
                </a:lnTo>
                <a:lnTo>
                  <a:pt x="27" y="10"/>
                </a:lnTo>
                <a:lnTo>
                  <a:pt x="23"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2" name="Freeform 158"/>
          <p:cNvSpPr>
            <a:spLocks/>
          </p:cNvSpPr>
          <p:nvPr/>
        </p:nvSpPr>
        <p:spPr bwMode="auto">
          <a:xfrm>
            <a:off x="3716338" y="2628900"/>
            <a:ext cx="82550" cy="58738"/>
          </a:xfrm>
          <a:custGeom>
            <a:avLst/>
            <a:gdLst>
              <a:gd name="T0" fmla="*/ 2147483647 w 52"/>
              <a:gd name="T1" fmla="*/ 2147483647 h 37"/>
              <a:gd name="T2" fmla="*/ 2147483647 w 52"/>
              <a:gd name="T3" fmla="*/ 2147483647 h 37"/>
              <a:gd name="T4" fmla="*/ 2147483647 w 52"/>
              <a:gd name="T5" fmla="*/ 2147483647 h 37"/>
              <a:gd name="T6" fmla="*/ 0 w 52"/>
              <a:gd name="T7" fmla="*/ 2147483647 h 37"/>
              <a:gd name="T8" fmla="*/ 2147483647 w 52"/>
              <a:gd name="T9" fmla="*/ 2147483647 h 37"/>
              <a:gd name="T10" fmla="*/ 2147483647 w 52"/>
              <a:gd name="T11" fmla="*/ 2147483647 h 37"/>
              <a:gd name="T12" fmla="*/ 2147483647 w 52"/>
              <a:gd name="T13" fmla="*/ 2147483647 h 37"/>
              <a:gd name="T14" fmla="*/ 2147483647 w 52"/>
              <a:gd name="T15" fmla="*/ 0 h 37"/>
              <a:gd name="T16" fmla="*/ 2147483647 w 52"/>
              <a:gd name="T17" fmla="*/ 2147483647 h 37"/>
              <a:gd name="T18" fmla="*/ 2147483647 w 52"/>
              <a:gd name="T19" fmla="*/ 2147483647 h 37"/>
              <a:gd name="T20" fmla="*/ 2147483647 w 52"/>
              <a:gd name="T21" fmla="*/ 2147483647 h 37"/>
              <a:gd name="T22" fmla="*/ 2147483647 w 52"/>
              <a:gd name="T23" fmla="*/ 2147483647 h 37"/>
              <a:gd name="T24" fmla="*/ 2147483647 w 52"/>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7"/>
              <a:gd name="T41" fmla="*/ 52 w 5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7">
                <a:moveTo>
                  <a:pt x="13" y="36"/>
                </a:moveTo>
                <a:lnTo>
                  <a:pt x="7" y="37"/>
                </a:lnTo>
                <a:lnTo>
                  <a:pt x="3" y="34"/>
                </a:lnTo>
                <a:lnTo>
                  <a:pt x="0" y="30"/>
                </a:lnTo>
                <a:lnTo>
                  <a:pt x="2" y="26"/>
                </a:lnTo>
                <a:lnTo>
                  <a:pt x="5" y="22"/>
                </a:lnTo>
                <a:lnTo>
                  <a:pt x="40" y="2"/>
                </a:lnTo>
                <a:lnTo>
                  <a:pt x="45" y="0"/>
                </a:lnTo>
                <a:lnTo>
                  <a:pt x="49" y="3"/>
                </a:lnTo>
                <a:lnTo>
                  <a:pt x="52" y="7"/>
                </a:lnTo>
                <a:lnTo>
                  <a:pt x="51" y="11"/>
                </a:lnTo>
                <a:lnTo>
                  <a:pt x="48" y="15"/>
                </a:lnTo>
                <a:lnTo>
                  <a:pt x="13"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3" name="Freeform 159"/>
          <p:cNvSpPr>
            <a:spLocks/>
          </p:cNvSpPr>
          <p:nvPr/>
        </p:nvSpPr>
        <p:spPr bwMode="auto">
          <a:xfrm>
            <a:off x="3773488" y="2605088"/>
            <a:ext cx="68262" cy="50800"/>
          </a:xfrm>
          <a:custGeom>
            <a:avLst/>
            <a:gdLst>
              <a:gd name="T0" fmla="*/ 2147483647 w 43"/>
              <a:gd name="T1" fmla="*/ 2147483647 h 32"/>
              <a:gd name="T2" fmla="*/ 2147483647 w 43"/>
              <a:gd name="T3" fmla="*/ 2147483647 h 32"/>
              <a:gd name="T4" fmla="*/ 2147483647 w 43"/>
              <a:gd name="T5" fmla="*/ 2147483647 h 32"/>
              <a:gd name="T6" fmla="*/ 0 w 43"/>
              <a:gd name="T7" fmla="*/ 2147483647 h 32"/>
              <a:gd name="T8" fmla="*/ 2147483647 w 43"/>
              <a:gd name="T9" fmla="*/ 2147483647 h 32"/>
              <a:gd name="T10" fmla="*/ 2147483647 w 43"/>
              <a:gd name="T11" fmla="*/ 2147483647 h 32"/>
              <a:gd name="T12" fmla="*/ 2147483647 w 43"/>
              <a:gd name="T13" fmla="*/ 2147483647 h 32"/>
              <a:gd name="T14" fmla="*/ 2147483647 w 43"/>
              <a:gd name="T15" fmla="*/ 0 h 32"/>
              <a:gd name="T16" fmla="*/ 2147483647 w 43"/>
              <a:gd name="T17" fmla="*/ 2147483647 h 32"/>
              <a:gd name="T18" fmla="*/ 2147483647 w 43"/>
              <a:gd name="T19" fmla="*/ 2147483647 h 32"/>
              <a:gd name="T20" fmla="*/ 2147483647 w 43"/>
              <a:gd name="T21" fmla="*/ 2147483647 h 32"/>
              <a:gd name="T22" fmla="*/ 2147483647 w 43"/>
              <a:gd name="T23" fmla="*/ 2147483647 h 32"/>
              <a:gd name="T24" fmla="*/ 2147483647 w 43"/>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2"/>
              <a:gd name="T41" fmla="*/ 43 w 4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2">
                <a:moveTo>
                  <a:pt x="12" y="30"/>
                </a:moveTo>
                <a:lnTo>
                  <a:pt x="7" y="32"/>
                </a:lnTo>
                <a:lnTo>
                  <a:pt x="2" y="29"/>
                </a:lnTo>
                <a:lnTo>
                  <a:pt x="0" y="25"/>
                </a:lnTo>
                <a:lnTo>
                  <a:pt x="1" y="19"/>
                </a:lnTo>
                <a:lnTo>
                  <a:pt x="4" y="17"/>
                </a:lnTo>
                <a:lnTo>
                  <a:pt x="31" y="2"/>
                </a:lnTo>
                <a:lnTo>
                  <a:pt x="36" y="0"/>
                </a:lnTo>
                <a:lnTo>
                  <a:pt x="41" y="3"/>
                </a:lnTo>
                <a:lnTo>
                  <a:pt x="43" y="7"/>
                </a:lnTo>
                <a:lnTo>
                  <a:pt x="42" y="13"/>
                </a:lnTo>
                <a:lnTo>
                  <a:pt x="39" y="15"/>
                </a:lnTo>
                <a:lnTo>
                  <a:pt x="12"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4" name="Freeform 160"/>
          <p:cNvSpPr>
            <a:spLocks/>
          </p:cNvSpPr>
          <p:nvPr/>
        </p:nvSpPr>
        <p:spPr bwMode="auto">
          <a:xfrm>
            <a:off x="3816350" y="2590800"/>
            <a:ext cx="49213" cy="41275"/>
          </a:xfrm>
          <a:custGeom>
            <a:avLst/>
            <a:gdLst>
              <a:gd name="T0" fmla="*/ 2147483647 w 31"/>
              <a:gd name="T1" fmla="*/ 2147483647 h 26"/>
              <a:gd name="T2" fmla="*/ 2147483647 w 31"/>
              <a:gd name="T3" fmla="*/ 2147483647 h 26"/>
              <a:gd name="T4" fmla="*/ 2147483647 w 31"/>
              <a:gd name="T5" fmla="*/ 2147483647 h 26"/>
              <a:gd name="T6" fmla="*/ 0 w 31"/>
              <a:gd name="T7" fmla="*/ 2147483647 h 26"/>
              <a:gd name="T8" fmla="*/ 0 w 31"/>
              <a:gd name="T9" fmla="*/ 2147483647 h 26"/>
              <a:gd name="T10" fmla="*/ 2147483647 w 31"/>
              <a:gd name="T11" fmla="*/ 2147483647 h 26"/>
              <a:gd name="T12" fmla="*/ 2147483647 w 31"/>
              <a:gd name="T13" fmla="*/ 2147483647 h 26"/>
              <a:gd name="T14" fmla="*/ 2147483647 w 31"/>
              <a:gd name="T15" fmla="*/ 0 h 26"/>
              <a:gd name="T16" fmla="*/ 2147483647 w 31"/>
              <a:gd name="T17" fmla="*/ 2147483647 h 26"/>
              <a:gd name="T18" fmla="*/ 2147483647 w 31"/>
              <a:gd name="T19" fmla="*/ 2147483647 h 26"/>
              <a:gd name="T20" fmla="*/ 2147483647 w 31"/>
              <a:gd name="T21" fmla="*/ 2147483647 h 26"/>
              <a:gd name="T22" fmla="*/ 2147483647 w 31"/>
              <a:gd name="T23" fmla="*/ 2147483647 h 26"/>
              <a:gd name="T24" fmla="*/ 2147483647 w 31"/>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6"/>
              <a:gd name="T41" fmla="*/ 31 w 31"/>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6">
                <a:moveTo>
                  <a:pt x="12" y="24"/>
                </a:moveTo>
                <a:lnTo>
                  <a:pt x="8" y="26"/>
                </a:lnTo>
                <a:lnTo>
                  <a:pt x="3" y="24"/>
                </a:lnTo>
                <a:lnTo>
                  <a:pt x="0" y="19"/>
                </a:lnTo>
                <a:lnTo>
                  <a:pt x="0" y="15"/>
                </a:lnTo>
                <a:lnTo>
                  <a:pt x="4" y="11"/>
                </a:lnTo>
                <a:lnTo>
                  <a:pt x="19" y="1"/>
                </a:lnTo>
                <a:lnTo>
                  <a:pt x="23" y="0"/>
                </a:lnTo>
                <a:lnTo>
                  <a:pt x="28" y="1"/>
                </a:lnTo>
                <a:lnTo>
                  <a:pt x="31" y="7"/>
                </a:lnTo>
                <a:lnTo>
                  <a:pt x="31" y="11"/>
                </a:lnTo>
                <a:lnTo>
                  <a:pt x="27" y="15"/>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5" name="Freeform 161"/>
          <p:cNvSpPr>
            <a:spLocks/>
          </p:cNvSpPr>
          <p:nvPr/>
        </p:nvSpPr>
        <p:spPr bwMode="auto">
          <a:xfrm>
            <a:off x="3840163" y="2586038"/>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3" y="18"/>
                </a:lnTo>
                <a:lnTo>
                  <a:pt x="0" y="14"/>
                </a:lnTo>
                <a:lnTo>
                  <a:pt x="0" y="8"/>
                </a:lnTo>
                <a:lnTo>
                  <a:pt x="4" y="4"/>
                </a:lnTo>
                <a:lnTo>
                  <a:pt x="8" y="1"/>
                </a:lnTo>
                <a:lnTo>
                  <a:pt x="12" y="0"/>
                </a:lnTo>
                <a:lnTo>
                  <a:pt x="18" y="1"/>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6" name="Freeform 162"/>
          <p:cNvSpPr>
            <a:spLocks/>
          </p:cNvSpPr>
          <p:nvPr/>
        </p:nvSpPr>
        <p:spPr bwMode="auto">
          <a:xfrm>
            <a:off x="3846513" y="2527300"/>
            <a:ext cx="125412" cy="84138"/>
          </a:xfrm>
          <a:custGeom>
            <a:avLst/>
            <a:gdLst>
              <a:gd name="T0" fmla="*/ 2147483647 w 79"/>
              <a:gd name="T1" fmla="*/ 2147483647 h 53"/>
              <a:gd name="T2" fmla="*/ 2147483647 w 79"/>
              <a:gd name="T3" fmla="*/ 2147483647 h 53"/>
              <a:gd name="T4" fmla="*/ 2147483647 w 79"/>
              <a:gd name="T5" fmla="*/ 2147483647 h 53"/>
              <a:gd name="T6" fmla="*/ 0 w 79"/>
              <a:gd name="T7" fmla="*/ 2147483647 h 53"/>
              <a:gd name="T8" fmla="*/ 2147483647 w 79"/>
              <a:gd name="T9" fmla="*/ 2147483647 h 53"/>
              <a:gd name="T10" fmla="*/ 2147483647 w 79"/>
              <a:gd name="T11" fmla="*/ 2147483647 h 53"/>
              <a:gd name="T12" fmla="*/ 2147483647 w 79"/>
              <a:gd name="T13" fmla="*/ 2147483647 h 53"/>
              <a:gd name="T14" fmla="*/ 2147483647 w 79"/>
              <a:gd name="T15" fmla="*/ 0 h 53"/>
              <a:gd name="T16" fmla="*/ 2147483647 w 79"/>
              <a:gd name="T17" fmla="*/ 2147483647 h 53"/>
              <a:gd name="T18" fmla="*/ 2147483647 w 79"/>
              <a:gd name="T19" fmla="*/ 2147483647 h 53"/>
              <a:gd name="T20" fmla="*/ 2147483647 w 79"/>
              <a:gd name="T21" fmla="*/ 2147483647 h 53"/>
              <a:gd name="T22" fmla="*/ 2147483647 w 79"/>
              <a:gd name="T23" fmla="*/ 2147483647 h 53"/>
              <a:gd name="T24" fmla="*/ 2147483647 w 79"/>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53"/>
              <a:gd name="T41" fmla="*/ 79 w 7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53">
                <a:moveTo>
                  <a:pt x="12" y="52"/>
                </a:moveTo>
                <a:lnTo>
                  <a:pt x="7" y="53"/>
                </a:lnTo>
                <a:lnTo>
                  <a:pt x="3" y="51"/>
                </a:lnTo>
                <a:lnTo>
                  <a:pt x="0" y="47"/>
                </a:lnTo>
                <a:lnTo>
                  <a:pt x="1" y="43"/>
                </a:lnTo>
                <a:lnTo>
                  <a:pt x="4" y="38"/>
                </a:lnTo>
                <a:lnTo>
                  <a:pt x="66" y="2"/>
                </a:lnTo>
                <a:lnTo>
                  <a:pt x="72" y="0"/>
                </a:lnTo>
                <a:lnTo>
                  <a:pt x="76" y="3"/>
                </a:lnTo>
                <a:lnTo>
                  <a:pt x="79" y="7"/>
                </a:lnTo>
                <a:lnTo>
                  <a:pt x="77" y="11"/>
                </a:lnTo>
                <a:lnTo>
                  <a:pt x="75" y="15"/>
                </a:lnTo>
                <a:lnTo>
                  <a:pt x="12"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7" name="Freeform 163"/>
          <p:cNvSpPr>
            <a:spLocks/>
          </p:cNvSpPr>
          <p:nvPr/>
        </p:nvSpPr>
        <p:spPr bwMode="auto">
          <a:xfrm>
            <a:off x="3944938" y="2519363"/>
            <a:ext cx="39687" cy="34925"/>
          </a:xfrm>
          <a:custGeom>
            <a:avLst/>
            <a:gdLst>
              <a:gd name="T0" fmla="*/ 2147483647 w 25"/>
              <a:gd name="T1" fmla="*/ 2147483647 h 22"/>
              <a:gd name="T2" fmla="*/ 2147483647 w 25"/>
              <a:gd name="T3" fmla="*/ 2147483647 h 22"/>
              <a:gd name="T4" fmla="*/ 2147483647 w 25"/>
              <a:gd name="T5" fmla="*/ 2147483647 h 22"/>
              <a:gd name="T6" fmla="*/ 0 w 25"/>
              <a:gd name="T7" fmla="*/ 2147483647 h 22"/>
              <a:gd name="T8" fmla="*/ 0 w 25"/>
              <a:gd name="T9" fmla="*/ 2147483647 h 22"/>
              <a:gd name="T10" fmla="*/ 2147483647 w 25"/>
              <a:gd name="T11" fmla="*/ 2147483647 h 22"/>
              <a:gd name="T12" fmla="*/ 2147483647 w 25"/>
              <a:gd name="T13" fmla="*/ 2147483647 h 22"/>
              <a:gd name="T14" fmla="*/ 2147483647 w 25"/>
              <a:gd name="T15" fmla="*/ 0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3" y="20"/>
                </a:moveTo>
                <a:lnTo>
                  <a:pt x="9" y="22"/>
                </a:lnTo>
                <a:lnTo>
                  <a:pt x="3" y="20"/>
                </a:lnTo>
                <a:lnTo>
                  <a:pt x="0" y="16"/>
                </a:lnTo>
                <a:lnTo>
                  <a:pt x="0" y="11"/>
                </a:lnTo>
                <a:lnTo>
                  <a:pt x="4" y="7"/>
                </a:lnTo>
                <a:lnTo>
                  <a:pt x="13" y="1"/>
                </a:lnTo>
                <a:lnTo>
                  <a:pt x="17" y="0"/>
                </a:lnTo>
                <a:lnTo>
                  <a:pt x="22" y="1"/>
                </a:lnTo>
                <a:lnTo>
                  <a:pt x="25" y="5"/>
                </a:lnTo>
                <a:lnTo>
                  <a:pt x="25" y="11"/>
                </a:lnTo>
                <a:lnTo>
                  <a:pt x="21" y="15"/>
                </a:lnTo>
                <a:lnTo>
                  <a:pt x="13"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8" name="Freeform 164"/>
          <p:cNvSpPr>
            <a:spLocks/>
          </p:cNvSpPr>
          <p:nvPr/>
        </p:nvSpPr>
        <p:spPr bwMode="auto">
          <a:xfrm>
            <a:off x="3959225" y="2470150"/>
            <a:ext cx="106363" cy="74613"/>
          </a:xfrm>
          <a:custGeom>
            <a:avLst/>
            <a:gdLst>
              <a:gd name="T0" fmla="*/ 2147483647 w 67"/>
              <a:gd name="T1" fmla="*/ 2147483647 h 47"/>
              <a:gd name="T2" fmla="*/ 2147483647 w 67"/>
              <a:gd name="T3" fmla="*/ 2147483647 h 47"/>
              <a:gd name="T4" fmla="*/ 2147483647 w 67"/>
              <a:gd name="T5" fmla="*/ 2147483647 h 47"/>
              <a:gd name="T6" fmla="*/ 0 w 67"/>
              <a:gd name="T7" fmla="*/ 2147483647 h 47"/>
              <a:gd name="T8" fmla="*/ 0 w 67"/>
              <a:gd name="T9" fmla="*/ 2147483647 h 47"/>
              <a:gd name="T10" fmla="*/ 2147483647 w 67"/>
              <a:gd name="T11" fmla="*/ 2147483647 h 47"/>
              <a:gd name="T12" fmla="*/ 2147483647 w 67"/>
              <a:gd name="T13" fmla="*/ 2147483647 h 47"/>
              <a:gd name="T14" fmla="*/ 2147483647 w 67"/>
              <a:gd name="T15" fmla="*/ 0 h 47"/>
              <a:gd name="T16" fmla="*/ 2147483647 w 67"/>
              <a:gd name="T17" fmla="*/ 2147483647 h 47"/>
              <a:gd name="T18" fmla="*/ 2147483647 w 67"/>
              <a:gd name="T19" fmla="*/ 2147483647 h 47"/>
              <a:gd name="T20" fmla="*/ 2147483647 w 67"/>
              <a:gd name="T21" fmla="*/ 2147483647 h 47"/>
              <a:gd name="T22" fmla="*/ 2147483647 w 67"/>
              <a:gd name="T23" fmla="*/ 2147483647 h 47"/>
              <a:gd name="T24" fmla="*/ 2147483647 w 67"/>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47"/>
              <a:gd name="T41" fmla="*/ 67 w 67"/>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47">
                <a:moveTo>
                  <a:pt x="12" y="46"/>
                </a:moveTo>
                <a:lnTo>
                  <a:pt x="6" y="47"/>
                </a:lnTo>
                <a:lnTo>
                  <a:pt x="2" y="46"/>
                </a:lnTo>
                <a:lnTo>
                  <a:pt x="0" y="41"/>
                </a:lnTo>
                <a:lnTo>
                  <a:pt x="0" y="36"/>
                </a:lnTo>
                <a:lnTo>
                  <a:pt x="4" y="32"/>
                </a:lnTo>
                <a:lnTo>
                  <a:pt x="55" y="1"/>
                </a:lnTo>
                <a:lnTo>
                  <a:pt x="61" y="0"/>
                </a:lnTo>
                <a:lnTo>
                  <a:pt x="65" y="1"/>
                </a:lnTo>
                <a:lnTo>
                  <a:pt x="67" y="7"/>
                </a:lnTo>
                <a:lnTo>
                  <a:pt x="67" y="11"/>
                </a:lnTo>
                <a:lnTo>
                  <a:pt x="63" y="15"/>
                </a:lnTo>
                <a:lnTo>
                  <a:pt x="1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9" name="Freeform 165"/>
          <p:cNvSpPr>
            <a:spLocks/>
          </p:cNvSpPr>
          <p:nvPr/>
        </p:nvSpPr>
        <p:spPr bwMode="auto">
          <a:xfrm>
            <a:off x="4040188" y="2435225"/>
            <a:ext cx="82550" cy="60325"/>
          </a:xfrm>
          <a:custGeom>
            <a:avLst/>
            <a:gdLst>
              <a:gd name="T0" fmla="*/ 2147483647 w 52"/>
              <a:gd name="T1" fmla="*/ 2147483647 h 38"/>
              <a:gd name="T2" fmla="*/ 2147483647 w 52"/>
              <a:gd name="T3" fmla="*/ 2147483647 h 38"/>
              <a:gd name="T4" fmla="*/ 2147483647 w 52"/>
              <a:gd name="T5" fmla="*/ 2147483647 h 38"/>
              <a:gd name="T6" fmla="*/ 0 w 52"/>
              <a:gd name="T7" fmla="*/ 2147483647 h 38"/>
              <a:gd name="T8" fmla="*/ 0 w 52"/>
              <a:gd name="T9" fmla="*/ 2147483647 h 38"/>
              <a:gd name="T10" fmla="*/ 2147483647 w 52"/>
              <a:gd name="T11" fmla="*/ 2147483647 h 38"/>
              <a:gd name="T12" fmla="*/ 2147483647 w 52"/>
              <a:gd name="T13" fmla="*/ 2147483647 h 38"/>
              <a:gd name="T14" fmla="*/ 2147483647 w 52"/>
              <a:gd name="T15" fmla="*/ 0 h 38"/>
              <a:gd name="T16" fmla="*/ 2147483647 w 52"/>
              <a:gd name="T17" fmla="*/ 2147483647 h 38"/>
              <a:gd name="T18" fmla="*/ 2147483647 w 52"/>
              <a:gd name="T19" fmla="*/ 2147483647 h 38"/>
              <a:gd name="T20" fmla="*/ 2147483647 w 52"/>
              <a:gd name="T21" fmla="*/ 2147483647 h 38"/>
              <a:gd name="T22" fmla="*/ 2147483647 w 52"/>
              <a:gd name="T23" fmla="*/ 2147483647 h 38"/>
              <a:gd name="T24" fmla="*/ 2147483647 w 52"/>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8"/>
              <a:gd name="T41" fmla="*/ 52 w 52"/>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8">
                <a:moveTo>
                  <a:pt x="12" y="37"/>
                </a:moveTo>
                <a:lnTo>
                  <a:pt x="8" y="38"/>
                </a:lnTo>
                <a:lnTo>
                  <a:pt x="3" y="37"/>
                </a:lnTo>
                <a:lnTo>
                  <a:pt x="0" y="31"/>
                </a:lnTo>
                <a:lnTo>
                  <a:pt x="0" y="27"/>
                </a:lnTo>
                <a:lnTo>
                  <a:pt x="4" y="23"/>
                </a:lnTo>
                <a:lnTo>
                  <a:pt x="40" y="1"/>
                </a:lnTo>
                <a:lnTo>
                  <a:pt x="44" y="0"/>
                </a:lnTo>
                <a:lnTo>
                  <a:pt x="49" y="1"/>
                </a:lnTo>
                <a:lnTo>
                  <a:pt x="52" y="7"/>
                </a:lnTo>
                <a:lnTo>
                  <a:pt x="52" y="11"/>
                </a:lnTo>
                <a:lnTo>
                  <a:pt x="48" y="15"/>
                </a:lnTo>
                <a:lnTo>
                  <a:pt x="12"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0" name="Freeform 166"/>
          <p:cNvSpPr>
            <a:spLocks/>
          </p:cNvSpPr>
          <p:nvPr/>
        </p:nvSpPr>
        <p:spPr bwMode="auto">
          <a:xfrm>
            <a:off x="4095750" y="2422525"/>
            <a:ext cx="46038" cy="38100"/>
          </a:xfrm>
          <a:custGeom>
            <a:avLst/>
            <a:gdLst>
              <a:gd name="T0" fmla="*/ 2147483647 w 29"/>
              <a:gd name="T1" fmla="*/ 2147483647 h 24"/>
              <a:gd name="T2" fmla="*/ 2147483647 w 29"/>
              <a:gd name="T3" fmla="*/ 2147483647 h 24"/>
              <a:gd name="T4" fmla="*/ 2147483647 w 29"/>
              <a:gd name="T5" fmla="*/ 2147483647 h 24"/>
              <a:gd name="T6" fmla="*/ 0 w 29"/>
              <a:gd name="T7" fmla="*/ 2147483647 h 24"/>
              <a:gd name="T8" fmla="*/ 0 w 29"/>
              <a:gd name="T9" fmla="*/ 2147483647 h 24"/>
              <a:gd name="T10" fmla="*/ 2147483647 w 29"/>
              <a:gd name="T11" fmla="*/ 2147483647 h 24"/>
              <a:gd name="T12" fmla="*/ 2147483647 w 29"/>
              <a:gd name="T13" fmla="*/ 2147483647 h 24"/>
              <a:gd name="T14" fmla="*/ 2147483647 w 29"/>
              <a:gd name="T15" fmla="*/ 0 h 24"/>
              <a:gd name="T16" fmla="*/ 2147483647 w 29"/>
              <a:gd name="T17" fmla="*/ 2147483647 h 24"/>
              <a:gd name="T18" fmla="*/ 2147483647 w 29"/>
              <a:gd name="T19" fmla="*/ 2147483647 h 24"/>
              <a:gd name="T20" fmla="*/ 2147483647 w 29"/>
              <a:gd name="T21" fmla="*/ 2147483647 h 24"/>
              <a:gd name="T22" fmla="*/ 2147483647 w 29"/>
              <a:gd name="T23" fmla="*/ 2147483647 h 24"/>
              <a:gd name="T24" fmla="*/ 2147483647 w 29"/>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13" y="23"/>
                </a:moveTo>
                <a:lnTo>
                  <a:pt x="9" y="24"/>
                </a:lnTo>
                <a:lnTo>
                  <a:pt x="3" y="23"/>
                </a:lnTo>
                <a:lnTo>
                  <a:pt x="0" y="19"/>
                </a:lnTo>
                <a:lnTo>
                  <a:pt x="0" y="13"/>
                </a:lnTo>
                <a:lnTo>
                  <a:pt x="5" y="9"/>
                </a:lnTo>
                <a:lnTo>
                  <a:pt x="17" y="1"/>
                </a:lnTo>
                <a:lnTo>
                  <a:pt x="21" y="0"/>
                </a:lnTo>
                <a:lnTo>
                  <a:pt x="26" y="1"/>
                </a:lnTo>
                <a:lnTo>
                  <a:pt x="29" y="5"/>
                </a:lnTo>
                <a:lnTo>
                  <a:pt x="29" y="11"/>
                </a:lnTo>
                <a:lnTo>
                  <a:pt x="25" y="15"/>
                </a:lnTo>
                <a:lnTo>
                  <a:pt x="13"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1" name="Freeform 167"/>
          <p:cNvSpPr>
            <a:spLocks/>
          </p:cNvSpPr>
          <p:nvPr/>
        </p:nvSpPr>
        <p:spPr bwMode="auto">
          <a:xfrm>
            <a:off x="4116388" y="2413000"/>
            <a:ext cx="39687" cy="34925"/>
          </a:xfrm>
          <a:custGeom>
            <a:avLst/>
            <a:gdLst>
              <a:gd name="T0" fmla="*/ 2147483647 w 25"/>
              <a:gd name="T1" fmla="*/ 2147483647 h 22"/>
              <a:gd name="T2" fmla="*/ 2147483647 w 25"/>
              <a:gd name="T3" fmla="*/ 2147483647 h 22"/>
              <a:gd name="T4" fmla="*/ 2147483647 w 25"/>
              <a:gd name="T5" fmla="*/ 2147483647 h 22"/>
              <a:gd name="T6" fmla="*/ 0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0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2"/>
              <a:gd name="T41" fmla="*/ 25 w 2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2">
                <a:moveTo>
                  <a:pt x="12" y="21"/>
                </a:moveTo>
                <a:lnTo>
                  <a:pt x="6" y="22"/>
                </a:lnTo>
                <a:lnTo>
                  <a:pt x="2" y="19"/>
                </a:lnTo>
                <a:lnTo>
                  <a:pt x="0" y="15"/>
                </a:lnTo>
                <a:lnTo>
                  <a:pt x="1" y="11"/>
                </a:lnTo>
                <a:lnTo>
                  <a:pt x="4" y="7"/>
                </a:lnTo>
                <a:lnTo>
                  <a:pt x="13" y="2"/>
                </a:lnTo>
                <a:lnTo>
                  <a:pt x="19" y="0"/>
                </a:lnTo>
                <a:lnTo>
                  <a:pt x="23" y="3"/>
                </a:lnTo>
                <a:lnTo>
                  <a:pt x="25" y="7"/>
                </a:lnTo>
                <a:lnTo>
                  <a:pt x="24" y="11"/>
                </a:lnTo>
                <a:lnTo>
                  <a:pt x="21" y="15"/>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2" name="Freeform 168"/>
          <p:cNvSpPr>
            <a:spLocks/>
          </p:cNvSpPr>
          <p:nvPr/>
        </p:nvSpPr>
        <p:spPr bwMode="auto">
          <a:xfrm>
            <a:off x="4130675" y="2333625"/>
            <a:ext cx="150813" cy="106363"/>
          </a:xfrm>
          <a:custGeom>
            <a:avLst/>
            <a:gdLst>
              <a:gd name="T0" fmla="*/ 2147483647 w 95"/>
              <a:gd name="T1" fmla="*/ 2147483647 h 67"/>
              <a:gd name="T2" fmla="*/ 2147483647 w 95"/>
              <a:gd name="T3" fmla="*/ 2147483647 h 67"/>
              <a:gd name="T4" fmla="*/ 2147483647 w 95"/>
              <a:gd name="T5" fmla="*/ 2147483647 h 67"/>
              <a:gd name="T6" fmla="*/ 0 w 95"/>
              <a:gd name="T7" fmla="*/ 2147483647 h 67"/>
              <a:gd name="T8" fmla="*/ 0 w 95"/>
              <a:gd name="T9" fmla="*/ 2147483647 h 67"/>
              <a:gd name="T10" fmla="*/ 2147483647 w 95"/>
              <a:gd name="T11" fmla="*/ 2147483647 h 67"/>
              <a:gd name="T12" fmla="*/ 2147483647 w 95"/>
              <a:gd name="T13" fmla="*/ 2147483647 h 67"/>
              <a:gd name="T14" fmla="*/ 2147483647 w 95"/>
              <a:gd name="T15" fmla="*/ 0 h 67"/>
              <a:gd name="T16" fmla="*/ 2147483647 w 95"/>
              <a:gd name="T17" fmla="*/ 2147483647 h 67"/>
              <a:gd name="T18" fmla="*/ 2147483647 w 95"/>
              <a:gd name="T19" fmla="*/ 2147483647 h 67"/>
              <a:gd name="T20" fmla="*/ 2147483647 w 95"/>
              <a:gd name="T21" fmla="*/ 2147483647 h 67"/>
              <a:gd name="T22" fmla="*/ 2147483647 w 95"/>
              <a:gd name="T23" fmla="*/ 2147483647 h 67"/>
              <a:gd name="T24" fmla="*/ 2147483647 w 95"/>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7"/>
              <a:gd name="T41" fmla="*/ 95 w 9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7">
                <a:moveTo>
                  <a:pt x="12" y="65"/>
                </a:moveTo>
                <a:lnTo>
                  <a:pt x="8" y="67"/>
                </a:lnTo>
                <a:lnTo>
                  <a:pt x="3" y="65"/>
                </a:lnTo>
                <a:lnTo>
                  <a:pt x="0" y="61"/>
                </a:lnTo>
                <a:lnTo>
                  <a:pt x="0" y="56"/>
                </a:lnTo>
                <a:lnTo>
                  <a:pt x="4" y="52"/>
                </a:lnTo>
                <a:lnTo>
                  <a:pt x="83" y="2"/>
                </a:lnTo>
                <a:lnTo>
                  <a:pt x="87" y="0"/>
                </a:lnTo>
                <a:lnTo>
                  <a:pt x="93" y="2"/>
                </a:lnTo>
                <a:lnTo>
                  <a:pt x="95" y="6"/>
                </a:lnTo>
                <a:lnTo>
                  <a:pt x="95" y="11"/>
                </a:lnTo>
                <a:lnTo>
                  <a:pt x="91" y="15"/>
                </a:lnTo>
                <a:lnTo>
                  <a:pt x="12" y="6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3" name="Freeform 169"/>
          <p:cNvSpPr>
            <a:spLocks/>
          </p:cNvSpPr>
          <p:nvPr/>
        </p:nvSpPr>
        <p:spPr bwMode="auto">
          <a:xfrm>
            <a:off x="4256088" y="2325688"/>
            <a:ext cx="38100" cy="34925"/>
          </a:xfrm>
          <a:custGeom>
            <a:avLst/>
            <a:gdLst>
              <a:gd name="T0" fmla="*/ 2147483647 w 24"/>
              <a:gd name="T1" fmla="*/ 2147483647 h 22"/>
              <a:gd name="T2" fmla="*/ 2147483647 w 24"/>
              <a:gd name="T3" fmla="*/ 2147483647 h 22"/>
              <a:gd name="T4" fmla="*/ 2147483647 w 24"/>
              <a:gd name="T5" fmla="*/ 2147483647 h 22"/>
              <a:gd name="T6" fmla="*/ 0 w 24"/>
              <a:gd name="T7" fmla="*/ 2147483647 h 22"/>
              <a:gd name="T8" fmla="*/ 0 w 24"/>
              <a:gd name="T9" fmla="*/ 2147483647 h 22"/>
              <a:gd name="T10" fmla="*/ 2147483647 w 24"/>
              <a:gd name="T11" fmla="*/ 2147483647 h 22"/>
              <a:gd name="T12" fmla="*/ 2147483647 w 24"/>
              <a:gd name="T13" fmla="*/ 2147483647 h 22"/>
              <a:gd name="T14" fmla="*/ 2147483647 w 24"/>
              <a:gd name="T15" fmla="*/ 0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2"/>
              <a:gd name="T41" fmla="*/ 24 w 2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2">
                <a:moveTo>
                  <a:pt x="12" y="20"/>
                </a:moveTo>
                <a:lnTo>
                  <a:pt x="8" y="22"/>
                </a:lnTo>
                <a:lnTo>
                  <a:pt x="3" y="20"/>
                </a:lnTo>
                <a:lnTo>
                  <a:pt x="0" y="16"/>
                </a:lnTo>
                <a:lnTo>
                  <a:pt x="0" y="11"/>
                </a:lnTo>
                <a:lnTo>
                  <a:pt x="4" y="7"/>
                </a:lnTo>
                <a:lnTo>
                  <a:pt x="12" y="1"/>
                </a:lnTo>
                <a:lnTo>
                  <a:pt x="16" y="0"/>
                </a:lnTo>
                <a:lnTo>
                  <a:pt x="22" y="1"/>
                </a:lnTo>
                <a:lnTo>
                  <a:pt x="24" y="5"/>
                </a:lnTo>
                <a:lnTo>
                  <a:pt x="24" y="11"/>
                </a:lnTo>
                <a:lnTo>
                  <a:pt x="20" y="15"/>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4" name="Freeform 170"/>
          <p:cNvSpPr>
            <a:spLocks/>
          </p:cNvSpPr>
          <p:nvPr/>
        </p:nvSpPr>
        <p:spPr bwMode="auto">
          <a:xfrm>
            <a:off x="4268788" y="2319338"/>
            <a:ext cx="34925" cy="31750"/>
          </a:xfrm>
          <a:custGeom>
            <a:avLst/>
            <a:gdLst>
              <a:gd name="T0" fmla="*/ 2147483647 w 22"/>
              <a:gd name="T1" fmla="*/ 2147483647 h 20"/>
              <a:gd name="T2" fmla="*/ 2147483647 w 22"/>
              <a:gd name="T3" fmla="*/ 2147483647 h 20"/>
              <a:gd name="T4" fmla="*/ 2147483647 w 22"/>
              <a:gd name="T5" fmla="*/ 2147483647 h 20"/>
              <a:gd name="T6" fmla="*/ 0 w 22"/>
              <a:gd name="T7" fmla="*/ 2147483647 h 20"/>
              <a:gd name="T8" fmla="*/ 0 w 22"/>
              <a:gd name="T9" fmla="*/ 2147483647 h 20"/>
              <a:gd name="T10" fmla="*/ 2147483647 w 22"/>
              <a:gd name="T11" fmla="*/ 2147483647 h 20"/>
              <a:gd name="T12" fmla="*/ 2147483647 w 22"/>
              <a:gd name="T13" fmla="*/ 2147483647 h 20"/>
              <a:gd name="T14" fmla="*/ 2147483647 w 22"/>
              <a:gd name="T15" fmla="*/ 0 h 20"/>
              <a:gd name="T16" fmla="*/ 2147483647 w 22"/>
              <a:gd name="T17" fmla="*/ 2147483647 h 20"/>
              <a:gd name="T18" fmla="*/ 2147483647 w 22"/>
              <a:gd name="T19" fmla="*/ 2147483647 h 20"/>
              <a:gd name="T20" fmla="*/ 2147483647 w 22"/>
              <a:gd name="T21" fmla="*/ 2147483647 h 20"/>
              <a:gd name="T22" fmla="*/ 2147483647 w 22"/>
              <a:gd name="T23" fmla="*/ 2147483647 h 20"/>
              <a:gd name="T24" fmla="*/ 2147483647 w 22"/>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4" y="19"/>
                </a:moveTo>
                <a:lnTo>
                  <a:pt x="8" y="20"/>
                </a:lnTo>
                <a:lnTo>
                  <a:pt x="4" y="19"/>
                </a:lnTo>
                <a:lnTo>
                  <a:pt x="0" y="15"/>
                </a:lnTo>
                <a:lnTo>
                  <a:pt x="0" y="9"/>
                </a:lnTo>
                <a:lnTo>
                  <a:pt x="3" y="5"/>
                </a:lnTo>
                <a:lnTo>
                  <a:pt x="8" y="1"/>
                </a:lnTo>
                <a:lnTo>
                  <a:pt x="14" y="0"/>
                </a:lnTo>
                <a:lnTo>
                  <a:pt x="18" y="1"/>
                </a:lnTo>
                <a:lnTo>
                  <a:pt x="22" y="5"/>
                </a:lnTo>
                <a:lnTo>
                  <a:pt x="22" y="11"/>
                </a:lnTo>
                <a:lnTo>
                  <a:pt x="19" y="15"/>
                </a:lnTo>
                <a:lnTo>
                  <a:pt x="14"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5" name="Freeform 171"/>
          <p:cNvSpPr>
            <a:spLocks/>
          </p:cNvSpPr>
          <p:nvPr/>
        </p:nvSpPr>
        <p:spPr bwMode="auto">
          <a:xfrm>
            <a:off x="4278313" y="23161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9"/>
                </a:lnTo>
                <a:lnTo>
                  <a:pt x="19" y="13"/>
                </a:lnTo>
                <a:lnTo>
                  <a:pt x="14" y="17"/>
                </a:lnTo>
                <a:lnTo>
                  <a:pt x="1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6" name="Freeform 172"/>
          <p:cNvSpPr>
            <a:spLocks/>
          </p:cNvSpPr>
          <p:nvPr/>
        </p:nvSpPr>
        <p:spPr bwMode="auto">
          <a:xfrm>
            <a:off x="4284663" y="2297113"/>
            <a:ext cx="55562" cy="46037"/>
          </a:xfrm>
          <a:custGeom>
            <a:avLst/>
            <a:gdLst>
              <a:gd name="T0" fmla="*/ 2147483647 w 35"/>
              <a:gd name="T1" fmla="*/ 2147483647 h 29"/>
              <a:gd name="T2" fmla="*/ 2147483647 w 35"/>
              <a:gd name="T3" fmla="*/ 2147483647 h 29"/>
              <a:gd name="T4" fmla="*/ 2147483647 w 35"/>
              <a:gd name="T5" fmla="*/ 2147483647 h 29"/>
              <a:gd name="T6" fmla="*/ 0 w 35"/>
              <a:gd name="T7" fmla="*/ 2147483647 h 29"/>
              <a:gd name="T8" fmla="*/ 0 w 35"/>
              <a:gd name="T9" fmla="*/ 2147483647 h 29"/>
              <a:gd name="T10" fmla="*/ 2147483647 w 35"/>
              <a:gd name="T11" fmla="*/ 2147483647 h 29"/>
              <a:gd name="T12" fmla="*/ 2147483647 w 35"/>
              <a:gd name="T13" fmla="*/ 2147483647 h 29"/>
              <a:gd name="T14" fmla="*/ 2147483647 w 35"/>
              <a:gd name="T15" fmla="*/ 0 h 29"/>
              <a:gd name="T16" fmla="*/ 2147483647 w 35"/>
              <a:gd name="T17" fmla="*/ 2147483647 h 29"/>
              <a:gd name="T18" fmla="*/ 2147483647 w 35"/>
              <a:gd name="T19" fmla="*/ 2147483647 h 29"/>
              <a:gd name="T20" fmla="*/ 2147483647 w 35"/>
              <a:gd name="T21" fmla="*/ 2147483647 h 29"/>
              <a:gd name="T22" fmla="*/ 2147483647 w 35"/>
              <a:gd name="T23" fmla="*/ 2147483647 h 29"/>
              <a:gd name="T24" fmla="*/ 2147483647 w 35"/>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9"/>
              <a:gd name="T41" fmla="*/ 35 w 3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9">
                <a:moveTo>
                  <a:pt x="12" y="27"/>
                </a:moveTo>
                <a:lnTo>
                  <a:pt x="8" y="29"/>
                </a:lnTo>
                <a:lnTo>
                  <a:pt x="2" y="27"/>
                </a:lnTo>
                <a:lnTo>
                  <a:pt x="0" y="23"/>
                </a:lnTo>
                <a:lnTo>
                  <a:pt x="0" y="18"/>
                </a:lnTo>
                <a:lnTo>
                  <a:pt x="4" y="14"/>
                </a:lnTo>
                <a:lnTo>
                  <a:pt x="23" y="2"/>
                </a:lnTo>
                <a:lnTo>
                  <a:pt x="27" y="0"/>
                </a:lnTo>
                <a:lnTo>
                  <a:pt x="32" y="2"/>
                </a:lnTo>
                <a:lnTo>
                  <a:pt x="35" y="6"/>
                </a:lnTo>
                <a:lnTo>
                  <a:pt x="35" y="11"/>
                </a:lnTo>
                <a:lnTo>
                  <a:pt x="31" y="15"/>
                </a:lnTo>
                <a:lnTo>
                  <a:pt x="12"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7" name="Freeform 173"/>
          <p:cNvSpPr>
            <a:spLocks/>
          </p:cNvSpPr>
          <p:nvPr/>
        </p:nvSpPr>
        <p:spPr bwMode="auto">
          <a:xfrm>
            <a:off x="4314825" y="2292350"/>
            <a:ext cx="30163" cy="30163"/>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0 w 19"/>
              <a:gd name="T9" fmla="*/ 2147483647 h 19"/>
              <a:gd name="T10" fmla="*/ 2147483647 w 19"/>
              <a:gd name="T11" fmla="*/ 2147483647 h 19"/>
              <a:gd name="T12" fmla="*/ 2147483647 w 19"/>
              <a:gd name="T13" fmla="*/ 2147483647 h 19"/>
              <a:gd name="T14" fmla="*/ 2147483647 w 19"/>
              <a:gd name="T15" fmla="*/ 0 h 19"/>
              <a:gd name="T16" fmla="*/ 2147483647 w 19"/>
              <a:gd name="T17" fmla="*/ 2147483647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17"/>
                </a:moveTo>
                <a:lnTo>
                  <a:pt x="9" y="19"/>
                </a:lnTo>
                <a:lnTo>
                  <a:pt x="4" y="18"/>
                </a:lnTo>
                <a:lnTo>
                  <a:pt x="1" y="15"/>
                </a:lnTo>
                <a:lnTo>
                  <a:pt x="0" y="10"/>
                </a:lnTo>
                <a:lnTo>
                  <a:pt x="2" y="6"/>
                </a:lnTo>
                <a:lnTo>
                  <a:pt x="5" y="3"/>
                </a:lnTo>
                <a:lnTo>
                  <a:pt x="9" y="0"/>
                </a:lnTo>
                <a:lnTo>
                  <a:pt x="15" y="2"/>
                </a:lnTo>
                <a:lnTo>
                  <a:pt x="17" y="5"/>
                </a:lnTo>
                <a:lnTo>
                  <a:pt x="19" y="10"/>
                </a:lnTo>
                <a:lnTo>
                  <a:pt x="16" y="14"/>
                </a:lnTo>
                <a:lnTo>
                  <a:pt x="13"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8" name="Freeform 174"/>
          <p:cNvSpPr>
            <a:spLocks/>
          </p:cNvSpPr>
          <p:nvPr/>
        </p:nvSpPr>
        <p:spPr bwMode="auto">
          <a:xfrm>
            <a:off x="4318000" y="2238375"/>
            <a:ext cx="111125" cy="80963"/>
          </a:xfrm>
          <a:custGeom>
            <a:avLst/>
            <a:gdLst>
              <a:gd name="T0" fmla="*/ 2147483647 w 70"/>
              <a:gd name="T1" fmla="*/ 2147483647 h 51"/>
              <a:gd name="T2" fmla="*/ 2147483647 w 70"/>
              <a:gd name="T3" fmla="*/ 2147483647 h 51"/>
              <a:gd name="T4" fmla="*/ 2147483647 w 70"/>
              <a:gd name="T5" fmla="*/ 2147483647 h 51"/>
              <a:gd name="T6" fmla="*/ 0 w 70"/>
              <a:gd name="T7" fmla="*/ 2147483647 h 51"/>
              <a:gd name="T8" fmla="*/ 0 w 70"/>
              <a:gd name="T9" fmla="*/ 2147483647 h 51"/>
              <a:gd name="T10" fmla="*/ 2147483647 w 70"/>
              <a:gd name="T11" fmla="*/ 2147483647 h 51"/>
              <a:gd name="T12" fmla="*/ 2147483647 w 70"/>
              <a:gd name="T13" fmla="*/ 2147483647 h 51"/>
              <a:gd name="T14" fmla="*/ 2147483647 w 70"/>
              <a:gd name="T15" fmla="*/ 0 h 51"/>
              <a:gd name="T16" fmla="*/ 2147483647 w 70"/>
              <a:gd name="T17" fmla="*/ 2147483647 h 51"/>
              <a:gd name="T18" fmla="*/ 2147483647 w 70"/>
              <a:gd name="T19" fmla="*/ 2147483647 h 51"/>
              <a:gd name="T20" fmla="*/ 2147483647 w 70"/>
              <a:gd name="T21" fmla="*/ 2147483647 h 51"/>
              <a:gd name="T22" fmla="*/ 2147483647 w 70"/>
              <a:gd name="T23" fmla="*/ 2147483647 h 51"/>
              <a:gd name="T24" fmla="*/ 2147483647 w 70"/>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51"/>
              <a:gd name="T41" fmla="*/ 70 w 7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51">
                <a:moveTo>
                  <a:pt x="13" y="49"/>
                </a:moveTo>
                <a:lnTo>
                  <a:pt x="8" y="51"/>
                </a:lnTo>
                <a:lnTo>
                  <a:pt x="3" y="49"/>
                </a:lnTo>
                <a:lnTo>
                  <a:pt x="0" y="45"/>
                </a:lnTo>
                <a:lnTo>
                  <a:pt x="0" y="40"/>
                </a:lnTo>
                <a:lnTo>
                  <a:pt x="4" y="36"/>
                </a:lnTo>
                <a:lnTo>
                  <a:pt x="57" y="2"/>
                </a:lnTo>
                <a:lnTo>
                  <a:pt x="61" y="0"/>
                </a:lnTo>
                <a:lnTo>
                  <a:pt x="67" y="2"/>
                </a:lnTo>
                <a:lnTo>
                  <a:pt x="70" y="6"/>
                </a:lnTo>
                <a:lnTo>
                  <a:pt x="70" y="11"/>
                </a:lnTo>
                <a:lnTo>
                  <a:pt x="65" y="15"/>
                </a:lnTo>
                <a:lnTo>
                  <a:pt x="13"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9" name="Freeform 175"/>
          <p:cNvSpPr>
            <a:spLocks/>
          </p:cNvSpPr>
          <p:nvPr/>
        </p:nvSpPr>
        <p:spPr bwMode="auto">
          <a:xfrm>
            <a:off x="4402138" y="2165350"/>
            <a:ext cx="133350" cy="100013"/>
          </a:xfrm>
          <a:custGeom>
            <a:avLst/>
            <a:gdLst>
              <a:gd name="T0" fmla="*/ 2147483647 w 84"/>
              <a:gd name="T1" fmla="*/ 2147483647 h 63"/>
              <a:gd name="T2" fmla="*/ 2147483647 w 84"/>
              <a:gd name="T3" fmla="*/ 2147483647 h 63"/>
              <a:gd name="T4" fmla="*/ 2147483647 w 84"/>
              <a:gd name="T5" fmla="*/ 2147483647 h 63"/>
              <a:gd name="T6" fmla="*/ 0 w 84"/>
              <a:gd name="T7" fmla="*/ 2147483647 h 63"/>
              <a:gd name="T8" fmla="*/ 0 w 84"/>
              <a:gd name="T9" fmla="*/ 2147483647 h 63"/>
              <a:gd name="T10" fmla="*/ 2147483647 w 84"/>
              <a:gd name="T11" fmla="*/ 2147483647 h 63"/>
              <a:gd name="T12" fmla="*/ 2147483647 w 84"/>
              <a:gd name="T13" fmla="*/ 2147483647 h 63"/>
              <a:gd name="T14" fmla="*/ 2147483647 w 84"/>
              <a:gd name="T15" fmla="*/ 0 h 63"/>
              <a:gd name="T16" fmla="*/ 2147483647 w 84"/>
              <a:gd name="T17" fmla="*/ 2147483647 h 63"/>
              <a:gd name="T18" fmla="*/ 2147483647 w 84"/>
              <a:gd name="T19" fmla="*/ 2147483647 h 63"/>
              <a:gd name="T20" fmla="*/ 2147483647 w 84"/>
              <a:gd name="T21" fmla="*/ 2147483647 h 63"/>
              <a:gd name="T22" fmla="*/ 2147483647 w 84"/>
              <a:gd name="T23" fmla="*/ 2147483647 h 63"/>
              <a:gd name="T24" fmla="*/ 2147483647 w 84"/>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63"/>
              <a:gd name="T41" fmla="*/ 84 w 8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63">
                <a:moveTo>
                  <a:pt x="12" y="61"/>
                </a:moveTo>
                <a:lnTo>
                  <a:pt x="8" y="63"/>
                </a:lnTo>
                <a:lnTo>
                  <a:pt x="3" y="61"/>
                </a:lnTo>
                <a:lnTo>
                  <a:pt x="0" y="57"/>
                </a:lnTo>
                <a:lnTo>
                  <a:pt x="0" y="52"/>
                </a:lnTo>
                <a:lnTo>
                  <a:pt x="4" y="48"/>
                </a:lnTo>
                <a:lnTo>
                  <a:pt x="72" y="2"/>
                </a:lnTo>
                <a:lnTo>
                  <a:pt x="76" y="0"/>
                </a:lnTo>
                <a:lnTo>
                  <a:pt x="82" y="2"/>
                </a:lnTo>
                <a:lnTo>
                  <a:pt x="84" y="6"/>
                </a:lnTo>
                <a:lnTo>
                  <a:pt x="84" y="11"/>
                </a:lnTo>
                <a:lnTo>
                  <a:pt x="80" y="15"/>
                </a:lnTo>
                <a:lnTo>
                  <a:pt x="12"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0" name="Freeform 176"/>
          <p:cNvSpPr>
            <a:spLocks/>
          </p:cNvSpPr>
          <p:nvPr/>
        </p:nvSpPr>
        <p:spPr bwMode="auto">
          <a:xfrm>
            <a:off x="4510088" y="2101850"/>
            <a:ext cx="120650" cy="90488"/>
          </a:xfrm>
          <a:custGeom>
            <a:avLst/>
            <a:gdLst>
              <a:gd name="T0" fmla="*/ 2147483647 w 76"/>
              <a:gd name="T1" fmla="*/ 2147483647 h 57"/>
              <a:gd name="T2" fmla="*/ 2147483647 w 76"/>
              <a:gd name="T3" fmla="*/ 2147483647 h 57"/>
              <a:gd name="T4" fmla="*/ 2147483647 w 76"/>
              <a:gd name="T5" fmla="*/ 2147483647 h 57"/>
              <a:gd name="T6" fmla="*/ 0 w 76"/>
              <a:gd name="T7" fmla="*/ 2147483647 h 57"/>
              <a:gd name="T8" fmla="*/ 0 w 76"/>
              <a:gd name="T9" fmla="*/ 2147483647 h 57"/>
              <a:gd name="T10" fmla="*/ 2147483647 w 76"/>
              <a:gd name="T11" fmla="*/ 2147483647 h 57"/>
              <a:gd name="T12" fmla="*/ 2147483647 w 76"/>
              <a:gd name="T13" fmla="*/ 2147483647 h 57"/>
              <a:gd name="T14" fmla="*/ 2147483647 w 76"/>
              <a:gd name="T15" fmla="*/ 0 h 57"/>
              <a:gd name="T16" fmla="*/ 2147483647 w 76"/>
              <a:gd name="T17" fmla="*/ 2147483647 h 57"/>
              <a:gd name="T18" fmla="*/ 2147483647 w 76"/>
              <a:gd name="T19" fmla="*/ 2147483647 h 57"/>
              <a:gd name="T20" fmla="*/ 2147483647 w 76"/>
              <a:gd name="T21" fmla="*/ 2147483647 h 57"/>
              <a:gd name="T22" fmla="*/ 2147483647 w 76"/>
              <a:gd name="T23" fmla="*/ 2147483647 h 57"/>
              <a:gd name="T24" fmla="*/ 2147483647 w 76"/>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57"/>
              <a:gd name="T41" fmla="*/ 76 w 76"/>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57">
                <a:moveTo>
                  <a:pt x="12" y="55"/>
                </a:moveTo>
                <a:lnTo>
                  <a:pt x="8" y="57"/>
                </a:lnTo>
                <a:lnTo>
                  <a:pt x="3" y="55"/>
                </a:lnTo>
                <a:lnTo>
                  <a:pt x="0" y="51"/>
                </a:lnTo>
                <a:lnTo>
                  <a:pt x="0" y="46"/>
                </a:lnTo>
                <a:lnTo>
                  <a:pt x="4" y="42"/>
                </a:lnTo>
                <a:lnTo>
                  <a:pt x="64" y="1"/>
                </a:lnTo>
                <a:lnTo>
                  <a:pt x="68" y="0"/>
                </a:lnTo>
                <a:lnTo>
                  <a:pt x="73" y="1"/>
                </a:lnTo>
                <a:lnTo>
                  <a:pt x="76" y="5"/>
                </a:lnTo>
                <a:lnTo>
                  <a:pt x="76" y="10"/>
                </a:lnTo>
                <a:lnTo>
                  <a:pt x="72" y="15"/>
                </a:lnTo>
                <a:lnTo>
                  <a:pt x="12"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1" name="Freeform 177"/>
          <p:cNvSpPr>
            <a:spLocks/>
          </p:cNvSpPr>
          <p:nvPr/>
        </p:nvSpPr>
        <p:spPr bwMode="auto">
          <a:xfrm>
            <a:off x="4605338" y="2097088"/>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9" y="1"/>
                </a:lnTo>
                <a:lnTo>
                  <a:pt x="15" y="0"/>
                </a:lnTo>
                <a:lnTo>
                  <a:pt x="19" y="3"/>
                </a:lnTo>
                <a:lnTo>
                  <a:pt x="22" y="7"/>
                </a:lnTo>
                <a:lnTo>
                  <a:pt x="20" y="12"/>
                </a:lnTo>
                <a:lnTo>
                  <a:pt x="18"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2" name="Freeform 178"/>
          <p:cNvSpPr>
            <a:spLocks/>
          </p:cNvSpPr>
          <p:nvPr/>
        </p:nvSpPr>
        <p:spPr bwMode="auto">
          <a:xfrm>
            <a:off x="4613275" y="2073275"/>
            <a:ext cx="60325" cy="49213"/>
          </a:xfrm>
          <a:custGeom>
            <a:avLst/>
            <a:gdLst>
              <a:gd name="T0" fmla="*/ 2147483647 w 38"/>
              <a:gd name="T1" fmla="*/ 2147483647 h 31"/>
              <a:gd name="T2" fmla="*/ 2147483647 w 38"/>
              <a:gd name="T3" fmla="*/ 2147483647 h 31"/>
              <a:gd name="T4" fmla="*/ 2147483647 w 38"/>
              <a:gd name="T5" fmla="*/ 2147483647 h 31"/>
              <a:gd name="T6" fmla="*/ 0 w 38"/>
              <a:gd name="T7" fmla="*/ 2147483647 h 31"/>
              <a:gd name="T8" fmla="*/ 0 w 38"/>
              <a:gd name="T9" fmla="*/ 2147483647 h 31"/>
              <a:gd name="T10" fmla="*/ 2147483647 w 38"/>
              <a:gd name="T11" fmla="*/ 2147483647 h 31"/>
              <a:gd name="T12" fmla="*/ 2147483647 w 38"/>
              <a:gd name="T13" fmla="*/ 2147483647 h 31"/>
              <a:gd name="T14" fmla="*/ 2147483647 w 38"/>
              <a:gd name="T15" fmla="*/ 0 h 31"/>
              <a:gd name="T16" fmla="*/ 2147483647 w 38"/>
              <a:gd name="T17" fmla="*/ 2147483647 h 31"/>
              <a:gd name="T18" fmla="*/ 2147483647 w 38"/>
              <a:gd name="T19" fmla="*/ 2147483647 h 31"/>
              <a:gd name="T20" fmla="*/ 2147483647 w 38"/>
              <a:gd name="T21" fmla="*/ 2147483647 h 31"/>
              <a:gd name="T22" fmla="*/ 2147483647 w 38"/>
              <a:gd name="T23" fmla="*/ 2147483647 h 31"/>
              <a:gd name="T24" fmla="*/ 2147483647 w 38"/>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1"/>
              <a:gd name="T41" fmla="*/ 38 w 3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1">
                <a:moveTo>
                  <a:pt x="13" y="30"/>
                </a:moveTo>
                <a:lnTo>
                  <a:pt x="8" y="31"/>
                </a:lnTo>
                <a:lnTo>
                  <a:pt x="3" y="30"/>
                </a:lnTo>
                <a:lnTo>
                  <a:pt x="0" y="26"/>
                </a:lnTo>
                <a:lnTo>
                  <a:pt x="0" y="20"/>
                </a:lnTo>
                <a:lnTo>
                  <a:pt x="4" y="16"/>
                </a:lnTo>
                <a:lnTo>
                  <a:pt x="26" y="1"/>
                </a:lnTo>
                <a:lnTo>
                  <a:pt x="30" y="0"/>
                </a:lnTo>
                <a:lnTo>
                  <a:pt x="36" y="1"/>
                </a:lnTo>
                <a:lnTo>
                  <a:pt x="38" y="5"/>
                </a:lnTo>
                <a:lnTo>
                  <a:pt x="38" y="11"/>
                </a:lnTo>
                <a:lnTo>
                  <a:pt x="34" y="15"/>
                </a:lnTo>
                <a:lnTo>
                  <a:pt x="13"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3" name="Freeform 179"/>
          <p:cNvSpPr>
            <a:spLocks/>
          </p:cNvSpPr>
          <p:nvPr/>
        </p:nvSpPr>
        <p:spPr bwMode="auto">
          <a:xfrm>
            <a:off x="4648200" y="1978025"/>
            <a:ext cx="161925" cy="120650"/>
          </a:xfrm>
          <a:custGeom>
            <a:avLst/>
            <a:gdLst>
              <a:gd name="T0" fmla="*/ 2147483647 w 102"/>
              <a:gd name="T1" fmla="*/ 2147483647 h 76"/>
              <a:gd name="T2" fmla="*/ 2147483647 w 102"/>
              <a:gd name="T3" fmla="*/ 2147483647 h 76"/>
              <a:gd name="T4" fmla="*/ 2147483647 w 102"/>
              <a:gd name="T5" fmla="*/ 2147483647 h 76"/>
              <a:gd name="T6" fmla="*/ 0 w 102"/>
              <a:gd name="T7" fmla="*/ 2147483647 h 76"/>
              <a:gd name="T8" fmla="*/ 0 w 102"/>
              <a:gd name="T9" fmla="*/ 2147483647 h 76"/>
              <a:gd name="T10" fmla="*/ 2147483647 w 102"/>
              <a:gd name="T11" fmla="*/ 2147483647 h 76"/>
              <a:gd name="T12" fmla="*/ 2147483647 w 102"/>
              <a:gd name="T13" fmla="*/ 2147483647 h 76"/>
              <a:gd name="T14" fmla="*/ 2147483647 w 102"/>
              <a:gd name="T15" fmla="*/ 0 h 76"/>
              <a:gd name="T16" fmla="*/ 2147483647 w 102"/>
              <a:gd name="T17" fmla="*/ 2147483647 h 76"/>
              <a:gd name="T18" fmla="*/ 2147483647 w 102"/>
              <a:gd name="T19" fmla="*/ 2147483647 h 76"/>
              <a:gd name="T20" fmla="*/ 2147483647 w 102"/>
              <a:gd name="T21" fmla="*/ 2147483647 h 76"/>
              <a:gd name="T22" fmla="*/ 2147483647 w 102"/>
              <a:gd name="T23" fmla="*/ 2147483647 h 76"/>
              <a:gd name="T24" fmla="*/ 2147483647 w 102"/>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6"/>
              <a:gd name="T41" fmla="*/ 102 w 10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6">
                <a:moveTo>
                  <a:pt x="12" y="75"/>
                </a:moveTo>
                <a:lnTo>
                  <a:pt x="8" y="76"/>
                </a:lnTo>
                <a:lnTo>
                  <a:pt x="3" y="75"/>
                </a:lnTo>
                <a:lnTo>
                  <a:pt x="0" y="71"/>
                </a:lnTo>
                <a:lnTo>
                  <a:pt x="0" y="65"/>
                </a:lnTo>
                <a:lnTo>
                  <a:pt x="4" y="61"/>
                </a:lnTo>
                <a:lnTo>
                  <a:pt x="90" y="2"/>
                </a:lnTo>
                <a:lnTo>
                  <a:pt x="94" y="0"/>
                </a:lnTo>
                <a:lnTo>
                  <a:pt x="99" y="2"/>
                </a:lnTo>
                <a:lnTo>
                  <a:pt x="102" y="6"/>
                </a:lnTo>
                <a:lnTo>
                  <a:pt x="102" y="11"/>
                </a:lnTo>
                <a:lnTo>
                  <a:pt x="98" y="15"/>
                </a:lnTo>
                <a:lnTo>
                  <a:pt x="12"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4" name="Freeform 180"/>
          <p:cNvSpPr>
            <a:spLocks/>
          </p:cNvSpPr>
          <p:nvPr/>
        </p:nvSpPr>
        <p:spPr bwMode="auto">
          <a:xfrm>
            <a:off x="4784725" y="1973263"/>
            <a:ext cx="31750" cy="30162"/>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8"/>
                </a:moveTo>
                <a:lnTo>
                  <a:pt x="8" y="19"/>
                </a:lnTo>
                <a:lnTo>
                  <a:pt x="2" y="18"/>
                </a:lnTo>
                <a:lnTo>
                  <a:pt x="0" y="14"/>
                </a:lnTo>
                <a:lnTo>
                  <a:pt x="0" y="9"/>
                </a:lnTo>
                <a:lnTo>
                  <a:pt x="4" y="5"/>
                </a:lnTo>
                <a:lnTo>
                  <a:pt x="8" y="2"/>
                </a:lnTo>
                <a:lnTo>
                  <a:pt x="12" y="0"/>
                </a:lnTo>
                <a:lnTo>
                  <a:pt x="17" y="2"/>
                </a:lnTo>
                <a:lnTo>
                  <a:pt x="20" y="6"/>
                </a:lnTo>
                <a:lnTo>
                  <a:pt x="20" y="11"/>
                </a:lnTo>
                <a:lnTo>
                  <a:pt x="16" y="15"/>
                </a:lnTo>
                <a:lnTo>
                  <a:pt x="1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5" name="Freeform 181"/>
          <p:cNvSpPr>
            <a:spLocks/>
          </p:cNvSpPr>
          <p:nvPr/>
        </p:nvSpPr>
        <p:spPr bwMode="auto">
          <a:xfrm>
            <a:off x="4791075" y="1890713"/>
            <a:ext cx="144463" cy="109537"/>
          </a:xfrm>
          <a:custGeom>
            <a:avLst/>
            <a:gdLst>
              <a:gd name="T0" fmla="*/ 2147483647 w 91"/>
              <a:gd name="T1" fmla="*/ 2147483647 h 69"/>
              <a:gd name="T2" fmla="*/ 2147483647 w 91"/>
              <a:gd name="T3" fmla="*/ 2147483647 h 69"/>
              <a:gd name="T4" fmla="*/ 2147483647 w 91"/>
              <a:gd name="T5" fmla="*/ 2147483647 h 69"/>
              <a:gd name="T6" fmla="*/ 0 w 91"/>
              <a:gd name="T7" fmla="*/ 2147483647 h 69"/>
              <a:gd name="T8" fmla="*/ 0 w 91"/>
              <a:gd name="T9" fmla="*/ 2147483647 h 69"/>
              <a:gd name="T10" fmla="*/ 2147483647 w 91"/>
              <a:gd name="T11" fmla="*/ 2147483647 h 69"/>
              <a:gd name="T12" fmla="*/ 2147483647 w 91"/>
              <a:gd name="T13" fmla="*/ 2147483647 h 69"/>
              <a:gd name="T14" fmla="*/ 2147483647 w 91"/>
              <a:gd name="T15" fmla="*/ 0 h 69"/>
              <a:gd name="T16" fmla="*/ 2147483647 w 91"/>
              <a:gd name="T17" fmla="*/ 2147483647 h 69"/>
              <a:gd name="T18" fmla="*/ 2147483647 w 91"/>
              <a:gd name="T19" fmla="*/ 2147483647 h 69"/>
              <a:gd name="T20" fmla="*/ 2147483647 w 91"/>
              <a:gd name="T21" fmla="*/ 2147483647 h 69"/>
              <a:gd name="T22" fmla="*/ 2147483647 w 91"/>
              <a:gd name="T23" fmla="*/ 2147483647 h 69"/>
              <a:gd name="T24" fmla="*/ 2147483647 w 91"/>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69"/>
              <a:gd name="T41" fmla="*/ 91 w 9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69">
                <a:moveTo>
                  <a:pt x="12" y="67"/>
                </a:moveTo>
                <a:lnTo>
                  <a:pt x="8" y="69"/>
                </a:lnTo>
                <a:lnTo>
                  <a:pt x="2" y="67"/>
                </a:lnTo>
                <a:lnTo>
                  <a:pt x="0" y="63"/>
                </a:lnTo>
                <a:lnTo>
                  <a:pt x="0" y="58"/>
                </a:lnTo>
                <a:lnTo>
                  <a:pt x="4" y="54"/>
                </a:lnTo>
                <a:lnTo>
                  <a:pt x="78" y="1"/>
                </a:lnTo>
                <a:lnTo>
                  <a:pt x="82" y="0"/>
                </a:lnTo>
                <a:lnTo>
                  <a:pt x="88" y="1"/>
                </a:lnTo>
                <a:lnTo>
                  <a:pt x="91" y="5"/>
                </a:lnTo>
                <a:lnTo>
                  <a:pt x="91" y="10"/>
                </a:lnTo>
                <a:lnTo>
                  <a:pt x="87" y="14"/>
                </a:lnTo>
                <a:lnTo>
                  <a:pt x="12"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6" name="Freeform 182"/>
          <p:cNvSpPr>
            <a:spLocks/>
          </p:cNvSpPr>
          <p:nvPr/>
        </p:nvSpPr>
        <p:spPr bwMode="auto">
          <a:xfrm>
            <a:off x="4908550" y="1887538"/>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2"/>
                </a:lnTo>
                <a:lnTo>
                  <a:pt x="17" y="4"/>
                </a:lnTo>
                <a:lnTo>
                  <a:pt x="18" y="10"/>
                </a:lnTo>
                <a:lnTo>
                  <a:pt x="15" y="14"/>
                </a:lnTo>
                <a:lnTo>
                  <a:pt x="14"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7" name="Freeform 183"/>
          <p:cNvSpPr>
            <a:spLocks/>
          </p:cNvSpPr>
          <p:nvPr/>
        </p:nvSpPr>
        <p:spPr bwMode="auto">
          <a:xfrm>
            <a:off x="4911725" y="1773238"/>
            <a:ext cx="180975" cy="139700"/>
          </a:xfrm>
          <a:custGeom>
            <a:avLst/>
            <a:gdLst>
              <a:gd name="T0" fmla="*/ 2147483647 w 114"/>
              <a:gd name="T1" fmla="*/ 2147483647 h 88"/>
              <a:gd name="T2" fmla="*/ 2147483647 w 114"/>
              <a:gd name="T3" fmla="*/ 2147483647 h 88"/>
              <a:gd name="T4" fmla="*/ 2147483647 w 114"/>
              <a:gd name="T5" fmla="*/ 2147483647 h 88"/>
              <a:gd name="T6" fmla="*/ 0 w 114"/>
              <a:gd name="T7" fmla="*/ 2147483647 h 88"/>
              <a:gd name="T8" fmla="*/ 0 w 114"/>
              <a:gd name="T9" fmla="*/ 2147483647 h 88"/>
              <a:gd name="T10" fmla="*/ 2147483647 w 114"/>
              <a:gd name="T11" fmla="*/ 2147483647 h 88"/>
              <a:gd name="T12" fmla="*/ 2147483647 w 114"/>
              <a:gd name="T13" fmla="*/ 2147483647 h 88"/>
              <a:gd name="T14" fmla="*/ 2147483647 w 114"/>
              <a:gd name="T15" fmla="*/ 0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8"/>
              <a:gd name="T41" fmla="*/ 114 w 11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8">
                <a:moveTo>
                  <a:pt x="13" y="87"/>
                </a:moveTo>
                <a:lnTo>
                  <a:pt x="8" y="88"/>
                </a:lnTo>
                <a:lnTo>
                  <a:pt x="4" y="87"/>
                </a:lnTo>
                <a:lnTo>
                  <a:pt x="0" y="83"/>
                </a:lnTo>
                <a:lnTo>
                  <a:pt x="0" y="78"/>
                </a:lnTo>
                <a:lnTo>
                  <a:pt x="2" y="74"/>
                </a:lnTo>
                <a:lnTo>
                  <a:pt x="100" y="2"/>
                </a:lnTo>
                <a:lnTo>
                  <a:pt x="106" y="0"/>
                </a:lnTo>
                <a:lnTo>
                  <a:pt x="110" y="2"/>
                </a:lnTo>
                <a:lnTo>
                  <a:pt x="114" y="6"/>
                </a:lnTo>
                <a:lnTo>
                  <a:pt x="114" y="11"/>
                </a:lnTo>
                <a:lnTo>
                  <a:pt x="111" y="15"/>
                </a:lnTo>
                <a:lnTo>
                  <a:pt x="13" y="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8" name="Freeform 184"/>
          <p:cNvSpPr>
            <a:spLocks/>
          </p:cNvSpPr>
          <p:nvPr/>
        </p:nvSpPr>
        <p:spPr bwMode="auto">
          <a:xfrm>
            <a:off x="1749425" y="4059238"/>
            <a:ext cx="90488" cy="38100"/>
          </a:xfrm>
          <a:custGeom>
            <a:avLst/>
            <a:gdLst>
              <a:gd name="T0" fmla="*/ 2147483647 w 57"/>
              <a:gd name="T1" fmla="*/ 2147483647 h 24"/>
              <a:gd name="T2" fmla="*/ 2147483647 w 57"/>
              <a:gd name="T3" fmla="*/ 2147483647 h 24"/>
              <a:gd name="T4" fmla="*/ 2147483647 w 57"/>
              <a:gd name="T5" fmla="*/ 2147483647 h 24"/>
              <a:gd name="T6" fmla="*/ 0 w 57"/>
              <a:gd name="T7" fmla="*/ 2147483647 h 24"/>
              <a:gd name="T8" fmla="*/ 2147483647 w 57"/>
              <a:gd name="T9" fmla="*/ 2147483647 h 24"/>
              <a:gd name="T10" fmla="*/ 2147483647 w 57"/>
              <a:gd name="T11" fmla="*/ 2147483647 h 24"/>
              <a:gd name="T12" fmla="*/ 2147483647 w 57"/>
              <a:gd name="T13" fmla="*/ 0 h 24"/>
              <a:gd name="T14" fmla="*/ 2147483647 w 57"/>
              <a:gd name="T15" fmla="*/ 2147483647 h 24"/>
              <a:gd name="T16" fmla="*/ 2147483647 w 57"/>
              <a:gd name="T17" fmla="*/ 2147483647 h 24"/>
              <a:gd name="T18" fmla="*/ 2147483647 w 57"/>
              <a:gd name="T19" fmla="*/ 2147483647 h 24"/>
              <a:gd name="T20" fmla="*/ 2147483647 w 57"/>
              <a:gd name="T21" fmla="*/ 2147483647 h 24"/>
              <a:gd name="T22" fmla="*/ 2147483647 w 57"/>
              <a:gd name="T23" fmla="*/ 2147483647 h 24"/>
              <a:gd name="T24" fmla="*/ 2147483647 w 57"/>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4"/>
              <a:gd name="T41" fmla="*/ 57 w 5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4">
                <a:moveTo>
                  <a:pt x="9" y="24"/>
                </a:moveTo>
                <a:lnTo>
                  <a:pt x="4" y="23"/>
                </a:lnTo>
                <a:lnTo>
                  <a:pt x="1" y="20"/>
                </a:lnTo>
                <a:lnTo>
                  <a:pt x="0" y="14"/>
                </a:lnTo>
                <a:lnTo>
                  <a:pt x="3" y="10"/>
                </a:lnTo>
                <a:lnTo>
                  <a:pt x="7" y="8"/>
                </a:lnTo>
                <a:lnTo>
                  <a:pt x="47" y="0"/>
                </a:lnTo>
                <a:lnTo>
                  <a:pt x="53" y="1"/>
                </a:lnTo>
                <a:lnTo>
                  <a:pt x="55" y="4"/>
                </a:lnTo>
                <a:lnTo>
                  <a:pt x="57" y="9"/>
                </a:lnTo>
                <a:lnTo>
                  <a:pt x="54" y="13"/>
                </a:lnTo>
                <a:lnTo>
                  <a:pt x="50" y="16"/>
                </a:lnTo>
                <a:lnTo>
                  <a:pt x="9" y="2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9" name="Freeform 185"/>
          <p:cNvSpPr>
            <a:spLocks/>
          </p:cNvSpPr>
          <p:nvPr/>
        </p:nvSpPr>
        <p:spPr bwMode="auto">
          <a:xfrm>
            <a:off x="1814513" y="4038600"/>
            <a:ext cx="112712" cy="46038"/>
          </a:xfrm>
          <a:custGeom>
            <a:avLst/>
            <a:gdLst>
              <a:gd name="T0" fmla="*/ 2147483647 w 71"/>
              <a:gd name="T1" fmla="*/ 2147483647 h 29"/>
              <a:gd name="T2" fmla="*/ 2147483647 w 71"/>
              <a:gd name="T3" fmla="*/ 2147483647 h 29"/>
              <a:gd name="T4" fmla="*/ 2147483647 w 71"/>
              <a:gd name="T5" fmla="*/ 2147483647 h 29"/>
              <a:gd name="T6" fmla="*/ 0 w 71"/>
              <a:gd name="T7" fmla="*/ 2147483647 h 29"/>
              <a:gd name="T8" fmla="*/ 2147483647 w 71"/>
              <a:gd name="T9" fmla="*/ 2147483647 h 29"/>
              <a:gd name="T10" fmla="*/ 2147483647 w 71"/>
              <a:gd name="T11" fmla="*/ 2147483647 h 29"/>
              <a:gd name="T12" fmla="*/ 2147483647 w 71"/>
              <a:gd name="T13" fmla="*/ 0 h 29"/>
              <a:gd name="T14" fmla="*/ 2147483647 w 71"/>
              <a:gd name="T15" fmla="*/ 2147483647 h 29"/>
              <a:gd name="T16" fmla="*/ 2147483647 w 71"/>
              <a:gd name="T17" fmla="*/ 2147483647 h 29"/>
              <a:gd name="T18" fmla="*/ 2147483647 w 71"/>
              <a:gd name="T19" fmla="*/ 2147483647 h 29"/>
              <a:gd name="T20" fmla="*/ 2147483647 w 71"/>
              <a:gd name="T21" fmla="*/ 2147483647 h 29"/>
              <a:gd name="T22" fmla="*/ 2147483647 w 71"/>
              <a:gd name="T23" fmla="*/ 2147483647 h 29"/>
              <a:gd name="T24" fmla="*/ 2147483647 w 71"/>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29"/>
              <a:gd name="T41" fmla="*/ 71 w 7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29">
                <a:moveTo>
                  <a:pt x="9" y="29"/>
                </a:moveTo>
                <a:lnTo>
                  <a:pt x="5" y="27"/>
                </a:lnTo>
                <a:lnTo>
                  <a:pt x="1" y="25"/>
                </a:lnTo>
                <a:lnTo>
                  <a:pt x="0" y="19"/>
                </a:lnTo>
                <a:lnTo>
                  <a:pt x="2" y="15"/>
                </a:lnTo>
                <a:lnTo>
                  <a:pt x="6" y="13"/>
                </a:lnTo>
                <a:lnTo>
                  <a:pt x="62" y="0"/>
                </a:lnTo>
                <a:lnTo>
                  <a:pt x="66" y="2"/>
                </a:lnTo>
                <a:lnTo>
                  <a:pt x="70" y="4"/>
                </a:lnTo>
                <a:lnTo>
                  <a:pt x="71" y="10"/>
                </a:lnTo>
                <a:lnTo>
                  <a:pt x="69" y="14"/>
                </a:lnTo>
                <a:lnTo>
                  <a:pt x="65" y="17"/>
                </a:lnTo>
                <a:lnTo>
                  <a:pt x="9"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0" name="Freeform 186"/>
          <p:cNvSpPr>
            <a:spLocks/>
          </p:cNvSpPr>
          <p:nvPr/>
        </p:nvSpPr>
        <p:spPr bwMode="auto">
          <a:xfrm>
            <a:off x="1901825" y="4035425"/>
            <a:ext cx="46038" cy="30163"/>
          </a:xfrm>
          <a:custGeom>
            <a:avLst/>
            <a:gdLst>
              <a:gd name="T0" fmla="*/ 2147483647 w 29"/>
              <a:gd name="T1" fmla="*/ 2147483647 h 19"/>
              <a:gd name="T2" fmla="*/ 2147483647 w 29"/>
              <a:gd name="T3" fmla="*/ 2147483647 h 19"/>
              <a:gd name="T4" fmla="*/ 2147483647 w 29"/>
              <a:gd name="T5" fmla="*/ 2147483647 h 19"/>
              <a:gd name="T6" fmla="*/ 0 w 29"/>
              <a:gd name="T7" fmla="*/ 2147483647 h 19"/>
              <a:gd name="T8" fmla="*/ 2147483647 w 29"/>
              <a:gd name="T9" fmla="*/ 2147483647 h 19"/>
              <a:gd name="T10" fmla="*/ 2147483647 w 29"/>
              <a:gd name="T11" fmla="*/ 2147483647 h 19"/>
              <a:gd name="T12" fmla="*/ 2147483647 w 29"/>
              <a:gd name="T13" fmla="*/ 0 h 19"/>
              <a:gd name="T14" fmla="*/ 2147483647 w 29"/>
              <a:gd name="T15" fmla="*/ 0 h 19"/>
              <a:gd name="T16" fmla="*/ 2147483647 w 29"/>
              <a:gd name="T17" fmla="*/ 2147483647 h 19"/>
              <a:gd name="T18" fmla="*/ 2147483647 w 29"/>
              <a:gd name="T19" fmla="*/ 2147483647 h 19"/>
              <a:gd name="T20" fmla="*/ 2147483647 w 29"/>
              <a:gd name="T21" fmla="*/ 2147483647 h 19"/>
              <a:gd name="T22" fmla="*/ 2147483647 w 29"/>
              <a:gd name="T23" fmla="*/ 2147483647 h 19"/>
              <a:gd name="T24" fmla="*/ 2147483647 w 2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9"/>
              <a:gd name="T41" fmla="*/ 29 w 2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9">
                <a:moveTo>
                  <a:pt x="10" y="19"/>
                </a:moveTo>
                <a:lnTo>
                  <a:pt x="6" y="19"/>
                </a:lnTo>
                <a:lnTo>
                  <a:pt x="2" y="15"/>
                </a:lnTo>
                <a:lnTo>
                  <a:pt x="0" y="9"/>
                </a:lnTo>
                <a:lnTo>
                  <a:pt x="3" y="5"/>
                </a:lnTo>
                <a:lnTo>
                  <a:pt x="7" y="2"/>
                </a:lnTo>
                <a:lnTo>
                  <a:pt x="19" y="0"/>
                </a:lnTo>
                <a:lnTo>
                  <a:pt x="23" y="0"/>
                </a:lnTo>
                <a:lnTo>
                  <a:pt x="27" y="4"/>
                </a:lnTo>
                <a:lnTo>
                  <a:pt x="29" y="9"/>
                </a:lnTo>
                <a:lnTo>
                  <a:pt x="26" y="13"/>
                </a:lnTo>
                <a:lnTo>
                  <a:pt x="22"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1" name="Freeform 187"/>
          <p:cNvSpPr>
            <a:spLocks/>
          </p:cNvSpPr>
          <p:nvPr/>
        </p:nvSpPr>
        <p:spPr bwMode="auto">
          <a:xfrm>
            <a:off x="1920875" y="4011613"/>
            <a:ext cx="130175" cy="49212"/>
          </a:xfrm>
          <a:custGeom>
            <a:avLst/>
            <a:gdLst>
              <a:gd name="T0" fmla="*/ 2147483647 w 82"/>
              <a:gd name="T1" fmla="*/ 2147483647 h 31"/>
              <a:gd name="T2" fmla="*/ 2147483647 w 82"/>
              <a:gd name="T3" fmla="*/ 2147483647 h 31"/>
              <a:gd name="T4" fmla="*/ 2147483647 w 82"/>
              <a:gd name="T5" fmla="*/ 2147483647 h 31"/>
              <a:gd name="T6" fmla="*/ 0 w 82"/>
              <a:gd name="T7" fmla="*/ 2147483647 h 31"/>
              <a:gd name="T8" fmla="*/ 2147483647 w 82"/>
              <a:gd name="T9" fmla="*/ 2147483647 h 31"/>
              <a:gd name="T10" fmla="*/ 2147483647 w 82"/>
              <a:gd name="T11" fmla="*/ 2147483647 h 31"/>
              <a:gd name="T12" fmla="*/ 2147483647 w 82"/>
              <a:gd name="T13" fmla="*/ 0 h 31"/>
              <a:gd name="T14" fmla="*/ 2147483647 w 82"/>
              <a:gd name="T15" fmla="*/ 0 h 31"/>
              <a:gd name="T16" fmla="*/ 2147483647 w 82"/>
              <a:gd name="T17" fmla="*/ 2147483647 h 31"/>
              <a:gd name="T18" fmla="*/ 2147483647 w 82"/>
              <a:gd name="T19" fmla="*/ 2147483647 h 31"/>
              <a:gd name="T20" fmla="*/ 2147483647 w 82"/>
              <a:gd name="T21" fmla="*/ 2147483647 h 31"/>
              <a:gd name="T22" fmla="*/ 2147483647 w 82"/>
              <a:gd name="T23" fmla="*/ 2147483647 h 31"/>
              <a:gd name="T24" fmla="*/ 2147483647 w 82"/>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1"/>
              <a:gd name="T41" fmla="*/ 82 w 8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1">
                <a:moveTo>
                  <a:pt x="10" y="31"/>
                </a:moveTo>
                <a:lnTo>
                  <a:pt x="6" y="31"/>
                </a:lnTo>
                <a:lnTo>
                  <a:pt x="2" y="27"/>
                </a:lnTo>
                <a:lnTo>
                  <a:pt x="0" y="21"/>
                </a:lnTo>
                <a:lnTo>
                  <a:pt x="2" y="17"/>
                </a:lnTo>
                <a:lnTo>
                  <a:pt x="7" y="15"/>
                </a:lnTo>
                <a:lnTo>
                  <a:pt x="72" y="0"/>
                </a:lnTo>
                <a:lnTo>
                  <a:pt x="76" y="0"/>
                </a:lnTo>
                <a:lnTo>
                  <a:pt x="81" y="4"/>
                </a:lnTo>
                <a:lnTo>
                  <a:pt x="82" y="9"/>
                </a:lnTo>
                <a:lnTo>
                  <a:pt x="81" y="13"/>
                </a:lnTo>
                <a:lnTo>
                  <a:pt x="75" y="16"/>
                </a:lnTo>
                <a:lnTo>
                  <a:pt x="10"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2" name="Freeform 188"/>
          <p:cNvSpPr>
            <a:spLocks/>
          </p:cNvSpPr>
          <p:nvPr/>
        </p:nvSpPr>
        <p:spPr bwMode="auto">
          <a:xfrm>
            <a:off x="2025650" y="3994150"/>
            <a:ext cx="103188" cy="42863"/>
          </a:xfrm>
          <a:custGeom>
            <a:avLst/>
            <a:gdLst>
              <a:gd name="T0" fmla="*/ 2147483647 w 65"/>
              <a:gd name="T1" fmla="*/ 2147483647 h 27"/>
              <a:gd name="T2" fmla="*/ 2147483647 w 65"/>
              <a:gd name="T3" fmla="*/ 2147483647 h 27"/>
              <a:gd name="T4" fmla="*/ 2147483647 w 65"/>
              <a:gd name="T5" fmla="*/ 2147483647 h 27"/>
              <a:gd name="T6" fmla="*/ 0 w 65"/>
              <a:gd name="T7" fmla="*/ 2147483647 h 27"/>
              <a:gd name="T8" fmla="*/ 2147483647 w 65"/>
              <a:gd name="T9" fmla="*/ 2147483647 h 27"/>
              <a:gd name="T10" fmla="*/ 2147483647 w 65"/>
              <a:gd name="T11" fmla="*/ 2147483647 h 27"/>
              <a:gd name="T12" fmla="*/ 2147483647 w 65"/>
              <a:gd name="T13" fmla="*/ 0 h 27"/>
              <a:gd name="T14" fmla="*/ 2147483647 w 65"/>
              <a:gd name="T15" fmla="*/ 0 h 27"/>
              <a:gd name="T16" fmla="*/ 2147483647 w 65"/>
              <a:gd name="T17" fmla="*/ 2147483647 h 27"/>
              <a:gd name="T18" fmla="*/ 2147483647 w 65"/>
              <a:gd name="T19" fmla="*/ 2147483647 h 27"/>
              <a:gd name="T20" fmla="*/ 2147483647 w 65"/>
              <a:gd name="T21" fmla="*/ 2147483647 h 27"/>
              <a:gd name="T22" fmla="*/ 2147483647 w 65"/>
              <a:gd name="T23" fmla="*/ 2147483647 h 27"/>
              <a:gd name="T24" fmla="*/ 2147483647 w 65"/>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7"/>
              <a:gd name="T41" fmla="*/ 65 w 6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7">
                <a:moveTo>
                  <a:pt x="9" y="27"/>
                </a:moveTo>
                <a:lnTo>
                  <a:pt x="5" y="27"/>
                </a:lnTo>
                <a:lnTo>
                  <a:pt x="1" y="23"/>
                </a:lnTo>
                <a:lnTo>
                  <a:pt x="0" y="17"/>
                </a:lnTo>
                <a:lnTo>
                  <a:pt x="2" y="13"/>
                </a:lnTo>
                <a:lnTo>
                  <a:pt x="6" y="11"/>
                </a:lnTo>
                <a:lnTo>
                  <a:pt x="55" y="0"/>
                </a:lnTo>
                <a:lnTo>
                  <a:pt x="59" y="0"/>
                </a:lnTo>
                <a:lnTo>
                  <a:pt x="63" y="4"/>
                </a:lnTo>
                <a:lnTo>
                  <a:pt x="65" y="9"/>
                </a:lnTo>
                <a:lnTo>
                  <a:pt x="62" y="13"/>
                </a:lnTo>
                <a:lnTo>
                  <a:pt x="58" y="16"/>
                </a:lnTo>
                <a:lnTo>
                  <a:pt x="9" y="2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3" name="Freeform 189"/>
          <p:cNvSpPr>
            <a:spLocks/>
          </p:cNvSpPr>
          <p:nvPr/>
        </p:nvSpPr>
        <p:spPr bwMode="auto">
          <a:xfrm>
            <a:off x="2101850" y="3984625"/>
            <a:ext cx="57150" cy="34925"/>
          </a:xfrm>
          <a:custGeom>
            <a:avLst/>
            <a:gdLst>
              <a:gd name="T0" fmla="*/ 2147483647 w 36"/>
              <a:gd name="T1" fmla="*/ 2147483647 h 22"/>
              <a:gd name="T2" fmla="*/ 2147483647 w 36"/>
              <a:gd name="T3" fmla="*/ 2147483647 h 22"/>
              <a:gd name="T4" fmla="*/ 2147483647 w 36"/>
              <a:gd name="T5" fmla="*/ 2147483647 h 22"/>
              <a:gd name="T6" fmla="*/ 0 w 36"/>
              <a:gd name="T7" fmla="*/ 2147483647 h 22"/>
              <a:gd name="T8" fmla="*/ 2147483647 w 36"/>
              <a:gd name="T9" fmla="*/ 2147483647 h 22"/>
              <a:gd name="T10" fmla="*/ 2147483647 w 36"/>
              <a:gd name="T11" fmla="*/ 2147483647 h 22"/>
              <a:gd name="T12" fmla="*/ 2147483647 w 36"/>
              <a:gd name="T13" fmla="*/ 0 h 22"/>
              <a:gd name="T14" fmla="*/ 2147483647 w 36"/>
              <a:gd name="T15" fmla="*/ 0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2"/>
              <a:gd name="T41" fmla="*/ 36 w 3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2">
                <a:moveTo>
                  <a:pt x="11" y="22"/>
                </a:moveTo>
                <a:lnTo>
                  <a:pt x="6" y="22"/>
                </a:lnTo>
                <a:lnTo>
                  <a:pt x="2" y="18"/>
                </a:lnTo>
                <a:lnTo>
                  <a:pt x="0" y="14"/>
                </a:lnTo>
                <a:lnTo>
                  <a:pt x="2" y="9"/>
                </a:lnTo>
                <a:lnTo>
                  <a:pt x="6" y="6"/>
                </a:lnTo>
                <a:lnTo>
                  <a:pt x="25" y="0"/>
                </a:lnTo>
                <a:lnTo>
                  <a:pt x="30" y="0"/>
                </a:lnTo>
                <a:lnTo>
                  <a:pt x="34" y="4"/>
                </a:lnTo>
                <a:lnTo>
                  <a:pt x="36" y="9"/>
                </a:lnTo>
                <a:lnTo>
                  <a:pt x="34" y="14"/>
                </a:lnTo>
                <a:lnTo>
                  <a:pt x="30" y="17"/>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4" name="Freeform 190"/>
          <p:cNvSpPr>
            <a:spLocks/>
          </p:cNvSpPr>
          <p:nvPr/>
        </p:nvSpPr>
        <p:spPr bwMode="auto">
          <a:xfrm>
            <a:off x="2132013" y="3978275"/>
            <a:ext cx="52387" cy="33338"/>
          </a:xfrm>
          <a:custGeom>
            <a:avLst/>
            <a:gdLst>
              <a:gd name="T0" fmla="*/ 2147483647 w 33"/>
              <a:gd name="T1" fmla="*/ 2147483647 h 21"/>
              <a:gd name="T2" fmla="*/ 2147483647 w 33"/>
              <a:gd name="T3" fmla="*/ 2147483647 h 21"/>
              <a:gd name="T4" fmla="*/ 2147483647 w 33"/>
              <a:gd name="T5" fmla="*/ 2147483647 h 21"/>
              <a:gd name="T6" fmla="*/ 0 w 33"/>
              <a:gd name="T7" fmla="*/ 2147483647 h 21"/>
              <a:gd name="T8" fmla="*/ 2147483647 w 33"/>
              <a:gd name="T9" fmla="*/ 2147483647 h 21"/>
              <a:gd name="T10" fmla="*/ 2147483647 w 33"/>
              <a:gd name="T11" fmla="*/ 2147483647 h 21"/>
              <a:gd name="T12" fmla="*/ 2147483647 w 33"/>
              <a:gd name="T13" fmla="*/ 0 h 21"/>
              <a:gd name="T14" fmla="*/ 2147483647 w 33"/>
              <a:gd name="T15" fmla="*/ 0 h 21"/>
              <a:gd name="T16" fmla="*/ 2147483647 w 33"/>
              <a:gd name="T17" fmla="*/ 2147483647 h 21"/>
              <a:gd name="T18" fmla="*/ 2147483647 w 33"/>
              <a:gd name="T19" fmla="*/ 2147483647 h 21"/>
              <a:gd name="T20" fmla="*/ 2147483647 w 33"/>
              <a:gd name="T21" fmla="*/ 2147483647 h 21"/>
              <a:gd name="T22" fmla="*/ 2147483647 w 33"/>
              <a:gd name="T23" fmla="*/ 2147483647 h 21"/>
              <a:gd name="T24" fmla="*/ 2147483647 w 33"/>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10" y="21"/>
                </a:moveTo>
                <a:lnTo>
                  <a:pt x="6" y="21"/>
                </a:lnTo>
                <a:lnTo>
                  <a:pt x="2" y="17"/>
                </a:lnTo>
                <a:lnTo>
                  <a:pt x="0" y="13"/>
                </a:lnTo>
                <a:lnTo>
                  <a:pt x="2" y="7"/>
                </a:lnTo>
                <a:lnTo>
                  <a:pt x="7" y="4"/>
                </a:lnTo>
                <a:lnTo>
                  <a:pt x="24" y="0"/>
                </a:lnTo>
                <a:lnTo>
                  <a:pt x="28" y="0"/>
                </a:lnTo>
                <a:lnTo>
                  <a:pt x="32" y="4"/>
                </a:lnTo>
                <a:lnTo>
                  <a:pt x="33" y="8"/>
                </a:lnTo>
                <a:lnTo>
                  <a:pt x="32" y="14"/>
                </a:lnTo>
                <a:lnTo>
                  <a:pt x="26" y="17"/>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5" name="Freeform 191"/>
          <p:cNvSpPr>
            <a:spLocks/>
          </p:cNvSpPr>
          <p:nvPr/>
        </p:nvSpPr>
        <p:spPr bwMode="auto">
          <a:xfrm>
            <a:off x="2159000" y="3968750"/>
            <a:ext cx="68263" cy="36513"/>
          </a:xfrm>
          <a:custGeom>
            <a:avLst/>
            <a:gdLst>
              <a:gd name="T0" fmla="*/ 2147483647 w 43"/>
              <a:gd name="T1" fmla="*/ 2147483647 h 23"/>
              <a:gd name="T2" fmla="*/ 2147483647 w 43"/>
              <a:gd name="T3" fmla="*/ 2147483647 h 23"/>
              <a:gd name="T4" fmla="*/ 2147483647 w 43"/>
              <a:gd name="T5" fmla="*/ 2147483647 h 23"/>
              <a:gd name="T6" fmla="*/ 0 w 43"/>
              <a:gd name="T7" fmla="*/ 2147483647 h 23"/>
              <a:gd name="T8" fmla="*/ 2147483647 w 43"/>
              <a:gd name="T9" fmla="*/ 2147483647 h 23"/>
              <a:gd name="T10" fmla="*/ 2147483647 w 43"/>
              <a:gd name="T11" fmla="*/ 2147483647 h 23"/>
              <a:gd name="T12" fmla="*/ 2147483647 w 43"/>
              <a:gd name="T13" fmla="*/ 0 h 23"/>
              <a:gd name="T14" fmla="*/ 2147483647 w 43"/>
              <a:gd name="T15" fmla="*/ 0 h 23"/>
              <a:gd name="T16" fmla="*/ 2147483647 w 43"/>
              <a:gd name="T17" fmla="*/ 2147483647 h 23"/>
              <a:gd name="T18" fmla="*/ 2147483647 w 43"/>
              <a:gd name="T19" fmla="*/ 2147483647 h 23"/>
              <a:gd name="T20" fmla="*/ 2147483647 w 43"/>
              <a:gd name="T21" fmla="*/ 2147483647 h 23"/>
              <a:gd name="T22" fmla="*/ 2147483647 w 43"/>
              <a:gd name="T23" fmla="*/ 2147483647 h 23"/>
              <a:gd name="T24" fmla="*/ 2147483647 w 4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3"/>
              <a:gd name="T41" fmla="*/ 43 w 4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3">
                <a:moveTo>
                  <a:pt x="9" y="23"/>
                </a:moveTo>
                <a:lnTo>
                  <a:pt x="5" y="23"/>
                </a:lnTo>
                <a:lnTo>
                  <a:pt x="1" y="19"/>
                </a:lnTo>
                <a:lnTo>
                  <a:pt x="0" y="14"/>
                </a:lnTo>
                <a:lnTo>
                  <a:pt x="1" y="9"/>
                </a:lnTo>
                <a:lnTo>
                  <a:pt x="7" y="6"/>
                </a:lnTo>
                <a:lnTo>
                  <a:pt x="34" y="0"/>
                </a:lnTo>
                <a:lnTo>
                  <a:pt x="38" y="0"/>
                </a:lnTo>
                <a:lnTo>
                  <a:pt x="42" y="4"/>
                </a:lnTo>
                <a:lnTo>
                  <a:pt x="43" y="8"/>
                </a:lnTo>
                <a:lnTo>
                  <a:pt x="42" y="13"/>
                </a:lnTo>
                <a:lnTo>
                  <a:pt x="36" y="16"/>
                </a:lnTo>
                <a:lnTo>
                  <a:pt x="9"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6" name="Freeform 192"/>
          <p:cNvSpPr>
            <a:spLocks/>
          </p:cNvSpPr>
          <p:nvPr/>
        </p:nvSpPr>
        <p:spPr bwMode="auto">
          <a:xfrm>
            <a:off x="2201863" y="3968750"/>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4"/>
                </a:lnTo>
                <a:lnTo>
                  <a:pt x="0" y="10"/>
                </a:lnTo>
                <a:lnTo>
                  <a:pt x="0" y="5"/>
                </a:lnTo>
                <a:lnTo>
                  <a:pt x="3"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7" name="Freeform 193"/>
          <p:cNvSpPr>
            <a:spLocks/>
          </p:cNvSpPr>
          <p:nvPr/>
        </p:nvSpPr>
        <p:spPr bwMode="auto">
          <a:xfrm>
            <a:off x="2206625" y="3963988"/>
            <a:ext cx="47625" cy="30162"/>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7"/>
                </a:lnTo>
                <a:lnTo>
                  <a:pt x="1" y="15"/>
                </a:lnTo>
                <a:lnTo>
                  <a:pt x="0" y="9"/>
                </a:lnTo>
                <a:lnTo>
                  <a:pt x="2" y="5"/>
                </a:lnTo>
                <a:lnTo>
                  <a:pt x="6" y="3"/>
                </a:lnTo>
                <a:lnTo>
                  <a:pt x="20" y="0"/>
                </a:lnTo>
                <a:lnTo>
                  <a:pt x="25" y="1"/>
                </a:lnTo>
                <a:lnTo>
                  <a:pt x="28" y="4"/>
                </a:lnTo>
                <a:lnTo>
                  <a:pt x="30" y="9"/>
                </a:lnTo>
                <a:lnTo>
                  <a:pt x="27" y="13"/>
                </a:lnTo>
                <a:lnTo>
                  <a:pt x="23"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8" name="Freeform 194"/>
          <p:cNvSpPr>
            <a:spLocks/>
          </p:cNvSpPr>
          <p:nvPr/>
        </p:nvSpPr>
        <p:spPr bwMode="auto">
          <a:xfrm>
            <a:off x="2227263" y="3959225"/>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6" y="19"/>
                </a:lnTo>
                <a:lnTo>
                  <a:pt x="2" y="15"/>
                </a:lnTo>
                <a:lnTo>
                  <a:pt x="0" y="11"/>
                </a:lnTo>
                <a:lnTo>
                  <a:pt x="2" y="6"/>
                </a:lnTo>
                <a:lnTo>
                  <a:pt x="6" y="3"/>
                </a:lnTo>
                <a:lnTo>
                  <a:pt x="15" y="0"/>
                </a:lnTo>
                <a:lnTo>
                  <a:pt x="21" y="0"/>
                </a:lnTo>
                <a:lnTo>
                  <a:pt x="25" y="4"/>
                </a:lnTo>
                <a:lnTo>
                  <a:pt x="26" y="8"/>
                </a:lnTo>
                <a:lnTo>
                  <a:pt x="25" y="14"/>
                </a:lnTo>
                <a:lnTo>
                  <a:pt x="21"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9" name="Freeform 195"/>
          <p:cNvSpPr>
            <a:spLocks/>
          </p:cNvSpPr>
          <p:nvPr/>
        </p:nvSpPr>
        <p:spPr bwMode="auto">
          <a:xfrm>
            <a:off x="2243138" y="395763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0" name="Freeform 196"/>
          <p:cNvSpPr>
            <a:spLocks/>
          </p:cNvSpPr>
          <p:nvPr/>
        </p:nvSpPr>
        <p:spPr bwMode="auto">
          <a:xfrm>
            <a:off x="2246313" y="3957638"/>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9" y="16"/>
                </a:moveTo>
                <a:lnTo>
                  <a:pt x="3" y="15"/>
                </a:lnTo>
                <a:lnTo>
                  <a:pt x="0" y="11"/>
                </a:lnTo>
                <a:lnTo>
                  <a:pt x="0" y="5"/>
                </a:lnTo>
                <a:lnTo>
                  <a:pt x="3" y="1"/>
                </a:lnTo>
                <a:lnTo>
                  <a:pt x="9" y="0"/>
                </a:lnTo>
                <a:lnTo>
                  <a:pt x="10" y="0"/>
                </a:lnTo>
                <a:lnTo>
                  <a:pt x="15" y="1"/>
                </a:lnTo>
                <a:lnTo>
                  <a:pt x="18" y="5"/>
                </a:lnTo>
                <a:lnTo>
                  <a:pt x="18" y="11"/>
                </a:lnTo>
                <a:lnTo>
                  <a:pt x="15" y="15"/>
                </a:lnTo>
                <a:lnTo>
                  <a:pt x="10"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1" name="Freeform 197"/>
          <p:cNvSpPr>
            <a:spLocks/>
          </p:cNvSpPr>
          <p:nvPr/>
        </p:nvSpPr>
        <p:spPr bwMode="auto">
          <a:xfrm>
            <a:off x="2249488" y="3952875"/>
            <a:ext cx="42862"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2" y="0"/>
                </a:lnTo>
                <a:lnTo>
                  <a:pt x="26" y="4"/>
                </a:lnTo>
                <a:lnTo>
                  <a:pt x="27" y="8"/>
                </a:lnTo>
                <a:lnTo>
                  <a:pt x="26"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2" name="Freeform 198"/>
          <p:cNvSpPr>
            <a:spLocks/>
          </p:cNvSpPr>
          <p:nvPr/>
        </p:nvSpPr>
        <p:spPr bwMode="auto">
          <a:xfrm>
            <a:off x="2266950" y="3948113"/>
            <a:ext cx="47625" cy="30162"/>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10"/>
                </a:lnTo>
                <a:lnTo>
                  <a:pt x="2" y="6"/>
                </a:lnTo>
                <a:lnTo>
                  <a:pt x="6" y="3"/>
                </a:lnTo>
                <a:lnTo>
                  <a:pt x="20" y="0"/>
                </a:lnTo>
                <a:lnTo>
                  <a:pt x="25" y="2"/>
                </a:lnTo>
                <a:lnTo>
                  <a:pt x="28" y="4"/>
                </a:lnTo>
                <a:lnTo>
                  <a:pt x="30" y="10"/>
                </a:lnTo>
                <a:lnTo>
                  <a:pt x="27" y="14"/>
                </a:lnTo>
                <a:lnTo>
                  <a:pt x="23"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3" name="Freeform 199"/>
          <p:cNvSpPr>
            <a:spLocks/>
          </p:cNvSpPr>
          <p:nvPr/>
        </p:nvSpPr>
        <p:spPr bwMode="auto">
          <a:xfrm>
            <a:off x="2287588" y="3946525"/>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4" name="Freeform 200"/>
          <p:cNvSpPr>
            <a:spLocks/>
          </p:cNvSpPr>
          <p:nvPr/>
        </p:nvSpPr>
        <p:spPr bwMode="auto">
          <a:xfrm>
            <a:off x="2293938" y="394493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5" name="Freeform 201"/>
          <p:cNvSpPr>
            <a:spLocks/>
          </p:cNvSpPr>
          <p:nvPr/>
        </p:nvSpPr>
        <p:spPr bwMode="auto">
          <a:xfrm>
            <a:off x="2298700" y="394493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0"/>
                </a:lnTo>
                <a:lnTo>
                  <a:pt x="0" y="5"/>
                </a:lnTo>
                <a:lnTo>
                  <a:pt x="3" y="1"/>
                </a:lnTo>
                <a:lnTo>
                  <a:pt x="8" y="0"/>
                </a:lnTo>
                <a:lnTo>
                  <a:pt x="12" y="0"/>
                </a:lnTo>
                <a:lnTo>
                  <a:pt x="18" y="1"/>
                </a:lnTo>
                <a:lnTo>
                  <a:pt x="20" y="5"/>
                </a:lnTo>
                <a:lnTo>
                  <a:pt x="20" y="10"/>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6" name="Freeform 202"/>
          <p:cNvSpPr>
            <a:spLocks/>
          </p:cNvSpPr>
          <p:nvPr/>
        </p:nvSpPr>
        <p:spPr bwMode="auto">
          <a:xfrm>
            <a:off x="2305050" y="39417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7" name="Freeform 203"/>
          <p:cNvSpPr>
            <a:spLocks/>
          </p:cNvSpPr>
          <p:nvPr/>
        </p:nvSpPr>
        <p:spPr bwMode="auto">
          <a:xfrm>
            <a:off x="2311400" y="3937000"/>
            <a:ext cx="39688" cy="31750"/>
          </a:xfrm>
          <a:custGeom>
            <a:avLst/>
            <a:gdLst>
              <a:gd name="T0" fmla="*/ 2147483647 w 25"/>
              <a:gd name="T1" fmla="*/ 2147483647 h 20"/>
              <a:gd name="T2" fmla="*/ 2147483647 w 25"/>
              <a:gd name="T3" fmla="*/ 2147483647 h 20"/>
              <a:gd name="T4" fmla="*/ 2147483647 w 25"/>
              <a:gd name="T5" fmla="*/ 2147483647 h 20"/>
              <a:gd name="T6" fmla="*/ 0 w 25"/>
              <a:gd name="T7" fmla="*/ 2147483647 h 20"/>
              <a:gd name="T8" fmla="*/ 2147483647 w 25"/>
              <a:gd name="T9" fmla="*/ 2147483647 h 20"/>
              <a:gd name="T10" fmla="*/ 2147483647 w 25"/>
              <a:gd name="T11" fmla="*/ 2147483647 h 20"/>
              <a:gd name="T12" fmla="*/ 2147483647 w 25"/>
              <a:gd name="T13" fmla="*/ 0 h 20"/>
              <a:gd name="T14" fmla="*/ 2147483647 w 25"/>
              <a:gd name="T15" fmla="*/ 0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2147483647 w 25"/>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1" y="20"/>
                </a:moveTo>
                <a:lnTo>
                  <a:pt x="6" y="20"/>
                </a:lnTo>
                <a:lnTo>
                  <a:pt x="2" y="17"/>
                </a:lnTo>
                <a:lnTo>
                  <a:pt x="0" y="11"/>
                </a:lnTo>
                <a:lnTo>
                  <a:pt x="2" y="7"/>
                </a:lnTo>
                <a:lnTo>
                  <a:pt x="6" y="3"/>
                </a:lnTo>
                <a:lnTo>
                  <a:pt x="14" y="0"/>
                </a:lnTo>
                <a:lnTo>
                  <a:pt x="19" y="0"/>
                </a:lnTo>
                <a:lnTo>
                  <a:pt x="23" y="3"/>
                </a:lnTo>
                <a:lnTo>
                  <a:pt x="25" y="9"/>
                </a:lnTo>
                <a:lnTo>
                  <a:pt x="23" y="13"/>
                </a:lnTo>
                <a:lnTo>
                  <a:pt x="19"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8" name="Freeform 204"/>
          <p:cNvSpPr>
            <a:spLocks/>
          </p:cNvSpPr>
          <p:nvPr/>
        </p:nvSpPr>
        <p:spPr bwMode="auto">
          <a:xfrm>
            <a:off x="2324100" y="393541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9" name="Freeform 205"/>
          <p:cNvSpPr>
            <a:spLocks/>
          </p:cNvSpPr>
          <p:nvPr/>
        </p:nvSpPr>
        <p:spPr bwMode="auto">
          <a:xfrm>
            <a:off x="2333625" y="393541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0" name="Freeform 206"/>
          <p:cNvSpPr>
            <a:spLocks/>
          </p:cNvSpPr>
          <p:nvPr/>
        </p:nvSpPr>
        <p:spPr bwMode="auto">
          <a:xfrm>
            <a:off x="2339975" y="3929063"/>
            <a:ext cx="47625" cy="31750"/>
          </a:xfrm>
          <a:custGeom>
            <a:avLst/>
            <a:gdLst>
              <a:gd name="T0" fmla="*/ 2147483647 w 30"/>
              <a:gd name="T1" fmla="*/ 2147483647 h 20"/>
              <a:gd name="T2" fmla="*/ 2147483647 w 30"/>
              <a:gd name="T3" fmla="*/ 2147483647 h 20"/>
              <a:gd name="T4" fmla="*/ 2147483647 w 30"/>
              <a:gd name="T5" fmla="*/ 2147483647 h 20"/>
              <a:gd name="T6" fmla="*/ 0 w 30"/>
              <a:gd name="T7" fmla="*/ 2147483647 h 20"/>
              <a:gd name="T8" fmla="*/ 2147483647 w 30"/>
              <a:gd name="T9" fmla="*/ 2147483647 h 20"/>
              <a:gd name="T10" fmla="*/ 2147483647 w 30"/>
              <a:gd name="T11" fmla="*/ 2147483647 h 20"/>
              <a:gd name="T12" fmla="*/ 2147483647 w 30"/>
              <a:gd name="T13" fmla="*/ 0 h 20"/>
              <a:gd name="T14" fmla="*/ 2147483647 w 30"/>
              <a:gd name="T15" fmla="*/ 0 h 20"/>
              <a:gd name="T16" fmla="*/ 2147483647 w 30"/>
              <a:gd name="T17" fmla="*/ 2147483647 h 20"/>
              <a:gd name="T18" fmla="*/ 2147483647 w 30"/>
              <a:gd name="T19" fmla="*/ 2147483647 h 20"/>
              <a:gd name="T20" fmla="*/ 2147483647 w 30"/>
              <a:gd name="T21" fmla="*/ 2147483647 h 20"/>
              <a:gd name="T22" fmla="*/ 2147483647 w 30"/>
              <a:gd name="T23" fmla="*/ 2147483647 h 20"/>
              <a:gd name="T24" fmla="*/ 2147483647 w 30"/>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0"/>
              <a:gd name="T41" fmla="*/ 30 w 3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0">
                <a:moveTo>
                  <a:pt x="11" y="20"/>
                </a:moveTo>
                <a:lnTo>
                  <a:pt x="5" y="20"/>
                </a:lnTo>
                <a:lnTo>
                  <a:pt x="1" y="16"/>
                </a:lnTo>
                <a:lnTo>
                  <a:pt x="0" y="12"/>
                </a:lnTo>
                <a:lnTo>
                  <a:pt x="1" y="7"/>
                </a:lnTo>
                <a:lnTo>
                  <a:pt x="5" y="4"/>
                </a:lnTo>
                <a:lnTo>
                  <a:pt x="19" y="0"/>
                </a:lnTo>
                <a:lnTo>
                  <a:pt x="24" y="0"/>
                </a:lnTo>
                <a:lnTo>
                  <a:pt x="28" y="4"/>
                </a:lnTo>
                <a:lnTo>
                  <a:pt x="30" y="8"/>
                </a:lnTo>
                <a:lnTo>
                  <a:pt x="28" y="14"/>
                </a:lnTo>
                <a:lnTo>
                  <a:pt x="24"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1" name="Freeform 207"/>
          <p:cNvSpPr>
            <a:spLocks/>
          </p:cNvSpPr>
          <p:nvPr/>
        </p:nvSpPr>
        <p:spPr bwMode="auto">
          <a:xfrm>
            <a:off x="2360613" y="3929063"/>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2" name="Freeform 208"/>
          <p:cNvSpPr>
            <a:spLocks/>
          </p:cNvSpPr>
          <p:nvPr/>
        </p:nvSpPr>
        <p:spPr bwMode="auto">
          <a:xfrm>
            <a:off x="2365375" y="3927475"/>
            <a:ext cx="34925" cy="26988"/>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3" name="Freeform 209"/>
          <p:cNvSpPr>
            <a:spLocks/>
          </p:cNvSpPr>
          <p:nvPr/>
        </p:nvSpPr>
        <p:spPr bwMode="auto">
          <a:xfrm>
            <a:off x="2374900" y="392271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3"/>
                </a:lnTo>
                <a:lnTo>
                  <a:pt x="12" y="0"/>
                </a:lnTo>
                <a:lnTo>
                  <a:pt x="16" y="0"/>
                </a:lnTo>
                <a:lnTo>
                  <a:pt x="21" y="3"/>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4" name="Freeform 210"/>
          <p:cNvSpPr>
            <a:spLocks/>
          </p:cNvSpPr>
          <p:nvPr/>
        </p:nvSpPr>
        <p:spPr bwMode="auto">
          <a:xfrm>
            <a:off x="2384425" y="3921125"/>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5" name="Freeform 211"/>
          <p:cNvSpPr>
            <a:spLocks/>
          </p:cNvSpPr>
          <p:nvPr/>
        </p:nvSpPr>
        <p:spPr bwMode="auto">
          <a:xfrm>
            <a:off x="2390775" y="3917950"/>
            <a:ext cx="44450" cy="28575"/>
          </a:xfrm>
          <a:custGeom>
            <a:avLst/>
            <a:gdLst>
              <a:gd name="T0" fmla="*/ 2147483647 w 28"/>
              <a:gd name="T1" fmla="*/ 2147483647 h 18"/>
              <a:gd name="T2" fmla="*/ 2147483647 w 28"/>
              <a:gd name="T3" fmla="*/ 2147483647 h 18"/>
              <a:gd name="T4" fmla="*/ 2147483647 w 28"/>
              <a:gd name="T5" fmla="*/ 2147483647 h 18"/>
              <a:gd name="T6" fmla="*/ 0 w 28"/>
              <a:gd name="T7" fmla="*/ 2147483647 h 18"/>
              <a:gd name="T8" fmla="*/ 2147483647 w 28"/>
              <a:gd name="T9" fmla="*/ 2147483647 h 18"/>
              <a:gd name="T10" fmla="*/ 2147483647 w 28"/>
              <a:gd name="T11" fmla="*/ 2147483647 h 18"/>
              <a:gd name="T12" fmla="*/ 2147483647 w 28"/>
              <a:gd name="T13" fmla="*/ 0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8"/>
              <a:gd name="T41" fmla="*/ 28 w 2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8">
                <a:moveTo>
                  <a:pt x="10" y="18"/>
                </a:moveTo>
                <a:lnTo>
                  <a:pt x="4" y="17"/>
                </a:lnTo>
                <a:lnTo>
                  <a:pt x="2" y="14"/>
                </a:lnTo>
                <a:lnTo>
                  <a:pt x="0" y="8"/>
                </a:lnTo>
                <a:lnTo>
                  <a:pt x="3" y="4"/>
                </a:lnTo>
                <a:lnTo>
                  <a:pt x="7" y="2"/>
                </a:lnTo>
                <a:lnTo>
                  <a:pt x="18" y="0"/>
                </a:lnTo>
                <a:lnTo>
                  <a:pt x="24" y="2"/>
                </a:lnTo>
                <a:lnTo>
                  <a:pt x="26" y="4"/>
                </a:lnTo>
                <a:lnTo>
                  <a:pt x="28" y="10"/>
                </a:lnTo>
                <a:lnTo>
                  <a:pt x="25" y="14"/>
                </a:lnTo>
                <a:lnTo>
                  <a:pt x="21"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6" name="Freeform 212"/>
          <p:cNvSpPr>
            <a:spLocks/>
          </p:cNvSpPr>
          <p:nvPr/>
        </p:nvSpPr>
        <p:spPr bwMode="auto">
          <a:xfrm>
            <a:off x="2408238" y="3914775"/>
            <a:ext cx="39687" cy="30163"/>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0"/>
                </a:lnTo>
                <a:lnTo>
                  <a:pt x="2" y="6"/>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7" name="Freeform 213"/>
          <p:cNvSpPr>
            <a:spLocks/>
          </p:cNvSpPr>
          <p:nvPr/>
        </p:nvSpPr>
        <p:spPr bwMode="auto">
          <a:xfrm>
            <a:off x="2420938" y="391160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8" name="Freeform 214"/>
          <p:cNvSpPr>
            <a:spLocks/>
          </p:cNvSpPr>
          <p:nvPr/>
        </p:nvSpPr>
        <p:spPr bwMode="auto">
          <a:xfrm>
            <a:off x="2425700" y="3910013"/>
            <a:ext cx="36513" cy="26987"/>
          </a:xfrm>
          <a:custGeom>
            <a:avLst/>
            <a:gdLst>
              <a:gd name="T0" fmla="*/ 2147483647 w 23"/>
              <a:gd name="T1" fmla="*/ 2147483647 h 17"/>
              <a:gd name="T2" fmla="*/ 2147483647 w 23"/>
              <a:gd name="T3" fmla="*/ 2147483647 h 17"/>
              <a:gd name="T4" fmla="*/ 2147483647 w 23"/>
              <a:gd name="T5" fmla="*/ 2147483647 h 17"/>
              <a:gd name="T6" fmla="*/ 0 w 23"/>
              <a:gd name="T7" fmla="*/ 2147483647 h 17"/>
              <a:gd name="T8" fmla="*/ 2147483647 w 23"/>
              <a:gd name="T9" fmla="*/ 2147483647 h 17"/>
              <a:gd name="T10" fmla="*/ 2147483647 w 23"/>
              <a:gd name="T11" fmla="*/ 2147483647 h 17"/>
              <a:gd name="T12" fmla="*/ 2147483647 w 23"/>
              <a:gd name="T13" fmla="*/ 0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7"/>
              <a:gd name="T41" fmla="*/ 23 w 2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7">
                <a:moveTo>
                  <a:pt x="10" y="17"/>
                </a:moveTo>
                <a:lnTo>
                  <a:pt x="4" y="16"/>
                </a:lnTo>
                <a:lnTo>
                  <a:pt x="2" y="13"/>
                </a:lnTo>
                <a:lnTo>
                  <a:pt x="0" y="8"/>
                </a:lnTo>
                <a:lnTo>
                  <a:pt x="3" y="4"/>
                </a:lnTo>
                <a:lnTo>
                  <a:pt x="7" y="1"/>
                </a:lnTo>
                <a:lnTo>
                  <a:pt x="14" y="0"/>
                </a:lnTo>
                <a:lnTo>
                  <a:pt x="19" y="1"/>
                </a:lnTo>
                <a:lnTo>
                  <a:pt x="22" y="4"/>
                </a:lnTo>
                <a:lnTo>
                  <a:pt x="23" y="9"/>
                </a:lnTo>
                <a:lnTo>
                  <a:pt x="21" y="13"/>
                </a:lnTo>
                <a:lnTo>
                  <a:pt x="16"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9" name="Freeform 215"/>
          <p:cNvSpPr>
            <a:spLocks/>
          </p:cNvSpPr>
          <p:nvPr/>
        </p:nvSpPr>
        <p:spPr bwMode="auto">
          <a:xfrm>
            <a:off x="2436813" y="3905250"/>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1"/>
                </a:lnTo>
                <a:lnTo>
                  <a:pt x="1" y="6"/>
                </a:lnTo>
                <a:lnTo>
                  <a:pt x="5" y="3"/>
                </a:lnTo>
                <a:lnTo>
                  <a:pt x="15" y="0"/>
                </a:lnTo>
                <a:lnTo>
                  <a:pt x="20" y="0"/>
                </a:lnTo>
                <a:lnTo>
                  <a:pt x="24" y="4"/>
                </a:lnTo>
                <a:lnTo>
                  <a:pt x="26" y="8"/>
                </a:lnTo>
                <a:lnTo>
                  <a:pt x="24" y="14"/>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0" name="Freeform 216"/>
          <p:cNvSpPr>
            <a:spLocks/>
          </p:cNvSpPr>
          <p:nvPr/>
        </p:nvSpPr>
        <p:spPr bwMode="auto">
          <a:xfrm>
            <a:off x="2451100" y="3903663"/>
            <a:ext cx="39688" cy="26987"/>
          </a:xfrm>
          <a:custGeom>
            <a:avLst/>
            <a:gdLst>
              <a:gd name="T0" fmla="*/ 2147483647 w 25"/>
              <a:gd name="T1" fmla="*/ 2147483647 h 17"/>
              <a:gd name="T2" fmla="*/ 2147483647 w 25"/>
              <a:gd name="T3" fmla="*/ 2147483647 h 17"/>
              <a:gd name="T4" fmla="*/ 2147483647 w 25"/>
              <a:gd name="T5" fmla="*/ 2147483647 h 17"/>
              <a:gd name="T6" fmla="*/ 0 w 25"/>
              <a:gd name="T7" fmla="*/ 2147483647 h 17"/>
              <a:gd name="T8" fmla="*/ 2147483647 w 25"/>
              <a:gd name="T9" fmla="*/ 2147483647 h 17"/>
              <a:gd name="T10" fmla="*/ 2147483647 w 25"/>
              <a:gd name="T11" fmla="*/ 2147483647 h 17"/>
              <a:gd name="T12" fmla="*/ 2147483647 w 25"/>
              <a:gd name="T13" fmla="*/ 0 h 17"/>
              <a:gd name="T14" fmla="*/ 2147483647 w 25"/>
              <a:gd name="T15" fmla="*/ 2147483647 h 17"/>
              <a:gd name="T16" fmla="*/ 2147483647 w 25"/>
              <a:gd name="T17" fmla="*/ 2147483647 h 17"/>
              <a:gd name="T18" fmla="*/ 2147483647 w 25"/>
              <a:gd name="T19" fmla="*/ 2147483647 h 17"/>
              <a:gd name="T20" fmla="*/ 2147483647 w 25"/>
              <a:gd name="T21" fmla="*/ 2147483647 h 17"/>
              <a:gd name="T22" fmla="*/ 2147483647 w 25"/>
              <a:gd name="T23" fmla="*/ 2147483647 h 17"/>
              <a:gd name="T24" fmla="*/ 2147483647 w 25"/>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10" y="17"/>
                </a:moveTo>
                <a:lnTo>
                  <a:pt x="5" y="16"/>
                </a:lnTo>
                <a:lnTo>
                  <a:pt x="2" y="13"/>
                </a:lnTo>
                <a:lnTo>
                  <a:pt x="0" y="8"/>
                </a:lnTo>
                <a:lnTo>
                  <a:pt x="3" y="4"/>
                </a:lnTo>
                <a:lnTo>
                  <a:pt x="7" y="1"/>
                </a:lnTo>
                <a:lnTo>
                  <a:pt x="15" y="0"/>
                </a:lnTo>
                <a:lnTo>
                  <a:pt x="21" y="1"/>
                </a:lnTo>
                <a:lnTo>
                  <a:pt x="24" y="4"/>
                </a:lnTo>
                <a:lnTo>
                  <a:pt x="25" y="9"/>
                </a:lnTo>
                <a:lnTo>
                  <a:pt x="22" y="13"/>
                </a:lnTo>
                <a:lnTo>
                  <a:pt x="18"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1" name="Freeform 217"/>
          <p:cNvSpPr>
            <a:spLocks/>
          </p:cNvSpPr>
          <p:nvPr/>
        </p:nvSpPr>
        <p:spPr bwMode="auto">
          <a:xfrm>
            <a:off x="2465388" y="3897313"/>
            <a:ext cx="46037" cy="31750"/>
          </a:xfrm>
          <a:custGeom>
            <a:avLst/>
            <a:gdLst>
              <a:gd name="T0" fmla="*/ 2147483647 w 29"/>
              <a:gd name="T1" fmla="*/ 2147483647 h 20"/>
              <a:gd name="T2" fmla="*/ 2147483647 w 29"/>
              <a:gd name="T3" fmla="*/ 2147483647 h 20"/>
              <a:gd name="T4" fmla="*/ 2147483647 w 29"/>
              <a:gd name="T5" fmla="*/ 2147483647 h 20"/>
              <a:gd name="T6" fmla="*/ 0 w 29"/>
              <a:gd name="T7" fmla="*/ 2147483647 h 20"/>
              <a:gd name="T8" fmla="*/ 2147483647 w 29"/>
              <a:gd name="T9" fmla="*/ 2147483647 h 20"/>
              <a:gd name="T10" fmla="*/ 2147483647 w 29"/>
              <a:gd name="T11" fmla="*/ 2147483647 h 20"/>
              <a:gd name="T12" fmla="*/ 2147483647 w 29"/>
              <a:gd name="T13" fmla="*/ 0 h 20"/>
              <a:gd name="T14" fmla="*/ 2147483647 w 29"/>
              <a:gd name="T15" fmla="*/ 0 h 20"/>
              <a:gd name="T16" fmla="*/ 2147483647 w 29"/>
              <a:gd name="T17" fmla="*/ 2147483647 h 20"/>
              <a:gd name="T18" fmla="*/ 2147483647 w 29"/>
              <a:gd name="T19" fmla="*/ 2147483647 h 20"/>
              <a:gd name="T20" fmla="*/ 2147483647 w 29"/>
              <a:gd name="T21" fmla="*/ 2147483647 h 20"/>
              <a:gd name="T22" fmla="*/ 2147483647 w 29"/>
              <a:gd name="T23" fmla="*/ 2147483647 h 20"/>
              <a:gd name="T24" fmla="*/ 2147483647 w 29"/>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10" y="20"/>
                </a:moveTo>
                <a:lnTo>
                  <a:pt x="5" y="20"/>
                </a:lnTo>
                <a:lnTo>
                  <a:pt x="1" y="16"/>
                </a:lnTo>
                <a:lnTo>
                  <a:pt x="0" y="12"/>
                </a:lnTo>
                <a:lnTo>
                  <a:pt x="1" y="6"/>
                </a:lnTo>
                <a:lnTo>
                  <a:pt x="5" y="4"/>
                </a:lnTo>
                <a:lnTo>
                  <a:pt x="19" y="0"/>
                </a:lnTo>
                <a:lnTo>
                  <a:pt x="24" y="0"/>
                </a:lnTo>
                <a:lnTo>
                  <a:pt x="28" y="4"/>
                </a:lnTo>
                <a:lnTo>
                  <a:pt x="29" y="8"/>
                </a:lnTo>
                <a:lnTo>
                  <a:pt x="28" y="13"/>
                </a:lnTo>
                <a:lnTo>
                  <a:pt x="24" y="16"/>
                </a:lnTo>
                <a:lnTo>
                  <a:pt x="10"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2" name="Freeform 218"/>
          <p:cNvSpPr>
            <a:spLocks/>
          </p:cNvSpPr>
          <p:nvPr/>
        </p:nvSpPr>
        <p:spPr bwMode="auto">
          <a:xfrm>
            <a:off x="2486025" y="389413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2" y="0"/>
                </a:lnTo>
                <a:lnTo>
                  <a:pt x="16"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3" name="Freeform 219"/>
          <p:cNvSpPr>
            <a:spLocks/>
          </p:cNvSpPr>
          <p:nvPr/>
        </p:nvSpPr>
        <p:spPr bwMode="auto">
          <a:xfrm>
            <a:off x="2495550" y="3890963"/>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0"/>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4" name="Freeform 220"/>
          <p:cNvSpPr>
            <a:spLocks/>
          </p:cNvSpPr>
          <p:nvPr/>
        </p:nvSpPr>
        <p:spPr bwMode="auto">
          <a:xfrm>
            <a:off x="2508250" y="3886200"/>
            <a:ext cx="42863"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7" y="3"/>
                </a:lnTo>
                <a:lnTo>
                  <a:pt x="17" y="0"/>
                </a:lnTo>
                <a:lnTo>
                  <a:pt x="21" y="0"/>
                </a:lnTo>
                <a:lnTo>
                  <a:pt x="26" y="4"/>
                </a:lnTo>
                <a:lnTo>
                  <a:pt x="27" y="8"/>
                </a:lnTo>
                <a:lnTo>
                  <a:pt x="26"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5" name="Freeform 221"/>
          <p:cNvSpPr>
            <a:spLocks/>
          </p:cNvSpPr>
          <p:nvPr/>
        </p:nvSpPr>
        <p:spPr bwMode="auto">
          <a:xfrm>
            <a:off x="2525713" y="3884613"/>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6"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6" name="Freeform 222"/>
          <p:cNvSpPr>
            <a:spLocks/>
          </p:cNvSpPr>
          <p:nvPr/>
        </p:nvSpPr>
        <p:spPr bwMode="auto">
          <a:xfrm>
            <a:off x="2533650" y="38814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7" name="Freeform 223"/>
          <p:cNvSpPr>
            <a:spLocks/>
          </p:cNvSpPr>
          <p:nvPr/>
        </p:nvSpPr>
        <p:spPr bwMode="auto">
          <a:xfrm>
            <a:off x="2540000" y="3881438"/>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8" name="Freeform 224"/>
          <p:cNvSpPr>
            <a:spLocks/>
          </p:cNvSpPr>
          <p:nvPr/>
        </p:nvSpPr>
        <p:spPr bwMode="auto">
          <a:xfrm>
            <a:off x="2544763" y="387985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9" name="Freeform 225"/>
          <p:cNvSpPr>
            <a:spLocks/>
          </p:cNvSpPr>
          <p:nvPr/>
        </p:nvSpPr>
        <p:spPr bwMode="auto">
          <a:xfrm>
            <a:off x="2551113" y="3879850"/>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0" name="Freeform 226"/>
          <p:cNvSpPr>
            <a:spLocks/>
          </p:cNvSpPr>
          <p:nvPr/>
        </p:nvSpPr>
        <p:spPr bwMode="auto">
          <a:xfrm>
            <a:off x="2555875" y="3875088"/>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7"/>
                </a:lnTo>
                <a:lnTo>
                  <a:pt x="5" y="3"/>
                </a:lnTo>
                <a:lnTo>
                  <a:pt x="13" y="0"/>
                </a:lnTo>
                <a:lnTo>
                  <a:pt x="19" y="0"/>
                </a:lnTo>
                <a:lnTo>
                  <a:pt x="23" y="3"/>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1" name="Freeform 227"/>
          <p:cNvSpPr>
            <a:spLocks/>
          </p:cNvSpPr>
          <p:nvPr/>
        </p:nvSpPr>
        <p:spPr bwMode="auto">
          <a:xfrm>
            <a:off x="2568575" y="387350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2" name="Freeform 228"/>
          <p:cNvSpPr>
            <a:spLocks/>
          </p:cNvSpPr>
          <p:nvPr/>
        </p:nvSpPr>
        <p:spPr bwMode="auto">
          <a:xfrm>
            <a:off x="2571750" y="3873500"/>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9" y="16"/>
                </a:moveTo>
                <a:lnTo>
                  <a:pt x="3" y="15"/>
                </a:lnTo>
                <a:lnTo>
                  <a:pt x="0" y="11"/>
                </a:lnTo>
                <a:lnTo>
                  <a:pt x="0" y="5"/>
                </a:lnTo>
                <a:lnTo>
                  <a:pt x="3" y="1"/>
                </a:lnTo>
                <a:lnTo>
                  <a:pt x="9" y="0"/>
                </a:lnTo>
                <a:lnTo>
                  <a:pt x="13" y="0"/>
                </a:lnTo>
                <a:lnTo>
                  <a:pt x="18" y="1"/>
                </a:lnTo>
                <a:lnTo>
                  <a:pt x="21" y="5"/>
                </a:lnTo>
                <a:lnTo>
                  <a:pt x="21" y="11"/>
                </a:lnTo>
                <a:lnTo>
                  <a:pt x="18" y="15"/>
                </a:lnTo>
                <a:lnTo>
                  <a:pt x="13"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3" name="Freeform 229"/>
          <p:cNvSpPr>
            <a:spLocks/>
          </p:cNvSpPr>
          <p:nvPr/>
        </p:nvSpPr>
        <p:spPr bwMode="auto">
          <a:xfrm>
            <a:off x="2579688" y="3868738"/>
            <a:ext cx="42862" cy="30162"/>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1"/>
                </a:lnTo>
                <a:lnTo>
                  <a:pt x="1" y="5"/>
                </a:lnTo>
                <a:lnTo>
                  <a:pt x="6" y="3"/>
                </a:lnTo>
                <a:lnTo>
                  <a:pt x="17" y="0"/>
                </a:lnTo>
                <a:lnTo>
                  <a:pt x="21" y="0"/>
                </a:lnTo>
                <a:lnTo>
                  <a:pt x="25" y="4"/>
                </a:lnTo>
                <a:lnTo>
                  <a:pt x="27" y="8"/>
                </a:lnTo>
                <a:lnTo>
                  <a:pt x="25" y="14"/>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4" name="Freeform 230"/>
          <p:cNvSpPr>
            <a:spLocks/>
          </p:cNvSpPr>
          <p:nvPr/>
        </p:nvSpPr>
        <p:spPr bwMode="auto">
          <a:xfrm>
            <a:off x="2595563" y="3867150"/>
            <a:ext cx="28575" cy="26988"/>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10" y="17"/>
                </a:lnTo>
                <a:lnTo>
                  <a:pt x="4" y="16"/>
                </a:lnTo>
                <a:lnTo>
                  <a:pt x="2" y="13"/>
                </a:lnTo>
                <a:lnTo>
                  <a:pt x="0" y="8"/>
                </a:lnTo>
                <a:lnTo>
                  <a:pt x="3" y="4"/>
                </a:lnTo>
                <a:lnTo>
                  <a:pt x="4" y="2"/>
                </a:lnTo>
                <a:lnTo>
                  <a:pt x="9" y="0"/>
                </a:lnTo>
                <a:lnTo>
                  <a:pt x="14" y="1"/>
                </a:lnTo>
                <a:lnTo>
                  <a:pt x="17"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5" name="Freeform 231"/>
          <p:cNvSpPr>
            <a:spLocks/>
          </p:cNvSpPr>
          <p:nvPr/>
        </p:nvSpPr>
        <p:spPr bwMode="auto">
          <a:xfrm>
            <a:off x="2598738" y="38639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6" name="Freeform 232"/>
          <p:cNvSpPr>
            <a:spLocks/>
          </p:cNvSpPr>
          <p:nvPr/>
        </p:nvSpPr>
        <p:spPr bwMode="auto">
          <a:xfrm>
            <a:off x="2605088" y="3863975"/>
            <a:ext cx="30162"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7" name="Freeform 233"/>
          <p:cNvSpPr>
            <a:spLocks/>
          </p:cNvSpPr>
          <p:nvPr/>
        </p:nvSpPr>
        <p:spPr bwMode="auto">
          <a:xfrm>
            <a:off x="2609850" y="3860800"/>
            <a:ext cx="42863" cy="30163"/>
          </a:xfrm>
          <a:custGeom>
            <a:avLst/>
            <a:gdLst>
              <a:gd name="T0" fmla="*/ 2147483647 w 27"/>
              <a:gd name="T1" fmla="*/ 2147483647 h 19"/>
              <a:gd name="T2" fmla="*/ 2147483647 w 27"/>
              <a:gd name="T3" fmla="*/ 2147483647 h 19"/>
              <a:gd name="T4" fmla="*/ 2147483647 w 27"/>
              <a:gd name="T5" fmla="*/ 2147483647 h 19"/>
              <a:gd name="T6" fmla="*/ 0 w 27"/>
              <a:gd name="T7" fmla="*/ 2147483647 h 19"/>
              <a:gd name="T8" fmla="*/ 2147483647 w 27"/>
              <a:gd name="T9" fmla="*/ 2147483647 h 19"/>
              <a:gd name="T10" fmla="*/ 2147483647 w 27"/>
              <a:gd name="T11" fmla="*/ 2147483647 h 19"/>
              <a:gd name="T12" fmla="*/ 2147483647 w 27"/>
              <a:gd name="T13" fmla="*/ 0 h 19"/>
              <a:gd name="T14" fmla="*/ 2147483647 w 27"/>
              <a:gd name="T15" fmla="*/ 0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9" y="19"/>
                </a:moveTo>
                <a:lnTo>
                  <a:pt x="5" y="19"/>
                </a:lnTo>
                <a:lnTo>
                  <a:pt x="1" y="15"/>
                </a:lnTo>
                <a:lnTo>
                  <a:pt x="0" y="10"/>
                </a:lnTo>
                <a:lnTo>
                  <a:pt x="1" y="5"/>
                </a:lnTo>
                <a:lnTo>
                  <a:pt x="6" y="2"/>
                </a:lnTo>
                <a:lnTo>
                  <a:pt x="17" y="0"/>
                </a:lnTo>
                <a:lnTo>
                  <a:pt x="21" y="0"/>
                </a:lnTo>
                <a:lnTo>
                  <a:pt x="25" y="4"/>
                </a:lnTo>
                <a:lnTo>
                  <a:pt x="27" y="8"/>
                </a:lnTo>
                <a:lnTo>
                  <a:pt x="25" y="13"/>
                </a:lnTo>
                <a:lnTo>
                  <a:pt x="20" y="16"/>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8" name="Freeform 234"/>
          <p:cNvSpPr>
            <a:spLocks/>
          </p:cNvSpPr>
          <p:nvPr/>
        </p:nvSpPr>
        <p:spPr bwMode="auto">
          <a:xfrm>
            <a:off x="2625725" y="3854450"/>
            <a:ext cx="44450" cy="31750"/>
          </a:xfrm>
          <a:custGeom>
            <a:avLst/>
            <a:gdLst>
              <a:gd name="T0" fmla="*/ 2147483647 w 28"/>
              <a:gd name="T1" fmla="*/ 2147483647 h 20"/>
              <a:gd name="T2" fmla="*/ 2147483647 w 28"/>
              <a:gd name="T3" fmla="*/ 2147483647 h 20"/>
              <a:gd name="T4" fmla="*/ 2147483647 w 28"/>
              <a:gd name="T5" fmla="*/ 2147483647 h 20"/>
              <a:gd name="T6" fmla="*/ 0 w 28"/>
              <a:gd name="T7" fmla="*/ 2147483647 h 20"/>
              <a:gd name="T8" fmla="*/ 2147483647 w 28"/>
              <a:gd name="T9" fmla="*/ 2147483647 h 20"/>
              <a:gd name="T10" fmla="*/ 2147483647 w 28"/>
              <a:gd name="T11" fmla="*/ 2147483647 h 20"/>
              <a:gd name="T12" fmla="*/ 2147483647 w 28"/>
              <a:gd name="T13" fmla="*/ 0 h 20"/>
              <a:gd name="T14" fmla="*/ 2147483647 w 28"/>
              <a:gd name="T15" fmla="*/ 0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1" y="20"/>
                </a:moveTo>
                <a:lnTo>
                  <a:pt x="6" y="20"/>
                </a:lnTo>
                <a:lnTo>
                  <a:pt x="2" y="17"/>
                </a:lnTo>
                <a:lnTo>
                  <a:pt x="0" y="12"/>
                </a:lnTo>
                <a:lnTo>
                  <a:pt x="2" y="8"/>
                </a:lnTo>
                <a:lnTo>
                  <a:pt x="6" y="4"/>
                </a:lnTo>
                <a:lnTo>
                  <a:pt x="17" y="0"/>
                </a:lnTo>
                <a:lnTo>
                  <a:pt x="22" y="0"/>
                </a:lnTo>
                <a:lnTo>
                  <a:pt x="26" y="2"/>
                </a:lnTo>
                <a:lnTo>
                  <a:pt x="28"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9" name="Freeform 235"/>
          <p:cNvSpPr>
            <a:spLocks/>
          </p:cNvSpPr>
          <p:nvPr/>
        </p:nvSpPr>
        <p:spPr bwMode="auto">
          <a:xfrm>
            <a:off x="2643188" y="3851275"/>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0" name="Freeform 236"/>
          <p:cNvSpPr>
            <a:spLocks/>
          </p:cNvSpPr>
          <p:nvPr/>
        </p:nvSpPr>
        <p:spPr bwMode="auto">
          <a:xfrm>
            <a:off x="2652713" y="3849688"/>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1" name="Freeform 237"/>
          <p:cNvSpPr>
            <a:spLocks/>
          </p:cNvSpPr>
          <p:nvPr/>
        </p:nvSpPr>
        <p:spPr bwMode="auto">
          <a:xfrm>
            <a:off x="2660650" y="3846513"/>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7"/>
                </a:lnTo>
                <a:lnTo>
                  <a:pt x="2" y="14"/>
                </a:lnTo>
                <a:lnTo>
                  <a:pt x="0" y="9"/>
                </a:lnTo>
                <a:lnTo>
                  <a:pt x="3" y="5"/>
                </a:lnTo>
                <a:lnTo>
                  <a:pt x="7" y="2"/>
                </a:lnTo>
                <a:lnTo>
                  <a:pt x="14" y="0"/>
                </a:lnTo>
                <a:lnTo>
                  <a:pt x="19" y="2"/>
                </a:lnTo>
                <a:lnTo>
                  <a:pt x="22" y="5"/>
                </a:lnTo>
                <a:lnTo>
                  <a:pt x="23" y="10"/>
                </a:lnTo>
                <a:lnTo>
                  <a:pt x="21" y="14"/>
                </a:lnTo>
                <a:lnTo>
                  <a:pt x="16"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2" name="Freeform 238"/>
          <p:cNvSpPr>
            <a:spLocks/>
          </p:cNvSpPr>
          <p:nvPr/>
        </p:nvSpPr>
        <p:spPr bwMode="auto">
          <a:xfrm>
            <a:off x="2671763" y="384492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3" name="Freeform 239"/>
          <p:cNvSpPr>
            <a:spLocks/>
          </p:cNvSpPr>
          <p:nvPr/>
        </p:nvSpPr>
        <p:spPr bwMode="auto">
          <a:xfrm>
            <a:off x="2676525" y="384492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4" name="Freeform 240"/>
          <p:cNvSpPr>
            <a:spLocks/>
          </p:cNvSpPr>
          <p:nvPr/>
        </p:nvSpPr>
        <p:spPr bwMode="auto">
          <a:xfrm>
            <a:off x="2679700" y="3843338"/>
            <a:ext cx="33338"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5" name="Freeform 241"/>
          <p:cNvSpPr>
            <a:spLocks/>
          </p:cNvSpPr>
          <p:nvPr/>
        </p:nvSpPr>
        <p:spPr bwMode="auto">
          <a:xfrm>
            <a:off x="2686050" y="384016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6" name="Freeform 242"/>
          <p:cNvSpPr>
            <a:spLocks/>
          </p:cNvSpPr>
          <p:nvPr/>
        </p:nvSpPr>
        <p:spPr bwMode="auto">
          <a:xfrm>
            <a:off x="2693988" y="3836988"/>
            <a:ext cx="38100" cy="30162"/>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6"/>
                </a:lnTo>
                <a:lnTo>
                  <a:pt x="0" y="11"/>
                </a:lnTo>
                <a:lnTo>
                  <a:pt x="1" y="6"/>
                </a:lnTo>
                <a:lnTo>
                  <a:pt x="5" y="2"/>
                </a:lnTo>
                <a:lnTo>
                  <a:pt x="13" y="0"/>
                </a:lnTo>
                <a:lnTo>
                  <a:pt x="19" y="0"/>
                </a:lnTo>
                <a:lnTo>
                  <a:pt x="23" y="2"/>
                </a:lnTo>
                <a:lnTo>
                  <a:pt x="24" y="8"/>
                </a:lnTo>
                <a:lnTo>
                  <a:pt x="23" y="12"/>
                </a:lnTo>
                <a:lnTo>
                  <a:pt x="19"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7" name="Freeform 243"/>
          <p:cNvSpPr>
            <a:spLocks/>
          </p:cNvSpPr>
          <p:nvPr/>
        </p:nvSpPr>
        <p:spPr bwMode="auto">
          <a:xfrm>
            <a:off x="2706688" y="3833813"/>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8" name="Freeform 244"/>
          <p:cNvSpPr>
            <a:spLocks/>
          </p:cNvSpPr>
          <p:nvPr/>
        </p:nvSpPr>
        <p:spPr bwMode="auto">
          <a:xfrm>
            <a:off x="2714625" y="3833813"/>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9" name="Freeform 245"/>
          <p:cNvSpPr>
            <a:spLocks/>
          </p:cNvSpPr>
          <p:nvPr/>
        </p:nvSpPr>
        <p:spPr bwMode="auto">
          <a:xfrm>
            <a:off x="2719388" y="3827463"/>
            <a:ext cx="42862"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2"/>
                </a:lnTo>
                <a:lnTo>
                  <a:pt x="1" y="8"/>
                </a:lnTo>
                <a:lnTo>
                  <a:pt x="5" y="4"/>
                </a:lnTo>
                <a:lnTo>
                  <a:pt x="16" y="0"/>
                </a:lnTo>
                <a:lnTo>
                  <a:pt x="22" y="0"/>
                </a:lnTo>
                <a:lnTo>
                  <a:pt x="26" y="3"/>
                </a:lnTo>
                <a:lnTo>
                  <a:pt x="27" y="8"/>
                </a:lnTo>
                <a:lnTo>
                  <a:pt x="26" y="12"/>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0" name="Freeform 246"/>
          <p:cNvSpPr>
            <a:spLocks/>
          </p:cNvSpPr>
          <p:nvPr/>
        </p:nvSpPr>
        <p:spPr bwMode="auto">
          <a:xfrm>
            <a:off x="2736850" y="3827463"/>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1" name="Freeform 247"/>
          <p:cNvSpPr>
            <a:spLocks/>
          </p:cNvSpPr>
          <p:nvPr/>
        </p:nvSpPr>
        <p:spPr bwMode="auto">
          <a:xfrm>
            <a:off x="2740025" y="38258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2" name="Freeform 248"/>
          <p:cNvSpPr>
            <a:spLocks/>
          </p:cNvSpPr>
          <p:nvPr/>
        </p:nvSpPr>
        <p:spPr bwMode="auto">
          <a:xfrm>
            <a:off x="2744788" y="3824288"/>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1" y="13"/>
                </a:lnTo>
                <a:lnTo>
                  <a:pt x="0" y="9"/>
                </a:lnTo>
                <a:lnTo>
                  <a:pt x="1" y="4"/>
                </a:lnTo>
                <a:lnTo>
                  <a:pt x="7" y="1"/>
                </a:lnTo>
                <a:lnTo>
                  <a:pt x="12" y="0"/>
                </a:lnTo>
                <a:lnTo>
                  <a:pt x="16" y="0"/>
                </a:lnTo>
                <a:lnTo>
                  <a:pt x="20" y="4"/>
                </a:lnTo>
                <a:lnTo>
                  <a:pt x="22" y="8"/>
                </a:lnTo>
                <a:lnTo>
                  <a:pt x="20"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3" name="Freeform 249"/>
          <p:cNvSpPr>
            <a:spLocks/>
          </p:cNvSpPr>
          <p:nvPr/>
        </p:nvSpPr>
        <p:spPr bwMode="auto">
          <a:xfrm>
            <a:off x="2754313" y="382111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4" name="Freeform 250"/>
          <p:cNvSpPr>
            <a:spLocks/>
          </p:cNvSpPr>
          <p:nvPr/>
        </p:nvSpPr>
        <p:spPr bwMode="auto">
          <a:xfrm>
            <a:off x="2757488" y="3821113"/>
            <a:ext cx="33337"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2"/>
                </a:lnTo>
                <a:lnTo>
                  <a:pt x="8" y="0"/>
                </a:lnTo>
                <a:lnTo>
                  <a:pt x="12" y="0"/>
                </a:lnTo>
                <a:lnTo>
                  <a:pt x="18" y="2"/>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5" name="Freeform 251"/>
          <p:cNvSpPr>
            <a:spLocks/>
          </p:cNvSpPr>
          <p:nvPr/>
        </p:nvSpPr>
        <p:spPr bwMode="auto">
          <a:xfrm>
            <a:off x="2763838" y="3816350"/>
            <a:ext cx="36512"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6" name="Freeform 252"/>
          <p:cNvSpPr>
            <a:spLocks/>
          </p:cNvSpPr>
          <p:nvPr/>
        </p:nvSpPr>
        <p:spPr bwMode="auto">
          <a:xfrm>
            <a:off x="2774950" y="38147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7" name="Freeform 253"/>
          <p:cNvSpPr>
            <a:spLocks/>
          </p:cNvSpPr>
          <p:nvPr/>
        </p:nvSpPr>
        <p:spPr bwMode="auto">
          <a:xfrm>
            <a:off x="2781300" y="3814763"/>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6"/>
                </a:lnTo>
                <a:lnTo>
                  <a:pt x="3" y="1"/>
                </a:lnTo>
                <a:lnTo>
                  <a:pt x="8" y="0"/>
                </a:lnTo>
                <a:lnTo>
                  <a:pt x="12" y="0"/>
                </a:lnTo>
                <a:lnTo>
                  <a:pt x="18" y="1"/>
                </a:lnTo>
                <a:lnTo>
                  <a:pt x="21" y="6"/>
                </a:lnTo>
                <a:lnTo>
                  <a:pt x="21"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8" name="Freeform 254"/>
          <p:cNvSpPr>
            <a:spLocks/>
          </p:cNvSpPr>
          <p:nvPr/>
        </p:nvSpPr>
        <p:spPr bwMode="auto">
          <a:xfrm>
            <a:off x="2787650" y="3813175"/>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9" name="Freeform 255"/>
          <p:cNvSpPr>
            <a:spLocks/>
          </p:cNvSpPr>
          <p:nvPr/>
        </p:nvSpPr>
        <p:spPr bwMode="auto">
          <a:xfrm>
            <a:off x="2794000" y="38100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0" name="Freeform 256"/>
          <p:cNvSpPr>
            <a:spLocks/>
          </p:cNvSpPr>
          <p:nvPr/>
        </p:nvSpPr>
        <p:spPr bwMode="auto">
          <a:xfrm>
            <a:off x="2798763" y="38084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10"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1" name="Freeform 257"/>
          <p:cNvSpPr>
            <a:spLocks/>
          </p:cNvSpPr>
          <p:nvPr/>
        </p:nvSpPr>
        <p:spPr bwMode="auto">
          <a:xfrm>
            <a:off x="2805113" y="3808413"/>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2" name="Freeform 258"/>
          <p:cNvSpPr>
            <a:spLocks/>
          </p:cNvSpPr>
          <p:nvPr/>
        </p:nvSpPr>
        <p:spPr bwMode="auto">
          <a:xfrm>
            <a:off x="2809875" y="380682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3" name="Freeform 259"/>
          <p:cNvSpPr>
            <a:spLocks/>
          </p:cNvSpPr>
          <p:nvPr/>
        </p:nvSpPr>
        <p:spPr bwMode="auto">
          <a:xfrm>
            <a:off x="2814638" y="3806825"/>
            <a:ext cx="26987"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4" y="1"/>
                </a:lnTo>
                <a:lnTo>
                  <a:pt x="17" y="5"/>
                </a:lnTo>
                <a:lnTo>
                  <a:pt x="17" y="11"/>
                </a:lnTo>
                <a:lnTo>
                  <a:pt x="14"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4" name="Freeform 260"/>
          <p:cNvSpPr>
            <a:spLocks/>
          </p:cNvSpPr>
          <p:nvPr/>
        </p:nvSpPr>
        <p:spPr bwMode="auto">
          <a:xfrm>
            <a:off x="2816225" y="3803650"/>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7"/>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5" name="Freeform 261"/>
          <p:cNvSpPr>
            <a:spLocks/>
          </p:cNvSpPr>
          <p:nvPr/>
        </p:nvSpPr>
        <p:spPr bwMode="auto">
          <a:xfrm>
            <a:off x="2824163" y="3802063"/>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4" y="16"/>
                </a:lnTo>
                <a:lnTo>
                  <a:pt x="2" y="14"/>
                </a:lnTo>
                <a:lnTo>
                  <a:pt x="0" y="8"/>
                </a:lnTo>
                <a:lnTo>
                  <a:pt x="3" y="4"/>
                </a:lnTo>
                <a:lnTo>
                  <a:pt x="4" y="3"/>
                </a:lnTo>
                <a:lnTo>
                  <a:pt x="8" y="0"/>
                </a:lnTo>
                <a:lnTo>
                  <a:pt x="14" y="1"/>
                </a:lnTo>
                <a:lnTo>
                  <a:pt x="17" y="4"/>
                </a:lnTo>
                <a:lnTo>
                  <a:pt x="18" y="9"/>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6" name="Freeform 262"/>
          <p:cNvSpPr>
            <a:spLocks/>
          </p:cNvSpPr>
          <p:nvPr/>
        </p:nvSpPr>
        <p:spPr bwMode="auto">
          <a:xfrm>
            <a:off x="2827338" y="3797300"/>
            <a:ext cx="44450" cy="30163"/>
          </a:xfrm>
          <a:custGeom>
            <a:avLst/>
            <a:gdLst>
              <a:gd name="T0" fmla="*/ 2147483647 w 28"/>
              <a:gd name="T1" fmla="*/ 2147483647 h 19"/>
              <a:gd name="T2" fmla="*/ 2147483647 w 28"/>
              <a:gd name="T3" fmla="*/ 2147483647 h 19"/>
              <a:gd name="T4" fmla="*/ 2147483647 w 28"/>
              <a:gd name="T5" fmla="*/ 2147483647 h 19"/>
              <a:gd name="T6" fmla="*/ 0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2147483647 w 28"/>
              <a:gd name="T17" fmla="*/ 2147483647 h 19"/>
              <a:gd name="T18" fmla="*/ 2147483647 w 28"/>
              <a:gd name="T19" fmla="*/ 2147483647 h 19"/>
              <a:gd name="T20" fmla="*/ 2147483647 w 28"/>
              <a:gd name="T21" fmla="*/ 2147483647 h 19"/>
              <a:gd name="T22" fmla="*/ 2147483647 w 28"/>
              <a:gd name="T23" fmla="*/ 2147483647 h 19"/>
              <a:gd name="T24" fmla="*/ 2147483647 w 2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9"/>
              <a:gd name="T41" fmla="*/ 28 w 2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9">
                <a:moveTo>
                  <a:pt x="9" y="19"/>
                </a:moveTo>
                <a:lnTo>
                  <a:pt x="5" y="19"/>
                </a:lnTo>
                <a:lnTo>
                  <a:pt x="1" y="15"/>
                </a:lnTo>
                <a:lnTo>
                  <a:pt x="0" y="10"/>
                </a:lnTo>
                <a:lnTo>
                  <a:pt x="2" y="6"/>
                </a:lnTo>
                <a:lnTo>
                  <a:pt x="6" y="3"/>
                </a:lnTo>
                <a:lnTo>
                  <a:pt x="19" y="0"/>
                </a:lnTo>
                <a:lnTo>
                  <a:pt x="23" y="0"/>
                </a:lnTo>
                <a:lnTo>
                  <a:pt x="27" y="4"/>
                </a:lnTo>
                <a:lnTo>
                  <a:pt x="28" y="10"/>
                </a:lnTo>
                <a:lnTo>
                  <a:pt x="25" y="14"/>
                </a:lnTo>
                <a:lnTo>
                  <a:pt x="21" y="17"/>
                </a:lnTo>
                <a:lnTo>
                  <a:pt x="9"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7" name="Freeform 263"/>
          <p:cNvSpPr>
            <a:spLocks/>
          </p:cNvSpPr>
          <p:nvPr/>
        </p:nvSpPr>
        <p:spPr bwMode="auto">
          <a:xfrm>
            <a:off x="2846388" y="37957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8" name="Freeform 264"/>
          <p:cNvSpPr>
            <a:spLocks/>
          </p:cNvSpPr>
          <p:nvPr/>
        </p:nvSpPr>
        <p:spPr bwMode="auto">
          <a:xfrm>
            <a:off x="2852738" y="379412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1" y="5"/>
                </a:lnTo>
                <a:lnTo>
                  <a:pt x="4" y="2"/>
                </a:lnTo>
                <a:lnTo>
                  <a:pt x="7" y="1"/>
                </a:lnTo>
                <a:lnTo>
                  <a:pt x="12" y="0"/>
                </a:lnTo>
                <a:lnTo>
                  <a:pt x="16"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9" name="Freeform 265"/>
          <p:cNvSpPr>
            <a:spLocks/>
          </p:cNvSpPr>
          <p:nvPr/>
        </p:nvSpPr>
        <p:spPr bwMode="auto">
          <a:xfrm>
            <a:off x="2857500" y="379412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4"/>
                </a:lnTo>
                <a:lnTo>
                  <a:pt x="0" y="10"/>
                </a:lnTo>
                <a:lnTo>
                  <a:pt x="0" y="5"/>
                </a:lnTo>
                <a:lnTo>
                  <a:pt x="2" y="1"/>
                </a:lnTo>
                <a:lnTo>
                  <a:pt x="8" y="0"/>
                </a:lnTo>
                <a:lnTo>
                  <a:pt x="11" y="0"/>
                </a:lnTo>
                <a:lnTo>
                  <a:pt x="16" y="1"/>
                </a:lnTo>
                <a:lnTo>
                  <a:pt x="19" y="5"/>
                </a:lnTo>
                <a:lnTo>
                  <a:pt x="19" y="10"/>
                </a:lnTo>
                <a:lnTo>
                  <a:pt x="16" y="14"/>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0" name="Freeform 266"/>
          <p:cNvSpPr>
            <a:spLocks/>
          </p:cNvSpPr>
          <p:nvPr/>
        </p:nvSpPr>
        <p:spPr bwMode="auto">
          <a:xfrm>
            <a:off x="2860675" y="37909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4" y="3"/>
                </a:lnTo>
                <a:lnTo>
                  <a:pt x="7" y="2"/>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1" name="Freeform 267"/>
          <p:cNvSpPr>
            <a:spLocks/>
          </p:cNvSpPr>
          <p:nvPr/>
        </p:nvSpPr>
        <p:spPr bwMode="auto">
          <a:xfrm>
            <a:off x="2865438" y="3789363"/>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1" y="15"/>
                </a:lnTo>
                <a:lnTo>
                  <a:pt x="0" y="9"/>
                </a:lnTo>
                <a:lnTo>
                  <a:pt x="1"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2" name="Freeform 268"/>
          <p:cNvSpPr>
            <a:spLocks/>
          </p:cNvSpPr>
          <p:nvPr/>
        </p:nvSpPr>
        <p:spPr bwMode="auto">
          <a:xfrm>
            <a:off x="2871788" y="3789363"/>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10" y="0"/>
                </a:lnTo>
                <a:lnTo>
                  <a:pt x="15" y="1"/>
                </a:lnTo>
                <a:lnTo>
                  <a:pt x="18" y="5"/>
                </a:lnTo>
                <a:lnTo>
                  <a:pt x="18" y="11"/>
                </a:lnTo>
                <a:lnTo>
                  <a:pt x="15"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3" name="Freeform 269"/>
          <p:cNvSpPr>
            <a:spLocks/>
          </p:cNvSpPr>
          <p:nvPr/>
        </p:nvSpPr>
        <p:spPr bwMode="auto">
          <a:xfrm>
            <a:off x="2874963" y="37861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4" name="Freeform 270"/>
          <p:cNvSpPr>
            <a:spLocks/>
          </p:cNvSpPr>
          <p:nvPr/>
        </p:nvSpPr>
        <p:spPr bwMode="auto">
          <a:xfrm>
            <a:off x="2881313" y="3786188"/>
            <a:ext cx="26987" cy="26987"/>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5" name="Freeform 271"/>
          <p:cNvSpPr>
            <a:spLocks/>
          </p:cNvSpPr>
          <p:nvPr/>
        </p:nvSpPr>
        <p:spPr bwMode="auto">
          <a:xfrm>
            <a:off x="2882900" y="378460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6" name="Freeform 272"/>
          <p:cNvSpPr>
            <a:spLocks/>
          </p:cNvSpPr>
          <p:nvPr/>
        </p:nvSpPr>
        <p:spPr bwMode="auto">
          <a:xfrm>
            <a:off x="2887663" y="3784600"/>
            <a:ext cx="26987"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6"/>
                </a:lnTo>
                <a:lnTo>
                  <a:pt x="2" y="1"/>
                </a:lnTo>
                <a:lnTo>
                  <a:pt x="8" y="0"/>
                </a:lnTo>
                <a:lnTo>
                  <a:pt x="9" y="0"/>
                </a:lnTo>
                <a:lnTo>
                  <a:pt x="15" y="1"/>
                </a:lnTo>
                <a:lnTo>
                  <a:pt x="17" y="6"/>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7" name="Freeform 273"/>
          <p:cNvSpPr>
            <a:spLocks/>
          </p:cNvSpPr>
          <p:nvPr/>
        </p:nvSpPr>
        <p:spPr bwMode="auto">
          <a:xfrm>
            <a:off x="2889250" y="3776663"/>
            <a:ext cx="55563" cy="33337"/>
          </a:xfrm>
          <a:custGeom>
            <a:avLst/>
            <a:gdLst>
              <a:gd name="T0" fmla="*/ 2147483647 w 35"/>
              <a:gd name="T1" fmla="*/ 2147483647 h 21"/>
              <a:gd name="T2" fmla="*/ 2147483647 w 35"/>
              <a:gd name="T3" fmla="*/ 2147483647 h 21"/>
              <a:gd name="T4" fmla="*/ 2147483647 w 35"/>
              <a:gd name="T5" fmla="*/ 2147483647 h 21"/>
              <a:gd name="T6" fmla="*/ 0 w 35"/>
              <a:gd name="T7" fmla="*/ 2147483647 h 21"/>
              <a:gd name="T8" fmla="*/ 2147483647 w 35"/>
              <a:gd name="T9" fmla="*/ 2147483647 h 21"/>
              <a:gd name="T10" fmla="*/ 2147483647 w 35"/>
              <a:gd name="T11" fmla="*/ 2147483647 h 21"/>
              <a:gd name="T12" fmla="*/ 2147483647 w 35"/>
              <a:gd name="T13" fmla="*/ 0 h 21"/>
              <a:gd name="T14" fmla="*/ 2147483647 w 35"/>
              <a:gd name="T15" fmla="*/ 0 h 21"/>
              <a:gd name="T16" fmla="*/ 2147483647 w 35"/>
              <a:gd name="T17" fmla="*/ 2147483647 h 21"/>
              <a:gd name="T18" fmla="*/ 2147483647 w 35"/>
              <a:gd name="T19" fmla="*/ 2147483647 h 21"/>
              <a:gd name="T20" fmla="*/ 2147483647 w 35"/>
              <a:gd name="T21" fmla="*/ 2147483647 h 21"/>
              <a:gd name="T22" fmla="*/ 2147483647 w 35"/>
              <a:gd name="T23" fmla="*/ 2147483647 h 21"/>
              <a:gd name="T24" fmla="*/ 2147483647 w 3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1"/>
              <a:gd name="T41" fmla="*/ 35 w 3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1">
                <a:moveTo>
                  <a:pt x="11" y="21"/>
                </a:moveTo>
                <a:lnTo>
                  <a:pt x="6" y="21"/>
                </a:lnTo>
                <a:lnTo>
                  <a:pt x="1" y="17"/>
                </a:lnTo>
                <a:lnTo>
                  <a:pt x="0" y="13"/>
                </a:lnTo>
                <a:lnTo>
                  <a:pt x="1" y="8"/>
                </a:lnTo>
                <a:lnTo>
                  <a:pt x="6" y="5"/>
                </a:lnTo>
                <a:lnTo>
                  <a:pt x="25" y="0"/>
                </a:lnTo>
                <a:lnTo>
                  <a:pt x="30" y="0"/>
                </a:lnTo>
                <a:lnTo>
                  <a:pt x="34" y="4"/>
                </a:lnTo>
                <a:lnTo>
                  <a:pt x="35" y="8"/>
                </a:lnTo>
                <a:lnTo>
                  <a:pt x="34" y="13"/>
                </a:lnTo>
                <a:lnTo>
                  <a:pt x="30" y="16"/>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8" name="Freeform 274"/>
          <p:cNvSpPr>
            <a:spLocks/>
          </p:cNvSpPr>
          <p:nvPr/>
        </p:nvSpPr>
        <p:spPr bwMode="auto">
          <a:xfrm>
            <a:off x="2919413" y="377190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6"/>
                </a:lnTo>
                <a:lnTo>
                  <a:pt x="0" y="12"/>
                </a:lnTo>
                <a:lnTo>
                  <a:pt x="1" y="7"/>
                </a:lnTo>
                <a:lnTo>
                  <a:pt x="4" y="4"/>
                </a:lnTo>
                <a:lnTo>
                  <a:pt x="10" y="1"/>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9" name="Freeform 275"/>
          <p:cNvSpPr>
            <a:spLocks/>
          </p:cNvSpPr>
          <p:nvPr/>
        </p:nvSpPr>
        <p:spPr bwMode="auto">
          <a:xfrm>
            <a:off x="2928938" y="3771900"/>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5"/>
                </a:lnTo>
                <a:lnTo>
                  <a:pt x="2" y="1"/>
                </a:lnTo>
                <a:lnTo>
                  <a:pt x="8" y="0"/>
                </a:lnTo>
                <a:lnTo>
                  <a:pt x="12" y="0"/>
                </a:lnTo>
                <a:lnTo>
                  <a:pt x="17" y="1"/>
                </a:lnTo>
                <a:lnTo>
                  <a:pt x="20" y="5"/>
                </a:lnTo>
                <a:lnTo>
                  <a:pt x="20" y="11"/>
                </a:lnTo>
                <a:lnTo>
                  <a:pt x="17"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0" name="Freeform 276"/>
          <p:cNvSpPr>
            <a:spLocks/>
          </p:cNvSpPr>
          <p:nvPr/>
        </p:nvSpPr>
        <p:spPr bwMode="auto">
          <a:xfrm>
            <a:off x="2935288" y="3767138"/>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7"/>
                </a:lnTo>
                <a:lnTo>
                  <a:pt x="0" y="12"/>
                </a:lnTo>
                <a:lnTo>
                  <a:pt x="1" y="7"/>
                </a:lnTo>
                <a:lnTo>
                  <a:pt x="4" y="4"/>
                </a:lnTo>
                <a:lnTo>
                  <a:pt x="9" y="2"/>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1" name="Freeform 277"/>
          <p:cNvSpPr>
            <a:spLocks/>
          </p:cNvSpPr>
          <p:nvPr/>
        </p:nvSpPr>
        <p:spPr bwMode="auto">
          <a:xfrm>
            <a:off x="2943225" y="3767138"/>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2" name="Freeform 278"/>
          <p:cNvSpPr>
            <a:spLocks/>
          </p:cNvSpPr>
          <p:nvPr/>
        </p:nvSpPr>
        <p:spPr bwMode="auto">
          <a:xfrm>
            <a:off x="2947988" y="37655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3" name="Freeform 279"/>
          <p:cNvSpPr>
            <a:spLocks/>
          </p:cNvSpPr>
          <p:nvPr/>
        </p:nvSpPr>
        <p:spPr bwMode="auto">
          <a:xfrm>
            <a:off x="2954338" y="3760788"/>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4" name="Freeform 280"/>
          <p:cNvSpPr>
            <a:spLocks/>
          </p:cNvSpPr>
          <p:nvPr/>
        </p:nvSpPr>
        <p:spPr bwMode="auto">
          <a:xfrm>
            <a:off x="2965450" y="375920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5" y="0"/>
                </a:lnTo>
                <a:lnTo>
                  <a:pt x="19" y="3"/>
                </a:lnTo>
                <a:lnTo>
                  <a:pt x="20" y="8"/>
                </a:lnTo>
                <a:lnTo>
                  <a:pt x="19" y="12"/>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5" name="Freeform 281"/>
          <p:cNvSpPr>
            <a:spLocks/>
          </p:cNvSpPr>
          <p:nvPr/>
        </p:nvSpPr>
        <p:spPr bwMode="auto">
          <a:xfrm>
            <a:off x="2971800" y="375920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6" name="Freeform 282"/>
          <p:cNvSpPr>
            <a:spLocks/>
          </p:cNvSpPr>
          <p:nvPr/>
        </p:nvSpPr>
        <p:spPr bwMode="auto">
          <a:xfrm>
            <a:off x="2974975" y="37560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7" name="Freeform 283"/>
          <p:cNvSpPr>
            <a:spLocks/>
          </p:cNvSpPr>
          <p:nvPr/>
        </p:nvSpPr>
        <p:spPr bwMode="auto">
          <a:xfrm>
            <a:off x="2979738" y="3756025"/>
            <a:ext cx="28575" cy="26988"/>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8" name="Freeform 284"/>
          <p:cNvSpPr>
            <a:spLocks/>
          </p:cNvSpPr>
          <p:nvPr/>
        </p:nvSpPr>
        <p:spPr bwMode="auto">
          <a:xfrm>
            <a:off x="2981325" y="3754438"/>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6"/>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9" name="Freeform 285"/>
          <p:cNvSpPr>
            <a:spLocks/>
          </p:cNvSpPr>
          <p:nvPr/>
        </p:nvSpPr>
        <p:spPr bwMode="auto">
          <a:xfrm>
            <a:off x="2986088" y="3754438"/>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0" name="Freeform 286"/>
          <p:cNvSpPr>
            <a:spLocks/>
          </p:cNvSpPr>
          <p:nvPr/>
        </p:nvSpPr>
        <p:spPr bwMode="auto">
          <a:xfrm>
            <a:off x="2990850" y="375285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1" name="Freeform 287"/>
          <p:cNvSpPr>
            <a:spLocks/>
          </p:cNvSpPr>
          <p:nvPr/>
        </p:nvSpPr>
        <p:spPr bwMode="auto">
          <a:xfrm>
            <a:off x="2995613" y="37496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5" y="0"/>
                </a:lnTo>
                <a:lnTo>
                  <a:pt x="19" y="3"/>
                </a:lnTo>
                <a:lnTo>
                  <a:pt x="20" y="9"/>
                </a:lnTo>
                <a:lnTo>
                  <a:pt x="19" y="13"/>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2" name="Freeform 288"/>
          <p:cNvSpPr>
            <a:spLocks/>
          </p:cNvSpPr>
          <p:nvPr/>
        </p:nvSpPr>
        <p:spPr bwMode="auto">
          <a:xfrm>
            <a:off x="3001963" y="3749675"/>
            <a:ext cx="26987" cy="26988"/>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5" y="2"/>
                </a:lnTo>
                <a:lnTo>
                  <a:pt x="17" y="6"/>
                </a:lnTo>
                <a:lnTo>
                  <a:pt x="17"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3" name="Freeform 289"/>
          <p:cNvSpPr>
            <a:spLocks/>
          </p:cNvSpPr>
          <p:nvPr/>
        </p:nvSpPr>
        <p:spPr bwMode="auto">
          <a:xfrm>
            <a:off x="3003550" y="3748088"/>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4" name="Freeform 290"/>
          <p:cNvSpPr>
            <a:spLocks/>
          </p:cNvSpPr>
          <p:nvPr/>
        </p:nvSpPr>
        <p:spPr bwMode="auto">
          <a:xfrm>
            <a:off x="3008313" y="3746500"/>
            <a:ext cx="33337"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9" y="17"/>
                </a:moveTo>
                <a:lnTo>
                  <a:pt x="5" y="17"/>
                </a:lnTo>
                <a:lnTo>
                  <a:pt x="1" y="13"/>
                </a:lnTo>
                <a:lnTo>
                  <a:pt x="0" y="9"/>
                </a:lnTo>
                <a:lnTo>
                  <a:pt x="1" y="4"/>
                </a:lnTo>
                <a:lnTo>
                  <a:pt x="7" y="1"/>
                </a:lnTo>
                <a:lnTo>
                  <a:pt x="12" y="0"/>
                </a:lnTo>
                <a:lnTo>
                  <a:pt x="16" y="0"/>
                </a:lnTo>
                <a:lnTo>
                  <a:pt x="20" y="4"/>
                </a:lnTo>
                <a:lnTo>
                  <a:pt x="21"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5" name="Freeform 291"/>
          <p:cNvSpPr>
            <a:spLocks/>
          </p:cNvSpPr>
          <p:nvPr/>
        </p:nvSpPr>
        <p:spPr bwMode="auto">
          <a:xfrm>
            <a:off x="3016250" y="37433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6" name="Freeform 292"/>
          <p:cNvSpPr>
            <a:spLocks/>
          </p:cNvSpPr>
          <p:nvPr/>
        </p:nvSpPr>
        <p:spPr bwMode="auto">
          <a:xfrm>
            <a:off x="3021013" y="3743325"/>
            <a:ext cx="31750" cy="26988"/>
          </a:xfrm>
          <a:custGeom>
            <a:avLst/>
            <a:gdLst>
              <a:gd name="T0" fmla="*/ 2147483647 w 20"/>
              <a:gd name="T1" fmla="*/ 2147483647 h 17"/>
              <a:gd name="T2" fmla="*/ 2147483647 w 20"/>
              <a:gd name="T3" fmla="*/ 2147483647 h 17"/>
              <a:gd name="T4" fmla="*/ 0 w 20"/>
              <a:gd name="T5" fmla="*/ 2147483647 h 17"/>
              <a:gd name="T6" fmla="*/ 0 w 20"/>
              <a:gd name="T7" fmla="*/ 2147483647 h 17"/>
              <a:gd name="T8" fmla="*/ 2147483647 w 20"/>
              <a:gd name="T9" fmla="*/ 2147483647 h 17"/>
              <a:gd name="T10" fmla="*/ 2147483647 w 20"/>
              <a:gd name="T11" fmla="*/ 0 h 17"/>
              <a:gd name="T12" fmla="*/ 2147483647 w 20"/>
              <a:gd name="T13" fmla="*/ 0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3" y="15"/>
                </a:lnTo>
                <a:lnTo>
                  <a:pt x="0" y="11"/>
                </a:lnTo>
                <a:lnTo>
                  <a:pt x="0" y="6"/>
                </a:lnTo>
                <a:lnTo>
                  <a:pt x="3" y="2"/>
                </a:lnTo>
                <a:lnTo>
                  <a:pt x="8" y="0"/>
                </a:lnTo>
                <a:lnTo>
                  <a:pt x="12" y="0"/>
                </a:lnTo>
                <a:lnTo>
                  <a:pt x="18" y="2"/>
                </a:lnTo>
                <a:lnTo>
                  <a:pt x="20" y="6"/>
                </a:lnTo>
                <a:lnTo>
                  <a:pt x="20" y="11"/>
                </a:lnTo>
                <a:lnTo>
                  <a:pt x="18"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7" name="Freeform 293"/>
          <p:cNvSpPr>
            <a:spLocks/>
          </p:cNvSpPr>
          <p:nvPr/>
        </p:nvSpPr>
        <p:spPr bwMode="auto">
          <a:xfrm>
            <a:off x="3027363" y="37417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8" name="Freeform 294"/>
          <p:cNvSpPr>
            <a:spLocks/>
          </p:cNvSpPr>
          <p:nvPr/>
        </p:nvSpPr>
        <p:spPr bwMode="auto">
          <a:xfrm>
            <a:off x="3033713" y="374015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9" name="Freeform 295"/>
          <p:cNvSpPr>
            <a:spLocks/>
          </p:cNvSpPr>
          <p:nvPr/>
        </p:nvSpPr>
        <p:spPr bwMode="auto">
          <a:xfrm>
            <a:off x="3038475" y="37369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0" name="Freeform 296"/>
          <p:cNvSpPr>
            <a:spLocks/>
          </p:cNvSpPr>
          <p:nvPr/>
        </p:nvSpPr>
        <p:spPr bwMode="auto">
          <a:xfrm>
            <a:off x="3041650" y="3735388"/>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3"/>
                </a:lnTo>
                <a:lnTo>
                  <a:pt x="0" y="9"/>
                </a:lnTo>
                <a:lnTo>
                  <a:pt x="2" y="4"/>
                </a:lnTo>
                <a:lnTo>
                  <a:pt x="7" y="1"/>
                </a:lnTo>
                <a:lnTo>
                  <a:pt x="13" y="0"/>
                </a:lnTo>
                <a:lnTo>
                  <a:pt x="17" y="0"/>
                </a:lnTo>
                <a:lnTo>
                  <a:pt x="21" y="4"/>
                </a:lnTo>
                <a:lnTo>
                  <a:pt x="22" y="8"/>
                </a:lnTo>
                <a:lnTo>
                  <a:pt x="21" y="13"/>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1" name="Freeform 297"/>
          <p:cNvSpPr>
            <a:spLocks/>
          </p:cNvSpPr>
          <p:nvPr/>
        </p:nvSpPr>
        <p:spPr bwMode="auto">
          <a:xfrm>
            <a:off x="3051175" y="3732213"/>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2" name="Freeform 298"/>
          <p:cNvSpPr>
            <a:spLocks/>
          </p:cNvSpPr>
          <p:nvPr/>
        </p:nvSpPr>
        <p:spPr bwMode="auto">
          <a:xfrm>
            <a:off x="3055938" y="3732213"/>
            <a:ext cx="31750" cy="26987"/>
          </a:xfrm>
          <a:custGeom>
            <a:avLst/>
            <a:gdLst>
              <a:gd name="T0" fmla="*/ 2147483647 w 20"/>
              <a:gd name="T1" fmla="*/ 2147483647 h 17"/>
              <a:gd name="T2" fmla="*/ 2147483647 w 20"/>
              <a:gd name="T3" fmla="*/ 2147483647 h 17"/>
              <a:gd name="T4" fmla="*/ 0 w 20"/>
              <a:gd name="T5" fmla="*/ 2147483647 h 17"/>
              <a:gd name="T6" fmla="*/ 0 w 20"/>
              <a:gd name="T7" fmla="*/ 2147483647 h 17"/>
              <a:gd name="T8" fmla="*/ 2147483647 w 20"/>
              <a:gd name="T9" fmla="*/ 2147483647 h 17"/>
              <a:gd name="T10" fmla="*/ 2147483647 w 20"/>
              <a:gd name="T11" fmla="*/ 0 h 17"/>
              <a:gd name="T12" fmla="*/ 2147483647 w 20"/>
              <a:gd name="T13" fmla="*/ 0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8" y="17"/>
                </a:moveTo>
                <a:lnTo>
                  <a:pt x="2" y="15"/>
                </a:lnTo>
                <a:lnTo>
                  <a:pt x="0" y="11"/>
                </a:lnTo>
                <a:lnTo>
                  <a:pt x="0" y="6"/>
                </a:lnTo>
                <a:lnTo>
                  <a:pt x="2" y="2"/>
                </a:lnTo>
                <a:lnTo>
                  <a:pt x="8" y="0"/>
                </a:lnTo>
                <a:lnTo>
                  <a:pt x="12" y="0"/>
                </a:lnTo>
                <a:lnTo>
                  <a:pt x="17" y="2"/>
                </a:lnTo>
                <a:lnTo>
                  <a:pt x="20" y="6"/>
                </a:lnTo>
                <a:lnTo>
                  <a:pt x="20" y="11"/>
                </a:lnTo>
                <a:lnTo>
                  <a:pt x="17" y="15"/>
                </a:lnTo>
                <a:lnTo>
                  <a:pt x="12"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3" name="Freeform 299"/>
          <p:cNvSpPr>
            <a:spLocks/>
          </p:cNvSpPr>
          <p:nvPr/>
        </p:nvSpPr>
        <p:spPr bwMode="auto">
          <a:xfrm>
            <a:off x="3062288" y="3730625"/>
            <a:ext cx="26987" cy="28575"/>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0 w 17"/>
              <a:gd name="T9" fmla="*/ 2147483647 h 18"/>
              <a:gd name="T10" fmla="*/ 2147483647 w 17"/>
              <a:gd name="T11" fmla="*/ 2147483647 h 18"/>
              <a:gd name="T12" fmla="*/ 2147483647 w 17"/>
              <a:gd name="T13" fmla="*/ 2147483647 h 18"/>
              <a:gd name="T14" fmla="*/ 2147483647 w 17"/>
              <a:gd name="T15" fmla="*/ 0 h 18"/>
              <a:gd name="T16" fmla="*/ 2147483647 w 17"/>
              <a:gd name="T17" fmla="*/ 2147483647 h 18"/>
              <a:gd name="T18" fmla="*/ 2147483647 w 17"/>
              <a:gd name="T19" fmla="*/ 2147483647 h 18"/>
              <a:gd name="T20" fmla="*/ 2147483647 w 17"/>
              <a:gd name="T21" fmla="*/ 2147483647 h 18"/>
              <a:gd name="T22" fmla="*/ 2147483647 w 17"/>
              <a:gd name="T23" fmla="*/ 2147483647 h 18"/>
              <a:gd name="T24" fmla="*/ 2147483647 w 1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6"/>
                </a:lnTo>
                <a:lnTo>
                  <a:pt x="1" y="14"/>
                </a:lnTo>
                <a:lnTo>
                  <a:pt x="0" y="8"/>
                </a:lnTo>
                <a:lnTo>
                  <a:pt x="2" y="4"/>
                </a:lnTo>
                <a:lnTo>
                  <a:pt x="4" y="3"/>
                </a:lnTo>
                <a:lnTo>
                  <a:pt x="8" y="0"/>
                </a:lnTo>
                <a:lnTo>
                  <a:pt x="13" y="1"/>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4" name="Freeform 300"/>
          <p:cNvSpPr>
            <a:spLocks/>
          </p:cNvSpPr>
          <p:nvPr/>
        </p:nvSpPr>
        <p:spPr bwMode="auto">
          <a:xfrm>
            <a:off x="3063875" y="373062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1"/>
                </a:lnTo>
                <a:lnTo>
                  <a:pt x="8" y="0"/>
                </a:lnTo>
                <a:lnTo>
                  <a:pt x="11" y="0"/>
                </a:lnTo>
                <a:lnTo>
                  <a:pt x="16" y="1"/>
                </a:lnTo>
                <a:lnTo>
                  <a:pt x="19" y="6"/>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5" name="Freeform 301"/>
          <p:cNvSpPr>
            <a:spLocks/>
          </p:cNvSpPr>
          <p:nvPr/>
        </p:nvSpPr>
        <p:spPr bwMode="auto">
          <a:xfrm>
            <a:off x="3068638" y="372903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2" y="15"/>
                </a:lnTo>
                <a:lnTo>
                  <a:pt x="0" y="11"/>
                </a:lnTo>
                <a:lnTo>
                  <a:pt x="1" y="5"/>
                </a:lnTo>
                <a:lnTo>
                  <a:pt x="4" y="2"/>
                </a:lnTo>
                <a:lnTo>
                  <a:pt x="7"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6" name="Freeform 302"/>
          <p:cNvSpPr>
            <a:spLocks/>
          </p:cNvSpPr>
          <p:nvPr/>
        </p:nvSpPr>
        <p:spPr bwMode="auto">
          <a:xfrm>
            <a:off x="3071813" y="37258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5"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7" name="Freeform 303"/>
          <p:cNvSpPr>
            <a:spLocks/>
          </p:cNvSpPr>
          <p:nvPr/>
        </p:nvSpPr>
        <p:spPr bwMode="auto">
          <a:xfrm>
            <a:off x="3076575" y="3724275"/>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10" y="18"/>
                </a:moveTo>
                <a:lnTo>
                  <a:pt x="4" y="16"/>
                </a:lnTo>
                <a:lnTo>
                  <a:pt x="2" y="14"/>
                </a:lnTo>
                <a:lnTo>
                  <a:pt x="0" y="8"/>
                </a:lnTo>
                <a:lnTo>
                  <a:pt x="3" y="4"/>
                </a:lnTo>
                <a:lnTo>
                  <a:pt x="7" y="1"/>
                </a:lnTo>
                <a:lnTo>
                  <a:pt x="14" y="0"/>
                </a:lnTo>
                <a:lnTo>
                  <a:pt x="19" y="1"/>
                </a:lnTo>
                <a:lnTo>
                  <a:pt x="22" y="4"/>
                </a:lnTo>
                <a:lnTo>
                  <a:pt x="23" y="10"/>
                </a:lnTo>
                <a:lnTo>
                  <a:pt x="21" y="14"/>
                </a:lnTo>
                <a:lnTo>
                  <a:pt x="16"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8" name="Freeform 304"/>
          <p:cNvSpPr>
            <a:spLocks/>
          </p:cNvSpPr>
          <p:nvPr/>
        </p:nvSpPr>
        <p:spPr bwMode="auto">
          <a:xfrm>
            <a:off x="3087688" y="3722688"/>
            <a:ext cx="28575" cy="26987"/>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4" y="15"/>
                </a:moveTo>
                <a:lnTo>
                  <a:pt x="9" y="17"/>
                </a:lnTo>
                <a:lnTo>
                  <a:pt x="4" y="16"/>
                </a:lnTo>
                <a:lnTo>
                  <a:pt x="1" y="13"/>
                </a:lnTo>
                <a:lnTo>
                  <a:pt x="0" y="8"/>
                </a:lnTo>
                <a:lnTo>
                  <a:pt x="3" y="4"/>
                </a:lnTo>
                <a:lnTo>
                  <a:pt x="4" y="2"/>
                </a:lnTo>
                <a:lnTo>
                  <a:pt x="8" y="0"/>
                </a:lnTo>
                <a:lnTo>
                  <a:pt x="14" y="1"/>
                </a:lnTo>
                <a:lnTo>
                  <a:pt x="16" y="4"/>
                </a:lnTo>
                <a:lnTo>
                  <a:pt x="18" y="9"/>
                </a:lnTo>
                <a:lnTo>
                  <a:pt x="15" y="13"/>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9" name="Freeform 305"/>
          <p:cNvSpPr>
            <a:spLocks/>
          </p:cNvSpPr>
          <p:nvPr/>
        </p:nvSpPr>
        <p:spPr bwMode="auto">
          <a:xfrm>
            <a:off x="3089275" y="371951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0" name="Freeform 306"/>
          <p:cNvSpPr>
            <a:spLocks/>
          </p:cNvSpPr>
          <p:nvPr/>
        </p:nvSpPr>
        <p:spPr bwMode="auto">
          <a:xfrm>
            <a:off x="3098800" y="371792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1" name="Freeform 307"/>
          <p:cNvSpPr>
            <a:spLocks/>
          </p:cNvSpPr>
          <p:nvPr/>
        </p:nvSpPr>
        <p:spPr bwMode="auto">
          <a:xfrm>
            <a:off x="3105150" y="3716338"/>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2" name="Freeform 308"/>
          <p:cNvSpPr>
            <a:spLocks/>
          </p:cNvSpPr>
          <p:nvPr/>
        </p:nvSpPr>
        <p:spPr bwMode="auto">
          <a:xfrm>
            <a:off x="3113088" y="371316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3" name="Freeform 309"/>
          <p:cNvSpPr>
            <a:spLocks/>
          </p:cNvSpPr>
          <p:nvPr/>
        </p:nvSpPr>
        <p:spPr bwMode="auto">
          <a:xfrm>
            <a:off x="3122613" y="3709988"/>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1" y="2"/>
                </a:lnTo>
                <a:lnTo>
                  <a:pt x="23" y="8"/>
                </a:lnTo>
                <a:lnTo>
                  <a:pt x="21" y="12"/>
                </a:lnTo>
                <a:lnTo>
                  <a:pt x="17"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4" name="Freeform 310"/>
          <p:cNvSpPr>
            <a:spLocks/>
          </p:cNvSpPr>
          <p:nvPr/>
        </p:nvSpPr>
        <p:spPr bwMode="auto">
          <a:xfrm>
            <a:off x="3133725" y="370681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10"/>
                </a:lnTo>
                <a:lnTo>
                  <a:pt x="1" y="4"/>
                </a:lnTo>
                <a:lnTo>
                  <a:pt x="6" y="2"/>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5" name="Freeform 311"/>
          <p:cNvSpPr>
            <a:spLocks/>
          </p:cNvSpPr>
          <p:nvPr/>
        </p:nvSpPr>
        <p:spPr bwMode="auto">
          <a:xfrm>
            <a:off x="3141663" y="370522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6" name="Freeform 312"/>
          <p:cNvSpPr>
            <a:spLocks/>
          </p:cNvSpPr>
          <p:nvPr/>
        </p:nvSpPr>
        <p:spPr bwMode="auto">
          <a:xfrm>
            <a:off x="3146425" y="3705225"/>
            <a:ext cx="26988" cy="25400"/>
          </a:xfrm>
          <a:custGeom>
            <a:avLst/>
            <a:gdLst>
              <a:gd name="T0" fmla="*/ 2147483647 w 17"/>
              <a:gd name="T1" fmla="*/ 2147483647 h 16"/>
              <a:gd name="T2" fmla="*/ 2147483647 w 17"/>
              <a:gd name="T3" fmla="*/ 2147483647 h 16"/>
              <a:gd name="T4" fmla="*/ 0 w 17"/>
              <a:gd name="T5" fmla="*/ 2147483647 h 16"/>
              <a:gd name="T6" fmla="*/ 0 w 17"/>
              <a:gd name="T7" fmla="*/ 2147483647 h 16"/>
              <a:gd name="T8" fmla="*/ 2147483647 w 17"/>
              <a:gd name="T9" fmla="*/ 2147483647 h 16"/>
              <a:gd name="T10" fmla="*/ 2147483647 w 17"/>
              <a:gd name="T11" fmla="*/ 0 h 16"/>
              <a:gd name="T12" fmla="*/ 2147483647 w 17"/>
              <a:gd name="T13" fmla="*/ 0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8" y="16"/>
                </a:moveTo>
                <a:lnTo>
                  <a:pt x="2" y="15"/>
                </a:lnTo>
                <a:lnTo>
                  <a:pt x="0" y="11"/>
                </a:lnTo>
                <a:lnTo>
                  <a:pt x="0" y="5"/>
                </a:lnTo>
                <a:lnTo>
                  <a:pt x="2" y="1"/>
                </a:lnTo>
                <a:lnTo>
                  <a:pt x="8" y="0"/>
                </a:lnTo>
                <a:lnTo>
                  <a:pt x="9" y="0"/>
                </a:lnTo>
                <a:lnTo>
                  <a:pt x="15" y="1"/>
                </a:lnTo>
                <a:lnTo>
                  <a:pt x="17" y="5"/>
                </a:lnTo>
                <a:lnTo>
                  <a:pt x="17"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7" name="Freeform 313"/>
          <p:cNvSpPr>
            <a:spLocks/>
          </p:cNvSpPr>
          <p:nvPr/>
        </p:nvSpPr>
        <p:spPr bwMode="auto">
          <a:xfrm>
            <a:off x="3148013" y="370205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8" name="Freeform 314"/>
          <p:cNvSpPr>
            <a:spLocks/>
          </p:cNvSpPr>
          <p:nvPr/>
        </p:nvSpPr>
        <p:spPr bwMode="auto">
          <a:xfrm>
            <a:off x="3152775" y="3702050"/>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9" name="Freeform 315"/>
          <p:cNvSpPr>
            <a:spLocks/>
          </p:cNvSpPr>
          <p:nvPr/>
        </p:nvSpPr>
        <p:spPr bwMode="auto">
          <a:xfrm>
            <a:off x="3155950" y="370046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0" name="Freeform 316"/>
          <p:cNvSpPr>
            <a:spLocks/>
          </p:cNvSpPr>
          <p:nvPr/>
        </p:nvSpPr>
        <p:spPr bwMode="auto">
          <a:xfrm>
            <a:off x="3163888" y="369887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0" y="17"/>
                </a:moveTo>
                <a:lnTo>
                  <a:pt x="5" y="17"/>
                </a:lnTo>
                <a:lnTo>
                  <a:pt x="1" y="15"/>
                </a:lnTo>
                <a:lnTo>
                  <a:pt x="0" y="9"/>
                </a:lnTo>
                <a:lnTo>
                  <a:pt x="1" y="5"/>
                </a:lnTo>
                <a:lnTo>
                  <a:pt x="5" y="1"/>
                </a:lnTo>
                <a:lnTo>
                  <a:pt x="9" y="0"/>
                </a:lnTo>
                <a:lnTo>
                  <a:pt x="14" y="0"/>
                </a:lnTo>
                <a:lnTo>
                  <a:pt x="19" y="2"/>
                </a:lnTo>
                <a:lnTo>
                  <a:pt x="20" y="8"/>
                </a:lnTo>
                <a:lnTo>
                  <a:pt x="19" y="12"/>
                </a:lnTo>
                <a:lnTo>
                  <a:pt x="14"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1" name="Freeform 317"/>
          <p:cNvSpPr>
            <a:spLocks/>
          </p:cNvSpPr>
          <p:nvPr/>
        </p:nvSpPr>
        <p:spPr bwMode="auto">
          <a:xfrm>
            <a:off x="3170238" y="3694113"/>
            <a:ext cx="33337" cy="30162"/>
          </a:xfrm>
          <a:custGeom>
            <a:avLst/>
            <a:gdLst>
              <a:gd name="T0" fmla="*/ 2147483647 w 21"/>
              <a:gd name="T1" fmla="*/ 2147483647 h 19"/>
              <a:gd name="T2" fmla="*/ 2147483647 w 21"/>
              <a:gd name="T3" fmla="*/ 2147483647 h 19"/>
              <a:gd name="T4" fmla="*/ 2147483647 w 21"/>
              <a:gd name="T5" fmla="*/ 2147483647 h 19"/>
              <a:gd name="T6" fmla="*/ 0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0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12" y="18"/>
                </a:moveTo>
                <a:lnTo>
                  <a:pt x="6" y="19"/>
                </a:lnTo>
                <a:lnTo>
                  <a:pt x="2" y="16"/>
                </a:lnTo>
                <a:lnTo>
                  <a:pt x="0" y="12"/>
                </a:lnTo>
                <a:lnTo>
                  <a:pt x="1" y="7"/>
                </a:lnTo>
                <a:lnTo>
                  <a:pt x="4" y="4"/>
                </a:lnTo>
                <a:lnTo>
                  <a:pt x="9" y="1"/>
                </a:lnTo>
                <a:lnTo>
                  <a:pt x="15" y="0"/>
                </a:lnTo>
                <a:lnTo>
                  <a:pt x="19" y="3"/>
                </a:lnTo>
                <a:lnTo>
                  <a:pt x="21" y="7"/>
                </a:lnTo>
                <a:lnTo>
                  <a:pt x="20" y="12"/>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2" name="Freeform 318"/>
          <p:cNvSpPr>
            <a:spLocks/>
          </p:cNvSpPr>
          <p:nvPr/>
        </p:nvSpPr>
        <p:spPr bwMode="auto">
          <a:xfrm>
            <a:off x="3178175" y="3694113"/>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3" name="Freeform 319"/>
          <p:cNvSpPr>
            <a:spLocks/>
          </p:cNvSpPr>
          <p:nvPr/>
        </p:nvSpPr>
        <p:spPr bwMode="auto">
          <a:xfrm>
            <a:off x="3184525" y="3692525"/>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6" y="17"/>
                </a:lnTo>
                <a:lnTo>
                  <a:pt x="1" y="15"/>
                </a:lnTo>
                <a:lnTo>
                  <a:pt x="0" y="9"/>
                </a:lnTo>
                <a:lnTo>
                  <a:pt x="1" y="5"/>
                </a:lnTo>
                <a:lnTo>
                  <a:pt x="6" y="1"/>
                </a:lnTo>
                <a:lnTo>
                  <a:pt x="10"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4" name="Freeform 320"/>
          <p:cNvSpPr>
            <a:spLocks/>
          </p:cNvSpPr>
          <p:nvPr/>
        </p:nvSpPr>
        <p:spPr bwMode="auto">
          <a:xfrm>
            <a:off x="3190875" y="36893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2"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5" name="Freeform 321"/>
          <p:cNvSpPr>
            <a:spLocks/>
          </p:cNvSpPr>
          <p:nvPr/>
        </p:nvSpPr>
        <p:spPr bwMode="auto">
          <a:xfrm>
            <a:off x="3195638" y="36877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6" name="Freeform 322"/>
          <p:cNvSpPr>
            <a:spLocks/>
          </p:cNvSpPr>
          <p:nvPr/>
        </p:nvSpPr>
        <p:spPr bwMode="auto">
          <a:xfrm>
            <a:off x="3200400" y="3687763"/>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7" name="Freeform 323"/>
          <p:cNvSpPr>
            <a:spLocks/>
          </p:cNvSpPr>
          <p:nvPr/>
        </p:nvSpPr>
        <p:spPr bwMode="auto">
          <a:xfrm>
            <a:off x="3203575" y="368617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0"/>
                </a:lnTo>
                <a:lnTo>
                  <a:pt x="2" y="5"/>
                </a:lnTo>
                <a:lnTo>
                  <a:pt x="4" y="2"/>
                </a:lnTo>
                <a:lnTo>
                  <a:pt x="7" y="1"/>
                </a:lnTo>
                <a:lnTo>
                  <a:pt x="13" y="0"/>
                </a:lnTo>
                <a:lnTo>
                  <a:pt x="17" y="2"/>
                </a:lnTo>
                <a:lnTo>
                  <a:pt x="19" y="6"/>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8" name="Freeform 324"/>
          <p:cNvSpPr>
            <a:spLocks/>
          </p:cNvSpPr>
          <p:nvPr/>
        </p:nvSpPr>
        <p:spPr bwMode="auto">
          <a:xfrm>
            <a:off x="3208338" y="3681413"/>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7"/>
                </a:lnTo>
                <a:lnTo>
                  <a:pt x="5" y="3"/>
                </a:lnTo>
                <a:lnTo>
                  <a:pt x="12" y="0"/>
                </a:lnTo>
                <a:lnTo>
                  <a:pt x="16"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9" name="Freeform 325"/>
          <p:cNvSpPr>
            <a:spLocks/>
          </p:cNvSpPr>
          <p:nvPr/>
        </p:nvSpPr>
        <p:spPr bwMode="auto">
          <a:xfrm>
            <a:off x="3219450" y="3681413"/>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0" name="Freeform 326"/>
          <p:cNvSpPr>
            <a:spLocks/>
          </p:cNvSpPr>
          <p:nvPr/>
        </p:nvSpPr>
        <p:spPr bwMode="auto">
          <a:xfrm>
            <a:off x="3224213" y="367982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4"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1" name="Freeform 327"/>
          <p:cNvSpPr>
            <a:spLocks/>
          </p:cNvSpPr>
          <p:nvPr/>
        </p:nvSpPr>
        <p:spPr bwMode="auto">
          <a:xfrm>
            <a:off x="3227388" y="3679825"/>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4"/>
                </a:lnTo>
                <a:lnTo>
                  <a:pt x="0" y="10"/>
                </a:lnTo>
                <a:lnTo>
                  <a:pt x="0" y="5"/>
                </a:lnTo>
                <a:lnTo>
                  <a:pt x="3" y="1"/>
                </a:lnTo>
                <a:lnTo>
                  <a:pt x="8" y="0"/>
                </a:lnTo>
                <a:lnTo>
                  <a:pt x="10" y="0"/>
                </a:lnTo>
                <a:lnTo>
                  <a:pt x="15" y="1"/>
                </a:lnTo>
                <a:lnTo>
                  <a:pt x="18" y="5"/>
                </a:lnTo>
                <a:lnTo>
                  <a:pt x="18" y="10"/>
                </a:lnTo>
                <a:lnTo>
                  <a:pt x="15" y="14"/>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2" name="Freeform 328"/>
          <p:cNvSpPr>
            <a:spLocks/>
          </p:cNvSpPr>
          <p:nvPr/>
        </p:nvSpPr>
        <p:spPr bwMode="auto">
          <a:xfrm>
            <a:off x="3230563" y="367665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3" name="Freeform 329"/>
          <p:cNvSpPr>
            <a:spLocks/>
          </p:cNvSpPr>
          <p:nvPr/>
        </p:nvSpPr>
        <p:spPr bwMode="auto">
          <a:xfrm>
            <a:off x="3233738" y="3675063"/>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4" name="Freeform 330"/>
          <p:cNvSpPr>
            <a:spLocks/>
          </p:cNvSpPr>
          <p:nvPr/>
        </p:nvSpPr>
        <p:spPr bwMode="auto">
          <a:xfrm>
            <a:off x="3238500" y="3671888"/>
            <a:ext cx="38100" cy="28575"/>
          </a:xfrm>
          <a:custGeom>
            <a:avLst/>
            <a:gdLst>
              <a:gd name="T0" fmla="*/ 2147483647 w 24"/>
              <a:gd name="T1" fmla="*/ 2147483647 h 18"/>
              <a:gd name="T2" fmla="*/ 2147483647 w 24"/>
              <a:gd name="T3" fmla="*/ 2147483647 h 18"/>
              <a:gd name="T4" fmla="*/ 2147483647 w 24"/>
              <a:gd name="T5" fmla="*/ 2147483647 h 18"/>
              <a:gd name="T6" fmla="*/ 0 w 24"/>
              <a:gd name="T7" fmla="*/ 2147483647 h 18"/>
              <a:gd name="T8" fmla="*/ 2147483647 w 24"/>
              <a:gd name="T9" fmla="*/ 2147483647 h 18"/>
              <a:gd name="T10" fmla="*/ 2147483647 w 24"/>
              <a:gd name="T11" fmla="*/ 2147483647 h 18"/>
              <a:gd name="T12" fmla="*/ 2147483647 w 24"/>
              <a:gd name="T13" fmla="*/ 0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4" y="17"/>
                </a:lnTo>
                <a:lnTo>
                  <a:pt x="1" y="14"/>
                </a:lnTo>
                <a:lnTo>
                  <a:pt x="0" y="9"/>
                </a:lnTo>
                <a:lnTo>
                  <a:pt x="3" y="5"/>
                </a:lnTo>
                <a:lnTo>
                  <a:pt x="7" y="2"/>
                </a:lnTo>
                <a:lnTo>
                  <a:pt x="15" y="0"/>
                </a:lnTo>
                <a:lnTo>
                  <a:pt x="20" y="2"/>
                </a:lnTo>
                <a:lnTo>
                  <a:pt x="23" y="5"/>
                </a:lnTo>
                <a:lnTo>
                  <a:pt x="24" y="10"/>
                </a:lnTo>
                <a:lnTo>
                  <a:pt x="22" y="14"/>
                </a:lnTo>
                <a:lnTo>
                  <a:pt x="18"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5" name="Freeform 331"/>
          <p:cNvSpPr>
            <a:spLocks/>
          </p:cNvSpPr>
          <p:nvPr/>
        </p:nvSpPr>
        <p:spPr bwMode="auto">
          <a:xfrm>
            <a:off x="3251200" y="366871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6" name="Freeform 332"/>
          <p:cNvSpPr>
            <a:spLocks/>
          </p:cNvSpPr>
          <p:nvPr/>
        </p:nvSpPr>
        <p:spPr bwMode="auto">
          <a:xfrm>
            <a:off x="3262313" y="36655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7" name="Freeform 333"/>
          <p:cNvSpPr>
            <a:spLocks/>
          </p:cNvSpPr>
          <p:nvPr/>
        </p:nvSpPr>
        <p:spPr bwMode="auto">
          <a:xfrm>
            <a:off x="3267075" y="3665538"/>
            <a:ext cx="30163"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2" y="15"/>
                </a:lnTo>
                <a:lnTo>
                  <a:pt x="0" y="11"/>
                </a:lnTo>
                <a:lnTo>
                  <a:pt x="0" y="6"/>
                </a:lnTo>
                <a:lnTo>
                  <a:pt x="2"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8" name="Freeform 334"/>
          <p:cNvSpPr>
            <a:spLocks/>
          </p:cNvSpPr>
          <p:nvPr/>
        </p:nvSpPr>
        <p:spPr bwMode="auto">
          <a:xfrm>
            <a:off x="3270250" y="36639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9" name="Freeform 335"/>
          <p:cNvSpPr>
            <a:spLocks/>
          </p:cNvSpPr>
          <p:nvPr/>
        </p:nvSpPr>
        <p:spPr bwMode="auto">
          <a:xfrm>
            <a:off x="3275013" y="3659188"/>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0" name="Freeform 336"/>
          <p:cNvSpPr>
            <a:spLocks/>
          </p:cNvSpPr>
          <p:nvPr/>
        </p:nvSpPr>
        <p:spPr bwMode="auto">
          <a:xfrm>
            <a:off x="3286125" y="3659188"/>
            <a:ext cx="28575" cy="26987"/>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9" y="0"/>
                </a:lnTo>
                <a:lnTo>
                  <a:pt x="15" y="2"/>
                </a:lnTo>
                <a:lnTo>
                  <a:pt x="18" y="6"/>
                </a:lnTo>
                <a:lnTo>
                  <a:pt x="18" y="11"/>
                </a:lnTo>
                <a:lnTo>
                  <a:pt x="15"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1" name="Freeform 337"/>
          <p:cNvSpPr>
            <a:spLocks/>
          </p:cNvSpPr>
          <p:nvPr/>
        </p:nvSpPr>
        <p:spPr bwMode="auto">
          <a:xfrm>
            <a:off x="3287713" y="365760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7"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2" name="Freeform 338"/>
          <p:cNvSpPr>
            <a:spLocks/>
          </p:cNvSpPr>
          <p:nvPr/>
        </p:nvSpPr>
        <p:spPr bwMode="auto">
          <a:xfrm>
            <a:off x="3292475" y="3657600"/>
            <a:ext cx="28575" cy="25400"/>
          </a:xfrm>
          <a:custGeom>
            <a:avLst/>
            <a:gdLst>
              <a:gd name="T0" fmla="*/ 2147483647 w 18"/>
              <a:gd name="T1" fmla="*/ 2147483647 h 16"/>
              <a:gd name="T2" fmla="*/ 2147483647 w 18"/>
              <a:gd name="T3" fmla="*/ 2147483647 h 16"/>
              <a:gd name="T4" fmla="*/ 0 w 18"/>
              <a:gd name="T5" fmla="*/ 2147483647 h 16"/>
              <a:gd name="T6" fmla="*/ 0 w 18"/>
              <a:gd name="T7" fmla="*/ 2147483647 h 16"/>
              <a:gd name="T8" fmla="*/ 2147483647 w 18"/>
              <a:gd name="T9" fmla="*/ 2147483647 h 16"/>
              <a:gd name="T10" fmla="*/ 2147483647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8" y="16"/>
                </a:moveTo>
                <a:lnTo>
                  <a:pt x="3" y="15"/>
                </a:lnTo>
                <a:lnTo>
                  <a:pt x="0" y="11"/>
                </a:lnTo>
                <a:lnTo>
                  <a:pt x="0" y="5"/>
                </a:lnTo>
                <a:lnTo>
                  <a:pt x="3" y="1"/>
                </a:lnTo>
                <a:lnTo>
                  <a:pt x="8" y="0"/>
                </a:lnTo>
                <a:lnTo>
                  <a:pt x="9" y="0"/>
                </a:lnTo>
                <a:lnTo>
                  <a:pt x="15" y="1"/>
                </a:lnTo>
                <a:lnTo>
                  <a:pt x="18" y="5"/>
                </a:lnTo>
                <a:lnTo>
                  <a:pt x="18" y="11"/>
                </a:lnTo>
                <a:lnTo>
                  <a:pt x="15" y="15"/>
                </a:lnTo>
                <a:lnTo>
                  <a:pt x="9"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3" name="Freeform 339"/>
          <p:cNvSpPr>
            <a:spLocks/>
          </p:cNvSpPr>
          <p:nvPr/>
        </p:nvSpPr>
        <p:spPr bwMode="auto">
          <a:xfrm>
            <a:off x="3294063" y="3656013"/>
            <a:ext cx="33337" cy="26987"/>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4" name="Freeform 340"/>
          <p:cNvSpPr>
            <a:spLocks/>
          </p:cNvSpPr>
          <p:nvPr/>
        </p:nvSpPr>
        <p:spPr bwMode="auto">
          <a:xfrm>
            <a:off x="3300413" y="3652838"/>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5" name="Freeform 341"/>
          <p:cNvSpPr>
            <a:spLocks/>
          </p:cNvSpPr>
          <p:nvPr/>
        </p:nvSpPr>
        <p:spPr bwMode="auto">
          <a:xfrm>
            <a:off x="3306763" y="3651250"/>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9"/>
                </a:lnTo>
                <a:lnTo>
                  <a:pt x="2" y="5"/>
                </a:lnTo>
                <a:lnTo>
                  <a:pt x="6" y="1"/>
                </a:lnTo>
                <a:lnTo>
                  <a:pt x="10" y="0"/>
                </a:lnTo>
                <a:lnTo>
                  <a:pt x="15" y="0"/>
                </a:lnTo>
                <a:lnTo>
                  <a:pt x="20" y="3"/>
                </a:lnTo>
                <a:lnTo>
                  <a:pt x="21" y="8"/>
                </a:lnTo>
                <a:lnTo>
                  <a:pt x="20"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6" name="Freeform 342"/>
          <p:cNvSpPr>
            <a:spLocks/>
          </p:cNvSpPr>
          <p:nvPr/>
        </p:nvSpPr>
        <p:spPr bwMode="auto">
          <a:xfrm>
            <a:off x="3314700" y="3649663"/>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7" name="Freeform 343"/>
          <p:cNvSpPr>
            <a:spLocks/>
          </p:cNvSpPr>
          <p:nvPr/>
        </p:nvSpPr>
        <p:spPr bwMode="auto">
          <a:xfrm>
            <a:off x="3317875" y="3644900"/>
            <a:ext cx="39688" cy="30163"/>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3"/>
                </a:lnTo>
                <a:lnTo>
                  <a:pt x="14" y="0"/>
                </a:lnTo>
                <a:lnTo>
                  <a:pt x="19" y="0"/>
                </a:lnTo>
                <a:lnTo>
                  <a:pt x="23" y="3"/>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8" name="Freeform 344"/>
          <p:cNvSpPr>
            <a:spLocks/>
          </p:cNvSpPr>
          <p:nvPr/>
        </p:nvSpPr>
        <p:spPr bwMode="auto">
          <a:xfrm>
            <a:off x="3330575" y="3641725"/>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9" name="Freeform 345"/>
          <p:cNvSpPr>
            <a:spLocks/>
          </p:cNvSpPr>
          <p:nvPr/>
        </p:nvSpPr>
        <p:spPr bwMode="auto">
          <a:xfrm>
            <a:off x="3338513" y="3641725"/>
            <a:ext cx="26987" cy="26988"/>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7"/>
                </a:moveTo>
                <a:lnTo>
                  <a:pt x="2" y="15"/>
                </a:lnTo>
                <a:lnTo>
                  <a:pt x="0" y="11"/>
                </a:lnTo>
                <a:lnTo>
                  <a:pt x="0" y="6"/>
                </a:lnTo>
                <a:lnTo>
                  <a:pt x="2" y="2"/>
                </a:lnTo>
                <a:lnTo>
                  <a:pt x="8" y="0"/>
                </a:lnTo>
                <a:lnTo>
                  <a:pt x="9" y="0"/>
                </a:lnTo>
                <a:lnTo>
                  <a:pt x="14" y="2"/>
                </a:lnTo>
                <a:lnTo>
                  <a:pt x="17" y="6"/>
                </a:lnTo>
                <a:lnTo>
                  <a:pt x="17" y="11"/>
                </a:lnTo>
                <a:lnTo>
                  <a:pt x="14" y="15"/>
                </a:lnTo>
                <a:lnTo>
                  <a:pt x="9"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0" name="Freeform 346"/>
          <p:cNvSpPr>
            <a:spLocks/>
          </p:cNvSpPr>
          <p:nvPr/>
        </p:nvSpPr>
        <p:spPr bwMode="auto">
          <a:xfrm>
            <a:off x="3340100" y="36401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1" name="Freeform 347"/>
          <p:cNvSpPr>
            <a:spLocks/>
          </p:cNvSpPr>
          <p:nvPr/>
        </p:nvSpPr>
        <p:spPr bwMode="auto">
          <a:xfrm>
            <a:off x="3346450" y="363855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1" y="5"/>
                </a:lnTo>
                <a:lnTo>
                  <a:pt x="4" y="2"/>
                </a:lnTo>
                <a:lnTo>
                  <a:pt x="7" y="1"/>
                </a:lnTo>
                <a:lnTo>
                  <a:pt x="12" y="0"/>
                </a:lnTo>
                <a:lnTo>
                  <a:pt x="16"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2" name="Freeform 348"/>
          <p:cNvSpPr>
            <a:spLocks/>
          </p:cNvSpPr>
          <p:nvPr/>
        </p:nvSpPr>
        <p:spPr bwMode="auto">
          <a:xfrm>
            <a:off x="3351213" y="36353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3" name="Freeform 349"/>
          <p:cNvSpPr>
            <a:spLocks/>
          </p:cNvSpPr>
          <p:nvPr/>
        </p:nvSpPr>
        <p:spPr bwMode="auto">
          <a:xfrm>
            <a:off x="3357563" y="3633788"/>
            <a:ext cx="36512"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7" y="1"/>
                </a:lnTo>
                <a:lnTo>
                  <a:pt x="13" y="0"/>
                </a:lnTo>
                <a:lnTo>
                  <a:pt x="19" y="1"/>
                </a:lnTo>
                <a:lnTo>
                  <a:pt x="21" y="4"/>
                </a:lnTo>
                <a:lnTo>
                  <a:pt x="23" y="10"/>
                </a:lnTo>
                <a:lnTo>
                  <a:pt x="20" y="14"/>
                </a:lnTo>
                <a:lnTo>
                  <a:pt x="16"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4" name="Freeform 350"/>
          <p:cNvSpPr>
            <a:spLocks/>
          </p:cNvSpPr>
          <p:nvPr/>
        </p:nvSpPr>
        <p:spPr bwMode="auto">
          <a:xfrm>
            <a:off x="3368675" y="3629025"/>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0" y="19"/>
                </a:moveTo>
                <a:lnTo>
                  <a:pt x="5" y="19"/>
                </a:lnTo>
                <a:lnTo>
                  <a:pt x="1" y="17"/>
                </a:lnTo>
                <a:lnTo>
                  <a:pt x="0" y="11"/>
                </a:lnTo>
                <a:lnTo>
                  <a:pt x="1" y="7"/>
                </a:lnTo>
                <a:lnTo>
                  <a:pt x="5" y="3"/>
                </a:lnTo>
                <a:lnTo>
                  <a:pt x="13" y="0"/>
                </a:lnTo>
                <a:lnTo>
                  <a:pt x="19" y="0"/>
                </a:lnTo>
                <a:lnTo>
                  <a:pt x="23" y="3"/>
                </a:lnTo>
                <a:lnTo>
                  <a:pt x="24" y="8"/>
                </a:lnTo>
                <a:lnTo>
                  <a:pt x="23" y="13"/>
                </a:lnTo>
                <a:lnTo>
                  <a:pt x="19" y="17"/>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5" name="Freeform 351"/>
          <p:cNvSpPr>
            <a:spLocks/>
          </p:cNvSpPr>
          <p:nvPr/>
        </p:nvSpPr>
        <p:spPr bwMode="auto">
          <a:xfrm>
            <a:off x="3381375" y="362743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6" name="Freeform 352"/>
          <p:cNvSpPr>
            <a:spLocks/>
          </p:cNvSpPr>
          <p:nvPr/>
        </p:nvSpPr>
        <p:spPr bwMode="auto">
          <a:xfrm>
            <a:off x="3387725" y="362585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7" name="Freeform 353"/>
          <p:cNvSpPr>
            <a:spLocks/>
          </p:cNvSpPr>
          <p:nvPr/>
        </p:nvSpPr>
        <p:spPr bwMode="auto">
          <a:xfrm>
            <a:off x="3394075" y="36226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8" name="Freeform 354"/>
          <p:cNvSpPr>
            <a:spLocks/>
          </p:cNvSpPr>
          <p:nvPr/>
        </p:nvSpPr>
        <p:spPr bwMode="auto">
          <a:xfrm>
            <a:off x="3398838" y="362108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9" name="Freeform 355"/>
          <p:cNvSpPr>
            <a:spLocks/>
          </p:cNvSpPr>
          <p:nvPr/>
        </p:nvSpPr>
        <p:spPr bwMode="auto">
          <a:xfrm>
            <a:off x="3402013" y="3619500"/>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0" name="Freeform 356"/>
          <p:cNvSpPr>
            <a:spLocks/>
          </p:cNvSpPr>
          <p:nvPr/>
        </p:nvSpPr>
        <p:spPr bwMode="auto">
          <a:xfrm>
            <a:off x="3406775" y="3616325"/>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10"/>
                </a:lnTo>
                <a:lnTo>
                  <a:pt x="1" y="4"/>
                </a:lnTo>
                <a:lnTo>
                  <a:pt x="7" y="2"/>
                </a:lnTo>
                <a:lnTo>
                  <a:pt x="12" y="0"/>
                </a:lnTo>
                <a:lnTo>
                  <a:pt x="16" y="0"/>
                </a:lnTo>
                <a:lnTo>
                  <a:pt x="20" y="4"/>
                </a:lnTo>
                <a:lnTo>
                  <a:pt x="22" y="8"/>
                </a:lnTo>
                <a:lnTo>
                  <a:pt x="20" y="14"/>
                </a:lnTo>
                <a:lnTo>
                  <a:pt x="15"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1" name="Freeform 357"/>
          <p:cNvSpPr>
            <a:spLocks/>
          </p:cNvSpPr>
          <p:nvPr/>
        </p:nvSpPr>
        <p:spPr bwMode="auto">
          <a:xfrm>
            <a:off x="3414713" y="361473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3" y="16"/>
                </a:moveTo>
                <a:lnTo>
                  <a:pt x="7" y="17"/>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2" name="Freeform 358"/>
          <p:cNvSpPr>
            <a:spLocks/>
          </p:cNvSpPr>
          <p:nvPr/>
        </p:nvSpPr>
        <p:spPr bwMode="auto">
          <a:xfrm>
            <a:off x="3419475" y="36115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3" name="Freeform 359"/>
          <p:cNvSpPr>
            <a:spLocks/>
          </p:cNvSpPr>
          <p:nvPr/>
        </p:nvSpPr>
        <p:spPr bwMode="auto">
          <a:xfrm>
            <a:off x="3425825" y="3611563"/>
            <a:ext cx="28575" cy="26987"/>
          </a:xfrm>
          <a:custGeom>
            <a:avLst/>
            <a:gdLst>
              <a:gd name="T0" fmla="*/ 2147483647 w 18"/>
              <a:gd name="T1" fmla="*/ 2147483647 h 17"/>
              <a:gd name="T2" fmla="*/ 2147483647 w 18"/>
              <a:gd name="T3" fmla="*/ 2147483647 h 17"/>
              <a:gd name="T4" fmla="*/ 0 w 18"/>
              <a:gd name="T5" fmla="*/ 2147483647 h 17"/>
              <a:gd name="T6" fmla="*/ 0 w 18"/>
              <a:gd name="T7" fmla="*/ 2147483647 h 17"/>
              <a:gd name="T8" fmla="*/ 2147483647 w 18"/>
              <a:gd name="T9" fmla="*/ 2147483647 h 17"/>
              <a:gd name="T10" fmla="*/ 2147483647 w 18"/>
              <a:gd name="T11" fmla="*/ 0 h 17"/>
              <a:gd name="T12" fmla="*/ 2147483647 w 18"/>
              <a:gd name="T13" fmla="*/ 0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7"/>
                </a:moveTo>
                <a:lnTo>
                  <a:pt x="3" y="15"/>
                </a:lnTo>
                <a:lnTo>
                  <a:pt x="0" y="11"/>
                </a:lnTo>
                <a:lnTo>
                  <a:pt x="0" y="6"/>
                </a:lnTo>
                <a:lnTo>
                  <a:pt x="3" y="2"/>
                </a:lnTo>
                <a:lnTo>
                  <a:pt x="8" y="0"/>
                </a:lnTo>
                <a:lnTo>
                  <a:pt x="10" y="0"/>
                </a:lnTo>
                <a:lnTo>
                  <a:pt x="15" y="2"/>
                </a:lnTo>
                <a:lnTo>
                  <a:pt x="18" y="6"/>
                </a:lnTo>
                <a:lnTo>
                  <a:pt x="18" y="11"/>
                </a:lnTo>
                <a:lnTo>
                  <a:pt x="15" y="15"/>
                </a:lnTo>
                <a:lnTo>
                  <a:pt x="10"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4" name="Freeform 360"/>
          <p:cNvSpPr>
            <a:spLocks/>
          </p:cNvSpPr>
          <p:nvPr/>
        </p:nvSpPr>
        <p:spPr bwMode="auto">
          <a:xfrm>
            <a:off x="3429000" y="360838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0" y="19"/>
                </a:moveTo>
                <a:lnTo>
                  <a:pt x="6" y="19"/>
                </a:lnTo>
                <a:lnTo>
                  <a:pt x="1" y="16"/>
                </a:lnTo>
                <a:lnTo>
                  <a:pt x="0" y="11"/>
                </a:lnTo>
                <a:lnTo>
                  <a:pt x="1" y="7"/>
                </a:lnTo>
                <a:lnTo>
                  <a:pt x="5" y="2"/>
                </a:lnTo>
                <a:lnTo>
                  <a:pt x="12" y="0"/>
                </a:lnTo>
                <a:lnTo>
                  <a:pt x="16" y="0"/>
                </a:lnTo>
                <a:lnTo>
                  <a:pt x="21" y="2"/>
                </a:lnTo>
                <a:lnTo>
                  <a:pt x="23" y="8"/>
                </a:lnTo>
                <a:lnTo>
                  <a:pt x="21" y="12"/>
                </a:lnTo>
                <a:lnTo>
                  <a:pt x="17" y="16"/>
                </a:lnTo>
                <a:lnTo>
                  <a:pt x="10"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5" name="Freeform 361"/>
          <p:cNvSpPr>
            <a:spLocks/>
          </p:cNvSpPr>
          <p:nvPr/>
        </p:nvSpPr>
        <p:spPr bwMode="auto">
          <a:xfrm>
            <a:off x="3438525" y="360521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6" name="Freeform 362"/>
          <p:cNvSpPr>
            <a:spLocks/>
          </p:cNvSpPr>
          <p:nvPr/>
        </p:nvSpPr>
        <p:spPr bwMode="auto">
          <a:xfrm>
            <a:off x="3444875" y="36036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4"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7" name="Freeform 363"/>
          <p:cNvSpPr>
            <a:spLocks/>
          </p:cNvSpPr>
          <p:nvPr/>
        </p:nvSpPr>
        <p:spPr bwMode="auto">
          <a:xfrm>
            <a:off x="3449638" y="3603625"/>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6" y="1"/>
                </a:lnTo>
                <a:lnTo>
                  <a:pt x="19" y="5"/>
                </a:lnTo>
                <a:lnTo>
                  <a:pt x="19" y="11"/>
                </a:lnTo>
                <a:lnTo>
                  <a:pt x="16"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8" name="Freeform 364"/>
          <p:cNvSpPr>
            <a:spLocks/>
          </p:cNvSpPr>
          <p:nvPr/>
        </p:nvSpPr>
        <p:spPr bwMode="auto">
          <a:xfrm>
            <a:off x="3454400" y="3598863"/>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4"/>
                </a:lnTo>
                <a:lnTo>
                  <a:pt x="9" y="2"/>
                </a:lnTo>
                <a:lnTo>
                  <a:pt x="15" y="0"/>
                </a:lnTo>
                <a:lnTo>
                  <a:pt x="19" y="3"/>
                </a:lnTo>
                <a:lnTo>
                  <a:pt x="22" y="7"/>
                </a:lnTo>
                <a:lnTo>
                  <a:pt x="20" y="13"/>
                </a:lnTo>
                <a:lnTo>
                  <a:pt x="17"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9" name="Freeform 365"/>
          <p:cNvSpPr>
            <a:spLocks/>
          </p:cNvSpPr>
          <p:nvPr/>
        </p:nvSpPr>
        <p:spPr bwMode="auto">
          <a:xfrm>
            <a:off x="3462338" y="3598863"/>
            <a:ext cx="30162"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7" y="2"/>
                </a:lnTo>
                <a:lnTo>
                  <a:pt x="19" y="6"/>
                </a:lnTo>
                <a:lnTo>
                  <a:pt x="19" y="11"/>
                </a:lnTo>
                <a:lnTo>
                  <a:pt x="17"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0" name="Freeform 366"/>
          <p:cNvSpPr>
            <a:spLocks/>
          </p:cNvSpPr>
          <p:nvPr/>
        </p:nvSpPr>
        <p:spPr bwMode="auto">
          <a:xfrm>
            <a:off x="3467100" y="359727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1" name="Freeform 367"/>
          <p:cNvSpPr>
            <a:spLocks/>
          </p:cNvSpPr>
          <p:nvPr/>
        </p:nvSpPr>
        <p:spPr bwMode="auto">
          <a:xfrm>
            <a:off x="3471863" y="3595688"/>
            <a:ext cx="30162"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0"/>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2" name="Freeform 368"/>
          <p:cNvSpPr>
            <a:spLocks/>
          </p:cNvSpPr>
          <p:nvPr/>
        </p:nvSpPr>
        <p:spPr bwMode="auto">
          <a:xfrm>
            <a:off x="3475038" y="3592513"/>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3" name="Freeform 369"/>
          <p:cNvSpPr>
            <a:spLocks/>
          </p:cNvSpPr>
          <p:nvPr/>
        </p:nvSpPr>
        <p:spPr bwMode="auto">
          <a:xfrm>
            <a:off x="3481388" y="3590925"/>
            <a:ext cx="38100" cy="28575"/>
          </a:xfrm>
          <a:custGeom>
            <a:avLst/>
            <a:gdLst>
              <a:gd name="T0" fmla="*/ 2147483647 w 24"/>
              <a:gd name="T1" fmla="*/ 2147483647 h 18"/>
              <a:gd name="T2" fmla="*/ 2147483647 w 24"/>
              <a:gd name="T3" fmla="*/ 2147483647 h 18"/>
              <a:gd name="T4" fmla="*/ 2147483647 w 24"/>
              <a:gd name="T5" fmla="*/ 2147483647 h 18"/>
              <a:gd name="T6" fmla="*/ 0 w 24"/>
              <a:gd name="T7" fmla="*/ 2147483647 h 18"/>
              <a:gd name="T8" fmla="*/ 2147483647 w 24"/>
              <a:gd name="T9" fmla="*/ 2147483647 h 18"/>
              <a:gd name="T10" fmla="*/ 2147483647 w 24"/>
              <a:gd name="T11" fmla="*/ 2147483647 h 18"/>
              <a:gd name="T12" fmla="*/ 2147483647 w 24"/>
              <a:gd name="T13" fmla="*/ 0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0" y="18"/>
                </a:moveTo>
                <a:lnTo>
                  <a:pt x="5" y="16"/>
                </a:lnTo>
                <a:lnTo>
                  <a:pt x="2" y="13"/>
                </a:lnTo>
                <a:lnTo>
                  <a:pt x="0" y="8"/>
                </a:lnTo>
                <a:lnTo>
                  <a:pt x="3" y="4"/>
                </a:lnTo>
                <a:lnTo>
                  <a:pt x="7" y="1"/>
                </a:lnTo>
                <a:lnTo>
                  <a:pt x="14" y="0"/>
                </a:lnTo>
                <a:lnTo>
                  <a:pt x="19" y="1"/>
                </a:lnTo>
                <a:lnTo>
                  <a:pt x="22" y="4"/>
                </a:lnTo>
                <a:lnTo>
                  <a:pt x="24" y="9"/>
                </a:lnTo>
                <a:lnTo>
                  <a:pt x="21" y="13"/>
                </a:lnTo>
                <a:lnTo>
                  <a:pt x="17"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4" name="Freeform 370"/>
          <p:cNvSpPr>
            <a:spLocks/>
          </p:cNvSpPr>
          <p:nvPr/>
        </p:nvSpPr>
        <p:spPr bwMode="auto">
          <a:xfrm>
            <a:off x="3492500" y="3589338"/>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4"/>
                </a:lnTo>
                <a:lnTo>
                  <a:pt x="0" y="10"/>
                </a:lnTo>
                <a:lnTo>
                  <a:pt x="2" y="5"/>
                </a:lnTo>
                <a:lnTo>
                  <a:pt x="4" y="2"/>
                </a:lnTo>
                <a:lnTo>
                  <a:pt x="7" y="1"/>
                </a:lnTo>
                <a:lnTo>
                  <a:pt x="12" y="0"/>
                </a:lnTo>
                <a:lnTo>
                  <a:pt x="17" y="2"/>
                </a:lnTo>
                <a:lnTo>
                  <a:pt x="19" y="6"/>
                </a:lnTo>
                <a:lnTo>
                  <a:pt x="18"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5" name="Freeform 371"/>
          <p:cNvSpPr>
            <a:spLocks/>
          </p:cNvSpPr>
          <p:nvPr/>
        </p:nvSpPr>
        <p:spPr bwMode="auto">
          <a:xfrm>
            <a:off x="3497263" y="358457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7"/>
                </a:moveTo>
                <a:lnTo>
                  <a:pt x="7" y="19"/>
                </a:lnTo>
                <a:lnTo>
                  <a:pt x="3" y="16"/>
                </a:lnTo>
                <a:lnTo>
                  <a:pt x="0" y="12"/>
                </a:lnTo>
                <a:lnTo>
                  <a:pt x="1" y="7"/>
                </a:lnTo>
                <a:lnTo>
                  <a:pt x="4" y="4"/>
                </a:lnTo>
                <a:lnTo>
                  <a:pt x="9" y="1"/>
                </a:lnTo>
                <a:lnTo>
                  <a:pt x="15" y="0"/>
                </a:lnTo>
                <a:lnTo>
                  <a:pt x="19" y="3"/>
                </a:lnTo>
                <a:lnTo>
                  <a:pt x="22" y="7"/>
                </a:lnTo>
                <a:lnTo>
                  <a:pt x="20" y="12"/>
                </a:lnTo>
                <a:lnTo>
                  <a:pt x="18"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6" name="Freeform 372"/>
          <p:cNvSpPr>
            <a:spLocks/>
          </p:cNvSpPr>
          <p:nvPr/>
        </p:nvSpPr>
        <p:spPr bwMode="auto">
          <a:xfrm>
            <a:off x="3505200" y="35845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5"/>
                </a:lnTo>
                <a:lnTo>
                  <a:pt x="0" y="11"/>
                </a:lnTo>
                <a:lnTo>
                  <a:pt x="0" y="5"/>
                </a:lnTo>
                <a:lnTo>
                  <a:pt x="3" y="1"/>
                </a:lnTo>
                <a:lnTo>
                  <a:pt x="9" y="0"/>
                </a:lnTo>
                <a:lnTo>
                  <a:pt x="11" y="0"/>
                </a:lnTo>
                <a:lnTo>
                  <a:pt x="17" y="1"/>
                </a:lnTo>
                <a:lnTo>
                  <a:pt x="19" y="5"/>
                </a:lnTo>
                <a:lnTo>
                  <a:pt x="19" y="11"/>
                </a:lnTo>
                <a:lnTo>
                  <a:pt x="17" y="15"/>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7" name="Freeform 373"/>
          <p:cNvSpPr>
            <a:spLocks/>
          </p:cNvSpPr>
          <p:nvPr/>
        </p:nvSpPr>
        <p:spPr bwMode="auto">
          <a:xfrm>
            <a:off x="3509963" y="358140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8" name="Freeform 374"/>
          <p:cNvSpPr>
            <a:spLocks/>
          </p:cNvSpPr>
          <p:nvPr/>
        </p:nvSpPr>
        <p:spPr bwMode="auto">
          <a:xfrm>
            <a:off x="3516313" y="3571875"/>
            <a:ext cx="52387" cy="36513"/>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9" name="Freeform 375"/>
          <p:cNvSpPr>
            <a:spLocks/>
          </p:cNvSpPr>
          <p:nvPr/>
        </p:nvSpPr>
        <p:spPr bwMode="auto">
          <a:xfrm>
            <a:off x="3541713" y="3568700"/>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2"/>
                </a:lnTo>
                <a:lnTo>
                  <a:pt x="13" y="0"/>
                </a:lnTo>
                <a:lnTo>
                  <a:pt x="17" y="0"/>
                </a:lnTo>
                <a:lnTo>
                  <a:pt x="21" y="4"/>
                </a:lnTo>
                <a:lnTo>
                  <a:pt x="22" y="8"/>
                </a:lnTo>
                <a:lnTo>
                  <a:pt x="21" y="14"/>
                </a:lnTo>
                <a:lnTo>
                  <a:pt x="15"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0" name="Freeform 376"/>
          <p:cNvSpPr>
            <a:spLocks/>
          </p:cNvSpPr>
          <p:nvPr/>
        </p:nvSpPr>
        <p:spPr bwMode="auto">
          <a:xfrm>
            <a:off x="3551238" y="3565525"/>
            <a:ext cx="41275" cy="30163"/>
          </a:xfrm>
          <a:custGeom>
            <a:avLst/>
            <a:gdLst>
              <a:gd name="T0" fmla="*/ 2147483647 w 26"/>
              <a:gd name="T1" fmla="*/ 2147483647 h 19"/>
              <a:gd name="T2" fmla="*/ 2147483647 w 26"/>
              <a:gd name="T3" fmla="*/ 2147483647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2147483647 w 26"/>
              <a:gd name="T17" fmla="*/ 2147483647 h 19"/>
              <a:gd name="T18" fmla="*/ 2147483647 w 26"/>
              <a:gd name="T19" fmla="*/ 2147483647 h 19"/>
              <a:gd name="T20" fmla="*/ 2147483647 w 26"/>
              <a:gd name="T21" fmla="*/ 2147483647 h 19"/>
              <a:gd name="T22" fmla="*/ 2147483647 w 26"/>
              <a:gd name="T23" fmla="*/ 2147483647 h 19"/>
              <a:gd name="T24" fmla="*/ 2147483647 w 2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11" y="19"/>
                </a:moveTo>
                <a:lnTo>
                  <a:pt x="5" y="19"/>
                </a:lnTo>
                <a:lnTo>
                  <a:pt x="1" y="15"/>
                </a:lnTo>
                <a:lnTo>
                  <a:pt x="0" y="10"/>
                </a:lnTo>
                <a:lnTo>
                  <a:pt x="1" y="5"/>
                </a:lnTo>
                <a:lnTo>
                  <a:pt x="5" y="2"/>
                </a:lnTo>
                <a:lnTo>
                  <a:pt x="15" y="0"/>
                </a:lnTo>
                <a:lnTo>
                  <a:pt x="20" y="0"/>
                </a:lnTo>
                <a:lnTo>
                  <a:pt x="24" y="4"/>
                </a:lnTo>
                <a:lnTo>
                  <a:pt x="26" y="8"/>
                </a:lnTo>
                <a:lnTo>
                  <a:pt x="24" y="13"/>
                </a:lnTo>
                <a:lnTo>
                  <a:pt x="20"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1" name="Freeform 377"/>
          <p:cNvSpPr>
            <a:spLocks/>
          </p:cNvSpPr>
          <p:nvPr/>
        </p:nvSpPr>
        <p:spPr bwMode="auto">
          <a:xfrm>
            <a:off x="3565525" y="3562350"/>
            <a:ext cx="28575" cy="285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0 h 18"/>
              <a:gd name="T16" fmla="*/ 2147483647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4" y="15"/>
                </a:moveTo>
                <a:lnTo>
                  <a:pt x="10" y="18"/>
                </a:lnTo>
                <a:lnTo>
                  <a:pt x="5" y="17"/>
                </a:lnTo>
                <a:lnTo>
                  <a:pt x="2" y="14"/>
                </a:lnTo>
                <a:lnTo>
                  <a:pt x="0" y="8"/>
                </a:lnTo>
                <a:lnTo>
                  <a:pt x="3" y="4"/>
                </a:lnTo>
                <a:lnTo>
                  <a:pt x="5" y="3"/>
                </a:lnTo>
                <a:lnTo>
                  <a:pt x="9" y="0"/>
                </a:lnTo>
                <a:lnTo>
                  <a:pt x="14" y="2"/>
                </a:lnTo>
                <a:lnTo>
                  <a:pt x="17" y="4"/>
                </a:lnTo>
                <a:lnTo>
                  <a:pt x="18" y="10"/>
                </a:lnTo>
                <a:lnTo>
                  <a:pt x="15" y="14"/>
                </a:lnTo>
                <a:lnTo>
                  <a:pt x="14"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2" name="Freeform 378"/>
          <p:cNvSpPr>
            <a:spLocks/>
          </p:cNvSpPr>
          <p:nvPr/>
        </p:nvSpPr>
        <p:spPr bwMode="auto">
          <a:xfrm>
            <a:off x="3568700" y="3562350"/>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3" name="Freeform 379"/>
          <p:cNvSpPr>
            <a:spLocks/>
          </p:cNvSpPr>
          <p:nvPr/>
        </p:nvSpPr>
        <p:spPr bwMode="auto">
          <a:xfrm>
            <a:off x="3573463" y="35607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5"/>
                </a:lnTo>
                <a:lnTo>
                  <a:pt x="4" y="3"/>
                </a:lnTo>
                <a:lnTo>
                  <a:pt x="6" y="1"/>
                </a:lnTo>
                <a:lnTo>
                  <a:pt x="12" y="0"/>
                </a:lnTo>
                <a:lnTo>
                  <a:pt x="16" y="3"/>
                </a:lnTo>
                <a:lnTo>
                  <a:pt x="19" y="7"/>
                </a:lnTo>
                <a:lnTo>
                  <a:pt x="17" y="12"/>
                </a:lnTo>
                <a:lnTo>
                  <a:pt x="14"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4" name="Freeform 380"/>
          <p:cNvSpPr>
            <a:spLocks/>
          </p:cNvSpPr>
          <p:nvPr/>
        </p:nvSpPr>
        <p:spPr bwMode="auto">
          <a:xfrm>
            <a:off x="3576638" y="3554413"/>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2" y="17"/>
                </a:lnTo>
                <a:lnTo>
                  <a:pt x="0" y="13"/>
                </a:lnTo>
                <a:lnTo>
                  <a:pt x="2" y="8"/>
                </a:lnTo>
                <a:lnTo>
                  <a:pt x="6" y="4"/>
                </a:lnTo>
                <a:lnTo>
                  <a:pt x="15" y="0"/>
                </a:lnTo>
                <a:lnTo>
                  <a:pt x="19" y="0"/>
                </a:lnTo>
                <a:lnTo>
                  <a:pt x="25" y="3"/>
                </a:lnTo>
                <a:lnTo>
                  <a:pt x="26" y="7"/>
                </a:lnTo>
                <a:lnTo>
                  <a:pt x="25" y="12"/>
                </a:lnTo>
                <a:lnTo>
                  <a:pt x="21"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5" name="Freeform 381"/>
          <p:cNvSpPr>
            <a:spLocks/>
          </p:cNvSpPr>
          <p:nvPr/>
        </p:nvSpPr>
        <p:spPr bwMode="auto">
          <a:xfrm>
            <a:off x="3592513" y="35512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2" y="15"/>
                </a:lnTo>
                <a:lnTo>
                  <a:pt x="0" y="11"/>
                </a:lnTo>
                <a:lnTo>
                  <a:pt x="1" y="6"/>
                </a:lnTo>
                <a:lnTo>
                  <a:pt x="4" y="3"/>
                </a:lnTo>
                <a:lnTo>
                  <a:pt x="7" y="2"/>
                </a:lnTo>
                <a:lnTo>
                  <a:pt x="12" y="0"/>
                </a:lnTo>
                <a:lnTo>
                  <a:pt x="16" y="3"/>
                </a:lnTo>
                <a:lnTo>
                  <a:pt x="19" y="7"/>
                </a:lnTo>
                <a:lnTo>
                  <a:pt x="17"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6" name="Freeform 382"/>
          <p:cNvSpPr>
            <a:spLocks/>
          </p:cNvSpPr>
          <p:nvPr/>
        </p:nvSpPr>
        <p:spPr bwMode="auto">
          <a:xfrm>
            <a:off x="3595688" y="3549650"/>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7" name="Freeform 383"/>
          <p:cNvSpPr>
            <a:spLocks/>
          </p:cNvSpPr>
          <p:nvPr/>
        </p:nvSpPr>
        <p:spPr bwMode="auto">
          <a:xfrm>
            <a:off x="3603625" y="35496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6"/>
                </a:lnTo>
                <a:lnTo>
                  <a:pt x="2" y="1"/>
                </a:lnTo>
                <a:lnTo>
                  <a:pt x="8" y="0"/>
                </a:lnTo>
                <a:lnTo>
                  <a:pt x="10" y="0"/>
                </a:lnTo>
                <a:lnTo>
                  <a:pt x="16" y="1"/>
                </a:lnTo>
                <a:lnTo>
                  <a:pt x="19" y="6"/>
                </a:lnTo>
                <a:lnTo>
                  <a:pt x="19" y="11"/>
                </a:lnTo>
                <a:lnTo>
                  <a:pt x="16" y="15"/>
                </a:lnTo>
                <a:lnTo>
                  <a:pt x="10"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8" name="Freeform 384"/>
          <p:cNvSpPr>
            <a:spLocks/>
          </p:cNvSpPr>
          <p:nvPr/>
        </p:nvSpPr>
        <p:spPr bwMode="auto">
          <a:xfrm>
            <a:off x="3606800" y="3548063"/>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1"/>
                </a:lnTo>
                <a:lnTo>
                  <a:pt x="2" y="5"/>
                </a:lnTo>
                <a:lnTo>
                  <a:pt x="4" y="2"/>
                </a:lnTo>
                <a:lnTo>
                  <a:pt x="7" y="1"/>
                </a:lnTo>
                <a:lnTo>
                  <a:pt x="12" y="0"/>
                </a:lnTo>
                <a:lnTo>
                  <a:pt x="17" y="2"/>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9" name="Freeform 385"/>
          <p:cNvSpPr>
            <a:spLocks/>
          </p:cNvSpPr>
          <p:nvPr/>
        </p:nvSpPr>
        <p:spPr bwMode="auto">
          <a:xfrm>
            <a:off x="3611563" y="354488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0" name="Freeform 386"/>
          <p:cNvSpPr>
            <a:spLocks/>
          </p:cNvSpPr>
          <p:nvPr/>
        </p:nvSpPr>
        <p:spPr bwMode="auto">
          <a:xfrm>
            <a:off x="3616325" y="3538538"/>
            <a:ext cx="42863" cy="33337"/>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8"/>
                </a:lnTo>
                <a:lnTo>
                  <a:pt x="5" y="4"/>
                </a:lnTo>
                <a:lnTo>
                  <a:pt x="16" y="0"/>
                </a:lnTo>
                <a:lnTo>
                  <a:pt x="21" y="0"/>
                </a:lnTo>
                <a:lnTo>
                  <a:pt x="25" y="3"/>
                </a:lnTo>
                <a:lnTo>
                  <a:pt x="27" y="8"/>
                </a:lnTo>
                <a:lnTo>
                  <a:pt x="25" y="13"/>
                </a:lnTo>
                <a:lnTo>
                  <a:pt x="21"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1" name="Freeform 387"/>
          <p:cNvSpPr>
            <a:spLocks/>
          </p:cNvSpPr>
          <p:nvPr/>
        </p:nvSpPr>
        <p:spPr bwMode="auto">
          <a:xfrm>
            <a:off x="3633788" y="3536950"/>
            <a:ext cx="33337"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9" y="18"/>
                </a:moveTo>
                <a:lnTo>
                  <a:pt x="5" y="18"/>
                </a:lnTo>
                <a:lnTo>
                  <a:pt x="1" y="14"/>
                </a:lnTo>
                <a:lnTo>
                  <a:pt x="0" y="9"/>
                </a:lnTo>
                <a:lnTo>
                  <a:pt x="1" y="4"/>
                </a:lnTo>
                <a:lnTo>
                  <a:pt x="6" y="1"/>
                </a:lnTo>
                <a:lnTo>
                  <a:pt x="12" y="0"/>
                </a:lnTo>
                <a:lnTo>
                  <a:pt x="16" y="0"/>
                </a:lnTo>
                <a:lnTo>
                  <a:pt x="20" y="4"/>
                </a:lnTo>
                <a:lnTo>
                  <a:pt x="21" y="8"/>
                </a:lnTo>
                <a:lnTo>
                  <a:pt x="20" y="14"/>
                </a:lnTo>
                <a:lnTo>
                  <a:pt x="14" y="16"/>
                </a:lnTo>
                <a:lnTo>
                  <a:pt x="9"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2" name="Freeform 388"/>
          <p:cNvSpPr>
            <a:spLocks/>
          </p:cNvSpPr>
          <p:nvPr/>
        </p:nvSpPr>
        <p:spPr bwMode="auto">
          <a:xfrm>
            <a:off x="3641725" y="3535363"/>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3" name="Freeform 389"/>
          <p:cNvSpPr>
            <a:spLocks/>
          </p:cNvSpPr>
          <p:nvPr/>
        </p:nvSpPr>
        <p:spPr bwMode="auto">
          <a:xfrm>
            <a:off x="3646488" y="353218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2"/>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4" name="Freeform 390"/>
          <p:cNvSpPr>
            <a:spLocks/>
          </p:cNvSpPr>
          <p:nvPr/>
        </p:nvSpPr>
        <p:spPr bwMode="auto">
          <a:xfrm>
            <a:off x="3649663" y="3532188"/>
            <a:ext cx="30162" cy="26987"/>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9" y="17"/>
                </a:moveTo>
                <a:lnTo>
                  <a:pt x="3" y="15"/>
                </a:lnTo>
                <a:lnTo>
                  <a:pt x="0" y="11"/>
                </a:lnTo>
                <a:lnTo>
                  <a:pt x="0" y="6"/>
                </a:lnTo>
                <a:lnTo>
                  <a:pt x="3" y="2"/>
                </a:lnTo>
                <a:lnTo>
                  <a:pt x="9" y="0"/>
                </a:lnTo>
                <a:lnTo>
                  <a:pt x="11" y="0"/>
                </a:lnTo>
                <a:lnTo>
                  <a:pt x="17" y="2"/>
                </a:lnTo>
                <a:lnTo>
                  <a:pt x="19" y="6"/>
                </a:lnTo>
                <a:lnTo>
                  <a:pt x="19" y="11"/>
                </a:lnTo>
                <a:lnTo>
                  <a:pt x="17" y="15"/>
                </a:lnTo>
                <a:lnTo>
                  <a:pt x="11" y="17"/>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5" name="Freeform 391"/>
          <p:cNvSpPr>
            <a:spLocks/>
          </p:cNvSpPr>
          <p:nvPr/>
        </p:nvSpPr>
        <p:spPr bwMode="auto">
          <a:xfrm>
            <a:off x="3654425" y="3527425"/>
            <a:ext cx="36513" cy="31750"/>
          </a:xfrm>
          <a:custGeom>
            <a:avLst/>
            <a:gdLst>
              <a:gd name="T0" fmla="*/ 2147483647 w 23"/>
              <a:gd name="T1" fmla="*/ 2147483647 h 20"/>
              <a:gd name="T2" fmla="*/ 2147483647 w 23"/>
              <a:gd name="T3" fmla="*/ 2147483647 h 20"/>
              <a:gd name="T4" fmla="*/ 2147483647 w 23"/>
              <a:gd name="T5" fmla="*/ 2147483647 h 20"/>
              <a:gd name="T6" fmla="*/ 0 w 23"/>
              <a:gd name="T7" fmla="*/ 2147483647 h 20"/>
              <a:gd name="T8" fmla="*/ 2147483647 w 23"/>
              <a:gd name="T9" fmla="*/ 2147483647 h 20"/>
              <a:gd name="T10" fmla="*/ 2147483647 w 23"/>
              <a:gd name="T11" fmla="*/ 2147483647 h 20"/>
              <a:gd name="T12" fmla="*/ 2147483647 w 23"/>
              <a:gd name="T13" fmla="*/ 0 h 20"/>
              <a:gd name="T14" fmla="*/ 2147483647 w 23"/>
              <a:gd name="T15" fmla="*/ 0 h 20"/>
              <a:gd name="T16" fmla="*/ 2147483647 w 23"/>
              <a:gd name="T17" fmla="*/ 2147483647 h 20"/>
              <a:gd name="T18" fmla="*/ 2147483647 w 23"/>
              <a:gd name="T19" fmla="*/ 2147483647 h 20"/>
              <a:gd name="T20" fmla="*/ 2147483647 w 23"/>
              <a:gd name="T21" fmla="*/ 2147483647 h 20"/>
              <a:gd name="T22" fmla="*/ 2147483647 w 23"/>
              <a:gd name="T23" fmla="*/ 2147483647 h 20"/>
              <a:gd name="T24" fmla="*/ 2147483647 w 23"/>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11" y="20"/>
                </a:moveTo>
                <a:lnTo>
                  <a:pt x="7" y="20"/>
                </a:lnTo>
                <a:lnTo>
                  <a:pt x="1" y="17"/>
                </a:lnTo>
                <a:lnTo>
                  <a:pt x="0" y="11"/>
                </a:lnTo>
                <a:lnTo>
                  <a:pt x="1" y="7"/>
                </a:lnTo>
                <a:lnTo>
                  <a:pt x="6" y="3"/>
                </a:lnTo>
                <a:lnTo>
                  <a:pt x="12" y="0"/>
                </a:lnTo>
                <a:lnTo>
                  <a:pt x="16" y="0"/>
                </a:lnTo>
                <a:lnTo>
                  <a:pt x="22" y="3"/>
                </a:lnTo>
                <a:lnTo>
                  <a:pt x="23" y="9"/>
                </a:lnTo>
                <a:lnTo>
                  <a:pt x="22" y="13"/>
                </a:lnTo>
                <a:lnTo>
                  <a:pt x="18" y="17"/>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6" name="Freeform 392"/>
          <p:cNvSpPr>
            <a:spLocks/>
          </p:cNvSpPr>
          <p:nvPr/>
        </p:nvSpPr>
        <p:spPr bwMode="auto">
          <a:xfrm>
            <a:off x="3665538" y="35258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7" name="Freeform 393"/>
          <p:cNvSpPr>
            <a:spLocks/>
          </p:cNvSpPr>
          <p:nvPr/>
        </p:nvSpPr>
        <p:spPr bwMode="auto">
          <a:xfrm>
            <a:off x="3670300" y="3524250"/>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8" name="Freeform 394"/>
          <p:cNvSpPr>
            <a:spLocks/>
          </p:cNvSpPr>
          <p:nvPr/>
        </p:nvSpPr>
        <p:spPr bwMode="auto">
          <a:xfrm>
            <a:off x="3673475" y="3524250"/>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9" name="Freeform 395"/>
          <p:cNvSpPr>
            <a:spLocks/>
          </p:cNvSpPr>
          <p:nvPr/>
        </p:nvSpPr>
        <p:spPr bwMode="auto">
          <a:xfrm>
            <a:off x="3678238" y="352107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7" y="18"/>
                </a:lnTo>
                <a:lnTo>
                  <a:pt x="3" y="15"/>
                </a:lnTo>
                <a:lnTo>
                  <a:pt x="0" y="11"/>
                </a:lnTo>
                <a:lnTo>
                  <a:pt x="1" y="6"/>
                </a:lnTo>
                <a:lnTo>
                  <a:pt x="4" y="3"/>
                </a:lnTo>
                <a:lnTo>
                  <a:pt x="7" y="2"/>
                </a:lnTo>
                <a:lnTo>
                  <a:pt x="12" y="0"/>
                </a:lnTo>
                <a:lnTo>
                  <a:pt x="16" y="3"/>
                </a:lnTo>
                <a:lnTo>
                  <a:pt x="19" y="7"/>
                </a:lnTo>
                <a:lnTo>
                  <a:pt x="18" y="13"/>
                </a:lnTo>
                <a:lnTo>
                  <a:pt x="15"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0" name="Freeform 396"/>
          <p:cNvSpPr>
            <a:spLocks/>
          </p:cNvSpPr>
          <p:nvPr/>
        </p:nvSpPr>
        <p:spPr bwMode="auto">
          <a:xfrm>
            <a:off x="3683000" y="35194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1" name="Freeform 397"/>
          <p:cNvSpPr>
            <a:spLocks/>
          </p:cNvSpPr>
          <p:nvPr/>
        </p:nvSpPr>
        <p:spPr bwMode="auto">
          <a:xfrm>
            <a:off x="3689350" y="3514725"/>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7"/>
                </a:lnTo>
                <a:lnTo>
                  <a:pt x="0" y="11"/>
                </a:lnTo>
                <a:lnTo>
                  <a:pt x="1" y="7"/>
                </a:lnTo>
                <a:lnTo>
                  <a:pt x="5" y="3"/>
                </a:lnTo>
                <a:lnTo>
                  <a:pt x="13" y="0"/>
                </a:lnTo>
                <a:lnTo>
                  <a:pt x="19" y="0"/>
                </a:lnTo>
                <a:lnTo>
                  <a:pt x="23" y="3"/>
                </a:lnTo>
                <a:lnTo>
                  <a:pt x="24" y="8"/>
                </a:lnTo>
                <a:lnTo>
                  <a:pt x="23" y="13"/>
                </a:lnTo>
                <a:lnTo>
                  <a:pt x="19"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2" name="Freeform 398"/>
          <p:cNvSpPr>
            <a:spLocks/>
          </p:cNvSpPr>
          <p:nvPr/>
        </p:nvSpPr>
        <p:spPr bwMode="auto">
          <a:xfrm>
            <a:off x="3702050" y="3511550"/>
            <a:ext cx="31750" cy="30163"/>
          </a:xfrm>
          <a:custGeom>
            <a:avLst/>
            <a:gdLst>
              <a:gd name="T0" fmla="*/ 2147483647 w 20"/>
              <a:gd name="T1" fmla="*/ 2147483647 h 19"/>
              <a:gd name="T2" fmla="*/ 2147483647 w 20"/>
              <a:gd name="T3" fmla="*/ 2147483647 h 19"/>
              <a:gd name="T4" fmla="*/ 2147483647 w 20"/>
              <a:gd name="T5" fmla="*/ 2147483647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0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12" y="17"/>
                </a:moveTo>
                <a:lnTo>
                  <a:pt x="8" y="19"/>
                </a:lnTo>
                <a:lnTo>
                  <a:pt x="3" y="17"/>
                </a:lnTo>
                <a:lnTo>
                  <a:pt x="0" y="13"/>
                </a:lnTo>
                <a:lnTo>
                  <a:pt x="0" y="8"/>
                </a:lnTo>
                <a:lnTo>
                  <a:pt x="4" y="4"/>
                </a:lnTo>
                <a:lnTo>
                  <a:pt x="8" y="1"/>
                </a:lnTo>
                <a:lnTo>
                  <a:pt x="12" y="0"/>
                </a:lnTo>
                <a:lnTo>
                  <a:pt x="18" y="1"/>
                </a:lnTo>
                <a:lnTo>
                  <a:pt x="20" y="5"/>
                </a:lnTo>
                <a:lnTo>
                  <a:pt x="20" y="10"/>
                </a:lnTo>
                <a:lnTo>
                  <a:pt x="16"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3" name="Freeform 399"/>
          <p:cNvSpPr>
            <a:spLocks/>
          </p:cNvSpPr>
          <p:nvPr/>
        </p:nvSpPr>
        <p:spPr bwMode="auto">
          <a:xfrm>
            <a:off x="3708400" y="35083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4" name="Freeform 400"/>
          <p:cNvSpPr>
            <a:spLocks/>
          </p:cNvSpPr>
          <p:nvPr/>
        </p:nvSpPr>
        <p:spPr bwMode="auto">
          <a:xfrm>
            <a:off x="3714750" y="3508375"/>
            <a:ext cx="30163" cy="26988"/>
          </a:xfrm>
          <a:custGeom>
            <a:avLst/>
            <a:gdLst>
              <a:gd name="T0" fmla="*/ 2147483647 w 19"/>
              <a:gd name="T1" fmla="*/ 2147483647 h 17"/>
              <a:gd name="T2" fmla="*/ 2147483647 w 19"/>
              <a:gd name="T3" fmla="*/ 2147483647 h 17"/>
              <a:gd name="T4" fmla="*/ 0 w 19"/>
              <a:gd name="T5" fmla="*/ 2147483647 h 17"/>
              <a:gd name="T6" fmla="*/ 0 w 19"/>
              <a:gd name="T7" fmla="*/ 2147483647 h 17"/>
              <a:gd name="T8" fmla="*/ 2147483647 w 19"/>
              <a:gd name="T9" fmla="*/ 2147483647 h 17"/>
              <a:gd name="T10" fmla="*/ 2147483647 w 19"/>
              <a:gd name="T11" fmla="*/ 0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8" y="17"/>
                </a:moveTo>
                <a:lnTo>
                  <a:pt x="3" y="15"/>
                </a:lnTo>
                <a:lnTo>
                  <a:pt x="0" y="11"/>
                </a:lnTo>
                <a:lnTo>
                  <a:pt x="0" y="6"/>
                </a:lnTo>
                <a:lnTo>
                  <a:pt x="3" y="2"/>
                </a:lnTo>
                <a:lnTo>
                  <a:pt x="8" y="0"/>
                </a:lnTo>
                <a:lnTo>
                  <a:pt x="11" y="0"/>
                </a:lnTo>
                <a:lnTo>
                  <a:pt x="16" y="2"/>
                </a:lnTo>
                <a:lnTo>
                  <a:pt x="19" y="6"/>
                </a:lnTo>
                <a:lnTo>
                  <a:pt x="19" y="11"/>
                </a:lnTo>
                <a:lnTo>
                  <a:pt x="16" y="15"/>
                </a:lnTo>
                <a:lnTo>
                  <a:pt x="11" y="17"/>
                </a:lnTo>
                <a:lnTo>
                  <a:pt x="8"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5" name="Freeform 401"/>
          <p:cNvSpPr>
            <a:spLocks/>
          </p:cNvSpPr>
          <p:nvPr/>
        </p:nvSpPr>
        <p:spPr bwMode="auto">
          <a:xfrm>
            <a:off x="3719513" y="3506788"/>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9"/>
                </a:lnTo>
                <a:lnTo>
                  <a:pt x="1" y="5"/>
                </a:lnTo>
                <a:lnTo>
                  <a:pt x="5" y="1"/>
                </a:lnTo>
                <a:lnTo>
                  <a:pt x="9" y="0"/>
                </a:lnTo>
                <a:lnTo>
                  <a:pt x="15" y="0"/>
                </a:lnTo>
                <a:lnTo>
                  <a:pt x="19" y="3"/>
                </a:lnTo>
                <a:lnTo>
                  <a:pt x="20"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6" name="Freeform 402"/>
          <p:cNvSpPr>
            <a:spLocks/>
          </p:cNvSpPr>
          <p:nvPr/>
        </p:nvSpPr>
        <p:spPr bwMode="auto">
          <a:xfrm>
            <a:off x="3725863" y="3505200"/>
            <a:ext cx="28575" cy="26988"/>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0 w 18"/>
              <a:gd name="T9" fmla="*/ 2147483647 h 17"/>
              <a:gd name="T10" fmla="*/ 2147483647 w 18"/>
              <a:gd name="T11" fmla="*/ 2147483647 h 17"/>
              <a:gd name="T12" fmla="*/ 2147483647 w 18"/>
              <a:gd name="T13" fmla="*/ 2147483647 h 17"/>
              <a:gd name="T14" fmla="*/ 2147483647 w 18"/>
              <a:gd name="T15" fmla="*/ 0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3" y="14"/>
                </a:moveTo>
                <a:lnTo>
                  <a:pt x="9" y="17"/>
                </a:lnTo>
                <a:lnTo>
                  <a:pt x="4" y="16"/>
                </a:lnTo>
                <a:lnTo>
                  <a:pt x="1" y="13"/>
                </a:lnTo>
                <a:lnTo>
                  <a:pt x="0" y="8"/>
                </a:lnTo>
                <a:lnTo>
                  <a:pt x="3" y="4"/>
                </a:lnTo>
                <a:lnTo>
                  <a:pt x="4" y="2"/>
                </a:lnTo>
                <a:lnTo>
                  <a:pt x="8" y="0"/>
                </a:lnTo>
                <a:lnTo>
                  <a:pt x="13" y="1"/>
                </a:lnTo>
                <a:lnTo>
                  <a:pt x="16" y="4"/>
                </a:lnTo>
                <a:lnTo>
                  <a:pt x="18" y="9"/>
                </a:lnTo>
                <a:lnTo>
                  <a:pt x="15" y="13"/>
                </a:lnTo>
                <a:lnTo>
                  <a:pt x="13"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7" name="Freeform 403"/>
          <p:cNvSpPr>
            <a:spLocks/>
          </p:cNvSpPr>
          <p:nvPr/>
        </p:nvSpPr>
        <p:spPr bwMode="auto">
          <a:xfrm>
            <a:off x="3727450" y="350043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8" name="Freeform 404"/>
          <p:cNvSpPr>
            <a:spLocks/>
          </p:cNvSpPr>
          <p:nvPr/>
        </p:nvSpPr>
        <p:spPr bwMode="auto">
          <a:xfrm>
            <a:off x="3738563" y="34972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10"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9" name="Freeform 405"/>
          <p:cNvSpPr>
            <a:spLocks/>
          </p:cNvSpPr>
          <p:nvPr/>
        </p:nvSpPr>
        <p:spPr bwMode="auto">
          <a:xfrm>
            <a:off x="3744913" y="3495675"/>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1" y="6"/>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0" name="Freeform 406"/>
          <p:cNvSpPr>
            <a:spLocks/>
          </p:cNvSpPr>
          <p:nvPr/>
        </p:nvSpPr>
        <p:spPr bwMode="auto">
          <a:xfrm>
            <a:off x="3749675" y="3494088"/>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1" name="Freeform 407"/>
          <p:cNvSpPr>
            <a:spLocks/>
          </p:cNvSpPr>
          <p:nvPr/>
        </p:nvSpPr>
        <p:spPr bwMode="auto">
          <a:xfrm>
            <a:off x="3756025" y="34909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2" name="Freeform 408"/>
          <p:cNvSpPr>
            <a:spLocks/>
          </p:cNvSpPr>
          <p:nvPr/>
        </p:nvSpPr>
        <p:spPr bwMode="auto">
          <a:xfrm>
            <a:off x="3762375" y="3487738"/>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1"/>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3" name="Freeform 409"/>
          <p:cNvSpPr>
            <a:spLocks/>
          </p:cNvSpPr>
          <p:nvPr/>
        </p:nvSpPr>
        <p:spPr bwMode="auto">
          <a:xfrm>
            <a:off x="3773488" y="34845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8"/>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4" name="Freeform 410"/>
          <p:cNvSpPr>
            <a:spLocks/>
          </p:cNvSpPr>
          <p:nvPr/>
        </p:nvSpPr>
        <p:spPr bwMode="auto">
          <a:xfrm>
            <a:off x="3779838" y="3481388"/>
            <a:ext cx="36512"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6"/>
                </a:lnTo>
                <a:lnTo>
                  <a:pt x="0" y="10"/>
                </a:lnTo>
                <a:lnTo>
                  <a:pt x="1" y="6"/>
                </a:lnTo>
                <a:lnTo>
                  <a:pt x="5" y="2"/>
                </a:lnTo>
                <a:lnTo>
                  <a:pt x="12" y="0"/>
                </a:lnTo>
                <a:lnTo>
                  <a:pt x="16" y="0"/>
                </a:lnTo>
                <a:lnTo>
                  <a:pt x="22" y="2"/>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5" name="Freeform 411"/>
          <p:cNvSpPr>
            <a:spLocks/>
          </p:cNvSpPr>
          <p:nvPr/>
        </p:nvSpPr>
        <p:spPr bwMode="auto">
          <a:xfrm>
            <a:off x="3790950" y="3476625"/>
            <a:ext cx="38100" cy="30163"/>
          </a:xfrm>
          <a:custGeom>
            <a:avLst/>
            <a:gdLst>
              <a:gd name="T0" fmla="*/ 2147483647 w 24"/>
              <a:gd name="T1" fmla="*/ 2147483647 h 19"/>
              <a:gd name="T2" fmla="*/ 2147483647 w 24"/>
              <a:gd name="T3" fmla="*/ 2147483647 h 19"/>
              <a:gd name="T4" fmla="*/ 2147483647 w 24"/>
              <a:gd name="T5" fmla="*/ 2147483647 h 19"/>
              <a:gd name="T6" fmla="*/ 0 w 24"/>
              <a:gd name="T7" fmla="*/ 2147483647 h 19"/>
              <a:gd name="T8" fmla="*/ 2147483647 w 24"/>
              <a:gd name="T9" fmla="*/ 2147483647 h 19"/>
              <a:gd name="T10" fmla="*/ 2147483647 w 24"/>
              <a:gd name="T11" fmla="*/ 2147483647 h 19"/>
              <a:gd name="T12" fmla="*/ 2147483647 w 24"/>
              <a:gd name="T13" fmla="*/ 0 h 19"/>
              <a:gd name="T14" fmla="*/ 2147483647 w 24"/>
              <a:gd name="T15" fmla="*/ 0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9"/>
              <a:gd name="T41" fmla="*/ 24 w 2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9">
                <a:moveTo>
                  <a:pt x="11" y="19"/>
                </a:moveTo>
                <a:lnTo>
                  <a:pt x="5" y="19"/>
                </a:lnTo>
                <a:lnTo>
                  <a:pt x="1" y="16"/>
                </a:lnTo>
                <a:lnTo>
                  <a:pt x="0" y="11"/>
                </a:lnTo>
                <a:lnTo>
                  <a:pt x="1" y="7"/>
                </a:lnTo>
                <a:lnTo>
                  <a:pt x="5" y="3"/>
                </a:lnTo>
                <a:lnTo>
                  <a:pt x="13" y="0"/>
                </a:lnTo>
                <a:lnTo>
                  <a:pt x="19" y="0"/>
                </a:lnTo>
                <a:lnTo>
                  <a:pt x="23" y="3"/>
                </a:lnTo>
                <a:lnTo>
                  <a:pt x="24"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6" name="Freeform 412"/>
          <p:cNvSpPr>
            <a:spLocks/>
          </p:cNvSpPr>
          <p:nvPr/>
        </p:nvSpPr>
        <p:spPr bwMode="auto">
          <a:xfrm>
            <a:off x="3803650" y="3475038"/>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4"/>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7" name="Freeform 413"/>
          <p:cNvSpPr>
            <a:spLocks/>
          </p:cNvSpPr>
          <p:nvPr/>
        </p:nvSpPr>
        <p:spPr bwMode="auto">
          <a:xfrm>
            <a:off x="3810000" y="3465513"/>
            <a:ext cx="47625" cy="34925"/>
          </a:xfrm>
          <a:custGeom>
            <a:avLst/>
            <a:gdLst>
              <a:gd name="T0" fmla="*/ 2147483647 w 30"/>
              <a:gd name="T1" fmla="*/ 2147483647 h 22"/>
              <a:gd name="T2" fmla="*/ 2147483647 w 30"/>
              <a:gd name="T3" fmla="*/ 2147483647 h 22"/>
              <a:gd name="T4" fmla="*/ 2147483647 w 30"/>
              <a:gd name="T5" fmla="*/ 2147483647 h 22"/>
              <a:gd name="T6" fmla="*/ 0 w 30"/>
              <a:gd name="T7" fmla="*/ 2147483647 h 22"/>
              <a:gd name="T8" fmla="*/ 2147483647 w 30"/>
              <a:gd name="T9" fmla="*/ 2147483647 h 22"/>
              <a:gd name="T10" fmla="*/ 2147483647 w 30"/>
              <a:gd name="T11" fmla="*/ 2147483647 h 22"/>
              <a:gd name="T12" fmla="*/ 2147483647 w 30"/>
              <a:gd name="T13" fmla="*/ 0 h 22"/>
              <a:gd name="T14" fmla="*/ 2147483647 w 30"/>
              <a:gd name="T15" fmla="*/ 0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2"/>
              <a:gd name="T41" fmla="*/ 30 w 3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2">
                <a:moveTo>
                  <a:pt x="11" y="22"/>
                </a:moveTo>
                <a:lnTo>
                  <a:pt x="7" y="22"/>
                </a:lnTo>
                <a:lnTo>
                  <a:pt x="1" y="19"/>
                </a:lnTo>
                <a:lnTo>
                  <a:pt x="0" y="14"/>
                </a:lnTo>
                <a:lnTo>
                  <a:pt x="1" y="10"/>
                </a:lnTo>
                <a:lnTo>
                  <a:pt x="5" y="6"/>
                </a:lnTo>
                <a:lnTo>
                  <a:pt x="19" y="0"/>
                </a:lnTo>
                <a:lnTo>
                  <a:pt x="23" y="0"/>
                </a:lnTo>
                <a:lnTo>
                  <a:pt x="28" y="3"/>
                </a:lnTo>
                <a:lnTo>
                  <a:pt x="30" y="8"/>
                </a:lnTo>
                <a:lnTo>
                  <a:pt x="28" y="12"/>
                </a:lnTo>
                <a:lnTo>
                  <a:pt x="24"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8" name="Freeform 414"/>
          <p:cNvSpPr>
            <a:spLocks/>
          </p:cNvSpPr>
          <p:nvPr/>
        </p:nvSpPr>
        <p:spPr bwMode="auto">
          <a:xfrm>
            <a:off x="3830638" y="3463925"/>
            <a:ext cx="33337"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9" name="Freeform 415"/>
          <p:cNvSpPr>
            <a:spLocks/>
          </p:cNvSpPr>
          <p:nvPr/>
        </p:nvSpPr>
        <p:spPr bwMode="auto">
          <a:xfrm>
            <a:off x="3838575" y="3460750"/>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7"/>
                </a:moveTo>
                <a:lnTo>
                  <a:pt x="6" y="18"/>
                </a:lnTo>
                <a:lnTo>
                  <a:pt x="2" y="15"/>
                </a:lnTo>
                <a:lnTo>
                  <a:pt x="0" y="11"/>
                </a:lnTo>
                <a:lnTo>
                  <a:pt x="1" y="6"/>
                </a:lnTo>
                <a:lnTo>
                  <a:pt x="4" y="3"/>
                </a:lnTo>
                <a:lnTo>
                  <a:pt x="6" y="2"/>
                </a:lnTo>
                <a:lnTo>
                  <a:pt x="12" y="0"/>
                </a:lnTo>
                <a:lnTo>
                  <a:pt x="16" y="3"/>
                </a:lnTo>
                <a:lnTo>
                  <a:pt x="19" y="7"/>
                </a:lnTo>
                <a:lnTo>
                  <a:pt x="17" y="13"/>
                </a:lnTo>
                <a:lnTo>
                  <a:pt x="14" y="15"/>
                </a:lnTo>
                <a:lnTo>
                  <a:pt x="12"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0" name="Freeform 416"/>
          <p:cNvSpPr>
            <a:spLocks/>
          </p:cNvSpPr>
          <p:nvPr/>
        </p:nvSpPr>
        <p:spPr bwMode="auto">
          <a:xfrm>
            <a:off x="3841750" y="345916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2"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1" name="Freeform 417"/>
          <p:cNvSpPr>
            <a:spLocks/>
          </p:cNvSpPr>
          <p:nvPr/>
        </p:nvSpPr>
        <p:spPr bwMode="auto">
          <a:xfrm>
            <a:off x="3851275" y="345757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2" name="Freeform 418"/>
          <p:cNvSpPr>
            <a:spLocks/>
          </p:cNvSpPr>
          <p:nvPr/>
        </p:nvSpPr>
        <p:spPr bwMode="auto">
          <a:xfrm>
            <a:off x="3854450" y="3452813"/>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3" name="Freeform 419"/>
          <p:cNvSpPr>
            <a:spLocks/>
          </p:cNvSpPr>
          <p:nvPr/>
        </p:nvSpPr>
        <p:spPr bwMode="auto">
          <a:xfrm>
            <a:off x="3863975" y="3451225"/>
            <a:ext cx="30163"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7" y="17"/>
                </a:lnTo>
                <a:lnTo>
                  <a:pt x="3" y="15"/>
                </a:lnTo>
                <a:lnTo>
                  <a:pt x="0" y="10"/>
                </a:lnTo>
                <a:lnTo>
                  <a:pt x="1" y="5"/>
                </a:lnTo>
                <a:lnTo>
                  <a:pt x="4" y="2"/>
                </a:lnTo>
                <a:lnTo>
                  <a:pt x="7" y="1"/>
                </a:lnTo>
                <a:lnTo>
                  <a:pt x="12" y="0"/>
                </a:lnTo>
                <a:lnTo>
                  <a:pt x="16" y="2"/>
                </a:lnTo>
                <a:lnTo>
                  <a:pt x="19" y="6"/>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4" name="Freeform 420"/>
          <p:cNvSpPr>
            <a:spLocks/>
          </p:cNvSpPr>
          <p:nvPr/>
        </p:nvSpPr>
        <p:spPr bwMode="auto">
          <a:xfrm>
            <a:off x="3868738" y="344805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2"/>
                </a:lnTo>
                <a:lnTo>
                  <a:pt x="9" y="0"/>
                </a:lnTo>
                <a:lnTo>
                  <a:pt x="14" y="0"/>
                </a:lnTo>
                <a:lnTo>
                  <a:pt x="19" y="3"/>
                </a:lnTo>
                <a:lnTo>
                  <a:pt x="20" y="8"/>
                </a:lnTo>
                <a:lnTo>
                  <a:pt x="19" y="12"/>
                </a:lnTo>
                <a:lnTo>
                  <a:pt x="14" y="17"/>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5" name="Freeform 421"/>
          <p:cNvSpPr>
            <a:spLocks/>
          </p:cNvSpPr>
          <p:nvPr/>
        </p:nvSpPr>
        <p:spPr bwMode="auto">
          <a:xfrm>
            <a:off x="3875088" y="344646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9"/>
                </a:lnTo>
                <a:lnTo>
                  <a:pt x="1" y="5"/>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6" name="Freeform 422"/>
          <p:cNvSpPr>
            <a:spLocks/>
          </p:cNvSpPr>
          <p:nvPr/>
        </p:nvSpPr>
        <p:spPr bwMode="auto">
          <a:xfrm>
            <a:off x="3881438" y="3444875"/>
            <a:ext cx="30162" cy="26988"/>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4"/>
                </a:lnTo>
                <a:lnTo>
                  <a:pt x="0" y="10"/>
                </a:lnTo>
                <a:lnTo>
                  <a:pt x="1" y="5"/>
                </a:lnTo>
                <a:lnTo>
                  <a:pt x="4" y="2"/>
                </a:lnTo>
                <a:lnTo>
                  <a:pt x="6" y="1"/>
                </a:lnTo>
                <a:lnTo>
                  <a:pt x="12" y="0"/>
                </a:lnTo>
                <a:lnTo>
                  <a:pt x="16" y="2"/>
                </a:lnTo>
                <a:lnTo>
                  <a:pt x="19" y="6"/>
                </a:lnTo>
                <a:lnTo>
                  <a:pt x="17" y="12"/>
                </a:lnTo>
                <a:lnTo>
                  <a:pt x="15" y="14"/>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7" name="Freeform 423"/>
          <p:cNvSpPr>
            <a:spLocks/>
          </p:cNvSpPr>
          <p:nvPr/>
        </p:nvSpPr>
        <p:spPr bwMode="auto">
          <a:xfrm>
            <a:off x="3884613" y="3444875"/>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9" y="16"/>
                </a:moveTo>
                <a:lnTo>
                  <a:pt x="3" y="14"/>
                </a:lnTo>
                <a:lnTo>
                  <a:pt x="0" y="10"/>
                </a:lnTo>
                <a:lnTo>
                  <a:pt x="0" y="5"/>
                </a:lnTo>
                <a:lnTo>
                  <a:pt x="3" y="1"/>
                </a:lnTo>
                <a:lnTo>
                  <a:pt x="9" y="0"/>
                </a:lnTo>
                <a:lnTo>
                  <a:pt x="11" y="0"/>
                </a:lnTo>
                <a:lnTo>
                  <a:pt x="17" y="1"/>
                </a:lnTo>
                <a:lnTo>
                  <a:pt x="19" y="5"/>
                </a:lnTo>
                <a:lnTo>
                  <a:pt x="19" y="10"/>
                </a:lnTo>
                <a:lnTo>
                  <a:pt x="17" y="14"/>
                </a:lnTo>
                <a:lnTo>
                  <a:pt x="11" y="16"/>
                </a:lnTo>
                <a:lnTo>
                  <a:pt x="9"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8" name="Freeform 424"/>
          <p:cNvSpPr>
            <a:spLocks/>
          </p:cNvSpPr>
          <p:nvPr/>
        </p:nvSpPr>
        <p:spPr bwMode="auto">
          <a:xfrm>
            <a:off x="3889375" y="3436938"/>
            <a:ext cx="39688" cy="33337"/>
          </a:xfrm>
          <a:custGeom>
            <a:avLst/>
            <a:gdLst>
              <a:gd name="T0" fmla="*/ 2147483647 w 25"/>
              <a:gd name="T1" fmla="*/ 2147483647 h 21"/>
              <a:gd name="T2" fmla="*/ 2147483647 w 25"/>
              <a:gd name="T3" fmla="*/ 2147483647 h 21"/>
              <a:gd name="T4" fmla="*/ 2147483647 w 25"/>
              <a:gd name="T5" fmla="*/ 2147483647 h 21"/>
              <a:gd name="T6" fmla="*/ 0 w 25"/>
              <a:gd name="T7" fmla="*/ 2147483647 h 21"/>
              <a:gd name="T8" fmla="*/ 2147483647 w 25"/>
              <a:gd name="T9" fmla="*/ 2147483647 h 21"/>
              <a:gd name="T10" fmla="*/ 2147483647 w 25"/>
              <a:gd name="T11" fmla="*/ 2147483647 h 21"/>
              <a:gd name="T12" fmla="*/ 2147483647 w 25"/>
              <a:gd name="T13" fmla="*/ 2147483647 h 21"/>
              <a:gd name="T14" fmla="*/ 2147483647 w 25"/>
              <a:gd name="T15" fmla="*/ 0 h 21"/>
              <a:gd name="T16" fmla="*/ 2147483647 w 25"/>
              <a:gd name="T17" fmla="*/ 2147483647 h 21"/>
              <a:gd name="T18" fmla="*/ 2147483647 w 25"/>
              <a:gd name="T19" fmla="*/ 2147483647 h 21"/>
              <a:gd name="T20" fmla="*/ 2147483647 w 25"/>
              <a:gd name="T21" fmla="*/ 2147483647 h 21"/>
              <a:gd name="T22" fmla="*/ 2147483647 w 25"/>
              <a:gd name="T23" fmla="*/ 2147483647 h 21"/>
              <a:gd name="T24" fmla="*/ 2147483647 w 2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2" y="19"/>
                </a:moveTo>
                <a:lnTo>
                  <a:pt x="7" y="21"/>
                </a:lnTo>
                <a:lnTo>
                  <a:pt x="3" y="18"/>
                </a:lnTo>
                <a:lnTo>
                  <a:pt x="0" y="14"/>
                </a:lnTo>
                <a:lnTo>
                  <a:pt x="1" y="9"/>
                </a:lnTo>
                <a:lnTo>
                  <a:pt x="4" y="6"/>
                </a:lnTo>
                <a:lnTo>
                  <a:pt x="12" y="2"/>
                </a:lnTo>
                <a:lnTo>
                  <a:pt x="18" y="0"/>
                </a:lnTo>
                <a:lnTo>
                  <a:pt x="22" y="3"/>
                </a:lnTo>
                <a:lnTo>
                  <a:pt x="25"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9" name="Freeform 425"/>
          <p:cNvSpPr>
            <a:spLocks/>
          </p:cNvSpPr>
          <p:nvPr/>
        </p:nvSpPr>
        <p:spPr bwMode="auto">
          <a:xfrm>
            <a:off x="3902075" y="3433763"/>
            <a:ext cx="39688" cy="30162"/>
          </a:xfrm>
          <a:custGeom>
            <a:avLst/>
            <a:gdLst>
              <a:gd name="T0" fmla="*/ 2147483647 w 25"/>
              <a:gd name="T1" fmla="*/ 2147483647 h 19"/>
              <a:gd name="T2" fmla="*/ 2147483647 w 25"/>
              <a:gd name="T3" fmla="*/ 2147483647 h 19"/>
              <a:gd name="T4" fmla="*/ 2147483647 w 25"/>
              <a:gd name="T5" fmla="*/ 2147483647 h 19"/>
              <a:gd name="T6" fmla="*/ 0 w 25"/>
              <a:gd name="T7" fmla="*/ 2147483647 h 19"/>
              <a:gd name="T8" fmla="*/ 2147483647 w 25"/>
              <a:gd name="T9" fmla="*/ 2147483647 h 19"/>
              <a:gd name="T10" fmla="*/ 2147483647 w 25"/>
              <a:gd name="T11" fmla="*/ 2147483647 h 19"/>
              <a:gd name="T12" fmla="*/ 2147483647 w 25"/>
              <a:gd name="T13" fmla="*/ 0 h 19"/>
              <a:gd name="T14" fmla="*/ 2147483647 w 25"/>
              <a:gd name="T15" fmla="*/ 0 h 19"/>
              <a:gd name="T16" fmla="*/ 2147483647 w 25"/>
              <a:gd name="T17" fmla="*/ 2147483647 h 19"/>
              <a:gd name="T18" fmla="*/ 2147483647 w 25"/>
              <a:gd name="T19" fmla="*/ 2147483647 h 19"/>
              <a:gd name="T20" fmla="*/ 2147483647 w 25"/>
              <a:gd name="T21" fmla="*/ 2147483647 h 19"/>
              <a:gd name="T22" fmla="*/ 2147483647 w 25"/>
              <a:gd name="T23" fmla="*/ 2147483647 h 19"/>
              <a:gd name="T24" fmla="*/ 2147483647 w 2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1" y="19"/>
                </a:moveTo>
                <a:lnTo>
                  <a:pt x="6" y="19"/>
                </a:lnTo>
                <a:lnTo>
                  <a:pt x="2" y="16"/>
                </a:lnTo>
                <a:lnTo>
                  <a:pt x="0" y="11"/>
                </a:lnTo>
                <a:lnTo>
                  <a:pt x="2" y="7"/>
                </a:lnTo>
                <a:lnTo>
                  <a:pt x="6" y="2"/>
                </a:lnTo>
                <a:lnTo>
                  <a:pt x="14" y="0"/>
                </a:lnTo>
                <a:lnTo>
                  <a:pt x="19" y="0"/>
                </a:lnTo>
                <a:lnTo>
                  <a:pt x="23" y="2"/>
                </a:lnTo>
                <a:lnTo>
                  <a:pt x="25" y="8"/>
                </a:lnTo>
                <a:lnTo>
                  <a:pt x="23" y="12"/>
                </a:lnTo>
                <a:lnTo>
                  <a:pt x="19"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0" name="Freeform 426"/>
          <p:cNvSpPr>
            <a:spLocks/>
          </p:cNvSpPr>
          <p:nvPr/>
        </p:nvSpPr>
        <p:spPr bwMode="auto">
          <a:xfrm>
            <a:off x="3914775" y="342900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3" y="18"/>
                </a:moveTo>
                <a:lnTo>
                  <a:pt x="7" y="19"/>
                </a:lnTo>
                <a:lnTo>
                  <a:pt x="3" y="16"/>
                </a:lnTo>
                <a:lnTo>
                  <a:pt x="0" y="12"/>
                </a:lnTo>
                <a:lnTo>
                  <a:pt x="2" y="7"/>
                </a:lnTo>
                <a:lnTo>
                  <a:pt x="4" y="4"/>
                </a:lnTo>
                <a:lnTo>
                  <a:pt x="10" y="1"/>
                </a:lnTo>
                <a:lnTo>
                  <a:pt x="15" y="0"/>
                </a:lnTo>
                <a:lnTo>
                  <a:pt x="19" y="3"/>
                </a:lnTo>
                <a:lnTo>
                  <a:pt x="22" y="7"/>
                </a:lnTo>
                <a:lnTo>
                  <a:pt x="21" y="12"/>
                </a:lnTo>
                <a:lnTo>
                  <a:pt x="18" y="15"/>
                </a:lnTo>
                <a:lnTo>
                  <a:pt x="13"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1" name="Freeform 427"/>
          <p:cNvSpPr>
            <a:spLocks/>
          </p:cNvSpPr>
          <p:nvPr/>
        </p:nvSpPr>
        <p:spPr bwMode="auto">
          <a:xfrm>
            <a:off x="3924300" y="3427413"/>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9" y="17"/>
                </a:moveTo>
                <a:lnTo>
                  <a:pt x="5" y="17"/>
                </a:lnTo>
                <a:lnTo>
                  <a:pt x="1" y="13"/>
                </a:lnTo>
                <a:lnTo>
                  <a:pt x="0" y="9"/>
                </a:lnTo>
                <a:lnTo>
                  <a:pt x="1" y="4"/>
                </a:lnTo>
                <a:lnTo>
                  <a:pt x="7" y="1"/>
                </a:lnTo>
                <a:lnTo>
                  <a:pt x="12" y="0"/>
                </a:lnTo>
                <a:lnTo>
                  <a:pt x="16" y="0"/>
                </a:lnTo>
                <a:lnTo>
                  <a:pt x="20" y="4"/>
                </a:lnTo>
                <a:lnTo>
                  <a:pt x="22" y="8"/>
                </a:lnTo>
                <a:lnTo>
                  <a:pt x="20" y="13"/>
                </a:lnTo>
                <a:lnTo>
                  <a:pt x="15" y="16"/>
                </a:lnTo>
                <a:lnTo>
                  <a:pt x="9"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2" name="Freeform 428"/>
          <p:cNvSpPr>
            <a:spLocks/>
          </p:cNvSpPr>
          <p:nvPr/>
        </p:nvSpPr>
        <p:spPr bwMode="auto">
          <a:xfrm>
            <a:off x="3932238" y="3422650"/>
            <a:ext cx="36512"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6"/>
                </a:lnTo>
                <a:lnTo>
                  <a:pt x="0" y="11"/>
                </a:lnTo>
                <a:lnTo>
                  <a:pt x="2" y="7"/>
                </a:lnTo>
                <a:lnTo>
                  <a:pt x="6" y="3"/>
                </a:lnTo>
                <a:lnTo>
                  <a:pt x="12" y="0"/>
                </a:lnTo>
                <a:lnTo>
                  <a:pt x="17" y="0"/>
                </a:lnTo>
                <a:lnTo>
                  <a:pt x="22" y="3"/>
                </a:lnTo>
                <a:lnTo>
                  <a:pt x="23" y="8"/>
                </a:lnTo>
                <a:lnTo>
                  <a:pt x="22" y="12"/>
                </a:lnTo>
                <a:lnTo>
                  <a:pt x="18" y="16"/>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3" name="Freeform 429"/>
          <p:cNvSpPr>
            <a:spLocks/>
          </p:cNvSpPr>
          <p:nvPr/>
        </p:nvSpPr>
        <p:spPr bwMode="auto">
          <a:xfrm>
            <a:off x="3943350" y="3417888"/>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4" name="Freeform 430"/>
          <p:cNvSpPr>
            <a:spLocks/>
          </p:cNvSpPr>
          <p:nvPr/>
        </p:nvSpPr>
        <p:spPr bwMode="auto">
          <a:xfrm>
            <a:off x="3951288" y="3416300"/>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6"/>
                </a:moveTo>
                <a:lnTo>
                  <a:pt x="7" y="18"/>
                </a:lnTo>
                <a:lnTo>
                  <a:pt x="3" y="15"/>
                </a:lnTo>
                <a:lnTo>
                  <a:pt x="0" y="11"/>
                </a:lnTo>
                <a:lnTo>
                  <a:pt x="2" y="5"/>
                </a:lnTo>
                <a:lnTo>
                  <a:pt x="5" y="3"/>
                </a:lnTo>
                <a:lnTo>
                  <a:pt x="7" y="1"/>
                </a:lnTo>
                <a:lnTo>
                  <a:pt x="13" y="0"/>
                </a:lnTo>
                <a:lnTo>
                  <a:pt x="17" y="3"/>
                </a:lnTo>
                <a:lnTo>
                  <a:pt x="19" y="7"/>
                </a:lnTo>
                <a:lnTo>
                  <a:pt x="18" y="12"/>
                </a:lnTo>
                <a:lnTo>
                  <a:pt x="15" y="15"/>
                </a:lnTo>
                <a:lnTo>
                  <a:pt x="13"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5" name="Freeform 431"/>
          <p:cNvSpPr>
            <a:spLocks/>
          </p:cNvSpPr>
          <p:nvPr/>
        </p:nvSpPr>
        <p:spPr bwMode="auto">
          <a:xfrm>
            <a:off x="3956050" y="3414713"/>
            <a:ext cx="34925" cy="26987"/>
          </a:xfrm>
          <a:custGeom>
            <a:avLst/>
            <a:gdLst>
              <a:gd name="T0" fmla="*/ 2147483647 w 22"/>
              <a:gd name="T1" fmla="*/ 2147483647 h 17"/>
              <a:gd name="T2" fmla="*/ 2147483647 w 22"/>
              <a:gd name="T3" fmla="*/ 2147483647 h 17"/>
              <a:gd name="T4" fmla="*/ 2147483647 w 22"/>
              <a:gd name="T5" fmla="*/ 2147483647 h 17"/>
              <a:gd name="T6" fmla="*/ 0 w 22"/>
              <a:gd name="T7" fmla="*/ 2147483647 h 17"/>
              <a:gd name="T8" fmla="*/ 2147483647 w 22"/>
              <a:gd name="T9" fmla="*/ 2147483647 h 17"/>
              <a:gd name="T10" fmla="*/ 2147483647 w 22"/>
              <a:gd name="T11" fmla="*/ 2147483647 h 17"/>
              <a:gd name="T12" fmla="*/ 2147483647 w 22"/>
              <a:gd name="T13" fmla="*/ 0 h 17"/>
              <a:gd name="T14" fmla="*/ 2147483647 w 22"/>
              <a:gd name="T15" fmla="*/ 0 h 17"/>
              <a:gd name="T16" fmla="*/ 2147483647 w 22"/>
              <a:gd name="T17" fmla="*/ 2147483647 h 17"/>
              <a:gd name="T18" fmla="*/ 2147483647 w 22"/>
              <a:gd name="T19" fmla="*/ 2147483647 h 17"/>
              <a:gd name="T20" fmla="*/ 2147483647 w 22"/>
              <a:gd name="T21" fmla="*/ 2147483647 h 17"/>
              <a:gd name="T22" fmla="*/ 2147483647 w 22"/>
              <a:gd name="T23" fmla="*/ 2147483647 h 17"/>
              <a:gd name="T24" fmla="*/ 2147483647 w 22"/>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10" y="17"/>
                </a:moveTo>
                <a:lnTo>
                  <a:pt x="6" y="17"/>
                </a:lnTo>
                <a:lnTo>
                  <a:pt x="2" y="13"/>
                </a:lnTo>
                <a:lnTo>
                  <a:pt x="0" y="9"/>
                </a:lnTo>
                <a:lnTo>
                  <a:pt x="2" y="4"/>
                </a:lnTo>
                <a:lnTo>
                  <a:pt x="7" y="1"/>
                </a:lnTo>
                <a:lnTo>
                  <a:pt x="12" y="0"/>
                </a:lnTo>
                <a:lnTo>
                  <a:pt x="16" y="0"/>
                </a:lnTo>
                <a:lnTo>
                  <a:pt x="21" y="4"/>
                </a:lnTo>
                <a:lnTo>
                  <a:pt x="22" y="8"/>
                </a:lnTo>
                <a:lnTo>
                  <a:pt x="21" y="13"/>
                </a:lnTo>
                <a:lnTo>
                  <a:pt x="15" y="16"/>
                </a:lnTo>
                <a:lnTo>
                  <a:pt x="10"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6" name="Freeform 432"/>
          <p:cNvSpPr>
            <a:spLocks/>
          </p:cNvSpPr>
          <p:nvPr/>
        </p:nvSpPr>
        <p:spPr bwMode="auto">
          <a:xfrm>
            <a:off x="3965575" y="3411538"/>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6" y="18"/>
                </a:lnTo>
                <a:lnTo>
                  <a:pt x="2" y="15"/>
                </a:lnTo>
                <a:lnTo>
                  <a:pt x="0" y="11"/>
                </a:lnTo>
                <a:lnTo>
                  <a:pt x="1" y="6"/>
                </a:lnTo>
                <a:lnTo>
                  <a:pt x="4" y="3"/>
                </a:lnTo>
                <a:lnTo>
                  <a:pt x="6" y="2"/>
                </a:lnTo>
                <a:lnTo>
                  <a:pt x="12" y="0"/>
                </a:lnTo>
                <a:lnTo>
                  <a:pt x="16" y="3"/>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7" name="Freeform 433"/>
          <p:cNvSpPr>
            <a:spLocks/>
          </p:cNvSpPr>
          <p:nvPr/>
        </p:nvSpPr>
        <p:spPr bwMode="auto">
          <a:xfrm>
            <a:off x="3968750" y="3409950"/>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3"/>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8" name="Freeform 434"/>
          <p:cNvSpPr>
            <a:spLocks/>
          </p:cNvSpPr>
          <p:nvPr/>
        </p:nvSpPr>
        <p:spPr bwMode="auto">
          <a:xfrm>
            <a:off x="3975100" y="3398838"/>
            <a:ext cx="52388" cy="36512"/>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1"/>
                </a:lnTo>
                <a:lnTo>
                  <a:pt x="6" y="7"/>
                </a:lnTo>
                <a:lnTo>
                  <a:pt x="22" y="0"/>
                </a:lnTo>
                <a:lnTo>
                  <a:pt x="26" y="0"/>
                </a:lnTo>
                <a:lnTo>
                  <a:pt x="32" y="3"/>
                </a:lnTo>
                <a:lnTo>
                  <a:pt x="33" y="8"/>
                </a:lnTo>
                <a:lnTo>
                  <a:pt x="32" y="12"/>
                </a:lnTo>
                <a:lnTo>
                  <a:pt x="28"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9" name="Freeform 435"/>
          <p:cNvSpPr>
            <a:spLocks/>
          </p:cNvSpPr>
          <p:nvPr/>
        </p:nvSpPr>
        <p:spPr bwMode="auto">
          <a:xfrm>
            <a:off x="4002088" y="3397250"/>
            <a:ext cx="31750" cy="26988"/>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2"/>
                </a:lnTo>
                <a:lnTo>
                  <a:pt x="20"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0" name="Freeform 436"/>
          <p:cNvSpPr>
            <a:spLocks/>
          </p:cNvSpPr>
          <p:nvPr/>
        </p:nvSpPr>
        <p:spPr bwMode="auto">
          <a:xfrm>
            <a:off x="4008438" y="3394075"/>
            <a:ext cx="26987" cy="28575"/>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0 w 17"/>
              <a:gd name="T9" fmla="*/ 2147483647 h 18"/>
              <a:gd name="T10" fmla="*/ 2147483647 w 17"/>
              <a:gd name="T11" fmla="*/ 2147483647 h 18"/>
              <a:gd name="T12" fmla="*/ 2147483647 w 17"/>
              <a:gd name="T13" fmla="*/ 2147483647 h 18"/>
              <a:gd name="T14" fmla="*/ 2147483647 w 17"/>
              <a:gd name="T15" fmla="*/ 0 h 18"/>
              <a:gd name="T16" fmla="*/ 2147483647 w 17"/>
              <a:gd name="T17" fmla="*/ 2147483647 h 18"/>
              <a:gd name="T18" fmla="*/ 2147483647 w 17"/>
              <a:gd name="T19" fmla="*/ 2147483647 h 18"/>
              <a:gd name="T20" fmla="*/ 2147483647 w 17"/>
              <a:gd name="T21" fmla="*/ 2147483647 h 18"/>
              <a:gd name="T22" fmla="*/ 2147483647 w 17"/>
              <a:gd name="T23" fmla="*/ 2147483647 h 18"/>
              <a:gd name="T24" fmla="*/ 2147483647 w 1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13" y="15"/>
                </a:moveTo>
                <a:lnTo>
                  <a:pt x="9" y="18"/>
                </a:lnTo>
                <a:lnTo>
                  <a:pt x="4" y="17"/>
                </a:lnTo>
                <a:lnTo>
                  <a:pt x="1" y="14"/>
                </a:lnTo>
                <a:lnTo>
                  <a:pt x="0" y="8"/>
                </a:lnTo>
                <a:lnTo>
                  <a:pt x="2" y="4"/>
                </a:lnTo>
                <a:lnTo>
                  <a:pt x="4" y="3"/>
                </a:lnTo>
                <a:lnTo>
                  <a:pt x="8" y="0"/>
                </a:lnTo>
                <a:lnTo>
                  <a:pt x="13" y="2"/>
                </a:lnTo>
                <a:lnTo>
                  <a:pt x="16" y="4"/>
                </a:lnTo>
                <a:lnTo>
                  <a:pt x="17" y="10"/>
                </a:lnTo>
                <a:lnTo>
                  <a:pt x="15" y="14"/>
                </a:lnTo>
                <a:lnTo>
                  <a:pt x="13"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1" name="Freeform 437"/>
          <p:cNvSpPr>
            <a:spLocks/>
          </p:cNvSpPr>
          <p:nvPr/>
        </p:nvSpPr>
        <p:spPr bwMode="auto">
          <a:xfrm>
            <a:off x="4010025" y="3392488"/>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1" y="15"/>
                </a:lnTo>
                <a:lnTo>
                  <a:pt x="0" y="9"/>
                </a:lnTo>
                <a:lnTo>
                  <a:pt x="1" y="5"/>
                </a:lnTo>
                <a:lnTo>
                  <a:pt x="6" y="1"/>
                </a:lnTo>
                <a:lnTo>
                  <a:pt x="10" y="0"/>
                </a:lnTo>
                <a:lnTo>
                  <a:pt x="15" y="0"/>
                </a:lnTo>
                <a:lnTo>
                  <a:pt x="19" y="3"/>
                </a:lnTo>
                <a:lnTo>
                  <a:pt x="21" y="8"/>
                </a:lnTo>
                <a:lnTo>
                  <a:pt x="19" y="12"/>
                </a:lnTo>
                <a:lnTo>
                  <a:pt x="15" y="16"/>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2" name="Freeform 438"/>
          <p:cNvSpPr>
            <a:spLocks/>
          </p:cNvSpPr>
          <p:nvPr/>
        </p:nvSpPr>
        <p:spPr bwMode="auto">
          <a:xfrm>
            <a:off x="4016375" y="3390900"/>
            <a:ext cx="33338" cy="26988"/>
          </a:xfrm>
          <a:custGeom>
            <a:avLst/>
            <a:gdLst>
              <a:gd name="T0" fmla="*/ 2147483647 w 21"/>
              <a:gd name="T1" fmla="*/ 2147483647 h 17"/>
              <a:gd name="T2" fmla="*/ 2147483647 w 21"/>
              <a:gd name="T3" fmla="*/ 2147483647 h 17"/>
              <a:gd name="T4" fmla="*/ 2147483647 w 21"/>
              <a:gd name="T5" fmla="*/ 2147483647 h 17"/>
              <a:gd name="T6" fmla="*/ 0 w 21"/>
              <a:gd name="T7" fmla="*/ 2147483647 h 17"/>
              <a:gd name="T8" fmla="*/ 2147483647 w 21"/>
              <a:gd name="T9" fmla="*/ 2147483647 h 17"/>
              <a:gd name="T10" fmla="*/ 2147483647 w 21"/>
              <a:gd name="T11" fmla="*/ 2147483647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11" y="17"/>
                </a:moveTo>
                <a:lnTo>
                  <a:pt x="6" y="17"/>
                </a:lnTo>
                <a:lnTo>
                  <a:pt x="2" y="15"/>
                </a:lnTo>
                <a:lnTo>
                  <a:pt x="0" y="9"/>
                </a:lnTo>
                <a:lnTo>
                  <a:pt x="2" y="5"/>
                </a:lnTo>
                <a:lnTo>
                  <a:pt x="6" y="1"/>
                </a:lnTo>
                <a:lnTo>
                  <a:pt x="10" y="0"/>
                </a:lnTo>
                <a:lnTo>
                  <a:pt x="15" y="0"/>
                </a:lnTo>
                <a:lnTo>
                  <a:pt x="19" y="2"/>
                </a:lnTo>
                <a:lnTo>
                  <a:pt x="21" y="8"/>
                </a:lnTo>
                <a:lnTo>
                  <a:pt x="19" y="12"/>
                </a:lnTo>
                <a:lnTo>
                  <a:pt x="15" y="16"/>
                </a:lnTo>
                <a:lnTo>
                  <a:pt x="11"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3" name="Freeform 439"/>
          <p:cNvSpPr>
            <a:spLocks/>
          </p:cNvSpPr>
          <p:nvPr/>
        </p:nvSpPr>
        <p:spPr bwMode="auto">
          <a:xfrm>
            <a:off x="4022725" y="3387725"/>
            <a:ext cx="30163"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2"/>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4" name="Freeform 440"/>
          <p:cNvSpPr>
            <a:spLocks/>
          </p:cNvSpPr>
          <p:nvPr/>
        </p:nvSpPr>
        <p:spPr bwMode="auto">
          <a:xfrm>
            <a:off x="4027488" y="3379788"/>
            <a:ext cx="46037" cy="34925"/>
          </a:xfrm>
          <a:custGeom>
            <a:avLst/>
            <a:gdLst>
              <a:gd name="T0" fmla="*/ 2147483647 w 29"/>
              <a:gd name="T1" fmla="*/ 2147483647 h 22"/>
              <a:gd name="T2" fmla="*/ 2147483647 w 29"/>
              <a:gd name="T3" fmla="*/ 2147483647 h 22"/>
              <a:gd name="T4" fmla="*/ 2147483647 w 29"/>
              <a:gd name="T5" fmla="*/ 2147483647 h 22"/>
              <a:gd name="T6" fmla="*/ 0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0 h 22"/>
              <a:gd name="T16" fmla="*/ 2147483647 w 29"/>
              <a:gd name="T17" fmla="*/ 2147483647 h 22"/>
              <a:gd name="T18" fmla="*/ 2147483647 w 29"/>
              <a:gd name="T19" fmla="*/ 2147483647 h 22"/>
              <a:gd name="T20" fmla="*/ 2147483647 w 29"/>
              <a:gd name="T21" fmla="*/ 2147483647 h 22"/>
              <a:gd name="T22" fmla="*/ 2147483647 w 29"/>
              <a:gd name="T23" fmla="*/ 2147483647 h 22"/>
              <a:gd name="T24" fmla="*/ 2147483647 w 29"/>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11" y="20"/>
                </a:moveTo>
                <a:lnTo>
                  <a:pt x="7" y="22"/>
                </a:lnTo>
                <a:lnTo>
                  <a:pt x="3" y="19"/>
                </a:lnTo>
                <a:lnTo>
                  <a:pt x="0" y="15"/>
                </a:lnTo>
                <a:lnTo>
                  <a:pt x="1" y="9"/>
                </a:lnTo>
                <a:lnTo>
                  <a:pt x="5" y="7"/>
                </a:lnTo>
                <a:lnTo>
                  <a:pt x="18" y="1"/>
                </a:lnTo>
                <a:lnTo>
                  <a:pt x="22" y="0"/>
                </a:lnTo>
                <a:lnTo>
                  <a:pt x="26" y="3"/>
                </a:lnTo>
                <a:lnTo>
                  <a:pt x="29" y="7"/>
                </a:lnTo>
                <a:lnTo>
                  <a:pt x="27" y="12"/>
                </a:lnTo>
                <a:lnTo>
                  <a:pt x="23" y="15"/>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5" name="Freeform 441"/>
          <p:cNvSpPr>
            <a:spLocks/>
          </p:cNvSpPr>
          <p:nvPr/>
        </p:nvSpPr>
        <p:spPr bwMode="auto">
          <a:xfrm>
            <a:off x="4046538" y="3379788"/>
            <a:ext cx="30162"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6" name="Freeform 442"/>
          <p:cNvSpPr>
            <a:spLocks/>
          </p:cNvSpPr>
          <p:nvPr/>
        </p:nvSpPr>
        <p:spPr bwMode="auto">
          <a:xfrm>
            <a:off x="4051300" y="3376613"/>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5" y="18"/>
                </a:lnTo>
                <a:lnTo>
                  <a:pt x="1" y="15"/>
                </a:lnTo>
                <a:lnTo>
                  <a:pt x="0" y="10"/>
                </a:lnTo>
                <a:lnTo>
                  <a:pt x="1" y="6"/>
                </a:lnTo>
                <a:lnTo>
                  <a:pt x="5" y="2"/>
                </a:lnTo>
                <a:lnTo>
                  <a:pt x="9" y="0"/>
                </a:lnTo>
                <a:lnTo>
                  <a:pt x="15" y="0"/>
                </a:lnTo>
                <a:lnTo>
                  <a:pt x="19" y="3"/>
                </a:lnTo>
                <a:lnTo>
                  <a:pt x="20" y="9"/>
                </a:lnTo>
                <a:lnTo>
                  <a:pt x="19" y="13"/>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7" name="Freeform 443"/>
          <p:cNvSpPr>
            <a:spLocks/>
          </p:cNvSpPr>
          <p:nvPr/>
        </p:nvSpPr>
        <p:spPr bwMode="auto">
          <a:xfrm>
            <a:off x="4057650" y="3370263"/>
            <a:ext cx="38100" cy="33337"/>
          </a:xfrm>
          <a:custGeom>
            <a:avLst/>
            <a:gdLst>
              <a:gd name="T0" fmla="*/ 2147483647 w 24"/>
              <a:gd name="T1" fmla="*/ 2147483647 h 21"/>
              <a:gd name="T2" fmla="*/ 2147483647 w 24"/>
              <a:gd name="T3" fmla="*/ 2147483647 h 21"/>
              <a:gd name="T4" fmla="*/ 2147483647 w 24"/>
              <a:gd name="T5" fmla="*/ 2147483647 h 21"/>
              <a:gd name="T6" fmla="*/ 0 w 24"/>
              <a:gd name="T7" fmla="*/ 2147483647 h 21"/>
              <a:gd name="T8" fmla="*/ 2147483647 w 24"/>
              <a:gd name="T9" fmla="*/ 2147483647 h 21"/>
              <a:gd name="T10" fmla="*/ 2147483647 w 24"/>
              <a:gd name="T11" fmla="*/ 2147483647 h 21"/>
              <a:gd name="T12" fmla="*/ 2147483647 w 24"/>
              <a:gd name="T13" fmla="*/ 2147483647 h 21"/>
              <a:gd name="T14" fmla="*/ 2147483647 w 24"/>
              <a:gd name="T15" fmla="*/ 0 h 21"/>
              <a:gd name="T16" fmla="*/ 2147483647 w 24"/>
              <a:gd name="T17" fmla="*/ 2147483647 h 21"/>
              <a:gd name="T18" fmla="*/ 2147483647 w 24"/>
              <a:gd name="T19" fmla="*/ 2147483647 h 21"/>
              <a:gd name="T20" fmla="*/ 2147483647 w 24"/>
              <a:gd name="T21" fmla="*/ 2147483647 h 21"/>
              <a:gd name="T22" fmla="*/ 2147483647 w 24"/>
              <a:gd name="T23" fmla="*/ 2147483647 h 21"/>
              <a:gd name="T24" fmla="*/ 2147483647 w 24"/>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12" y="19"/>
                </a:moveTo>
                <a:lnTo>
                  <a:pt x="7" y="21"/>
                </a:lnTo>
                <a:lnTo>
                  <a:pt x="3" y="18"/>
                </a:lnTo>
                <a:lnTo>
                  <a:pt x="0" y="14"/>
                </a:lnTo>
                <a:lnTo>
                  <a:pt x="1" y="9"/>
                </a:lnTo>
                <a:lnTo>
                  <a:pt x="4" y="6"/>
                </a:lnTo>
                <a:lnTo>
                  <a:pt x="12" y="2"/>
                </a:lnTo>
                <a:lnTo>
                  <a:pt x="18" y="0"/>
                </a:lnTo>
                <a:lnTo>
                  <a:pt x="22" y="3"/>
                </a:lnTo>
                <a:lnTo>
                  <a:pt x="24" y="7"/>
                </a:lnTo>
                <a:lnTo>
                  <a:pt x="23" y="13"/>
                </a:lnTo>
                <a:lnTo>
                  <a:pt x="20" y="15"/>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8" name="Freeform 444"/>
          <p:cNvSpPr>
            <a:spLocks/>
          </p:cNvSpPr>
          <p:nvPr/>
        </p:nvSpPr>
        <p:spPr bwMode="auto">
          <a:xfrm>
            <a:off x="4070350" y="3360738"/>
            <a:ext cx="52388" cy="36512"/>
          </a:xfrm>
          <a:custGeom>
            <a:avLst/>
            <a:gdLst>
              <a:gd name="T0" fmla="*/ 2147483647 w 33"/>
              <a:gd name="T1" fmla="*/ 2147483647 h 23"/>
              <a:gd name="T2" fmla="*/ 2147483647 w 33"/>
              <a:gd name="T3" fmla="*/ 2147483647 h 23"/>
              <a:gd name="T4" fmla="*/ 2147483647 w 33"/>
              <a:gd name="T5" fmla="*/ 2147483647 h 23"/>
              <a:gd name="T6" fmla="*/ 0 w 33"/>
              <a:gd name="T7" fmla="*/ 2147483647 h 23"/>
              <a:gd name="T8" fmla="*/ 2147483647 w 33"/>
              <a:gd name="T9" fmla="*/ 2147483647 h 23"/>
              <a:gd name="T10" fmla="*/ 2147483647 w 33"/>
              <a:gd name="T11" fmla="*/ 2147483647 h 23"/>
              <a:gd name="T12" fmla="*/ 2147483647 w 33"/>
              <a:gd name="T13" fmla="*/ 0 h 23"/>
              <a:gd name="T14" fmla="*/ 2147483647 w 33"/>
              <a:gd name="T15" fmla="*/ 0 h 23"/>
              <a:gd name="T16" fmla="*/ 2147483647 w 33"/>
              <a:gd name="T17" fmla="*/ 2147483647 h 23"/>
              <a:gd name="T18" fmla="*/ 2147483647 w 33"/>
              <a:gd name="T19" fmla="*/ 2147483647 h 23"/>
              <a:gd name="T20" fmla="*/ 2147483647 w 33"/>
              <a:gd name="T21" fmla="*/ 2147483647 h 23"/>
              <a:gd name="T22" fmla="*/ 2147483647 w 33"/>
              <a:gd name="T23" fmla="*/ 2147483647 h 23"/>
              <a:gd name="T24" fmla="*/ 2147483647 w 33"/>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11" y="23"/>
                </a:moveTo>
                <a:lnTo>
                  <a:pt x="7" y="23"/>
                </a:lnTo>
                <a:lnTo>
                  <a:pt x="2" y="20"/>
                </a:lnTo>
                <a:lnTo>
                  <a:pt x="0" y="15"/>
                </a:lnTo>
                <a:lnTo>
                  <a:pt x="2" y="10"/>
                </a:lnTo>
                <a:lnTo>
                  <a:pt x="6" y="6"/>
                </a:lnTo>
                <a:lnTo>
                  <a:pt x="22" y="0"/>
                </a:lnTo>
                <a:lnTo>
                  <a:pt x="26" y="0"/>
                </a:lnTo>
                <a:lnTo>
                  <a:pt x="31" y="2"/>
                </a:lnTo>
                <a:lnTo>
                  <a:pt x="33" y="8"/>
                </a:lnTo>
                <a:lnTo>
                  <a:pt x="31" y="12"/>
                </a:lnTo>
                <a:lnTo>
                  <a:pt x="27" y="16"/>
                </a:lnTo>
                <a:lnTo>
                  <a:pt x="11" y="2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9" name="Freeform 445"/>
          <p:cNvSpPr>
            <a:spLocks/>
          </p:cNvSpPr>
          <p:nvPr/>
        </p:nvSpPr>
        <p:spPr bwMode="auto">
          <a:xfrm>
            <a:off x="4095750" y="3357563"/>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0" name="Freeform 446"/>
          <p:cNvSpPr>
            <a:spLocks/>
          </p:cNvSpPr>
          <p:nvPr/>
        </p:nvSpPr>
        <p:spPr bwMode="auto">
          <a:xfrm>
            <a:off x="4103688" y="3351213"/>
            <a:ext cx="39687" cy="33337"/>
          </a:xfrm>
          <a:custGeom>
            <a:avLst/>
            <a:gdLst>
              <a:gd name="T0" fmla="*/ 2147483647 w 25"/>
              <a:gd name="T1" fmla="*/ 2147483647 h 21"/>
              <a:gd name="T2" fmla="*/ 2147483647 w 25"/>
              <a:gd name="T3" fmla="*/ 2147483647 h 21"/>
              <a:gd name="T4" fmla="*/ 2147483647 w 25"/>
              <a:gd name="T5" fmla="*/ 2147483647 h 21"/>
              <a:gd name="T6" fmla="*/ 0 w 25"/>
              <a:gd name="T7" fmla="*/ 2147483647 h 21"/>
              <a:gd name="T8" fmla="*/ 2147483647 w 25"/>
              <a:gd name="T9" fmla="*/ 2147483647 h 21"/>
              <a:gd name="T10" fmla="*/ 2147483647 w 25"/>
              <a:gd name="T11" fmla="*/ 2147483647 h 21"/>
              <a:gd name="T12" fmla="*/ 2147483647 w 25"/>
              <a:gd name="T13" fmla="*/ 0 h 21"/>
              <a:gd name="T14" fmla="*/ 2147483647 w 25"/>
              <a:gd name="T15" fmla="*/ 0 h 21"/>
              <a:gd name="T16" fmla="*/ 2147483647 w 25"/>
              <a:gd name="T17" fmla="*/ 2147483647 h 21"/>
              <a:gd name="T18" fmla="*/ 2147483647 w 25"/>
              <a:gd name="T19" fmla="*/ 2147483647 h 21"/>
              <a:gd name="T20" fmla="*/ 2147483647 w 25"/>
              <a:gd name="T21" fmla="*/ 2147483647 h 21"/>
              <a:gd name="T22" fmla="*/ 2147483647 w 25"/>
              <a:gd name="T23" fmla="*/ 2147483647 h 21"/>
              <a:gd name="T24" fmla="*/ 2147483647 w 2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10" y="21"/>
                </a:moveTo>
                <a:lnTo>
                  <a:pt x="6" y="21"/>
                </a:lnTo>
                <a:lnTo>
                  <a:pt x="1" y="18"/>
                </a:lnTo>
                <a:lnTo>
                  <a:pt x="0" y="14"/>
                </a:lnTo>
                <a:lnTo>
                  <a:pt x="1" y="8"/>
                </a:lnTo>
                <a:lnTo>
                  <a:pt x="5" y="4"/>
                </a:lnTo>
                <a:lnTo>
                  <a:pt x="14" y="0"/>
                </a:lnTo>
                <a:lnTo>
                  <a:pt x="19" y="0"/>
                </a:lnTo>
                <a:lnTo>
                  <a:pt x="24" y="3"/>
                </a:lnTo>
                <a:lnTo>
                  <a:pt x="25" y="7"/>
                </a:lnTo>
                <a:lnTo>
                  <a:pt x="24" y="12"/>
                </a:lnTo>
                <a:lnTo>
                  <a:pt x="20" y="16"/>
                </a:lnTo>
                <a:lnTo>
                  <a:pt x="10"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1" name="Freeform 447"/>
          <p:cNvSpPr>
            <a:spLocks/>
          </p:cNvSpPr>
          <p:nvPr/>
        </p:nvSpPr>
        <p:spPr bwMode="auto">
          <a:xfrm>
            <a:off x="4117975" y="3346450"/>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3"/>
                </a:lnTo>
                <a:lnTo>
                  <a:pt x="1" y="7"/>
                </a:lnTo>
                <a:lnTo>
                  <a:pt x="4" y="5"/>
                </a:lnTo>
                <a:lnTo>
                  <a:pt x="10" y="2"/>
                </a:lnTo>
                <a:lnTo>
                  <a:pt x="15" y="0"/>
                </a:lnTo>
                <a:lnTo>
                  <a:pt x="19" y="3"/>
                </a:lnTo>
                <a:lnTo>
                  <a:pt x="22" y="7"/>
                </a:lnTo>
                <a:lnTo>
                  <a:pt x="20" y="13"/>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2" name="Freeform 448"/>
          <p:cNvSpPr>
            <a:spLocks/>
          </p:cNvSpPr>
          <p:nvPr/>
        </p:nvSpPr>
        <p:spPr bwMode="auto">
          <a:xfrm>
            <a:off x="4125913" y="3344863"/>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10" y="18"/>
                </a:moveTo>
                <a:lnTo>
                  <a:pt x="6" y="18"/>
                </a:lnTo>
                <a:lnTo>
                  <a:pt x="2" y="14"/>
                </a:lnTo>
                <a:lnTo>
                  <a:pt x="0" y="10"/>
                </a:lnTo>
                <a:lnTo>
                  <a:pt x="2" y="4"/>
                </a:lnTo>
                <a:lnTo>
                  <a:pt x="7" y="1"/>
                </a:lnTo>
                <a:lnTo>
                  <a:pt x="13" y="0"/>
                </a:lnTo>
                <a:lnTo>
                  <a:pt x="17" y="0"/>
                </a:lnTo>
                <a:lnTo>
                  <a:pt x="21" y="4"/>
                </a:lnTo>
                <a:lnTo>
                  <a:pt x="22" y="8"/>
                </a:lnTo>
                <a:lnTo>
                  <a:pt x="21" y="14"/>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3" name="Freeform 449"/>
          <p:cNvSpPr>
            <a:spLocks/>
          </p:cNvSpPr>
          <p:nvPr/>
        </p:nvSpPr>
        <p:spPr bwMode="auto">
          <a:xfrm>
            <a:off x="4135438" y="3338513"/>
            <a:ext cx="41275" cy="31750"/>
          </a:xfrm>
          <a:custGeom>
            <a:avLst/>
            <a:gdLst>
              <a:gd name="T0" fmla="*/ 2147483647 w 26"/>
              <a:gd name="T1" fmla="*/ 2147483647 h 20"/>
              <a:gd name="T2" fmla="*/ 2147483647 w 26"/>
              <a:gd name="T3" fmla="*/ 2147483647 h 20"/>
              <a:gd name="T4" fmla="*/ 2147483647 w 26"/>
              <a:gd name="T5" fmla="*/ 2147483647 h 20"/>
              <a:gd name="T6" fmla="*/ 0 w 26"/>
              <a:gd name="T7" fmla="*/ 2147483647 h 20"/>
              <a:gd name="T8" fmla="*/ 2147483647 w 26"/>
              <a:gd name="T9" fmla="*/ 2147483647 h 20"/>
              <a:gd name="T10" fmla="*/ 2147483647 w 26"/>
              <a:gd name="T11" fmla="*/ 2147483647 h 20"/>
              <a:gd name="T12" fmla="*/ 2147483647 w 26"/>
              <a:gd name="T13" fmla="*/ 0 h 20"/>
              <a:gd name="T14" fmla="*/ 2147483647 w 26"/>
              <a:gd name="T15" fmla="*/ 0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1" y="20"/>
                </a:moveTo>
                <a:lnTo>
                  <a:pt x="7" y="20"/>
                </a:lnTo>
                <a:lnTo>
                  <a:pt x="1" y="18"/>
                </a:lnTo>
                <a:lnTo>
                  <a:pt x="0" y="14"/>
                </a:lnTo>
                <a:lnTo>
                  <a:pt x="1" y="8"/>
                </a:lnTo>
                <a:lnTo>
                  <a:pt x="5" y="4"/>
                </a:lnTo>
                <a:lnTo>
                  <a:pt x="15" y="0"/>
                </a:lnTo>
                <a:lnTo>
                  <a:pt x="19" y="0"/>
                </a:lnTo>
                <a:lnTo>
                  <a:pt x="24" y="3"/>
                </a:lnTo>
                <a:lnTo>
                  <a:pt x="26" y="7"/>
                </a:lnTo>
                <a:lnTo>
                  <a:pt x="24" y="12"/>
                </a:lnTo>
                <a:lnTo>
                  <a:pt x="20"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4" name="Freeform 450"/>
          <p:cNvSpPr>
            <a:spLocks/>
          </p:cNvSpPr>
          <p:nvPr/>
        </p:nvSpPr>
        <p:spPr bwMode="auto">
          <a:xfrm>
            <a:off x="4149725" y="3333750"/>
            <a:ext cx="36513"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8"/>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5" name="Freeform 451"/>
          <p:cNvSpPr>
            <a:spLocks/>
          </p:cNvSpPr>
          <p:nvPr/>
        </p:nvSpPr>
        <p:spPr bwMode="auto">
          <a:xfrm>
            <a:off x="4160838" y="3332163"/>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2" y="16"/>
                </a:moveTo>
                <a:lnTo>
                  <a:pt x="7" y="18"/>
                </a:lnTo>
                <a:lnTo>
                  <a:pt x="3" y="15"/>
                </a:lnTo>
                <a:lnTo>
                  <a:pt x="0" y="11"/>
                </a:lnTo>
                <a:lnTo>
                  <a:pt x="2" y="5"/>
                </a:lnTo>
                <a:lnTo>
                  <a:pt x="4" y="3"/>
                </a:lnTo>
                <a:lnTo>
                  <a:pt x="7" y="1"/>
                </a:lnTo>
                <a:lnTo>
                  <a:pt x="12" y="0"/>
                </a:lnTo>
                <a:lnTo>
                  <a:pt x="16" y="3"/>
                </a:lnTo>
                <a:lnTo>
                  <a:pt x="19" y="7"/>
                </a:lnTo>
                <a:lnTo>
                  <a:pt x="18"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6" name="Freeform 452"/>
          <p:cNvSpPr>
            <a:spLocks/>
          </p:cNvSpPr>
          <p:nvPr/>
        </p:nvSpPr>
        <p:spPr bwMode="auto">
          <a:xfrm>
            <a:off x="4165600" y="3325813"/>
            <a:ext cx="42863" cy="31750"/>
          </a:xfrm>
          <a:custGeom>
            <a:avLst/>
            <a:gdLst>
              <a:gd name="T0" fmla="*/ 2147483647 w 27"/>
              <a:gd name="T1" fmla="*/ 2147483647 h 20"/>
              <a:gd name="T2" fmla="*/ 2147483647 w 27"/>
              <a:gd name="T3" fmla="*/ 2147483647 h 20"/>
              <a:gd name="T4" fmla="*/ 2147483647 w 27"/>
              <a:gd name="T5" fmla="*/ 2147483647 h 20"/>
              <a:gd name="T6" fmla="*/ 0 w 27"/>
              <a:gd name="T7" fmla="*/ 2147483647 h 20"/>
              <a:gd name="T8" fmla="*/ 2147483647 w 27"/>
              <a:gd name="T9" fmla="*/ 2147483647 h 20"/>
              <a:gd name="T10" fmla="*/ 2147483647 w 27"/>
              <a:gd name="T11" fmla="*/ 2147483647 h 20"/>
              <a:gd name="T12" fmla="*/ 2147483647 w 27"/>
              <a:gd name="T13" fmla="*/ 0 h 20"/>
              <a:gd name="T14" fmla="*/ 2147483647 w 27"/>
              <a:gd name="T15" fmla="*/ 0 h 20"/>
              <a:gd name="T16" fmla="*/ 2147483647 w 27"/>
              <a:gd name="T17" fmla="*/ 2147483647 h 20"/>
              <a:gd name="T18" fmla="*/ 2147483647 w 27"/>
              <a:gd name="T19" fmla="*/ 2147483647 h 20"/>
              <a:gd name="T20" fmla="*/ 2147483647 w 27"/>
              <a:gd name="T21" fmla="*/ 2147483647 h 20"/>
              <a:gd name="T22" fmla="*/ 2147483647 w 27"/>
              <a:gd name="T23" fmla="*/ 2147483647 h 20"/>
              <a:gd name="T24" fmla="*/ 2147483647 w 2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0"/>
              <a:gd name="T41" fmla="*/ 27 w 2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0">
                <a:moveTo>
                  <a:pt x="11" y="20"/>
                </a:moveTo>
                <a:lnTo>
                  <a:pt x="5" y="20"/>
                </a:lnTo>
                <a:lnTo>
                  <a:pt x="1" y="18"/>
                </a:lnTo>
                <a:lnTo>
                  <a:pt x="0" y="12"/>
                </a:lnTo>
                <a:lnTo>
                  <a:pt x="1" y="8"/>
                </a:lnTo>
                <a:lnTo>
                  <a:pt x="5" y="4"/>
                </a:lnTo>
                <a:lnTo>
                  <a:pt x="16" y="0"/>
                </a:lnTo>
                <a:lnTo>
                  <a:pt x="22" y="0"/>
                </a:lnTo>
                <a:lnTo>
                  <a:pt x="26" y="3"/>
                </a:lnTo>
                <a:lnTo>
                  <a:pt x="27" y="8"/>
                </a:lnTo>
                <a:lnTo>
                  <a:pt x="26" y="12"/>
                </a:lnTo>
                <a:lnTo>
                  <a:pt x="22" y="16"/>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7" name="Freeform 453"/>
          <p:cNvSpPr>
            <a:spLocks/>
          </p:cNvSpPr>
          <p:nvPr/>
        </p:nvSpPr>
        <p:spPr bwMode="auto">
          <a:xfrm>
            <a:off x="4183063" y="3316288"/>
            <a:ext cx="42862"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1"/>
                </a:moveTo>
                <a:lnTo>
                  <a:pt x="7" y="22"/>
                </a:lnTo>
                <a:lnTo>
                  <a:pt x="2" y="19"/>
                </a:lnTo>
                <a:lnTo>
                  <a:pt x="0" y="15"/>
                </a:lnTo>
                <a:lnTo>
                  <a:pt x="1" y="10"/>
                </a:lnTo>
                <a:lnTo>
                  <a:pt x="4" y="7"/>
                </a:lnTo>
                <a:lnTo>
                  <a:pt x="15" y="2"/>
                </a:lnTo>
                <a:lnTo>
                  <a:pt x="20" y="0"/>
                </a:lnTo>
                <a:lnTo>
                  <a:pt x="24" y="3"/>
                </a:lnTo>
                <a:lnTo>
                  <a:pt x="27" y="7"/>
                </a:lnTo>
                <a:lnTo>
                  <a:pt x="26" y="13"/>
                </a:lnTo>
                <a:lnTo>
                  <a:pt x="23"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8" name="Freeform 454"/>
          <p:cNvSpPr>
            <a:spLocks/>
          </p:cNvSpPr>
          <p:nvPr/>
        </p:nvSpPr>
        <p:spPr bwMode="auto">
          <a:xfrm>
            <a:off x="4200525" y="3314700"/>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0" y="18"/>
                </a:moveTo>
                <a:lnTo>
                  <a:pt x="5" y="18"/>
                </a:lnTo>
                <a:lnTo>
                  <a:pt x="1" y="15"/>
                </a:lnTo>
                <a:lnTo>
                  <a:pt x="0" y="10"/>
                </a:lnTo>
                <a:lnTo>
                  <a:pt x="1" y="6"/>
                </a:lnTo>
                <a:lnTo>
                  <a:pt x="5" y="1"/>
                </a:lnTo>
                <a:lnTo>
                  <a:pt x="9" y="0"/>
                </a:lnTo>
                <a:lnTo>
                  <a:pt x="15" y="0"/>
                </a:lnTo>
                <a:lnTo>
                  <a:pt x="19" y="3"/>
                </a:lnTo>
                <a:lnTo>
                  <a:pt x="20" y="8"/>
                </a:lnTo>
                <a:lnTo>
                  <a:pt x="19" y="12"/>
                </a:lnTo>
                <a:lnTo>
                  <a:pt x="15" y="16"/>
                </a:lnTo>
                <a:lnTo>
                  <a:pt x="10"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9" name="Freeform 455"/>
          <p:cNvSpPr>
            <a:spLocks/>
          </p:cNvSpPr>
          <p:nvPr/>
        </p:nvSpPr>
        <p:spPr bwMode="auto">
          <a:xfrm>
            <a:off x="4206875" y="3313113"/>
            <a:ext cx="30163" cy="26987"/>
          </a:xfrm>
          <a:custGeom>
            <a:avLst/>
            <a:gdLst>
              <a:gd name="T0" fmla="*/ 2147483647 w 19"/>
              <a:gd name="T1" fmla="*/ 2147483647 h 17"/>
              <a:gd name="T2" fmla="*/ 2147483647 w 19"/>
              <a:gd name="T3" fmla="*/ 2147483647 h 17"/>
              <a:gd name="T4" fmla="*/ 2147483647 w 19"/>
              <a:gd name="T5" fmla="*/ 2147483647 h 17"/>
              <a:gd name="T6" fmla="*/ 0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0 h 17"/>
              <a:gd name="T16" fmla="*/ 2147483647 w 19"/>
              <a:gd name="T17" fmla="*/ 2147483647 h 17"/>
              <a:gd name="T18" fmla="*/ 2147483647 w 19"/>
              <a:gd name="T19" fmla="*/ 2147483647 h 17"/>
              <a:gd name="T20" fmla="*/ 2147483647 w 19"/>
              <a:gd name="T21" fmla="*/ 2147483647 h 17"/>
              <a:gd name="T22" fmla="*/ 2147483647 w 19"/>
              <a:gd name="T23" fmla="*/ 2147483647 h 17"/>
              <a:gd name="T24" fmla="*/ 2147483647 w 1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12" y="16"/>
                </a:moveTo>
                <a:lnTo>
                  <a:pt x="6" y="17"/>
                </a:lnTo>
                <a:lnTo>
                  <a:pt x="2" y="15"/>
                </a:lnTo>
                <a:lnTo>
                  <a:pt x="0" y="11"/>
                </a:lnTo>
                <a:lnTo>
                  <a:pt x="1" y="5"/>
                </a:lnTo>
                <a:lnTo>
                  <a:pt x="4" y="2"/>
                </a:lnTo>
                <a:lnTo>
                  <a:pt x="6" y="1"/>
                </a:lnTo>
                <a:lnTo>
                  <a:pt x="12" y="0"/>
                </a:lnTo>
                <a:lnTo>
                  <a:pt x="16" y="2"/>
                </a:lnTo>
                <a:lnTo>
                  <a:pt x="19" y="7"/>
                </a:lnTo>
                <a:lnTo>
                  <a:pt x="17" y="12"/>
                </a:lnTo>
                <a:lnTo>
                  <a:pt x="15" y="15"/>
                </a:lnTo>
                <a:lnTo>
                  <a:pt x="12"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0" name="Freeform 456"/>
          <p:cNvSpPr>
            <a:spLocks/>
          </p:cNvSpPr>
          <p:nvPr/>
        </p:nvSpPr>
        <p:spPr bwMode="auto">
          <a:xfrm>
            <a:off x="4210050" y="3306763"/>
            <a:ext cx="39688" cy="31750"/>
          </a:xfrm>
          <a:custGeom>
            <a:avLst/>
            <a:gdLst>
              <a:gd name="T0" fmla="*/ 2147483647 w 25"/>
              <a:gd name="T1" fmla="*/ 2147483647 h 20"/>
              <a:gd name="T2" fmla="*/ 2147483647 w 25"/>
              <a:gd name="T3" fmla="*/ 2147483647 h 20"/>
              <a:gd name="T4" fmla="*/ 2147483647 w 25"/>
              <a:gd name="T5" fmla="*/ 2147483647 h 20"/>
              <a:gd name="T6" fmla="*/ 0 w 25"/>
              <a:gd name="T7" fmla="*/ 2147483647 h 20"/>
              <a:gd name="T8" fmla="*/ 2147483647 w 25"/>
              <a:gd name="T9" fmla="*/ 2147483647 h 20"/>
              <a:gd name="T10" fmla="*/ 2147483647 w 25"/>
              <a:gd name="T11" fmla="*/ 2147483647 h 20"/>
              <a:gd name="T12" fmla="*/ 2147483647 w 25"/>
              <a:gd name="T13" fmla="*/ 2147483647 h 20"/>
              <a:gd name="T14" fmla="*/ 2147483647 w 25"/>
              <a:gd name="T15" fmla="*/ 0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2147483647 w 25"/>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0"/>
              <a:gd name="T41" fmla="*/ 25 w 2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0">
                <a:moveTo>
                  <a:pt x="13" y="19"/>
                </a:moveTo>
                <a:lnTo>
                  <a:pt x="7" y="20"/>
                </a:lnTo>
                <a:lnTo>
                  <a:pt x="3" y="17"/>
                </a:lnTo>
                <a:lnTo>
                  <a:pt x="0" y="13"/>
                </a:lnTo>
                <a:lnTo>
                  <a:pt x="2" y="8"/>
                </a:lnTo>
                <a:lnTo>
                  <a:pt x="4" y="5"/>
                </a:lnTo>
                <a:lnTo>
                  <a:pt x="13" y="1"/>
                </a:lnTo>
                <a:lnTo>
                  <a:pt x="18" y="0"/>
                </a:lnTo>
                <a:lnTo>
                  <a:pt x="22" y="2"/>
                </a:lnTo>
                <a:lnTo>
                  <a:pt x="25" y="6"/>
                </a:lnTo>
                <a:lnTo>
                  <a:pt x="23" y="12"/>
                </a:lnTo>
                <a:lnTo>
                  <a:pt x="21" y="15"/>
                </a:lnTo>
                <a:lnTo>
                  <a:pt x="13"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1" name="Freeform 457"/>
          <p:cNvSpPr>
            <a:spLocks/>
          </p:cNvSpPr>
          <p:nvPr/>
        </p:nvSpPr>
        <p:spPr bwMode="auto">
          <a:xfrm>
            <a:off x="4224338" y="3290888"/>
            <a:ext cx="60325" cy="41275"/>
          </a:xfrm>
          <a:custGeom>
            <a:avLst/>
            <a:gdLst>
              <a:gd name="T0" fmla="*/ 2147483647 w 38"/>
              <a:gd name="T1" fmla="*/ 2147483647 h 26"/>
              <a:gd name="T2" fmla="*/ 2147483647 w 38"/>
              <a:gd name="T3" fmla="*/ 2147483647 h 26"/>
              <a:gd name="T4" fmla="*/ 2147483647 w 38"/>
              <a:gd name="T5" fmla="*/ 2147483647 h 26"/>
              <a:gd name="T6" fmla="*/ 0 w 38"/>
              <a:gd name="T7" fmla="*/ 2147483647 h 26"/>
              <a:gd name="T8" fmla="*/ 2147483647 w 38"/>
              <a:gd name="T9" fmla="*/ 2147483647 h 26"/>
              <a:gd name="T10" fmla="*/ 2147483647 w 38"/>
              <a:gd name="T11" fmla="*/ 2147483647 h 26"/>
              <a:gd name="T12" fmla="*/ 2147483647 w 38"/>
              <a:gd name="T13" fmla="*/ 2147483647 h 26"/>
              <a:gd name="T14" fmla="*/ 2147483647 w 38"/>
              <a:gd name="T15" fmla="*/ 0 h 26"/>
              <a:gd name="T16" fmla="*/ 2147483647 w 38"/>
              <a:gd name="T17" fmla="*/ 2147483647 h 26"/>
              <a:gd name="T18" fmla="*/ 2147483647 w 38"/>
              <a:gd name="T19" fmla="*/ 2147483647 h 26"/>
              <a:gd name="T20" fmla="*/ 2147483647 w 38"/>
              <a:gd name="T21" fmla="*/ 2147483647 h 26"/>
              <a:gd name="T22" fmla="*/ 2147483647 w 38"/>
              <a:gd name="T23" fmla="*/ 2147483647 h 26"/>
              <a:gd name="T24" fmla="*/ 2147483647 w 3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6"/>
              <a:gd name="T41" fmla="*/ 38 w 3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6">
                <a:moveTo>
                  <a:pt x="10" y="25"/>
                </a:moveTo>
                <a:lnTo>
                  <a:pt x="6" y="26"/>
                </a:lnTo>
                <a:lnTo>
                  <a:pt x="2" y="23"/>
                </a:lnTo>
                <a:lnTo>
                  <a:pt x="0" y="19"/>
                </a:lnTo>
                <a:lnTo>
                  <a:pt x="1" y="14"/>
                </a:lnTo>
                <a:lnTo>
                  <a:pt x="5" y="11"/>
                </a:lnTo>
                <a:lnTo>
                  <a:pt x="27" y="1"/>
                </a:lnTo>
                <a:lnTo>
                  <a:pt x="31" y="0"/>
                </a:lnTo>
                <a:lnTo>
                  <a:pt x="35" y="3"/>
                </a:lnTo>
                <a:lnTo>
                  <a:pt x="38" y="7"/>
                </a:lnTo>
                <a:lnTo>
                  <a:pt x="36" y="12"/>
                </a:lnTo>
                <a:lnTo>
                  <a:pt x="32" y="15"/>
                </a:lnTo>
                <a:lnTo>
                  <a:pt x="10" y="2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2" name="Freeform 458"/>
          <p:cNvSpPr>
            <a:spLocks/>
          </p:cNvSpPr>
          <p:nvPr/>
        </p:nvSpPr>
        <p:spPr bwMode="auto">
          <a:xfrm>
            <a:off x="4257675" y="3286125"/>
            <a:ext cx="36513" cy="30163"/>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2" y="17"/>
                </a:lnTo>
                <a:lnTo>
                  <a:pt x="0" y="11"/>
                </a:lnTo>
                <a:lnTo>
                  <a:pt x="2" y="7"/>
                </a:lnTo>
                <a:lnTo>
                  <a:pt x="6" y="3"/>
                </a:lnTo>
                <a:lnTo>
                  <a:pt x="13" y="0"/>
                </a:lnTo>
                <a:lnTo>
                  <a:pt x="17" y="0"/>
                </a:lnTo>
                <a:lnTo>
                  <a:pt x="22" y="3"/>
                </a:lnTo>
                <a:lnTo>
                  <a:pt x="23" y="9"/>
                </a:lnTo>
                <a:lnTo>
                  <a:pt x="22" y="13"/>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3" name="Freeform 459"/>
          <p:cNvSpPr>
            <a:spLocks/>
          </p:cNvSpPr>
          <p:nvPr/>
        </p:nvSpPr>
        <p:spPr bwMode="auto">
          <a:xfrm>
            <a:off x="4268788" y="3278188"/>
            <a:ext cx="49212" cy="34925"/>
          </a:xfrm>
          <a:custGeom>
            <a:avLst/>
            <a:gdLst>
              <a:gd name="T0" fmla="*/ 2147483647 w 31"/>
              <a:gd name="T1" fmla="*/ 2147483647 h 22"/>
              <a:gd name="T2" fmla="*/ 2147483647 w 31"/>
              <a:gd name="T3" fmla="*/ 2147483647 h 22"/>
              <a:gd name="T4" fmla="*/ 2147483647 w 31"/>
              <a:gd name="T5" fmla="*/ 2147483647 h 22"/>
              <a:gd name="T6" fmla="*/ 0 w 31"/>
              <a:gd name="T7" fmla="*/ 2147483647 h 22"/>
              <a:gd name="T8" fmla="*/ 2147483647 w 31"/>
              <a:gd name="T9" fmla="*/ 2147483647 h 22"/>
              <a:gd name="T10" fmla="*/ 2147483647 w 31"/>
              <a:gd name="T11" fmla="*/ 2147483647 h 22"/>
              <a:gd name="T12" fmla="*/ 2147483647 w 31"/>
              <a:gd name="T13" fmla="*/ 0 h 22"/>
              <a:gd name="T14" fmla="*/ 2147483647 w 31"/>
              <a:gd name="T15" fmla="*/ 0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6" y="22"/>
                </a:lnTo>
                <a:lnTo>
                  <a:pt x="1" y="19"/>
                </a:lnTo>
                <a:lnTo>
                  <a:pt x="0" y="14"/>
                </a:lnTo>
                <a:lnTo>
                  <a:pt x="1" y="9"/>
                </a:lnTo>
                <a:lnTo>
                  <a:pt x="6" y="5"/>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4" name="Freeform 460"/>
          <p:cNvSpPr>
            <a:spLocks/>
          </p:cNvSpPr>
          <p:nvPr/>
        </p:nvSpPr>
        <p:spPr bwMode="auto">
          <a:xfrm>
            <a:off x="4292600" y="3273425"/>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0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12" y="18"/>
                </a:moveTo>
                <a:lnTo>
                  <a:pt x="7" y="19"/>
                </a:lnTo>
                <a:lnTo>
                  <a:pt x="3" y="17"/>
                </a:lnTo>
                <a:lnTo>
                  <a:pt x="0" y="12"/>
                </a:lnTo>
                <a:lnTo>
                  <a:pt x="1" y="7"/>
                </a:lnTo>
                <a:lnTo>
                  <a:pt x="4" y="4"/>
                </a:lnTo>
                <a:lnTo>
                  <a:pt x="10" y="2"/>
                </a:lnTo>
                <a:lnTo>
                  <a:pt x="15" y="0"/>
                </a:lnTo>
                <a:lnTo>
                  <a:pt x="19" y="3"/>
                </a:lnTo>
                <a:lnTo>
                  <a:pt x="22" y="7"/>
                </a:lnTo>
                <a:lnTo>
                  <a:pt x="20" y="12"/>
                </a:lnTo>
                <a:lnTo>
                  <a:pt x="18" y="15"/>
                </a:lnTo>
                <a:lnTo>
                  <a:pt x="12"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5" name="Freeform 461"/>
          <p:cNvSpPr>
            <a:spLocks/>
          </p:cNvSpPr>
          <p:nvPr/>
        </p:nvSpPr>
        <p:spPr bwMode="auto">
          <a:xfrm>
            <a:off x="4300538" y="3248025"/>
            <a:ext cx="84137" cy="52388"/>
          </a:xfrm>
          <a:custGeom>
            <a:avLst/>
            <a:gdLst>
              <a:gd name="T0" fmla="*/ 2147483647 w 53"/>
              <a:gd name="T1" fmla="*/ 2147483647 h 33"/>
              <a:gd name="T2" fmla="*/ 2147483647 w 53"/>
              <a:gd name="T3" fmla="*/ 2147483647 h 33"/>
              <a:gd name="T4" fmla="*/ 2147483647 w 53"/>
              <a:gd name="T5" fmla="*/ 2147483647 h 33"/>
              <a:gd name="T6" fmla="*/ 0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0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3"/>
              <a:gd name="T41" fmla="*/ 53 w 5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3">
                <a:moveTo>
                  <a:pt x="11" y="31"/>
                </a:moveTo>
                <a:lnTo>
                  <a:pt x="7" y="33"/>
                </a:lnTo>
                <a:lnTo>
                  <a:pt x="3" y="30"/>
                </a:lnTo>
                <a:lnTo>
                  <a:pt x="0" y="26"/>
                </a:lnTo>
                <a:lnTo>
                  <a:pt x="2" y="20"/>
                </a:lnTo>
                <a:lnTo>
                  <a:pt x="6" y="18"/>
                </a:lnTo>
                <a:lnTo>
                  <a:pt x="43" y="1"/>
                </a:lnTo>
                <a:lnTo>
                  <a:pt x="47" y="0"/>
                </a:lnTo>
                <a:lnTo>
                  <a:pt x="51" y="3"/>
                </a:lnTo>
                <a:lnTo>
                  <a:pt x="53" y="7"/>
                </a:lnTo>
                <a:lnTo>
                  <a:pt x="52" y="12"/>
                </a:lnTo>
                <a:lnTo>
                  <a:pt x="48" y="15"/>
                </a:lnTo>
                <a:lnTo>
                  <a:pt x="11" y="3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6" name="Freeform 462"/>
          <p:cNvSpPr>
            <a:spLocks/>
          </p:cNvSpPr>
          <p:nvPr/>
        </p:nvSpPr>
        <p:spPr bwMode="auto">
          <a:xfrm>
            <a:off x="4359275" y="3243263"/>
            <a:ext cx="36513" cy="30162"/>
          </a:xfrm>
          <a:custGeom>
            <a:avLst/>
            <a:gdLst>
              <a:gd name="T0" fmla="*/ 2147483647 w 23"/>
              <a:gd name="T1" fmla="*/ 2147483647 h 19"/>
              <a:gd name="T2" fmla="*/ 2147483647 w 23"/>
              <a:gd name="T3" fmla="*/ 2147483647 h 19"/>
              <a:gd name="T4" fmla="*/ 2147483647 w 23"/>
              <a:gd name="T5" fmla="*/ 2147483647 h 19"/>
              <a:gd name="T6" fmla="*/ 0 w 23"/>
              <a:gd name="T7" fmla="*/ 2147483647 h 19"/>
              <a:gd name="T8" fmla="*/ 2147483647 w 23"/>
              <a:gd name="T9" fmla="*/ 2147483647 h 19"/>
              <a:gd name="T10" fmla="*/ 2147483647 w 23"/>
              <a:gd name="T11" fmla="*/ 2147483647 h 19"/>
              <a:gd name="T12" fmla="*/ 2147483647 w 23"/>
              <a:gd name="T13" fmla="*/ 0 h 19"/>
              <a:gd name="T14" fmla="*/ 2147483647 w 23"/>
              <a:gd name="T15" fmla="*/ 0 h 19"/>
              <a:gd name="T16" fmla="*/ 2147483647 w 23"/>
              <a:gd name="T17" fmla="*/ 2147483647 h 19"/>
              <a:gd name="T18" fmla="*/ 2147483647 w 23"/>
              <a:gd name="T19" fmla="*/ 2147483647 h 19"/>
              <a:gd name="T20" fmla="*/ 2147483647 w 23"/>
              <a:gd name="T21" fmla="*/ 2147483647 h 19"/>
              <a:gd name="T22" fmla="*/ 2147483647 w 23"/>
              <a:gd name="T23" fmla="*/ 2147483647 h 19"/>
              <a:gd name="T24" fmla="*/ 2147483647 w 2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9"/>
              <a:gd name="T41" fmla="*/ 23 w 2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9">
                <a:moveTo>
                  <a:pt x="11" y="19"/>
                </a:moveTo>
                <a:lnTo>
                  <a:pt x="7" y="19"/>
                </a:lnTo>
                <a:lnTo>
                  <a:pt x="1" y="17"/>
                </a:lnTo>
                <a:lnTo>
                  <a:pt x="0" y="11"/>
                </a:lnTo>
                <a:lnTo>
                  <a:pt x="1" y="7"/>
                </a:lnTo>
                <a:lnTo>
                  <a:pt x="6" y="3"/>
                </a:lnTo>
                <a:lnTo>
                  <a:pt x="12" y="0"/>
                </a:lnTo>
                <a:lnTo>
                  <a:pt x="16" y="0"/>
                </a:lnTo>
                <a:lnTo>
                  <a:pt x="22" y="3"/>
                </a:lnTo>
                <a:lnTo>
                  <a:pt x="23" y="8"/>
                </a:lnTo>
                <a:lnTo>
                  <a:pt x="22" y="12"/>
                </a:lnTo>
                <a:lnTo>
                  <a:pt x="18" y="17"/>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7" name="Freeform 463"/>
          <p:cNvSpPr>
            <a:spLocks/>
          </p:cNvSpPr>
          <p:nvPr/>
        </p:nvSpPr>
        <p:spPr bwMode="auto">
          <a:xfrm>
            <a:off x="4370388" y="3232150"/>
            <a:ext cx="49212" cy="38100"/>
          </a:xfrm>
          <a:custGeom>
            <a:avLst/>
            <a:gdLst>
              <a:gd name="T0" fmla="*/ 2147483647 w 31"/>
              <a:gd name="T1" fmla="*/ 2147483647 h 24"/>
              <a:gd name="T2" fmla="*/ 2147483647 w 31"/>
              <a:gd name="T3" fmla="*/ 2147483647 h 24"/>
              <a:gd name="T4" fmla="*/ 2147483647 w 31"/>
              <a:gd name="T5" fmla="*/ 2147483647 h 24"/>
              <a:gd name="T6" fmla="*/ 0 w 31"/>
              <a:gd name="T7" fmla="*/ 2147483647 h 24"/>
              <a:gd name="T8" fmla="*/ 2147483647 w 31"/>
              <a:gd name="T9" fmla="*/ 2147483647 h 24"/>
              <a:gd name="T10" fmla="*/ 2147483647 w 31"/>
              <a:gd name="T11" fmla="*/ 2147483647 h 24"/>
              <a:gd name="T12" fmla="*/ 2147483647 w 31"/>
              <a:gd name="T13" fmla="*/ 2147483647 h 24"/>
              <a:gd name="T14" fmla="*/ 2147483647 w 31"/>
              <a:gd name="T15" fmla="*/ 0 h 24"/>
              <a:gd name="T16" fmla="*/ 2147483647 w 31"/>
              <a:gd name="T17" fmla="*/ 2147483647 h 24"/>
              <a:gd name="T18" fmla="*/ 2147483647 w 31"/>
              <a:gd name="T19" fmla="*/ 2147483647 h 24"/>
              <a:gd name="T20" fmla="*/ 2147483647 w 31"/>
              <a:gd name="T21" fmla="*/ 2147483647 h 24"/>
              <a:gd name="T22" fmla="*/ 2147483647 w 31"/>
              <a:gd name="T23" fmla="*/ 2147483647 h 24"/>
              <a:gd name="T24" fmla="*/ 2147483647 w 31"/>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4"/>
              <a:gd name="T41" fmla="*/ 31 w 3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4">
                <a:moveTo>
                  <a:pt x="11" y="22"/>
                </a:moveTo>
                <a:lnTo>
                  <a:pt x="7" y="24"/>
                </a:lnTo>
                <a:lnTo>
                  <a:pt x="3" y="21"/>
                </a:lnTo>
                <a:lnTo>
                  <a:pt x="0" y="17"/>
                </a:lnTo>
                <a:lnTo>
                  <a:pt x="1" y="11"/>
                </a:lnTo>
                <a:lnTo>
                  <a:pt x="5" y="9"/>
                </a:lnTo>
                <a:lnTo>
                  <a:pt x="20" y="2"/>
                </a:lnTo>
                <a:lnTo>
                  <a:pt x="24" y="0"/>
                </a:lnTo>
                <a:lnTo>
                  <a:pt x="28" y="3"/>
                </a:lnTo>
                <a:lnTo>
                  <a:pt x="31" y="7"/>
                </a:lnTo>
                <a:lnTo>
                  <a:pt x="30" y="13"/>
                </a:lnTo>
                <a:lnTo>
                  <a:pt x="26" y="15"/>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8" name="Freeform 464"/>
          <p:cNvSpPr>
            <a:spLocks/>
          </p:cNvSpPr>
          <p:nvPr/>
        </p:nvSpPr>
        <p:spPr bwMode="auto">
          <a:xfrm>
            <a:off x="4394200" y="3225800"/>
            <a:ext cx="42863" cy="33338"/>
          </a:xfrm>
          <a:custGeom>
            <a:avLst/>
            <a:gdLst>
              <a:gd name="T0" fmla="*/ 2147483647 w 27"/>
              <a:gd name="T1" fmla="*/ 2147483647 h 21"/>
              <a:gd name="T2" fmla="*/ 2147483647 w 27"/>
              <a:gd name="T3" fmla="*/ 2147483647 h 21"/>
              <a:gd name="T4" fmla="*/ 2147483647 w 27"/>
              <a:gd name="T5" fmla="*/ 2147483647 h 21"/>
              <a:gd name="T6" fmla="*/ 0 w 27"/>
              <a:gd name="T7" fmla="*/ 2147483647 h 21"/>
              <a:gd name="T8" fmla="*/ 2147483647 w 27"/>
              <a:gd name="T9" fmla="*/ 2147483647 h 21"/>
              <a:gd name="T10" fmla="*/ 2147483647 w 27"/>
              <a:gd name="T11" fmla="*/ 2147483647 h 21"/>
              <a:gd name="T12" fmla="*/ 2147483647 w 27"/>
              <a:gd name="T13" fmla="*/ 0 h 21"/>
              <a:gd name="T14" fmla="*/ 2147483647 w 27"/>
              <a:gd name="T15" fmla="*/ 0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11" y="21"/>
                </a:moveTo>
                <a:lnTo>
                  <a:pt x="5" y="21"/>
                </a:lnTo>
                <a:lnTo>
                  <a:pt x="1" y="18"/>
                </a:lnTo>
                <a:lnTo>
                  <a:pt x="0" y="13"/>
                </a:lnTo>
                <a:lnTo>
                  <a:pt x="1" y="9"/>
                </a:lnTo>
                <a:lnTo>
                  <a:pt x="5" y="4"/>
                </a:lnTo>
                <a:lnTo>
                  <a:pt x="16" y="0"/>
                </a:lnTo>
                <a:lnTo>
                  <a:pt x="22" y="0"/>
                </a:lnTo>
                <a:lnTo>
                  <a:pt x="26" y="3"/>
                </a:lnTo>
                <a:lnTo>
                  <a:pt x="27" y="9"/>
                </a:lnTo>
                <a:lnTo>
                  <a:pt x="26" y="13"/>
                </a:lnTo>
                <a:lnTo>
                  <a:pt x="22" y="17"/>
                </a:lnTo>
                <a:lnTo>
                  <a:pt x="11"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9" name="Freeform 465"/>
          <p:cNvSpPr>
            <a:spLocks/>
          </p:cNvSpPr>
          <p:nvPr/>
        </p:nvSpPr>
        <p:spPr bwMode="auto">
          <a:xfrm>
            <a:off x="4411663" y="3216275"/>
            <a:ext cx="44450" cy="36513"/>
          </a:xfrm>
          <a:custGeom>
            <a:avLst/>
            <a:gdLst>
              <a:gd name="T0" fmla="*/ 2147483647 w 28"/>
              <a:gd name="T1" fmla="*/ 2147483647 h 23"/>
              <a:gd name="T2" fmla="*/ 2147483647 w 28"/>
              <a:gd name="T3" fmla="*/ 2147483647 h 23"/>
              <a:gd name="T4" fmla="*/ 2147483647 w 28"/>
              <a:gd name="T5" fmla="*/ 2147483647 h 23"/>
              <a:gd name="T6" fmla="*/ 0 w 28"/>
              <a:gd name="T7" fmla="*/ 2147483647 h 23"/>
              <a:gd name="T8" fmla="*/ 2147483647 w 28"/>
              <a:gd name="T9" fmla="*/ 2147483647 h 23"/>
              <a:gd name="T10" fmla="*/ 2147483647 w 28"/>
              <a:gd name="T11" fmla="*/ 2147483647 h 23"/>
              <a:gd name="T12" fmla="*/ 2147483647 w 28"/>
              <a:gd name="T13" fmla="*/ 2147483647 h 23"/>
              <a:gd name="T14" fmla="*/ 2147483647 w 28"/>
              <a:gd name="T15" fmla="*/ 0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3"/>
              <a:gd name="T41" fmla="*/ 28 w 2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3">
                <a:moveTo>
                  <a:pt x="12" y="21"/>
                </a:moveTo>
                <a:lnTo>
                  <a:pt x="6" y="23"/>
                </a:lnTo>
                <a:lnTo>
                  <a:pt x="2" y="20"/>
                </a:lnTo>
                <a:lnTo>
                  <a:pt x="0" y="16"/>
                </a:lnTo>
                <a:lnTo>
                  <a:pt x="1" y="10"/>
                </a:lnTo>
                <a:lnTo>
                  <a:pt x="4" y="8"/>
                </a:lnTo>
                <a:lnTo>
                  <a:pt x="16" y="1"/>
                </a:lnTo>
                <a:lnTo>
                  <a:pt x="21" y="0"/>
                </a:lnTo>
                <a:lnTo>
                  <a:pt x="25" y="2"/>
                </a:lnTo>
                <a:lnTo>
                  <a:pt x="28" y="6"/>
                </a:lnTo>
                <a:lnTo>
                  <a:pt x="27" y="12"/>
                </a:lnTo>
                <a:lnTo>
                  <a:pt x="24" y="15"/>
                </a:lnTo>
                <a:lnTo>
                  <a:pt x="12" y="2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0" name="Freeform 466"/>
          <p:cNvSpPr>
            <a:spLocks/>
          </p:cNvSpPr>
          <p:nvPr/>
        </p:nvSpPr>
        <p:spPr bwMode="auto">
          <a:xfrm>
            <a:off x="4430713" y="3206750"/>
            <a:ext cx="49212" cy="34925"/>
          </a:xfrm>
          <a:custGeom>
            <a:avLst/>
            <a:gdLst>
              <a:gd name="T0" fmla="*/ 2147483647 w 31"/>
              <a:gd name="T1" fmla="*/ 2147483647 h 22"/>
              <a:gd name="T2" fmla="*/ 2147483647 w 31"/>
              <a:gd name="T3" fmla="*/ 2147483647 h 22"/>
              <a:gd name="T4" fmla="*/ 2147483647 w 31"/>
              <a:gd name="T5" fmla="*/ 2147483647 h 22"/>
              <a:gd name="T6" fmla="*/ 0 w 31"/>
              <a:gd name="T7" fmla="*/ 2147483647 h 22"/>
              <a:gd name="T8" fmla="*/ 2147483647 w 31"/>
              <a:gd name="T9" fmla="*/ 2147483647 h 22"/>
              <a:gd name="T10" fmla="*/ 2147483647 w 31"/>
              <a:gd name="T11" fmla="*/ 2147483647 h 22"/>
              <a:gd name="T12" fmla="*/ 2147483647 w 31"/>
              <a:gd name="T13" fmla="*/ 0 h 22"/>
              <a:gd name="T14" fmla="*/ 2147483647 w 31"/>
              <a:gd name="T15" fmla="*/ 0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11" y="22"/>
                </a:moveTo>
                <a:lnTo>
                  <a:pt x="5" y="22"/>
                </a:lnTo>
                <a:lnTo>
                  <a:pt x="1" y="19"/>
                </a:lnTo>
                <a:lnTo>
                  <a:pt x="0" y="14"/>
                </a:lnTo>
                <a:lnTo>
                  <a:pt x="1" y="10"/>
                </a:lnTo>
                <a:lnTo>
                  <a:pt x="5" y="6"/>
                </a:lnTo>
                <a:lnTo>
                  <a:pt x="20" y="0"/>
                </a:lnTo>
                <a:lnTo>
                  <a:pt x="26" y="0"/>
                </a:lnTo>
                <a:lnTo>
                  <a:pt x="30" y="3"/>
                </a:lnTo>
                <a:lnTo>
                  <a:pt x="31" y="8"/>
                </a:lnTo>
                <a:lnTo>
                  <a:pt x="30" y="12"/>
                </a:lnTo>
                <a:lnTo>
                  <a:pt x="26" y="16"/>
                </a:lnTo>
                <a:lnTo>
                  <a:pt x="11"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1" name="Freeform 467"/>
          <p:cNvSpPr>
            <a:spLocks/>
          </p:cNvSpPr>
          <p:nvPr/>
        </p:nvSpPr>
        <p:spPr bwMode="auto">
          <a:xfrm>
            <a:off x="4454525" y="3198813"/>
            <a:ext cx="41275" cy="33337"/>
          </a:xfrm>
          <a:custGeom>
            <a:avLst/>
            <a:gdLst>
              <a:gd name="T0" fmla="*/ 2147483647 w 26"/>
              <a:gd name="T1" fmla="*/ 2147483647 h 21"/>
              <a:gd name="T2" fmla="*/ 2147483647 w 26"/>
              <a:gd name="T3" fmla="*/ 2147483647 h 21"/>
              <a:gd name="T4" fmla="*/ 2147483647 w 26"/>
              <a:gd name="T5" fmla="*/ 2147483647 h 21"/>
              <a:gd name="T6" fmla="*/ 0 w 26"/>
              <a:gd name="T7" fmla="*/ 2147483647 h 21"/>
              <a:gd name="T8" fmla="*/ 2147483647 w 26"/>
              <a:gd name="T9" fmla="*/ 2147483647 h 21"/>
              <a:gd name="T10" fmla="*/ 2147483647 w 26"/>
              <a:gd name="T11" fmla="*/ 2147483647 h 21"/>
              <a:gd name="T12" fmla="*/ 2147483647 w 26"/>
              <a:gd name="T13" fmla="*/ 2147483647 h 21"/>
              <a:gd name="T14" fmla="*/ 2147483647 w 26"/>
              <a:gd name="T15" fmla="*/ 0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1"/>
              <a:gd name="T41" fmla="*/ 26 w 2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1">
                <a:moveTo>
                  <a:pt x="12" y="20"/>
                </a:moveTo>
                <a:lnTo>
                  <a:pt x="7" y="21"/>
                </a:lnTo>
                <a:lnTo>
                  <a:pt x="3" y="19"/>
                </a:lnTo>
                <a:lnTo>
                  <a:pt x="0" y="15"/>
                </a:lnTo>
                <a:lnTo>
                  <a:pt x="1" y="11"/>
                </a:lnTo>
                <a:lnTo>
                  <a:pt x="4" y="7"/>
                </a:lnTo>
                <a:lnTo>
                  <a:pt x="13" y="1"/>
                </a:lnTo>
                <a:lnTo>
                  <a:pt x="19" y="0"/>
                </a:lnTo>
                <a:lnTo>
                  <a:pt x="23" y="2"/>
                </a:lnTo>
                <a:lnTo>
                  <a:pt x="26" y="7"/>
                </a:lnTo>
                <a:lnTo>
                  <a:pt x="24" y="11"/>
                </a:lnTo>
                <a:lnTo>
                  <a:pt x="22"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2" name="Freeform 468"/>
          <p:cNvSpPr>
            <a:spLocks/>
          </p:cNvSpPr>
          <p:nvPr/>
        </p:nvSpPr>
        <p:spPr bwMode="auto">
          <a:xfrm>
            <a:off x="4468813" y="3195638"/>
            <a:ext cx="30162" cy="28575"/>
          </a:xfrm>
          <a:custGeom>
            <a:avLst/>
            <a:gdLst>
              <a:gd name="T0" fmla="*/ 2147483647 w 19"/>
              <a:gd name="T1" fmla="*/ 2147483647 h 18"/>
              <a:gd name="T2" fmla="*/ 2147483647 w 19"/>
              <a:gd name="T3" fmla="*/ 2147483647 h 18"/>
              <a:gd name="T4" fmla="*/ 2147483647 w 19"/>
              <a:gd name="T5" fmla="*/ 2147483647 h 18"/>
              <a:gd name="T6" fmla="*/ 0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0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13" y="17"/>
                </a:moveTo>
                <a:lnTo>
                  <a:pt x="7" y="18"/>
                </a:lnTo>
                <a:lnTo>
                  <a:pt x="3" y="15"/>
                </a:lnTo>
                <a:lnTo>
                  <a:pt x="0" y="11"/>
                </a:lnTo>
                <a:lnTo>
                  <a:pt x="2" y="6"/>
                </a:lnTo>
                <a:lnTo>
                  <a:pt x="4" y="3"/>
                </a:lnTo>
                <a:lnTo>
                  <a:pt x="7" y="2"/>
                </a:lnTo>
                <a:lnTo>
                  <a:pt x="13" y="0"/>
                </a:lnTo>
                <a:lnTo>
                  <a:pt x="17" y="3"/>
                </a:lnTo>
                <a:lnTo>
                  <a:pt x="19" y="7"/>
                </a:lnTo>
                <a:lnTo>
                  <a:pt x="18" y="13"/>
                </a:lnTo>
                <a:lnTo>
                  <a:pt x="15" y="15"/>
                </a:lnTo>
                <a:lnTo>
                  <a:pt x="13" y="1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3" name="Freeform 469"/>
          <p:cNvSpPr>
            <a:spLocks/>
          </p:cNvSpPr>
          <p:nvPr/>
        </p:nvSpPr>
        <p:spPr bwMode="auto">
          <a:xfrm>
            <a:off x="4473575" y="3155950"/>
            <a:ext cx="115888" cy="66675"/>
          </a:xfrm>
          <a:custGeom>
            <a:avLst/>
            <a:gdLst>
              <a:gd name="T0" fmla="*/ 2147483647 w 73"/>
              <a:gd name="T1" fmla="*/ 2147483647 h 42"/>
              <a:gd name="T2" fmla="*/ 2147483647 w 73"/>
              <a:gd name="T3" fmla="*/ 2147483647 h 42"/>
              <a:gd name="T4" fmla="*/ 2147483647 w 73"/>
              <a:gd name="T5" fmla="*/ 2147483647 h 42"/>
              <a:gd name="T6" fmla="*/ 0 w 73"/>
              <a:gd name="T7" fmla="*/ 2147483647 h 42"/>
              <a:gd name="T8" fmla="*/ 2147483647 w 73"/>
              <a:gd name="T9" fmla="*/ 2147483647 h 42"/>
              <a:gd name="T10" fmla="*/ 2147483647 w 73"/>
              <a:gd name="T11" fmla="*/ 2147483647 h 42"/>
              <a:gd name="T12" fmla="*/ 2147483647 w 73"/>
              <a:gd name="T13" fmla="*/ 2147483647 h 42"/>
              <a:gd name="T14" fmla="*/ 2147483647 w 73"/>
              <a:gd name="T15" fmla="*/ 0 h 42"/>
              <a:gd name="T16" fmla="*/ 2147483647 w 73"/>
              <a:gd name="T17" fmla="*/ 2147483647 h 42"/>
              <a:gd name="T18" fmla="*/ 2147483647 w 73"/>
              <a:gd name="T19" fmla="*/ 2147483647 h 42"/>
              <a:gd name="T20" fmla="*/ 2147483647 w 73"/>
              <a:gd name="T21" fmla="*/ 2147483647 h 42"/>
              <a:gd name="T22" fmla="*/ 2147483647 w 73"/>
              <a:gd name="T23" fmla="*/ 2147483647 h 42"/>
              <a:gd name="T24" fmla="*/ 2147483647 w 73"/>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42"/>
              <a:gd name="T41" fmla="*/ 73 w 73"/>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42">
                <a:moveTo>
                  <a:pt x="11" y="40"/>
                </a:moveTo>
                <a:lnTo>
                  <a:pt x="7" y="42"/>
                </a:lnTo>
                <a:lnTo>
                  <a:pt x="3" y="39"/>
                </a:lnTo>
                <a:lnTo>
                  <a:pt x="0" y="35"/>
                </a:lnTo>
                <a:lnTo>
                  <a:pt x="1" y="29"/>
                </a:lnTo>
                <a:lnTo>
                  <a:pt x="5" y="27"/>
                </a:lnTo>
                <a:lnTo>
                  <a:pt x="63" y="1"/>
                </a:lnTo>
                <a:lnTo>
                  <a:pt x="67" y="0"/>
                </a:lnTo>
                <a:lnTo>
                  <a:pt x="71" y="2"/>
                </a:lnTo>
                <a:lnTo>
                  <a:pt x="73" y="6"/>
                </a:lnTo>
                <a:lnTo>
                  <a:pt x="72" y="12"/>
                </a:lnTo>
                <a:lnTo>
                  <a:pt x="68" y="15"/>
                </a:lnTo>
                <a:lnTo>
                  <a:pt x="11" y="4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4" name="Freeform 470"/>
          <p:cNvSpPr>
            <a:spLocks/>
          </p:cNvSpPr>
          <p:nvPr/>
        </p:nvSpPr>
        <p:spPr bwMode="auto">
          <a:xfrm>
            <a:off x="4564063" y="3152775"/>
            <a:ext cx="31750" cy="28575"/>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2147483647 h 18"/>
              <a:gd name="T18" fmla="*/ 2147483647 w 20"/>
              <a:gd name="T19" fmla="*/ 2147483647 h 18"/>
              <a:gd name="T20" fmla="*/ 2147483647 w 20"/>
              <a:gd name="T21" fmla="*/ 2147483647 h 18"/>
              <a:gd name="T22" fmla="*/ 2147483647 w 20"/>
              <a:gd name="T23" fmla="*/ 2147483647 h 18"/>
              <a:gd name="T24" fmla="*/ 2147483647 w 2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11" y="18"/>
                </a:moveTo>
                <a:lnTo>
                  <a:pt x="6" y="18"/>
                </a:lnTo>
                <a:lnTo>
                  <a:pt x="1" y="15"/>
                </a:lnTo>
                <a:lnTo>
                  <a:pt x="0" y="10"/>
                </a:lnTo>
                <a:lnTo>
                  <a:pt x="1" y="6"/>
                </a:lnTo>
                <a:lnTo>
                  <a:pt x="6" y="2"/>
                </a:lnTo>
                <a:lnTo>
                  <a:pt x="10" y="0"/>
                </a:lnTo>
                <a:lnTo>
                  <a:pt x="15" y="0"/>
                </a:lnTo>
                <a:lnTo>
                  <a:pt x="19" y="3"/>
                </a:lnTo>
                <a:lnTo>
                  <a:pt x="20" y="8"/>
                </a:lnTo>
                <a:lnTo>
                  <a:pt x="19" y="12"/>
                </a:lnTo>
                <a:lnTo>
                  <a:pt x="15" y="17"/>
                </a:lnTo>
                <a:lnTo>
                  <a:pt x="11"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5" name="Freeform 471"/>
          <p:cNvSpPr>
            <a:spLocks/>
          </p:cNvSpPr>
          <p:nvPr/>
        </p:nvSpPr>
        <p:spPr bwMode="auto">
          <a:xfrm>
            <a:off x="4570413" y="3135313"/>
            <a:ext cx="60325" cy="44450"/>
          </a:xfrm>
          <a:custGeom>
            <a:avLst/>
            <a:gdLst>
              <a:gd name="T0" fmla="*/ 2147483647 w 38"/>
              <a:gd name="T1" fmla="*/ 2147483647 h 28"/>
              <a:gd name="T2" fmla="*/ 2147483647 w 38"/>
              <a:gd name="T3" fmla="*/ 2147483647 h 28"/>
              <a:gd name="T4" fmla="*/ 2147483647 w 38"/>
              <a:gd name="T5" fmla="*/ 2147483647 h 28"/>
              <a:gd name="T6" fmla="*/ 0 w 38"/>
              <a:gd name="T7" fmla="*/ 2147483647 h 28"/>
              <a:gd name="T8" fmla="*/ 2147483647 w 38"/>
              <a:gd name="T9" fmla="*/ 2147483647 h 28"/>
              <a:gd name="T10" fmla="*/ 2147483647 w 38"/>
              <a:gd name="T11" fmla="*/ 2147483647 h 28"/>
              <a:gd name="T12" fmla="*/ 2147483647 w 38"/>
              <a:gd name="T13" fmla="*/ 2147483647 h 28"/>
              <a:gd name="T14" fmla="*/ 2147483647 w 38"/>
              <a:gd name="T15" fmla="*/ 0 h 28"/>
              <a:gd name="T16" fmla="*/ 2147483647 w 38"/>
              <a:gd name="T17" fmla="*/ 2147483647 h 28"/>
              <a:gd name="T18" fmla="*/ 2147483647 w 38"/>
              <a:gd name="T19" fmla="*/ 2147483647 h 28"/>
              <a:gd name="T20" fmla="*/ 2147483647 w 38"/>
              <a:gd name="T21" fmla="*/ 2147483647 h 28"/>
              <a:gd name="T22" fmla="*/ 2147483647 w 38"/>
              <a:gd name="T23" fmla="*/ 2147483647 h 28"/>
              <a:gd name="T24" fmla="*/ 2147483647 w 38"/>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8"/>
              <a:gd name="T41" fmla="*/ 38 w 3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8">
                <a:moveTo>
                  <a:pt x="12" y="26"/>
                </a:moveTo>
                <a:lnTo>
                  <a:pt x="7" y="28"/>
                </a:lnTo>
                <a:lnTo>
                  <a:pt x="3" y="25"/>
                </a:lnTo>
                <a:lnTo>
                  <a:pt x="0" y="21"/>
                </a:lnTo>
                <a:lnTo>
                  <a:pt x="2" y="15"/>
                </a:lnTo>
                <a:lnTo>
                  <a:pt x="4" y="13"/>
                </a:lnTo>
                <a:lnTo>
                  <a:pt x="26" y="2"/>
                </a:lnTo>
                <a:lnTo>
                  <a:pt x="31" y="0"/>
                </a:lnTo>
                <a:lnTo>
                  <a:pt x="35" y="3"/>
                </a:lnTo>
                <a:lnTo>
                  <a:pt x="38" y="7"/>
                </a:lnTo>
                <a:lnTo>
                  <a:pt x="37" y="13"/>
                </a:lnTo>
                <a:lnTo>
                  <a:pt x="34" y="15"/>
                </a:lnTo>
                <a:lnTo>
                  <a:pt x="12" y="2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6" name="Freeform 472"/>
          <p:cNvSpPr>
            <a:spLocks/>
          </p:cNvSpPr>
          <p:nvPr/>
        </p:nvSpPr>
        <p:spPr bwMode="auto">
          <a:xfrm>
            <a:off x="4605338" y="3116263"/>
            <a:ext cx="71437" cy="46037"/>
          </a:xfrm>
          <a:custGeom>
            <a:avLst/>
            <a:gdLst>
              <a:gd name="T0" fmla="*/ 2147483647 w 45"/>
              <a:gd name="T1" fmla="*/ 2147483647 h 29"/>
              <a:gd name="T2" fmla="*/ 2147483647 w 45"/>
              <a:gd name="T3" fmla="*/ 2147483647 h 29"/>
              <a:gd name="T4" fmla="*/ 2147483647 w 45"/>
              <a:gd name="T5" fmla="*/ 2147483647 h 29"/>
              <a:gd name="T6" fmla="*/ 0 w 45"/>
              <a:gd name="T7" fmla="*/ 2147483647 h 29"/>
              <a:gd name="T8" fmla="*/ 2147483647 w 45"/>
              <a:gd name="T9" fmla="*/ 2147483647 h 29"/>
              <a:gd name="T10" fmla="*/ 2147483647 w 45"/>
              <a:gd name="T11" fmla="*/ 2147483647 h 29"/>
              <a:gd name="T12" fmla="*/ 2147483647 w 45"/>
              <a:gd name="T13" fmla="*/ 0 h 29"/>
              <a:gd name="T14" fmla="*/ 2147483647 w 45"/>
              <a:gd name="T15" fmla="*/ 0 h 29"/>
              <a:gd name="T16" fmla="*/ 2147483647 w 45"/>
              <a:gd name="T17" fmla="*/ 2147483647 h 29"/>
              <a:gd name="T18" fmla="*/ 2147483647 w 45"/>
              <a:gd name="T19" fmla="*/ 2147483647 h 29"/>
              <a:gd name="T20" fmla="*/ 2147483647 w 45"/>
              <a:gd name="T21" fmla="*/ 2147483647 h 29"/>
              <a:gd name="T22" fmla="*/ 2147483647 w 45"/>
              <a:gd name="T23" fmla="*/ 2147483647 h 29"/>
              <a:gd name="T24" fmla="*/ 2147483647 w 45"/>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9"/>
              <a:gd name="T41" fmla="*/ 45 w 4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9">
                <a:moveTo>
                  <a:pt x="11" y="29"/>
                </a:moveTo>
                <a:lnTo>
                  <a:pt x="7" y="29"/>
                </a:lnTo>
                <a:lnTo>
                  <a:pt x="1" y="26"/>
                </a:lnTo>
                <a:lnTo>
                  <a:pt x="0" y="22"/>
                </a:lnTo>
                <a:lnTo>
                  <a:pt x="1" y="16"/>
                </a:lnTo>
                <a:lnTo>
                  <a:pt x="5" y="12"/>
                </a:lnTo>
                <a:lnTo>
                  <a:pt x="34" y="0"/>
                </a:lnTo>
                <a:lnTo>
                  <a:pt x="38" y="0"/>
                </a:lnTo>
                <a:lnTo>
                  <a:pt x="43" y="3"/>
                </a:lnTo>
                <a:lnTo>
                  <a:pt x="45" y="7"/>
                </a:lnTo>
                <a:lnTo>
                  <a:pt x="43" y="12"/>
                </a:lnTo>
                <a:lnTo>
                  <a:pt x="39" y="16"/>
                </a:lnTo>
                <a:lnTo>
                  <a:pt x="11" y="2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7" name="Freeform 473"/>
          <p:cNvSpPr>
            <a:spLocks/>
          </p:cNvSpPr>
          <p:nvPr/>
        </p:nvSpPr>
        <p:spPr bwMode="auto">
          <a:xfrm>
            <a:off x="4649788" y="3105150"/>
            <a:ext cx="47625" cy="36513"/>
          </a:xfrm>
          <a:custGeom>
            <a:avLst/>
            <a:gdLst>
              <a:gd name="T0" fmla="*/ 2147483647 w 30"/>
              <a:gd name="T1" fmla="*/ 2147483647 h 23"/>
              <a:gd name="T2" fmla="*/ 2147483647 w 30"/>
              <a:gd name="T3" fmla="*/ 2147483647 h 23"/>
              <a:gd name="T4" fmla="*/ 2147483647 w 30"/>
              <a:gd name="T5" fmla="*/ 2147483647 h 23"/>
              <a:gd name="T6" fmla="*/ 0 w 30"/>
              <a:gd name="T7" fmla="*/ 2147483647 h 23"/>
              <a:gd name="T8" fmla="*/ 2147483647 w 30"/>
              <a:gd name="T9" fmla="*/ 2147483647 h 23"/>
              <a:gd name="T10" fmla="*/ 2147483647 w 30"/>
              <a:gd name="T11" fmla="*/ 2147483647 h 23"/>
              <a:gd name="T12" fmla="*/ 2147483647 w 30"/>
              <a:gd name="T13" fmla="*/ 2147483647 h 23"/>
              <a:gd name="T14" fmla="*/ 2147483647 w 30"/>
              <a:gd name="T15" fmla="*/ 0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3" y="22"/>
                </a:moveTo>
                <a:lnTo>
                  <a:pt x="7" y="23"/>
                </a:lnTo>
                <a:lnTo>
                  <a:pt x="3" y="21"/>
                </a:lnTo>
                <a:lnTo>
                  <a:pt x="0" y="17"/>
                </a:lnTo>
                <a:lnTo>
                  <a:pt x="2" y="11"/>
                </a:lnTo>
                <a:lnTo>
                  <a:pt x="4" y="9"/>
                </a:lnTo>
                <a:lnTo>
                  <a:pt x="18" y="2"/>
                </a:lnTo>
                <a:lnTo>
                  <a:pt x="23" y="0"/>
                </a:lnTo>
                <a:lnTo>
                  <a:pt x="28" y="3"/>
                </a:lnTo>
                <a:lnTo>
                  <a:pt x="30" y="7"/>
                </a:lnTo>
                <a:lnTo>
                  <a:pt x="29" y="13"/>
                </a:lnTo>
                <a:lnTo>
                  <a:pt x="26" y="15"/>
                </a:lnTo>
                <a:lnTo>
                  <a:pt x="13" y="2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8" name="Freeform 474"/>
          <p:cNvSpPr>
            <a:spLocks/>
          </p:cNvSpPr>
          <p:nvPr/>
        </p:nvSpPr>
        <p:spPr bwMode="auto">
          <a:xfrm>
            <a:off x="4672013" y="3097213"/>
            <a:ext cx="42862" cy="34925"/>
          </a:xfrm>
          <a:custGeom>
            <a:avLst/>
            <a:gdLst>
              <a:gd name="T0" fmla="*/ 2147483647 w 27"/>
              <a:gd name="T1" fmla="*/ 2147483647 h 22"/>
              <a:gd name="T2" fmla="*/ 2147483647 w 27"/>
              <a:gd name="T3" fmla="*/ 2147483647 h 22"/>
              <a:gd name="T4" fmla="*/ 2147483647 w 27"/>
              <a:gd name="T5" fmla="*/ 2147483647 h 22"/>
              <a:gd name="T6" fmla="*/ 0 w 27"/>
              <a:gd name="T7" fmla="*/ 2147483647 h 22"/>
              <a:gd name="T8" fmla="*/ 2147483647 w 27"/>
              <a:gd name="T9" fmla="*/ 2147483647 h 22"/>
              <a:gd name="T10" fmla="*/ 2147483647 w 27"/>
              <a:gd name="T11" fmla="*/ 2147483647 h 22"/>
              <a:gd name="T12" fmla="*/ 2147483647 w 27"/>
              <a:gd name="T13" fmla="*/ 2147483647 h 22"/>
              <a:gd name="T14" fmla="*/ 2147483647 w 27"/>
              <a:gd name="T15" fmla="*/ 0 h 22"/>
              <a:gd name="T16" fmla="*/ 2147483647 w 27"/>
              <a:gd name="T17" fmla="*/ 2147483647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2" y="20"/>
                </a:moveTo>
                <a:lnTo>
                  <a:pt x="7" y="22"/>
                </a:lnTo>
                <a:lnTo>
                  <a:pt x="3" y="19"/>
                </a:lnTo>
                <a:lnTo>
                  <a:pt x="0" y="15"/>
                </a:lnTo>
                <a:lnTo>
                  <a:pt x="1" y="9"/>
                </a:lnTo>
                <a:lnTo>
                  <a:pt x="4" y="7"/>
                </a:lnTo>
                <a:lnTo>
                  <a:pt x="15" y="1"/>
                </a:lnTo>
                <a:lnTo>
                  <a:pt x="20" y="0"/>
                </a:lnTo>
                <a:lnTo>
                  <a:pt x="24" y="3"/>
                </a:lnTo>
                <a:lnTo>
                  <a:pt x="27" y="7"/>
                </a:lnTo>
                <a:lnTo>
                  <a:pt x="26" y="12"/>
                </a:lnTo>
                <a:lnTo>
                  <a:pt x="23" y="15"/>
                </a:lnTo>
                <a:lnTo>
                  <a:pt x="12"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9" name="Freeform 475"/>
          <p:cNvSpPr>
            <a:spLocks/>
          </p:cNvSpPr>
          <p:nvPr/>
        </p:nvSpPr>
        <p:spPr bwMode="auto">
          <a:xfrm>
            <a:off x="4689475" y="2995613"/>
            <a:ext cx="234950" cy="127000"/>
          </a:xfrm>
          <a:custGeom>
            <a:avLst/>
            <a:gdLst>
              <a:gd name="T0" fmla="*/ 2147483647 w 148"/>
              <a:gd name="T1" fmla="*/ 2147483647 h 80"/>
              <a:gd name="T2" fmla="*/ 2147483647 w 148"/>
              <a:gd name="T3" fmla="*/ 2147483647 h 80"/>
              <a:gd name="T4" fmla="*/ 2147483647 w 148"/>
              <a:gd name="T5" fmla="*/ 2147483647 h 80"/>
              <a:gd name="T6" fmla="*/ 0 w 148"/>
              <a:gd name="T7" fmla="*/ 2147483647 h 80"/>
              <a:gd name="T8" fmla="*/ 2147483647 w 148"/>
              <a:gd name="T9" fmla="*/ 2147483647 h 80"/>
              <a:gd name="T10" fmla="*/ 2147483647 w 148"/>
              <a:gd name="T11" fmla="*/ 2147483647 h 80"/>
              <a:gd name="T12" fmla="*/ 2147483647 w 148"/>
              <a:gd name="T13" fmla="*/ 2147483647 h 80"/>
              <a:gd name="T14" fmla="*/ 2147483647 w 148"/>
              <a:gd name="T15" fmla="*/ 0 h 80"/>
              <a:gd name="T16" fmla="*/ 2147483647 w 148"/>
              <a:gd name="T17" fmla="*/ 2147483647 h 80"/>
              <a:gd name="T18" fmla="*/ 2147483647 w 148"/>
              <a:gd name="T19" fmla="*/ 2147483647 h 80"/>
              <a:gd name="T20" fmla="*/ 2147483647 w 148"/>
              <a:gd name="T21" fmla="*/ 2147483647 h 80"/>
              <a:gd name="T22" fmla="*/ 2147483647 w 148"/>
              <a:gd name="T23" fmla="*/ 2147483647 h 80"/>
              <a:gd name="T24" fmla="*/ 2147483647 w 148"/>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80"/>
              <a:gd name="T41" fmla="*/ 148 w 148"/>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80">
                <a:moveTo>
                  <a:pt x="12" y="79"/>
                </a:moveTo>
                <a:lnTo>
                  <a:pt x="7" y="80"/>
                </a:lnTo>
                <a:lnTo>
                  <a:pt x="3" y="78"/>
                </a:lnTo>
                <a:lnTo>
                  <a:pt x="0" y="73"/>
                </a:lnTo>
                <a:lnTo>
                  <a:pt x="1" y="68"/>
                </a:lnTo>
                <a:lnTo>
                  <a:pt x="4" y="65"/>
                </a:lnTo>
                <a:lnTo>
                  <a:pt x="136" y="1"/>
                </a:lnTo>
                <a:lnTo>
                  <a:pt x="141" y="0"/>
                </a:lnTo>
                <a:lnTo>
                  <a:pt x="145" y="3"/>
                </a:lnTo>
                <a:lnTo>
                  <a:pt x="148" y="7"/>
                </a:lnTo>
                <a:lnTo>
                  <a:pt x="146" y="12"/>
                </a:lnTo>
                <a:lnTo>
                  <a:pt x="144" y="15"/>
                </a:lnTo>
                <a:lnTo>
                  <a:pt x="12" y="7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0" name="Freeform 476"/>
          <p:cNvSpPr>
            <a:spLocks/>
          </p:cNvSpPr>
          <p:nvPr/>
        </p:nvSpPr>
        <p:spPr bwMode="auto">
          <a:xfrm>
            <a:off x="4899025" y="2971800"/>
            <a:ext cx="68263" cy="49213"/>
          </a:xfrm>
          <a:custGeom>
            <a:avLst/>
            <a:gdLst>
              <a:gd name="T0" fmla="*/ 2147483647 w 43"/>
              <a:gd name="T1" fmla="*/ 2147483647 h 31"/>
              <a:gd name="T2" fmla="*/ 2147483647 w 43"/>
              <a:gd name="T3" fmla="*/ 2147483647 h 31"/>
              <a:gd name="T4" fmla="*/ 2147483647 w 43"/>
              <a:gd name="T5" fmla="*/ 2147483647 h 31"/>
              <a:gd name="T6" fmla="*/ 0 w 43"/>
              <a:gd name="T7" fmla="*/ 2147483647 h 31"/>
              <a:gd name="T8" fmla="*/ 2147483647 w 43"/>
              <a:gd name="T9" fmla="*/ 2147483647 h 31"/>
              <a:gd name="T10" fmla="*/ 2147483647 w 43"/>
              <a:gd name="T11" fmla="*/ 2147483647 h 31"/>
              <a:gd name="T12" fmla="*/ 2147483647 w 43"/>
              <a:gd name="T13" fmla="*/ 2147483647 h 31"/>
              <a:gd name="T14" fmla="*/ 2147483647 w 43"/>
              <a:gd name="T15" fmla="*/ 0 h 31"/>
              <a:gd name="T16" fmla="*/ 2147483647 w 43"/>
              <a:gd name="T17" fmla="*/ 2147483647 h 31"/>
              <a:gd name="T18" fmla="*/ 2147483647 w 43"/>
              <a:gd name="T19" fmla="*/ 2147483647 h 31"/>
              <a:gd name="T20" fmla="*/ 2147483647 w 43"/>
              <a:gd name="T21" fmla="*/ 2147483647 h 31"/>
              <a:gd name="T22" fmla="*/ 2147483647 w 43"/>
              <a:gd name="T23" fmla="*/ 2147483647 h 31"/>
              <a:gd name="T24" fmla="*/ 2147483647 w 43"/>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1"/>
              <a:gd name="T41" fmla="*/ 43 w 4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1">
                <a:moveTo>
                  <a:pt x="12" y="30"/>
                </a:moveTo>
                <a:lnTo>
                  <a:pt x="6" y="31"/>
                </a:lnTo>
                <a:lnTo>
                  <a:pt x="2" y="29"/>
                </a:lnTo>
                <a:lnTo>
                  <a:pt x="0" y="25"/>
                </a:lnTo>
                <a:lnTo>
                  <a:pt x="1" y="19"/>
                </a:lnTo>
                <a:lnTo>
                  <a:pt x="4" y="16"/>
                </a:lnTo>
                <a:lnTo>
                  <a:pt x="31" y="2"/>
                </a:lnTo>
                <a:lnTo>
                  <a:pt x="36" y="0"/>
                </a:lnTo>
                <a:lnTo>
                  <a:pt x="40" y="3"/>
                </a:lnTo>
                <a:lnTo>
                  <a:pt x="43" y="7"/>
                </a:lnTo>
                <a:lnTo>
                  <a:pt x="42" y="12"/>
                </a:lnTo>
                <a:lnTo>
                  <a:pt x="39" y="15"/>
                </a:lnTo>
                <a:lnTo>
                  <a:pt x="12" y="3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1" name="Freeform 477"/>
          <p:cNvSpPr>
            <a:spLocks/>
          </p:cNvSpPr>
          <p:nvPr/>
        </p:nvSpPr>
        <p:spPr bwMode="auto">
          <a:xfrm>
            <a:off x="1974850" y="4524375"/>
            <a:ext cx="430213" cy="50800"/>
          </a:xfrm>
          <a:custGeom>
            <a:avLst/>
            <a:gdLst>
              <a:gd name="T0" fmla="*/ 2147483647 w 271"/>
              <a:gd name="T1" fmla="*/ 2147483647 h 32"/>
              <a:gd name="T2" fmla="*/ 2147483647 w 271"/>
              <a:gd name="T3" fmla="*/ 2147483647 h 32"/>
              <a:gd name="T4" fmla="*/ 0 w 271"/>
              <a:gd name="T5" fmla="*/ 2147483647 h 32"/>
              <a:gd name="T6" fmla="*/ 0 w 271"/>
              <a:gd name="T7" fmla="*/ 2147483647 h 32"/>
              <a:gd name="T8" fmla="*/ 2147483647 w 271"/>
              <a:gd name="T9" fmla="*/ 2147483647 h 32"/>
              <a:gd name="T10" fmla="*/ 2147483647 w 271"/>
              <a:gd name="T11" fmla="*/ 2147483647 h 32"/>
              <a:gd name="T12" fmla="*/ 2147483647 w 271"/>
              <a:gd name="T13" fmla="*/ 0 h 32"/>
              <a:gd name="T14" fmla="*/ 2147483647 w 271"/>
              <a:gd name="T15" fmla="*/ 2147483647 h 32"/>
              <a:gd name="T16" fmla="*/ 2147483647 w 271"/>
              <a:gd name="T17" fmla="*/ 2147483647 h 32"/>
              <a:gd name="T18" fmla="*/ 2147483647 w 271"/>
              <a:gd name="T19" fmla="*/ 2147483647 h 32"/>
              <a:gd name="T20" fmla="*/ 2147483647 w 271"/>
              <a:gd name="T21" fmla="*/ 2147483647 h 32"/>
              <a:gd name="T22" fmla="*/ 2147483647 w 271"/>
              <a:gd name="T23" fmla="*/ 2147483647 h 32"/>
              <a:gd name="T24" fmla="*/ 2147483647 w 271"/>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32"/>
              <a:gd name="T41" fmla="*/ 271 w 271"/>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32">
                <a:moveTo>
                  <a:pt x="9" y="32"/>
                </a:moveTo>
                <a:lnTo>
                  <a:pt x="4" y="31"/>
                </a:lnTo>
                <a:lnTo>
                  <a:pt x="0" y="27"/>
                </a:lnTo>
                <a:lnTo>
                  <a:pt x="0" y="23"/>
                </a:lnTo>
                <a:lnTo>
                  <a:pt x="3" y="17"/>
                </a:lnTo>
                <a:lnTo>
                  <a:pt x="9" y="16"/>
                </a:lnTo>
                <a:lnTo>
                  <a:pt x="262" y="0"/>
                </a:lnTo>
                <a:lnTo>
                  <a:pt x="266" y="1"/>
                </a:lnTo>
                <a:lnTo>
                  <a:pt x="271" y="5"/>
                </a:lnTo>
                <a:lnTo>
                  <a:pt x="271" y="9"/>
                </a:lnTo>
                <a:lnTo>
                  <a:pt x="268" y="15"/>
                </a:lnTo>
                <a:lnTo>
                  <a:pt x="262" y="16"/>
                </a:lnTo>
                <a:lnTo>
                  <a:pt x="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2" name="Freeform 478"/>
          <p:cNvSpPr>
            <a:spLocks/>
          </p:cNvSpPr>
          <p:nvPr/>
        </p:nvSpPr>
        <p:spPr bwMode="auto">
          <a:xfrm>
            <a:off x="2378075" y="4511675"/>
            <a:ext cx="203200" cy="38100"/>
          </a:xfrm>
          <a:custGeom>
            <a:avLst/>
            <a:gdLst>
              <a:gd name="T0" fmla="*/ 2147483647 w 128"/>
              <a:gd name="T1" fmla="*/ 2147483647 h 24"/>
              <a:gd name="T2" fmla="*/ 2147483647 w 128"/>
              <a:gd name="T3" fmla="*/ 2147483647 h 24"/>
              <a:gd name="T4" fmla="*/ 0 w 128"/>
              <a:gd name="T5" fmla="*/ 2147483647 h 24"/>
              <a:gd name="T6" fmla="*/ 0 w 128"/>
              <a:gd name="T7" fmla="*/ 2147483647 h 24"/>
              <a:gd name="T8" fmla="*/ 2147483647 w 128"/>
              <a:gd name="T9" fmla="*/ 2147483647 h 24"/>
              <a:gd name="T10" fmla="*/ 2147483647 w 128"/>
              <a:gd name="T11" fmla="*/ 2147483647 h 24"/>
              <a:gd name="T12" fmla="*/ 2147483647 w 128"/>
              <a:gd name="T13" fmla="*/ 0 h 24"/>
              <a:gd name="T14" fmla="*/ 2147483647 w 128"/>
              <a:gd name="T15" fmla="*/ 2147483647 h 24"/>
              <a:gd name="T16" fmla="*/ 2147483647 w 128"/>
              <a:gd name="T17" fmla="*/ 2147483647 h 24"/>
              <a:gd name="T18" fmla="*/ 2147483647 w 128"/>
              <a:gd name="T19" fmla="*/ 2147483647 h 24"/>
              <a:gd name="T20" fmla="*/ 2147483647 w 128"/>
              <a:gd name="T21" fmla="*/ 2147483647 h 24"/>
              <a:gd name="T22" fmla="*/ 2147483647 w 128"/>
              <a:gd name="T23" fmla="*/ 2147483647 h 24"/>
              <a:gd name="T24" fmla="*/ 2147483647 w 128"/>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24"/>
              <a:gd name="T41" fmla="*/ 128 w 12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24">
                <a:moveTo>
                  <a:pt x="8" y="24"/>
                </a:moveTo>
                <a:lnTo>
                  <a:pt x="4" y="23"/>
                </a:lnTo>
                <a:lnTo>
                  <a:pt x="0" y="19"/>
                </a:lnTo>
                <a:lnTo>
                  <a:pt x="0" y="15"/>
                </a:lnTo>
                <a:lnTo>
                  <a:pt x="3" y="9"/>
                </a:lnTo>
                <a:lnTo>
                  <a:pt x="8" y="8"/>
                </a:lnTo>
                <a:lnTo>
                  <a:pt x="120" y="0"/>
                </a:lnTo>
                <a:lnTo>
                  <a:pt x="124" y="1"/>
                </a:lnTo>
                <a:lnTo>
                  <a:pt x="128" y="5"/>
                </a:lnTo>
                <a:lnTo>
                  <a:pt x="128" y="9"/>
                </a:lnTo>
                <a:lnTo>
                  <a:pt x="125" y="15"/>
                </a:lnTo>
                <a:lnTo>
                  <a:pt x="120" y="16"/>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3" name="Freeform 479"/>
          <p:cNvSpPr>
            <a:spLocks/>
          </p:cNvSpPr>
          <p:nvPr/>
        </p:nvSpPr>
        <p:spPr bwMode="auto">
          <a:xfrm>
            <a:off x="2555875" y="4508500"/>
            <a:ext cx="53975" cy="28575"/>
          </a:xfrm>
          <a:custGeom>
            <a:avLst/>
            <a:gdLst>
              <a:gd name="T0" fmla="*/ 2147483647 w 34"/>
              <a:gd name="T1" fmla="*/ 2147483647 h 18"/>
              <a:gd name="T2" fmla="*/ 2147483647 w 34"/>
              <a:gd name="T3" fmla="*/ 2147483647 h 18"/>
              <a:gd name="T4" fmla="*/ 0 w 34"/>
              <a:gd name="T5" fmla="*/ 2147483647 h 18"/>
              <a:gd name="T6" fmla="*/ 0 w 34"/>
              <a:gd name="T7" fmla="*/ 2147483647 h 18"/>
              <a:gd name="T8" fmla="*/ 2147483647 w 34"/>
              <a:gd name="T9" fmla="*/ 2147483647 h 18"/>
              <a:gd name="T10" fmla="*/ 2147483647 w 34"/>
              <a:gd name="T11" fmla="*/ 2147483647 h 18"/>
              <a:gd name="T12" fmla="*/ 2147483647 w 34"/>
              <a:gd name="T13" fmla="*/ 0 h 18"/>
              <a:gd name="T14" fmla="*/ 2147483647 w 34"/>
              <a:gd name="T15" fmla="*/ 2147483647 h 18"/>
              <a:gd name="T16" fmla="*/ 2147483647 w 34"/>
              <a:gd name="T17" fmla="*/ 2147483647 h 18"/>
              <a:gd name="T18" fmla="*/ 2147483647 w 34"/>
              <a:gd name="T19" fmla="*/ 2147483647 h 18"/>
              <a:gd name="T20" fmla="*/ 2147483647 w 34"/>
              <a:gd name="T21" fmla="*/ 2147483647 h 18"/>
              <a:gd name="T22" fmla="*/ 2147483647 w 34"/>
              <a:gd name="T23" fmla="*/ 2147483647 h 18"/>
              <a:gd name="T24" fmla="*/ 2147483647 w 3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8"/>
              <a:gd name="T41" fmla="*/ 34 w 3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8">
                <a:moveTo>
                  <a:pt x="8" y="18"/>
                </a:moveTo>
                <a:lnTo>
                  <a:pt x="4" y="17"/>
                </a:lnTo>
                <a:lnTo>
                  <a:pt x="0" y="13"/>
                </a:lnTo>
                <a:lnTo>
                  <a:pt x="0" y="8"/>
                </a:lnTo>
                <a:lnTo>
                  <a:pt x="2" y="3"/>
                </a:lnTo>
                <a:lnTo>
                  <a:pt x="8" y="2"/>
                </a:lnTo>
                <a:lnTo>
                  <a:pt x="25" y="0"/>
                </a:lnTo>
                <a:lnTo>
                  <a:pt x="29" y="2"/>
                </a:lnTo>
                <a:lnTo>
                  <a:pt x="34" y="6"/>
                </a:lnTo>
                <a:lnTo>
                  <a:pt x="34" y="10"/>
                </a:lnTo>
                <a:lnTo>
                  <a:pt x="31" y="15"/>
                </a:lnTo>
                <a:lnTo>
                  <a:pt x="25"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4" name="Freeform 480"/>
          <p:cNvSpPr>
            <a:spLocks/>
          </p:cNvSpPr>
          <p:nvPr/>
        </p:nvSpPr>
        <p:spPr bwMode="auto">
          <a:xfrm>
            <a:off x="2582863" y="4502150"/>
            <a:ext cx="114300" cy="33338"/>
          </a:xfrm>
          <a:custGeom>
            <a:avLst/>
            <a:gdLst>
              <a:gd name="T0" fmla="*/ 2147483647 w 72"/>
              <a:gd name="T1" fmla="*/ 2147483647 h 21"/>
              <a:gd name="T2" fmla="*/ 2147483647 w 72"/>
              <a:gd name="T3" fmla="*/ 2147483647 h 21"/>
              <a:gd name="T4" fmla="*/ 0 w 72"/>
              <a:gd name="T5" fmla="*/ 2147483647 h 21"/>
              <a:gd name="T6" fmla="*/ 0 w 72"/>
              <a:gd name="T7" fmla="*/ 2147483647 h 21"/>
              <a:gd name="T8" fmla="*/ 2147483647 w 72"/>
              <a:gd name="T9" fmla="*/ 2147483647 h 21"/>
              <a:gd name="T10" fmla="*/ 2147483647 w 72"/>
              <a:gd name="T11" fmla="*/ 2147483647 h 21"/>
              <a:gd name="T12" fmla="*/ 2147483647 w 72"/>
              <a:gd name="T13" fmla="*/ 0 h 21"/>
              <a:gd name="T14" fmla="*/ 2147483647 w 72"/>
              <a:gd name="T15" fmla="*/ 2147483647 h 21"/>
              <a:gd name="T16" fmla="*/ 2147483647 w 72"/>
              <a:gd name="T17" fmla="*/ 2147483647 h 21"/>
              <a:gd name="T18" fmla="*/ 2147483647 w 72"/>
              <a:gd name="T19" fmla="*/ 2147483647 h 21"/>
              <a:gd name="T20" fmla="*/ 2147483647 w 72"/>
              <a:gd name="T21" fmla="*/ 2147483647 h 21"/>
              <a:gd name="T22" fmla="*/ 2147483647 w 72"/>
              <a:gd name="T23" fmla="*/ 2147483647 h 21"/>
              <a:gd name="T24" fmla="*/ 2147483647 w 7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1"/>
              <a:gd name="T41" fmla="*/ 72 w 7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1">
                <a:moveTo>
                  <a:pt x="8" y="21"/>
                </a:moveTo>
                <a:lnTo>
                  <a:pt x="4" y="19"/>
                </a:lnTo>
                <a:lnTo>
                  <a:pt x="0" y="15"/>
                </a:lnTo>
                <a:lnTo>
                  <a:pt x="0" y="11"/>
                </a:lnTo>
                <a:lnTo>
                  <a:pt x="3" y="6"/>
                </a:lnTo>
                <a:lnTo>
                  <a:pt x="8" y="4"/>
                </a:lnTo>
                <a:lnTo>
                  <a:pt x="64" y="0"/>
                </a:lnTo>
                <a:lnTo>
                  <a:pt x="68" y="2"/>
                </a:lnTo>
                <a:lnTo>
                  <a:pt x="72" y="6"/>
                </a:lnTo>
                <a:lnTo>
                  <a:pt x="72" y="10"/>
                </a:lnTo>
                <a:lnTo>
                  <a:pt x="70" y="15"/>
                </a:lnTo>
                <a:lnTo>
                  <a:pt x="64" y="17"/>
                </a:lnTo>
                <a:lnTo>
                  <a:pt x="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5" name="Freeform 481"/>
          <p:cNvSpPr>
            <a:spLocks/>
          </p:cNvSpPr>
          <p:nvPr/>
        </p:nvSpPr>
        <p:spPr bwMode="auto">
          <a:xfrm>
            <a:off x="2671763" y="4495800"/>
            <a:ext cx="98425" cy="33338"/>
          </a:xfrm>
          <a:custGeom>
            <a:avLst/>
            <a:gdLst>
              <a:gd name="T0" fmla="*/ 2147483647 w 62"/>
              <a:gd name="T1" fmla="*/ 2147483647 h 21"/>
              <a:gd name="T2" fmla="*/ 2147483647 w 62"/>
              <a:gd name="T3" fmla="*/ 2147483647 h 21"/>
              <a:gd name="T4" fmla="*/ 0 w 62"/>
              <a:gd name="T5" fmla="*/ 2147483647 h 21"/>
              <a:gd name="T6" fmla="*/ 0 w 62"/>
              <a:gd name="T7" fmla="*/ 2147483647 h 21"/>
              <a:gd name="T8" fmla="*/ 2147483647 w 62"/>
              <a:gd name="T9" fmla="*/ 2147483647 h 21"/>
              <a:gd name="T10" fmla="*/ 2147483647 w 62"/>
              <a:gd name="T11" fmla="*/ 2147483647 h 21"/>
              <a:gd name="T12" fmla="*/ 2147483647 w 62"/>
              <a:gd name="T13" fmla="*/ 0 h 21"/>
              <a:gd name="T14" fmla="*/ 2147483647 w 62"/>
              <a:gd name="T15" fmla="*/ 2147483647 h 21"/>
              <a:gd name="T16" fmla="*/ 2147483647 w 62"/>
              <a:gd name="T17" fmla="*/ 2147483647 h 21"/>
              <a:gd name="T18" fmla="*/ 2147483647 w 62"/>
              <a:gd name="T19" fmla="*/ 2147483647 h 21"/>
              <a:gd name="T20" fmla="*/ 2147483647 w 62"/>
              <a:gd name="T21" fmla="*/ 2147483647 h 21"/>
              <a:gd name="T22" fmla="*/ 2147483647 w 62"/>
              <a:gd name="T23" fmla="*/ 2147483647 h 21"/>
              <a:gd name="T24" fmla="*/ 2147483647 w 6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21"/>
              <a:gd name="T41" fmla="*/ 62 w 6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21">
                <a:moveTo>
                  <a:pt x="9" y="21"/>
                </a:moveTo>
                <a:lnTo>
                  <a:pt x="4" y="19"/>
                </a:lnTo>
                <a:lnTo>
                  <a:pt x="0" y="15"/>
                </a:lnTo>
                <a:lnTo>
                  <a:pt x="0" y="11"/>
                </a:lnTo>
                <a:lnTo>
                  <a:pt x="3" y="6"/>
                </a:lnTo>
                <a:lnTo>
                  <a:pt x="7" y="4"/>
                </a:lnTo>
                <a:lnTo>
                  <a:pt x="53" y="0"/>
                </a:lnTo>
                <a:lnTo>
                  <a:pt x="58" y="2"/>
                </a:lnTo>
                <a:lnTo>
                  <a:pt x="62" y="6"/>
                </a:lnTo>
                <a:lnTo>
                  <a:pt x="62" y="10"/>
                </a:lnTo>
                <a:lnTo>
                  <a:pt x="60" y="15"/>
                </a:lnTo>
                <a:lnTo>
                  <a:pt x="56" y="16"/>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6" name="Freeform 482"/>
          <p:cNvSpPr>
            <a:spLocks/>
          </p:cNvSpPr>
          <p:nvPr/>
        </p:nvSpPr>
        <p:spPr bwMode="auto">
          <a:xfrm>
            <a:off x="2744788" y="4494213"/>
            <a:ext cx="58737" cy="26987"/>
          </a:xfrm>
          <a:custGeom>
            <a:avLst/>
            <a:gdLst>
              <a:gd name="T0" fmla="*/ 2147483647 w 37"/>
              <a:gd name="T1" fmla="*/ 2147483647 h 17"/>
              <a:gd name="T2" fmla="*/ 2147483647 w 37"/>
              <a:gd name="T3" fmla="*/ 2147483647 h 17"/>
              <a:gd name="T4" fmla="*/ 0 w 37"/>
              <a:gd name="T5" fmla="*/ 2147483647 h 17"/>
              <a:gd name="T6" fmla="*/ 0 w 37"/>
              <a:gd name="T7" fmla="*/ 2147483647 h 17"/>
              <a:gd name="T8" fmla="*/ 2147483647 w 37"/>
              <a:gd name="T9" fmla="*/ 2147483647 h 17"/>
              <a:gd name="T10" fmla="*/ 2147483647 w 37"/>
              <a:gd name="T11" fmla="*/ 2147483647 h 17"/>
              <a:gd name="T12" fmla="*/ 2147483647 w 37"/>
              <a:gd name="T13" fmla="*/ 0 h 17"/>
              <a:gd name="T14" fmla="*/ 2147483647 w 37"/>
              <a:gd name="T15" fmla="*/ 2147483647 h 17"/>
              <a:gd name="T16" fmla="*/ 2147483647 w 37"/>
              <a:gd name="T17" fmla="*/ 2147483647 h 17"/>
              <a:gd name="T18" fmla="*/ 2147483647 w 37"/>
              <a:gd name="T19" fmla="*/ 2147483647 h 17"/>
              <a:gd name="T20" fmla="*/ 2147483647 w 37"/>
              <a:gd name="T21" fmla="*/ 2147483647 h 17"/>
              <a:gd name="T22" fmla="*/ 2147483647 w 37"/>
              <a:gd name="T23" fmla="*/ 2147483647 h 17"/>
              <a:gd name="T24" fmla="*/ 2147483647 w 3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7"/>
              <a:gd name="T41" fmla="*/ 37 w 3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7">
                <a:moveTo>
                  <a:pt x="8" y="17"/>
                </a:moveTo>
                <a:lnTo>
                  <a:pt x="4" y="16"/>
                </a:lnTo>
                <a:lnTo>
                  <a:pt x="0" y="12"/>
                </a:lnTo>
                <a:lnTo>
                  <a:pt x="0" y="8"/>
                </a:lnTo>
                <a:lnTo>
                  <a:pt x="3" y="3"/>
                </a:lnTo>
                <a:lnTo>
                  <a:pt x="8" y="1"/>
                </a:lnTo>
                <a:lnTo>
                  <a:pt x="29" y="0"/>
                </a:lnTo>
                <a:lnTo>
                  <a:pt x="33" y="1"/>
                </a:lnTo>
                <a:lnTo>
                  <a:pt x="37" y="5"/>
                </a:lnTo>
                <a:lnTo>
                  <a:pt x="37" y="9"/>
                </a:lnTo>
                <a:lnTo>
                  <a:pt x="34" y="15"/>
                </a:lnTo>
                <a:lnTo>
                  <a:pt x="29"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7" name="Freeform 483"/>
          <p:cNvSpPr>
            <a:spLocks/>
          </p:cNvSpPr>
          <p:nvPr/>
        </p:nvSpPr>
        <p:spPr bwMode="auto">
          <a:xfrm>
            <a:off x="2776538" y="4489450"/>
            <a:ext cx="57150" cy="30163"/>
          </a:xfrm>
          <a:custGeom>
            <a:avLst/>
            <a:gdLst>
              <a:gd name="T0" fmla="*/ 2147483647 w 36"/>
              <a:gd name="T1" fmla="*/ 2147483647 h 19"/>
              <a:gd name="T2" fmla="*/ 2147483647 w 36"/>
              <a:gd name="T3" fmla="*/ 2147483647 h 19"/>
              <a:gd name="T4" fmla="*/ 2147483647 w 36"/>
              <a:gd name="T5" fmla="*/ 2147483647 h 19"/>
              <a:gd name="T6" fmla="*/ 0 w 36"/>
              <a:gd name="T7" fmla="*/ 2147483647 h 19"/>
              <a:gd name="T8" fmla="*/ 2147483647 w 36"/>
              <a:gd name="T9" fmla="*/ 2147483647 h 19"/>
              <a:gd name="T10" fmla="*/ 2147483647 w 36"/>
              <a:gd name="T11" fmla="*/ 2147483647 h 19"/>
              <a:gd name="T12" fmla="*/ 2147483647 w 36"/>
              <a:gd name="T13" fmla="*/ 0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5"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8" name="Freeform 484"/>
          <p:cNvSpPr>
            <a:spLocks/>
          </p:cNvSpPr>
          <p:nvPr/>
        </p:nvSpPr>
        <p:spPr bwMode="auto">
          <a:xfrm>
            <a:off x="2806700" y="4487863"/>
            <a:ext cx="60325" cy="26987"/>
          </a:xfrm>
          <a:custGeom>
            <a:avLst/>
            <a:gdLst>
              <a:gd name="T0" fmla="*/ 2147483647 w 38"/>
              <a:gd name="T1" fmla="*/ 2147483647 h 17"/>
              <a:gd name="T2" fmla="*/ 2147483647 w 38"/>
              <a:gd name="T3" fmla="*/ 2147483647 h 17"/>
              <a:gd name="T4" fmla="*/ 0 w 38"/>
              <a:gd name="T5" fmla="*/ 2147483647 h 17"/>
              <a:gd name="T6" fmla="*/ 0 w 38"/>
              <a:gd name="T7" fmla="*/ 2147483647 h 17"/>
              <a:gd name="T8" fmla="*/ 2147483647 w 38"/>
              <a:gd name="T9" fmla="*/ 2147483647 h 17"/>
              <a:gd name="T10" fmla="*/ 2147483647 w 38"/>
              <a:gd name="T11" fmla="*/ 2147483647 h 17"/>
              <a:gd name="T12" fmla="*/ 2147483647 w 38"/>
              <a:gd name="T13" fmla="*/ 0 h 17"/>
              <a:gd name="T14" fmla="*/ 2147483647 w 38"/>
              <a:gd name="T15" fmla="*/ 2147483647 h 17"/>
              <a:gd name="T16" fmla="*/ 2147483647 w 38"/>
              <a:gd name="T17" fmla="*/ 2147483647 h 17"/>
              <a:gd name="T18" fmla="*/ 2147483647 w 38"/>
              <a:gd name="T19" fmla="*/ 2147483647 h 17"/>
              <a:gd name="T20" fmla="*/ 2147483647 w 38"/>
              <a:gd name="T21" fmla="*/ 2147483647 h 17"/>
              <a:gd name="T22" fmla="*/ 2147483647 w 38"/>
              <a:gd name="T23" fmla="*/ 2147483647 h 17"/>
              <a:gd name="T24" fmla="*/ 2147483647 w 3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7"/>
              <a:gd name="T41" fmla="*/ 38 w 3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7">
                <a:moveTo>
                  <a:pt x="9" y="17"/>
                </a:moveTo>
                <a:lnTo>
                  <a:pt x="5" y="16"/>
                </a:lnTo>
                <a:lnTo>
                  <a:pt x="0" y="12"/>
                </a:lnTo>
                <a:lnTo>
                  <a:pt x="0" y="8"/>
                </a:lnTo>
                <a:lnTo>
                  <a:pt x="3" y="2"/>
                </a:lnTo>
                <a:lnTo>
                  <a:pt x="9" y="1"/>
                </a:lnTo>
                <a:lnTo>
                  <a:pt x="30" y="0"/>
                </a:lnTo>
                <a:lnTo>
                  <a:pt x="34" y="1"/>
                </a:lnTo>
                <a:lnTo>
                  <a:pt x="38" y="5"/>
                </a:lnTo>
                <a:lnTo>
                  <a:pt x="38" y="9"/>
                </a:lnTo>
                <a:lnTo>
                  <a:pt x="36" y="15"/>
                </a:lnTo>
                <a:lnTo>
                  <a:pt x="30"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9" name="Freeform 485"/>
          <p:cNvSpPr>
            <a:spLocks/>
          </p:cNvSpPr>
          <p:nvPr/>
        </p:nvSpPr>
        <p:spPr bwMode="auto">
          <a:xfrm>
            <a:off x="2841625" y="4487863"/>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0" name="Freeform 486"/>
          <p:cNvSpPr>
            <a:spLocks/>
          </p:cNvSpPr>
          <p:nvPr/>
        </p:nvSpPr>
        <p:spPr bwMode="auto">
          <a:xfrm>
            <a:off x="2851150" y="4484688"/>
            <a:ext cx="39688" cy="28575"/>
          </a:xfrm>
          <a:custGeom>
            <a:avLst/>
            <a:gdLst>
              <a:gd name="T0" fmla="*/ 2147483647 w 25"/>
              <a:gd name="T1" fmla="*/ 2147483647 h 18"/>
              <a:gd name="T2" fmla="*/ 2147483647 w 25"/>
              <a:gd name="T3" fmla="*/ 2147483647 h 18"/>
              <a:gd name="T4" fmla="*/ 2147483647 w 25"/>
              <a:gd name="T5" fmla="*/ 2147483647 h 18"/>
              <a:gd name="T6" fmla="*/ 0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8"/>
              <a:gd name="T41" fmla="*/ 25 w 2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8">
                <a:moveTo>
                  <a:pt x="9" y="18"/>
                </a:moveTo>
                <a:lnTo>
                  <a:pt x="4" y="17"/>
                </a:lnTo>
                <a:lnTo>
                  <a:pt x="1" y="14"/>
                </a:lnTo>
                <a:lnTo>
                  <a:pt x="0" y="9"/>
                </a:lnTo>
                <a:lnTo>
                  <a:pt x="2" y="4"/>
                </a:lnTo>
                <a:lnTo>
                  <a:pt x="6" y="2"/>
                </a:lnTo>
                <a:lnTo>
                  <a:pt x="16" y="0"/>
                </a:lnTo>
                <a:lnTo>
                  <a:pt x="21" y="2"/>
                </a:lnTo>
                <a:lnTo>
                  <a:pt x="24" y="4"/>
                </a:lnTo>
                <a:lnTo>
                  <a:pt x="25" y="10"/>
                </a:lnTo>
                <a:lnTo>
                  <a:pt x="23" y="14"/>
                </a:lnTo>
                <a:lnTo>
                  <a:pt x="19"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1" name="Freeform 487"/>
          <p:cNvSpPr>
            <a:spLocks/>
          </p:cNvSpPr>
          <p:nvPr/>
        </p:nvSpPr>
        <p:spPr bwMode="auto">
          <a:xfrm>
            <a:off x="2865438" y="4483100"/>
            <a:ext cx="71437" cy="28575"/>
          </a:xfrm>
          <a:custGeom>
            <a:avLst/>
            <a:gdLst>
              <a:gd name="T0" fmla="*/ 2147483647 w 45"/>
              <a:gd name="T1" fmla="*/ 2147483647 h 18"/>
              <a:gd name="T2" fmla="*/ 2147483647 w 45"/>
              <a:gd name="T3" fmla="*/ 2147483647 h 18"/>
              <a:gd name="T4" fmla="*/ 0 w 45"/>
              <a:gd name="T5" fmla="*/ 2147483647 h 18"/>
              <a:gd name="T6" fmla="*/ 0 w 45"/>
              <a:gd name="T7" fmla="*/ 2147483647 h 18"/>
              <a:gd name="T8" fmla="*/ 2147483647 w 45"/>
              <a:gd name="T9" fmla="*/ 2147483647 h 18"/>
              <a:gd name="T10" fmla="*/ 2147483647 w 45"/>
              <a:gd name="T11" fmla="*/ 2147483647 h 18"/>
              <a:gd name="T12" fmla="*/ 2147483647 w 45"/>
              <a:gd name="T13" fmla="*/ 0 h 18"/>
              <a:gd name="T14" fmla="*/ 2147483647 w 45"/>
              <a:gd name="T15" fmla="*/ 2147483647 h 18"/>
              <a:gd name="T16" fmla="*/ 2147483647 w 45"/>
              <a:gd name="T17" fmla="*/ 2147483647 h 18"/>
              <a:gd name="T18" fmla="*/ 2147483647 w 45"/>
              <a:gd name="T19" fmla="*/ 2147483647 h 18"/>
              <a:gd name="T20" fmla="*/ 2147483647 w 45"/>
              <a:gd name="T21" fmla="*/ 2147483647 h 18"/>
              <a:gd name="T22" fmla="*/ 2147483647 w 45"/>
              <a:gd name="T23" fmla="*/ 2147483647 h 18"/>
              <a:gd name="T24" fmla="*/ 2147483647 w 4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8"/>
              <a:gd name="T41" fmla="*/ 45 w 4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8">
                <a:moveTo>
                  <a:pt x="8" y="18"/>
                </a:moveTo>
                <a:lnTo>
                  <a:pt x="4" y="16"/>
                </a:lnTo>
                <a:lnTo>
                  <a:pt x="0" y="12"/>
                </a:lnTo>
                <a:lnTo>
                  <a:pt x="0" y="7"/>
                </a:lnTo>
                <a:lnTo>
                  <a:pt x="3" y="3"/>
                </a:lnTo>
                <a:lnTo>
                  <a:pt x="8" y="1"/>
                </a:lnTo>
                <a:lnTo>
                  <a:pt x="37" y="0"/>
                </a:lnTo>
                <a:lnTo>
                  <a:pt x="41" y="1"/>
                </a:lnTo>
                <a:lnTo>
                  <a:pt x="45" y="5"/>
                </a:lnTo>
                <a:lnTo>
                  <a:pt x="45" y="11"/>
                </a:lnTo>
                <a:lnTo>
                  <a:pt x="42" y="15"/>
                </a:lnTo>
                <a:lnTo>
                  <a:pt x="37"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2" name="Freeform 488"/>
          <p:cNvSpPr>
            <a:spLocks/>
          </p:cNvSpPr>
          <p:nvPr/>
        </p:nvSpPr>
        <p:spPr bwMode="auto">
          <a:xfrm>
            <a:off x="2911475" y="4481513"/>
            <a:ext cx="49213" cy="26987"/>
          </a:xfrm>
          <a:custGeom>
            <a:avLst/>
            <a:gdLst>
              <a:gd name="T0" fmla="*/ 2147483647 w 31"/>
              <a:gd name="T1" fmla="*/ 2147483647 h 17"/>
              <a:gd name="T2" fmla="*/ 2147483647 w 31"/>
              <a:gd name="T3" fmla="*/ 2147483647 h 17"/>
              <a:gd name="T4" fmla="*/ 0 w 31"/>
              <a:gd name="T5" fmla="*/ 2147483647 h 17"/>
              <a:gd name="T6" fmla="*/ 0 w 31"/>
              <a:gd name="T7" fmla="*/ 2147483647 h 17"/>
              <a:gd name="T8" fmla="*/ 2147483647 w 31"/>
              <a:gd name="T9" fmla="*/ 2147483647 h 17"/>
              <a:gd name="T10" fmla="*/ 2147483647 w 31"/>
              <a:gd name="T11" fmla="*/ 2147483647 h 17"/>
              <a:gd name="T12" fmla="*/ 2147483647 w 31"/>
              <a:gd name="T13" fmla="*/ 0 h 17"/>
              <a:gd name="T14" fmla="*/ 2147483647 w 31"/>
              <a:gd name="T15" fmla="*/ 2147483647 h 17"/>
              <a:gd name="T16" fmla="*/ 2147483647 w 31"/>
              <a:gd name="T17" fmla="*/ 2147483647 h 17"/>
              <a:gd name="T18" fmla="*/ 2147483647 w 31"/>
              <a:gd name="T19" fmla="*/ 2147483647 h 17"/>
              <a:gd name="T20" fmla="*/ 2147483647 w 31"/>
              <a:gd name="T21" fmla="*/ 2147483647 h 17"/>
              <a:gd name="T22" fmla="*/ 2147483647 w 31"/>
              <a:gd name="T23" fmla="*/ 2147483647 h 17"/>
              <a:gd name="T24" fmla="*/ 2147483647 w 3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9" y="17"/>
                </a:moveTo>
                <a:lnTo>
                  <a:pt x="4" y="16"/>
                </a:lnTo>
                <a:lnTo>
                  <a:pt x="0" y="12"/>
                </a:lnTo>
                <a:lnTo>
                  <a:pt x="0" y="8"/>
                </a:lnTo>
                <a:lnTo>
                  <a:pt x="2" y="2"/>
                </a:lnTo>
                <a:lnTo>
                  <a:pt x="6" y="1"/>
                </a:lnTo>
                <a:lnTo>
                  <a:pt x="21" y="0"/>
                </a:lnTo>
                <a:lnTo>
                  <a:pt x="27" y="1"/>
                </a:lnTo>
                <a:lnTo>
                  <a:pt x="31" y="5"/>
                </a:lnTo>
                <a:lnTo>
                  <a:pt x="31" y="9"/>
                </a:lnTo>
                <a:lnTo>
                  <a:pt x="28" y="15"/>
                </a:lnTo>
                <a:lnTo>
                  <a:pt x="24"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3" name="Freeform 489"/>
          <p:cNvSpPr>
            <a:spLocks/>
          </p:cNvSpPr>
          <p:nvPr/>
        </p:nvSpPr>
        <p:spPr bwMode="auto">
          <a:xfrm>
            <a:off x="2935288" y="4478338"/>
            <a:ext cx="50800" cy="28575"/>
          </a:xfrm>
          <a:custGeom>
            <a:avLst/>
            <a:gdLst>
              <a:gd name="T0" fmla="*/ 2147483647 w 32"/>
              <a:gd name="T1" fmla="*/ 2147483647 h 18"/>
              <a:gd name="T2" fmla="*/ 2147483647 w 32"/>
              <a:gd name="T3" fmla="*/ 2147483647 h 18"/>
              <a:gd name="T4" fmla="*/ 0 w 32"/>
              <a:gd name="T5" fmla="*/ 2147483647 h 18"/>
              <a:gd name="T6" fmla="*/ 0 w 32"/>
              <a:gd name="T7" fmla="*/ 2147483647 h 18"/>
              <a:gd name="T8" fmla="*/ 2147483647 w 32"/>
              <a:gd name="T9" fmla="*/ 2147483647 h 18"/>
              <a:gd name="T10" fmla="*/ 2147483647 w 32"/>
              <a:gd name="T11" fmla="*/ 2147483647 h 18"/>
              <a:gd name="T12" fmla="*/ 2147483647 w 32"/>
              <a:gd name="T13" fmla="*/ 0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2147483647 w 32"/>
              <a:gd name="T23" fmla="*/ 2147483647 h 18"/>
              <a:gd name="T24" fmla="*/ 2147483647 w 3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8"/>
              <a:gd name="T41" fmla="*/ 32 w 3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8">
                <a:moveTo>
                  <a:pt x="8" y="18"/>
                </a:moveTo>
                <a:lnTo>
                  <a:pt x="4" y="17"/>
                </a:lnTo>
                <a:lnTo>
                  <a:pt x="0" y="13"/>
                </a:lnTo>
                <a:lnTo>
                  <a:pt x="0" y="8"/>
                </a:lnTo>
                <a:lnTo>
                  <a:pt x="2" y="3"/>
                </a:lnTo>
                <a:lnTo>
                  <a:pt x="8" y="2"/>
                </a:lnTo>
                <a:lnTo>
                  <a:pt x="24" y="0"/>
                </a:lnTo>
                <a:lnTo>
                  <a:pt x="28" y="2"/>
                </a:lnTo>
                <a:lnTo>
                  <a:pt x="32" y="6"/>
                </a:lnTo>
                <a:lnTo>
                  <a:pt x="32" y="10"/>
                </a:lnTo>
                <a:lnTo>
                  <a:pt x="29" y="15"/>
                </a:lnTo>
                <a:lnTo>
                  <a:pt x="24"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4" name="Freeform 490"/>
          <p:cNvSpPr>
            <a:spLocks/>
          </p:cNvSpPr>
          <p:nvPr/>
        </p:nvSpPr>
        <p:spPr bwMode="auto">
          <a:xfrm>
            <a:off x="2960688" y="4476750"/>
            <a:ext cx="34925" cy="28575"/>
          </a:xfrm>
          <a:custGeom>
            <a:avLst/>
            <a:gdLst>
              <a:gd name="T0" fmla="*/ 2147483647 w 22"/>
              <a:gd name="T1" fmla="*/ 2147483647 h 18"/>
              <a:gd name="T2" fmla="*/ 2147483647 w 22"/>
              <a:gd name="T3" fmla="*/ 2147483647 h 18"/>
              <a:gd name="T4" fmla="*/ 2147483647 w 22"/>
              <a:gd name="T5" fmla="*/ 2147483647 h 18"/>
              <a:gd name="T6" fmla="*/ 0 w 22"/>
              <a:gd name="T7" fmla="*/ 2147483647 h 18"/>
              <a:gd name="T8" fmla="*/ 2147483647 w 22"/>
              <a:gd name="T9" fmla="*/ 2147483647 h 18"/>
              <a:gd name="T10" fmla="*/ 2147483647 w 22"/>
              <a:gd name="T11" fmla="*/ 2147483647 h 18"/>
              <a:gd name="T12" fmla="*/ 2147483647 w 22"/>
              <a:gd name="T13" fmla="*/ 0 h 18"/>
              <a:gd name="T14" fmla="*/ 2147483647 w 22"/>
              <a:gd name="T15" fmla="*/ 0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9" y="18"/>
                </a:moveTo>
                <a:lnTo>
                  <a:pt x="5" y="18"/>
                </a:lnTo>
                <a:lnTo>
                  <a:pt x="1" y="14"/>
                </a:lnTo>
                <a:lnTo>
                  <a:pt x="0" y="9"/>
                </a:lnTo>
                <a:lnTo>
                  <a:pt x="1" y="4"/>
                </a:lnTo>
                <a:lnTo>
                  <a:pt x="7" y="1"/>
                </a:lnTo>
                <a:lnTo>
                  <a:pt x="12" y="0"/>
                </a:lnTo>
                <a:lnTo>
                  <a:pt x="16" y="0"/>
                </a:lnTo>
                <a:lnTo>
                  <a:pt x="20" y="4"/>
                </a:lnTo>
                <a:lnTo>
                  <a:pt x="22" y="8"/>
                </a:lnTo>
                <a:lnTo>
                  <a:pt x="20" y="14"/>
                </a:lnTo>
                <a:lnTo>
                  <a:pt x="15"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5" name="Freeform 491"/>
          <p:cNvSpPr>
            <a:spLocks/>
          </p:cNvSpPr>
          <p:nvPr/>
        </p:nvSpPr>
        <p:spPr bwMode="auto">
          <a:xfrm>
            <a:off x="2968625" y="4475163"/>
            <a:ext cx="53975" cy="26987"/>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6" name="Freeform 492"/>
          <p:cNvSpPr>
            <a:spLocks/>
          </p:cNvSpPr>
          <p:nvPr/>
        </p:nvSpPr>
        <p:spPr bwMode="auto">
          <a:xfrm>
            <a:off x="2997200" y="4470400"/>
            <a:ext cx="68263" cy="30163"/>
          </a:xfrm>
          <a:custGeom>
            <a:avLst/>
            <a:gdLst>
              <a:gd name="T0" fmla="*/ 2147483647 w 43"/>
              <a:gd name="T1" fmla="*/ 2147483647 h 19"/>
              <a:gd name="T2" fmla="*/ 2147483647 w 43"/>
              <a:gd name="T3" fmla="*/ 2147483647 h 19"/>
              <a:gd name="T4" fmla="*/ 2147483647 w 43"/>
              <a:gd name="T5" fmla="*/ 2147483647 h 19"/>
              <a:gd name="T6" fmla="*/ 0 w 43"/>
              <a:gd name="T7" fmla="*/ 2147483647 h 19"/>
              <a:gd name="T8" fmla="*/ 2147483647 w 43"/>
              <a:gd name="T9" fmla="*/ 2147483647 h 19"/>
              <a:gd name="T10" fmla="*/ 2147483647 w 43"/>
              <a:gd name="T11" fmla="*/ 2147483647 h 19"/>
              <a:gd name="T12" fmla="*/ 2147483647 w 43"/>
              <a:gd name="T13" fmla="*/ 0 h 19"/>
              <a:gd name="T14" fmla="*/ 2147483647 w 43"/>
              <a:gd name="T15" fmla="*/ 2147483647 h 19"/>
              <a:gd name="T16" fmla="*/ 2147483647 w 43"/>
              <a:gd name="T17" fmla="*/ 2147483647 h 19"/>
              <a:gd name="T18" fmla="*/ 2147483647 w 43"/>
              <a:gd name="T19" fmla="*/ 2147483647 h 19"/>
              <a:gd name="T20" fmla="*/ 2147483647 w 43"/>
              <a:gd name="T21" fmla="*/ 2147483647 h 19"/>
              <a:gd name="T22" fmla="*/ 2147483647 w 43"/>
              <a:gd name="T23" fmla="*/ 2147483647 h 19"/>
              <a:gd name="T24" fmla="*/ 2147483647 w 43"/>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9"/>
              <a:gd name="T41" fmla="*/ 43 w 4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9">
                <a:moveTo>
                  <a:pt x="9" y="19"/>
                </a:moveTo>
                <a:lnTo>
                  <a:pt x="4" y="18"/>
                </a:lnTo>
                <a:lnTo>
                  <a:pt x="1" y="13"/>
                </a:lnTo>
                <a:lnTo>
                  <a:pt x="0" y="9"/>
                </a:lnTo>
                <a:lnTo>
                  <a:pt x="3" y="5"/>
                </a:lnTo>
                <a:lnTo>
                  <a:pt x="7" y="3"/>
                </a:lnTo>
                <a:lnTo>
                  <a:pt x="34" y="0"/>
                </a:lnTo>
                <a:lnTo>
                  <a:pt x="39" y="1"/>
                </a:lnTo>
                <a:lnTo>
                  <a:pt x="42" y="5"/>
                </a:lnTo>
                <a:lnTo>
                  <a:pt x="43" y="9"/>
                </a:lnTo>
                <a:lnTo>
                  <a:pt x="41" y="13"/>
                </a:lnTo>
                <a:lnTo>
                  <a:pt x="37"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7" name="Freeform 493"/>
          <p:cNvSpPr>
            <a:spLocks/>
          </p:cNvSpPr>
          <p:nvPr/>
        </p:nvSpPr>
        <p:spPr bwMode="auto">
          <a:xfrm>
            <a:off x="3040063" y="4468813"/>
            <a:ext cx="71437" cy="26987"/>
          </a:xfrm>
          <a:custGeom>
            <a:avLst/>
            <a:gdLst>
              <a:gd name="T0" fmla="*/ 2147483647 w 45"/>
              <a:gd name="T1" fmla="*/ 2147483647 h 17"/>
              <a:gd name="T2" fmla="*/ 2147483647 w 45"/>
              <a:gd name="T3" fmla="*/ 2147483647 h 17"/>
              <a:gd name="T4" fmla="*/ 0 w 45"/>
              <a:gd name="T5" fmla="*/ 2147483647 h 17"/>
              <a:gd name="T6" fmla="*/ 0 w 45"/>
              <a:gd name="T7" fmla="*/ 2147483647 h 17"/>
              <a:gd name="T8" fmla="*/ 2147483647 w 45"/>
              <a:gd name="T9" fmla="*/ 2147483647 h 17"/>
              <a:gd name="T10" fmla="*/ 2147483647 w 45"/>
              <a:gd name="T11" fmla="*/ 2147483647 h 17"/>
              <a:gd name="T12" fmla="*/ 2147483647 w 45"/>
              <a:gd name="T13" fmla="*/ 0 h 17"/>
              <a:gd name="T14" fmla="*/ 2147483647 w 45"/>
              <a:gd name="T15" fmla="*/ 2147483647 h 17"/>
              <a:gd name="T16" fmla="*/ 2147483647 w 45"/>
              <a:gd name="T17" fmla="*/ 2147483647 h 17"/>
              <a:gd name="T18" fmla="*/ 2147483647 w 45"/>
              <a:gd name="T19" fmla="*/ 2147483647 h 17"/>
              <a:gd name="T20" fmla="*/ 2147483647 w 45"/>
              <a:gd name="T21" fmla="*/ 2147483647 h 17"/>
              <a:gd name="T22" fmla="*/ 2147483647 w 45"/>
              <a:gd name="T23" fmla="*/ 2147483647 h 17"/>
              <a:gd name="T24" fmla="*/ 2147483647 w 45"/>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8" y="17"/>
                </a:moveTo>
                <a:lnTo>
                  <a:pt x="4" y="16"/>
                </a:lnTo>
                <a:lnTo>
                  <a:pt x="0" y="12"/>
                </a:lnTo>
                <a:lnTo>
                  <a:pt x="0" y="6"/>
                </a:lnTo>
                <a:lnTo>
                  <a:pt x="3" y="2"/>
                </a:lnTo>
                <a:lnTo>
                  <a:pt x="8" y="1"/>
                </a:lnTo>
                <a:lnTo>
                  <a:pt x="37" y="0"/>
                </a:lnTo>
                <a:lnTo>
                  <a:pt x="41" y="1"/>
                </a:lnTo>
                <a:lnTo>
                  <a:pt x="45" y="5"/>
                </a:lnTo>
                <a:lnTo>
                  <a:pt x="45" y="10"/>
                </a:lnTo>
                <a:lnTo>
                  <a:pt x="42" y="14"/>
                </a:lnTo>
                <a:lnTo>
                  <a:pt x="37"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8" name="Freeform 494"/>
          <p:cNvSpPr>
            <a:spLocks/>
          </p:cNvSpPr>
          <p:nvPr/>
        </p:nvSpPr>
        <p:spPr bwMode="auto">
          <a:xfrm>
            <a:off x="3086100" y="4465638"/>
            <a:ext cx="36513" cy="28575"/>
          </a:xfrm>
          <a:custGeom>
            <a:avLst/>
            <a:gdLst>
              <a:gd name="T0" fmla="*/ 2147483647 w 23"/>
              <a:gd name="T1" fmla="*/ 2147483647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0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9" y="18"/>
                </a:moveTo>
                <a:lnTo>
                  <a:pt x="4" y="16"/>
                </a:lnTo>
                <a:lnTo>
                  <a:pt x="1" y="14"/>
                </a:lnTo>
                <a:lnTo>
                  <a:pt x="0" y="8"/>
                </a:lnTo>
                <a:lnTo>
                  <a:pt x="2" y="4"/>
                </a:lnTo>
                <a:lnTo>
                  <a:pt x="6" y="2"/>
                </a:lnTo>
                <a:lnTo>
                  <a:pt x="13" y="0"/>
                </a:lnTo>
                <a:lnTo>
                  <a:pt x="19" y="2"/>
                </a:lnTo>
                <a:lnTo>
                  <a:pt x="21" y="4"/>
                </a:lnTo>
                <a:lnTo>
                  <a:pt x="23" y="10"/>
                </a:lnTo>
                <a:lnTo>
                  <a:pt x="20" y="14"/>
                </a:lnTo>
                <a:lnTo>
                  <a:pt x="16"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9" name="Freeform 495"/>
          <p:cNvSpPr>
            <a:spLocks/>
          </p:cNvSpPr>
          <p:nvPr/>
        </p:nvSpPr>
        <p:spPr bwMode="auto">
          <a:xfrm>
            <a:off x="3095625" y="4460875"/>
            <a:ext cx="65088" cy="30163"/>
          </a:xfrm>
          <a:custGeom>
            <a:avLst/>
            <a:gdLst>
              <a:gd name="T0" fmla="*/ 2147483647 w 41"/>
              <a:gd name="T1" fmla="*/ 2147483647 h 19"/>
              <a:gd name="T2" fmla="*/ 2147483647 w 41"/>
              <a:gd name="T3" fmla="*/ 2147483647 h 19"/>
              <a:gd name="T4" fmla="*/ 2147483647 w 41"/>
              <a:gd name="T5" fmla="*/ 2147483647 h 19"/>
              <a:gd name="T6" fmla="*/ 0 w 41"/>
              <a:gd name="T7" fmla="*/ 2147483647 h 19"/>
              <a:gd name="T8" fmla="*/ 2147483647 w 41"/>
              <a:gd name="T9" fmla="*/ 2147483647 h 19"/>
              <a:gd name="T10" fmla="*/ 2147483647 w 41"/>
              <a:gd name="T11" fmla="*/ 2147483647 h 19"/>
              <a:gd name="T12" fmla="*/ 2147483647 w 41"/>
              <a:gd name="T13" fmla="*/ 0 h 19"/>
              <a:gd name="T14" fmla="*/ 2147483647 w 41"/>
              <a:gd name="T15" fmla="*/ 2147483647 h 19"/>
              <a:gd name="T16" fmla="*/ 2147483647 w 41"/>
              <a:gd name="T17" fmla="*/ 2147483647 h 19"/>
              <a:gd name="T18" fmla="*/ 2147483647 w 41"/>
              <a:gd name="T19" fmla="*/ 2147483647 h 19"/>
              <a:gd name="T20" fmla="*/ 2147483647 w 41"/>
              <a:gd name="T21" fmla="*/ 2147483647 h 19"/>
              <a:gd name="T22" fmla="*/ 2147483647 w 41"/>
              <a:gd name="T23" fmla="*/ 2147483647 h 19"/>
              <a:gd name="T24" fmla="*/ 2147483647 w 41"/>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9"/>
              <a:gd name="T41" fmla="*/ 41 w 4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9">
                <a:moveTo>
                  <a:pt x="10" y="19"/>
                </a:moveTo>
                <a:lnTo>
                  <a:pt x="4" y="18"/>
                </a:lnTo>
                <a:lnTo>
                  <a:pt x="2" y="14"/>
                </a:lnTo>
                <a:lnTo>
                  <a:pt x="0" y="10"/>
                </a:lnTo>
                <a:lnTo>
                  <a:pt x="3" y="6"/>
                </a:lnTo>
                <a:lnTo>
                  <a:pt x="7" y="3"/>
                </a:lnTo>
                <a:lnTo>
                  <a:pt x="32" y="0"/>
                </a:lnTo>
                <a:lnTo>
                  <a:pt x="37" y="2"/>
                </a:lnTo>
                <a:lnTo>
                  <a:pt x="40" y="6"/>
                </a:lnTo>
                <a:lnTo>
                  <a:pt x="41" y="10"/>
                </a:lnTo>
                <a:lnTo>
                  <a:pt x="38" y="14"/>
                </a:lnTo>
                <a:lnTo>
                  <a:pt x="3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0" name="Freeform 496"/>
          <p:cNvSpPr>
            <a:spLocks/>
          </p:cNvSpPr>
          <p:nvPr/>
        </p:nvSpPr>
        <p:spPr bwMode="auto">
          <a:xfrm>
            <a:off x="3135313" y="4459288"/>
            <a:ext cx="60325" cy="28575"/>
          </a:xfrm>
          <a:custGeom>
            <a:avLst/>
            <a:gdLst>
              <a:gd name="T0" fmla="*/ 2147483647 w 38"/>
              <a:gd name="T1" fmla="*/ 2147483647 h 18"/>
              <a:gd name="T2" fmla="*/ 2147483647 w 38"/>
              <a:gd name="T3" fmla="*/ 2147483647 h 18"/>
              <a:gd name="T4" fmla="*/ 0 w 38"/>
              <a:gd name="T5" fmla="*/ 2147483647 h 18"/>
              <a:gd name="T6" fmla="*/ 0 w 38"/>
              <a:gd name="T7" fmla="*/ 2147483647 h 18"/>
              <a:gd name="T8" fmla="*/ 2147483647 w 38"/>
              <a:gd name="T9" fmla="*/ 2147483647 h 18"/>
              <a:gd name="T10" fmla="*/ 2147483647 w 38"/>
              <a:gd name="T11" fmla="*/ 2147483647 h 18"/>
              <a:gd name="T12" fmla="*/ 2147483647 w 38"/>
              <a:gd name="T13" fmla="*/ 0 h 18"/>
              <a:gd name="T14" fmla="*/ 2147483647 w 38"/>
              <a:gd name="T15" fmla="*/ 2147483647 h 18"/>
              <a:gd name="T16" fmla="*/ 2147483647 w 38"/>
              <a:gd name="T17" fmla="*/ 2147483647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8"/>
              <a:gd name="T41" fmla="*/ 38 w 3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8">
                <a:moveTo>
                  <a:pt x="8" y="18"/>
                </a:moveTo>
                <a:lnTo>
                  <a:pt x="4" y="16"/>
                </a:lnTo>
                <a:lnTo>
                  <a:pt x="0" y="12"/>
                </a:lnTo>
                <a:lnTo>
                  <a:pt x="0" y="8"/>
                </a:lnTo>
                <a:lnTo>
                  <a:pt x="3" y="3"/>
                </a:lnTo>
                <a:lnTo>
                  <a:pt x="8" y="1"/>
                </a:lnTo>
                <a:lnTo>
                  <a:pt x="30" y="0"/>
                </a:lnTo>
                <a:lnTo>
                  <a:pt x="34" y="1"/>
                </a:lnTo>
                <a:lnTo>
                  <a:pt x="38" y="6"/>
                </a:lnTo>
                <a:lnTo>
                  <a:pt x="38" y="10"/>
                </a:lnTo>
                <a:lnTo>
                  <a:pt x="35" y="15"/>
                </a:lnTo>
                <a:lnTo>
                  <a:pt x="30"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1" name="Freeform 497"/>
          <p:cNvSpPr>
            <a:spLocks/>
          </p:cNvSpPr>
          <p:nvPr/>
        </p:nvSpPr>
        <p:spPr bwMode="auto">
          <a:xfrm>
            <a:off x="3170238" y="445928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5"/>
                </a:lnTo>
                <a:lnTo>
                  <a:pt x="0" y="11"/>
                </a:lnTo>
                <a:lnTo>
                  <a:pt x="0" y="6"/>
                </a:lnTo>
                <a:lnTo>
                  <a:pt x="2" y="1"/>
                </a:lnTo>
                <a:lnTo>
                  <a:pt x="8" y="0"/>
                </a:lnTo>
                <a:lnTo>
                  <a:pt x="12" y="0"/>
                </a:lnTo>
                <a:lnTo>
                  <a:pt x="17" y="1"/>
                </a:lnTo>
                <a:lnTo>
                  <a:pt x="20" y="6"/>
                </a:lnTo>
                <a:lnTo>
                  <a:pt x="20" y="11"/>
                </a:lnTo>
                <a:lnTo>
                  <a:pt x="17"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2" name="Freeform 498"/>
          <p:cNvSpPr>
            <a:spLocks/>
          </p:cNvSpPr>
          <p:nvPr/>
        </p:nvSpPr>
        <p:spPr bwMode="auto">
          <a:xfrm>
            <a:off x="3176588" y="4457700"/>
            <a:ext cx="47625" cy="26988"/>
          </a:xfrm>
          <a:custGeom>
            <a:avLst/>
            <a:gdLst>
              <a:gd name="T0" fmla="*/ 2147483647 w 30"/>
              <a:gd name="T1" fmla="*/ 2147483647 h 17"/>
              <a:gd name="T2" fmla="*/ 2147483647 w 30"/>
              <a:gd name="T3" fmla="*/ 2147483647 h 17"/>
              <a:gd name="T4" fmla="*/ 2147483647 w 30"/>
              <a:gd name="T5" fmla="*/ 2147483647 h 17"/>
              <a:gd name="T6" fmla="*/ 0 w 30"/>
              <a:gd name="T7" fmla="*/ 2147483647 h 17"/>
              <a:gd name="T8" fmla="*/ 2147483647 w 30"/>
              <a:gd name="T9" fmla="*/ 2147483647 h 17"/>
              <a:gd name="T10" fmla="*/ 2147483647 w 30"/>
              <a:gd name="T11" fmla="*/ 2147483647 h 17"/>
              <a:gd name="T12" fmla="*/ 2147483647 w 30"/>
              <a:gd name="T13" fmla="*/ 0 h 17"/>
              <a:gd name="T14" fmla="*/ 2147483647 w 30"/>
              <a:gd name="T15" fmla="*/ 2147483647 h 17"/>
              <a:gd name="T16" fmla="*/ 2147483647 w 30"/>
              <a:gd name="T17" fmla="*/ 2147483647 h 17"/>
              <a:gd name="T18" fmla="*/ 2147483647 w 30"/>
              <a:gd name="T19" fmla="*/ 2147483647 h 17"/>
              <a:gd name="T20" fmla="*/ 2147483647 w 30"/>
              <a:gd name="T21" fmla="*/ 2147483647 h 17"/>
              <a:gd name="T22" fmla="*/ 2147483647 w 30"/>
              <a:gd name="T23" fmla="*/ 2147483647 h 17"/>
              <a:gd name="T24" fmla="*/ 2147483647 w 3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
              <a:gd name="T41" fmla="*/ 30 w 3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
                <a:moveTo>
                  <a:pt x="9" y="17"/>
                </a:moveTo>
                <a:lnTo>
                  <a:pt x="4" y="16"/>
                </a:lnTo>
                <a:lnTo>
                  <a:pt x="1" y="12"/>
                </a:lnTo>
                <a:lnTo>
                  <a:pt x="0" y="8"/>
                </a:lnTo>
                <a:lnTo>
                  <a:pt x="2" y="4"/>
                </a:lnTo>
                <a:lnTo>
                  <a:pt x="6" y="1"/>
                </a:lnTo>
                <a:lnTo>
                  <a:pt x="20" y="0"/>
                </a:lnTo>
                <a:lnTo>
                  <a:pt x="25" y="1"/>
                </a:lnTo>
                <a:lnTo>
                  <a:pt x="28" y="5"/>
                </a:lnTo>
                <a:lnTo>
                  <a:pt x="30" y="9"/>
                </a:lnTo>
                <a:lnTo>
                  <a:pt x="27" y="13"/>
                </a:lnTo>
                <a:lnTo>
                  <a:pt x="23"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3" name="Freeform 499"/>
          <p:cNvSpPr>
            <a:spLocks/>
          </p:cNvSpPr>
          <p:nvPr/>
        </p:nvSpPr>
        <p:spPr bwMode="auto">
          <a:xfrm>
            <a:off x="3197225" y="4457700"/>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4" name="Freeform 500"/>
          <p:cNvSpPr>
            <a:spLocks/>
          </p:cNvSpPr>
          <p:nvPr/>
        </p:nvSpPr>
        <p:spPr bwMode="auto">
          <a:xfrm>
            <a:off x="3203575" y="4454525"/>
            <a:ext cx="33338" cy="28575"/>
          </a:xfrm>
          <a:custGeom>
            <a:avLst/>
            <a:gdLst>
              <a:gd name="T0" fmla="*/ 2147483647 w 21"/>
              <a:gd name="T1" fmla="*/ 2147483647 h 18"/>
              <a:gd name="T2" fmla="*/ 2147483647 w 21"/>
              <a:gd name="T3" fmla="*/ 2147483647 h 18"/>
              <a:gd name="T4" fmla="*/ 2147483647 w 21"/>
              <a:gd name="T5" fmla="*/ 2147483647 h 18"/>
              <a:gd name="T6" fmla="*/ 0 w 21"/>
              <a:gd name="T7" fmla="*/ 2147483647 h 18"/>
              <a:gd name="T8" fmla="*/ 2147483647 w 21"/>
              <a:gd name="T9" fmla="*/ 2147483647 h 18"/>
              <a:gd name="T10" fmla="*/ 2147483647 w 21"/>
              <a:gd name="T11" fmla="*/ 2147483647 h 18"/>
              <a:gd name="T12" fmla="*/ 2147483647 w 21"/>
              <a:gd name="T13" fmla="*/ 0 h 18"/>
              <a:gd name="T14" fmla="*/ 2147483647 w 21"/>
              <a:gd name="T15" fmla="*/ 0 h 18"/>
              <a:gd name="T16" fmla="*/ 2147483647 w 21"/>
              <a:gd name="T17" fmla="*/ 2147483647 h 18"/>
              <a:gd name="T18" fmla="*/ 2147483647 w 21"/>
              <a:gd name="T19" fmla="*/ 2147483647 h 18"/>
              <a:gd name="T20" fmla="*/ 2147483647 w 21"/>
              <a:gd name="T21" fmla="*/ 2147483647 h 18"/>
              <a:gd name="T22" fmla="*/ 2147483647 w 21"/>
              <a:gd name="T23" fmla="*/ 2147483647 h 18"/>
              <a:gd name="T24" fmla="*/ 2147483647 w 21"/>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11" y="18"/>
                </a:moveTo>
                <a:lnTo>
                  <a:pt x="6" y="18"/>
                </a:lnTo>
                <a:lnTo>
                  <a:pt x="2" y="15"/>
                </a:lnTo>
                <a:lnTo>
                  <a:pt x="0" y="10"/>
                </a:lnTo>
                <a:lnTo>
                  <a:pt x="2" y="6"/>
                </a:lnTo>
                <a:lnTo>
                  <a:pt x="6" y="2"/>
                </a:lnTo>
                <a:lnTo>
                  <a:pt x="10" y="0"/>
                </a:lnTo>
                <a:lnTo>
                  <a:pt x="15" y="0"/>
                </a:lnTo>
                <a:lnTo>
                  <a:pt x="19" y="3"/>
                </a:lnTo>
                <a:lnTo>
                  <a:pt x="21" y="9"/>
                </a:lnTo>
                <a:lnTo>
                  <a:pt x="19" y="13"/>
                </a:lnTo>
                <a:lnTo>
                  <a:pt x="15" y="17"/>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5" name="Freeform 501"/>
          <p:cNvSpPr>
            <a:spLocks/>
          </p:cNvSpPr>
          <p:nvPr/>
        </p:nvSpPr>
        <p:spPr bwMode="auto">
          <a:xfrm>
            <a:off x="3209925" y="4452938"/>
            <a:ext cx="46038" cy="28575"/>
          </a:xfrm>
          <a:custGeom>
            <a:avLst/>
            <a:gdLst>
              <a:gd name="T0" fmla="*/ 2147483647 w 29"/>
              <a:gd name="T1" fmla="*/ 2147483647 h 18"/>
              <a:gd name="T2" fmla="*/ 2147483647 w 29"/>
              <a:gd name="T3" fmla="*/ 2147483647 h 18"/>
              <a:gd name="T4" fmla="*/ 2147483647 w 29"/>
              <a:gd name="T5" fmla="*/ 2147483647 h 18"/>
              <a:gd name="T6" fmla="*/ 0 w 29"/>
              <a:gd name="T7" fmla="*/ 2147483647 h 18"/>
              <a:gd name="T8" fmla="*/ 2147483647 w 29"/>
              <a:gd name="T9" fmla="*/ 2147483647 h 18"/>
              <a:gd name="T10" fmla="*/ 2147483647 w 29"/>
              <a:gd name="T11" fmla="*/ 2147483647 h 18"/>
              <a:gd name="T12" fmla="*/ 2147483647 w 29"/>
              <a:gd name="T13" fmla="*/ 0 h 18"/>
              <a:gd name="T14" fmla="*/ 2147483647 w 29"/>
              <a:gd name="T15" fmla="*/ 2147483647 h 18"/>
              <a:gd name="T16" fmla="*/ 2147483647 w 29"/>
              <a:gd name="T17" fmla="*/ 2147483647 h 18"/>
              <a:gd name="T18" fmla="*/ 2147483647 w 29"/>
              <a:gd name="T19" fmla="*/ 2147483647 h 18"/>
              <a:gd name="T20" fmla="*/ 2147483647 w 29"/>
              <a:gd name="T21" fmla="*/ 2147483647 h 18"/>
              <a:gd name="T22" fmla="*/ 2147483647 w 29"/>
              <a:gd name="T23" fmla="*/ 2147483647 h 18"/>
              <a:gd name="T24" fmla="*/ 2147483647 w 2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2" y="12"/>
                </a:lnTo>
                <a:lnTo>
                  <a:pt x="0" y="8"/>
                </a:lnTo>
                <a:lnTo>
                  <a:pt x="3" y="4"/>
                </a:lnTo>
                <a:lnTo>
                  <a:pt x="7" y="1"/>
                </a:lnTo>
                <a:lnTo>
                  <a:pt x="19" y="0"/>
                </a:lnTo>
                <a:lnTo>
                  <a:pt x="25" y="1"/>
                </a:lnTo>
                <a:lnTo>
                  <a:pt x="28"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6" name="Freeform 502"/>
          <p:cNvSpPr>
            <a:spLocks/>
          </p:cNvSpPr>
          <p:nvPr/>
        </p:nvSpPr>
        <p:spPr bwMode="auto">
          <a:xfrm>
            <a:off x="3230563" y="4451350"/>
            <a:ext cx="57150" cy="26988"/>
          </a:xfrm>
          <a:custGeom>
            <a:avLst/>
            <a:gdLst>
              <a:gd name="T0" fmla="*/ 2147483647 w 36"/>
              <a:gd name="T1" fmla="*/ 2147483647 h 17"/>
              <a:gd name="T2" fmla="*/ 2147483647 w 36"/>
              <a:gd name="T3" fmla="*/ 2147483647 h 17"/>
              <a:gd name="T4" fmla="*/ 0 w 36"/>
              <a:gd name="T5" fmla="*/ 2147483647 h 17"/>
              <a:gd name="T6" fmla="*/ 0 w 36"/>
              <a:gd name="T7" fmla="*/ 2147483647 h 17"/>
              <a:gd name="T8" fmla="*/ 2147483647 w 36"/>
              <a:gd name="T9" fmla="*/ 2147483647 h 17"/>
              <a:gd name="T10" fmla="*/ 2147483647 w 36"/>
              <a:gd name="T11" fmla="*/ 2147483647 h 17"/>
              <a:gd name="T12" fmla="*/ 2147483647 w 36"/>
              <a:gd name="T13" fmla="*/ 0 h 17"/>
              <a:gd name="T14" fmla="*/ 2147483647 w 36"/>
              <a:gd name="T15" fmla="*/ 2147483647 h 17"/>
              <a:gd name="T16" fmla="*/ 2147483647 w 36"/>
              <a:gd name="T17" fmla="*/ 2147483647 h 17"/>
              <a:gd name="T18" fmla="*/ 2147483647 w 36"/>
              <a:gd name="T19" fmla="*/ 2147483647 h 17"/>
              <a:gd name="T20" fmla="*/ 2147483647 w 36"/>
              <a:gd name="T21" fmla="*/ 2147483647 h 17"/>
              <a:gd name="T22" fmla="*/ 2147483647 w 36"/>
              <a:gd name="T23" fmla="*/ 2147483647 h 17"/>
              <a:gd name="T24" fmla="*/ 2147483647 w 36"/>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7"/>
              <a:gd name="T41" fmla="*/ 36 w 3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7">
                <a:moveTo>
                  <a:pt x="8" y="17"/>
                </a:moveTo>
                <a:lnTo>
                  <a:pt x="4" y="16"/>
                </a:lnTo>
                <a:lnTo>
                  <a:pt x="0" y="12"/>
                </a:lnTo>
                <a:lnTo>
                  <a:pt x="0" y="8"/>
                </a:lnTo>
                <a:lnTo>
                  <a:pt x="2" y="2"/>
                </a:lnTo>
                <a:lnTo>
                  <a:pt x="8" y="1"/>
                </a:lnTo>
                <a:lnTo>
                  <a:pt x="28" y="0"/>
                </a:lnTo>
                <a:lnTo>
                  <a:pt x="32" y="1"/>
                </a:lnTo>
                <a:lnTo>
                  <a:pt x="36" y="5"/>
                </a:lnTo>
                <a:lnTo>
                  <a:pt x="36" y="9"/>
                </a:lnTo>
                <a:lnTo>
                  <a:pt x="34" y="15"/>
                </a:lnTo>
                <a:lnTo>
                  <a:pt x="28"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7" name="Freeform 503"/>
          <p:cNvSpPr>
            <a:spLocks/>
          </p:cNvSpPr>
          <p:nvPr/>
        </p:nvSpPr>
        <p:spPr bwMode="auto">
          <a:xfrm>
            <a:off x="3262313" y="4445000"/>
            <a:ext cx="84137" cy="31750"/>
          </a:xfrm>
          <a:custGeom>
            <a:avLst/>
            <a:gdLst>
              <a:gd name="T0" fmla="*/ 2147483647 w 53"/>
              <a:gd name="T1" fmla="*/ 2147483647 h 20"/>
              <a:gd name="T2" fmla="*/ 2147483647 w 53"/>
              <a:gd name="T3" fmla="*/ 2147483647 h 20"/>
              <a:gd name="T4" fmla="*/ 2147483647 w 53"/>
              <a:gd name="T5" fmla="*/ 2147483647 h 20"/>
              <a:gd name="T6" fmla="*/ 0 w 53"/>
              <a:gd name="T7" fmla="*/ 2147483647 h 20"/>
              <a:gd name="T8" fmla="*/ 2147483647 w 53"/>
              <a:gd name="T9" fmla="*/ 2147483647 h 20"/>
              <a:gd name="T10" fmla="*/ 2147483647 w 53"/>
              <a:gd name="T11" fmla="*/ 2147483647 h 20"/>
              <a:gd name="T12" fmla="*/ 2147483647 w 53"/>
              <a:gd name="T13" fmla="*/ 0 h 20"/>
              <a:gd name="T14" fmla="*/ 2147483647 w 53"/>
              <a:gd name="T15" fmla="*/ 2147483647 h 20"/>
              <a:gd name="T16" fmla="*/ 2147483647 w 53"/>
              <a:gd name="T17" fmla="*/ 2147483647 h 20"/>
              <a:gd name="T18" fmla="*/ 2147483647 w 53"/>
              <a:gd name="T19" fmla="*/ 2147483647 h 20"/>
              <a:gd name="T20" fmla="*/ 2147483647 w 53"/>
              <a:gd name="T21" fmla="*/ 2147483647 h 20"/>
              <a:gd name="T22" fmla="*/ 2147483647 w 53"/>
              <a:gd name="T23" fmla="*/ 2147483647 h 20"/>
              <a:gd name="T24" fmla="*/ 2147483647 w 53"/>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20"/>
              <a:gd name="T41" fmla="*/ 53 w 5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20">
                <a:moveTo>
                  <a:pt x="9" y="20"/>
                </a:moveTo>
                <a:lnTo>
                  <a:pt x="4" y="19"/>
                </a:lnTo>
                <a:lnTo>
                  <a:pt x="1" y="15"/>
                </a:lnTo>
                <a:lnTo>
                  <a:pt x="0" y="10"/>
                </a:lnTo>
                <a:lnTo>
                  <a:pt x="3" y="6"/>
                </a:lnTo>
                <a:lnTo>
                  <a:pt x="7" y="4"/>
                </a:lnTo>
                <a:lnTo>
                  <a:pt x="43" y="0"/>
                </a:lnTo>
                <a:lnTo>
                  <a:pt x="49" y="1"/>
                </a:lnTo>
                <a:lnTo>
                  <a:pt x="52" y="5"/>
                </a:lnTo>
                <a:lnTo>
                  <a:pt x="53" y="9"/>
                </a:lnTo>
                <a:lnTo>
                  <a:pt x="50" y="13"/>
                </a:lnTo>
                <a:lnTo>
                  <a:pt x="46"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8" name="Freeform 504"/>
          <p:cNvSpPr>
            <a:spLocks/>
          </p:cNvSpPr>
          <p:nvPr/>
        </p:nvSpPr>
        <p:spPr bwMode="auto">
          <a:xfrm>
            <a:off x="3321050" y="4441825"/>
            <a:ext cx="63500" cy="28575"/>
          </a:xfrm>
          <a:custGeom>
            <a:avLst/>
            <a:gdLst>
              <a:gd name="T0" fmla="*/ 2147483647 w 40"/>
              <a:gd name="T1" fmla="*/ 2147483647 h 18"/>
              <a:gd name="T2" fmla="*/ 2147483647 w 40"/>
              <a:gd name="T3" fmla="*/ 2147483647 h 18"/>
              <a:gd name="T4" fmla="*/ 0 w 40"/>
              <a:gd name="T5" fmla="*/ 2147483647 h 18"/>
              <a:gd name="T6" fmla="*/ 0 w 40"/>
              <a:gd name="T7" fmla="*/ 2147483647 h 18"/>
              <a:gd name="T8" fmla="*/ 2147483647 w 40"/>
              <a:gd name="T9" fmla="*/ 2147483647 h 18"/>
              <a:gd name="T10" fmla="*/ 2147483647 w 40"/>
              <a:gd name="T11" fmla="*/ 2147483647 h 18"/>
              <a:gd name="T12" fmla="*/ 2147483647 w 40"/>
              <a:gd name="T13" fmla="*/ 0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2147483647 w 4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8"/>
              <a:gd name="T41" fmla="*/ 40 w 4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8">
                <a:moveTo>
                  <a:pt x="8" y="18"/>
                </a:moveTo>
                <a:lnTo>
                  <a:pt x="4" y="17"/>
                </a:lnTo>
                <a:lnTo>
                  <a:pt x="0" y="12"/>
                </a:lnTo>
                <a:lnTo>
                  <a:pt x="0" y="7"/>
                </a:lnTo>
                <a:lnTo>
                  <a:pt x="2" y="3"/>
                </a:lnTo>
                <a:lnTo>
                  <a:pt x="8" y="2"/>
                </a:lnTo>
                <a:lnTo>
                  <a:pt x="32" y="0"/>
                </a:lnTo>
                <a:lnTo>
                  <a:pt x="36" y="2"/>
                </a:lnTo>
                <a:lnTo>
                  <a:pt x="40" y="6"/>
                </a:lnTo>
                <a:lnTo>
                  <a:pt x="40" y="11"/>
                </a:lnTo>
                <a:lnTo>
                  <a:pt x="38" y="15"/>
                </a:lnTo>
                <a:lnTo>
                  <a:pt x="32"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9" name="Freeform 505"/>
          <p:cNvSpPr>
            <a:spLocks/>
          </p:cNvSpPr>
          <p:nvPr/>
        </p:nvSpPr>
        <p:spPr bwMode="auto">
          <a:xfrm>
            <a:off x="3359150" y="4440238"/>
            <a:ext cx="52388" cy="28575"/>
          </a:xfrm>
          <a:custGeom>
            <a:avLst/>
            <a:gdLst>
              <a:gd name="T0" fmla="*/ 2147483647 w 33"/>
              <a:gd name="T1" fmla="*/ 2147483647 h 18"/>
              <a:gd name="T2" fmla="*/ 2147483647 w 33"/>
              <a:gd name="T3" fmla="*/ 2147483647 h 18"/>
              <a:gd name="T4" fmla="*/ 0 w 33"/>
              <a:gd name="T5" fmla="*/ 2147483647 h 18"/>
              <a:gd name="T6" fmla="*/ 0 w 33"/>
              <a:gd name="T7" fmla="*/ 2147483647 h 18"/>
              <a:gd name="T8" fmla="*/ 2147483647 w 33"/>
              <a:gd name="T9" fmla="*/ 2147483647 h 18"/>
              <a:gd name="T10" fmla="*/ 2147483647 w 33"/>
              <a:gd name="T11" fmla="*/ 2147483647 h 18"/>
              <a:gd name="T12" fmla="*/ 2147483647 w 33"/>
              <a:gd name="T13" fmla="*/ 0 h 18"/>
              <a:gd name="T14" fmla="*/ 2147483647 w 33"/>
              <a:gd name="T15" fmla="*/ 2147483647 h 18"/>
              <a:gd name="T16" fmla="*/ 2147483647 w 33"/>
              <a:gd name="T17" fmla="*/ 2147483647 h 18"/>
              <a:gd name="T18" fmla="*/ 2147483647 w 33"/>
              <a:gd name="T19" fmla="*/ 2147483647 h 18"/>
              <a:gd name="T20" fmla="*/ 2147483647 w 33"/>
              <a:gd name="T21" fmla="*/ 2147483647 h 18"/>
              <a:gd name="T22" fmla="*/ 2147483647 w 33"/>
              <a:gd name="T23" fmla="*/ 2147483647 h 18"/>
              <a:gd name="T24" fmla="*/ 2147483647 w 33"/>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8"/>
              <a:gd name="T41" fmla="*/ 33 w 3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8">
                <a:moveTo>
                  <a:pt x="8" y="18"/>
                </a:moveTo>
                <a:lnTo>
                  <a:pt x="4" y="16"/>
                </a:lnTo>
                <a:lnTo>
                  <a:pt x="0" y="12"/>
                </a:lnTo>
                <a:lnTo>
                  <a:pt x="0" y="8"/>
                </a:lnTo>
                <a:lnTo>
                  <a:pt x="3" y="3"/>
                </a:lnTo>
                <a:lnTo>
                  <a:pt x="8" y="1"/>
                </a:lnTo>
                <a:lnTo>
                  <a:pt x="25" y="0"/>
                </a:lnTo>
                <a:lnTo>
                  <a:pt x="29" y="1"/>
                </a:lnTo>
                <a:lnTo>
                  <a:pt x="33" y="5"/>
                </a:lnTo>
                <a:lnTo>
                  <a:pt x="33" y="9"/>
                </a:lnTo>
                <a:lnTo>
                  <a:pt x="30" y="15"/>
                </a:lnTo>
                <a:lnTo>
                  <a:pt x="25" y="16"/>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0" name="Freeform 506"/>
          <p:cNvSpPr>
            <a:spLocks/>
          </p:cNvSpPr>
          <p:nvPr/>
        </p:nvSpPr>
        <p:spPr bwMode="auto">
          <a:xfrm>
            <a:off x="3384550" y="4435475"/>
            <a:ext cx="66675" cy="30163"/>
          </a:xfrm>
          <a:custGeom>
            <a:avLst/>
            <a:gdLst>
              <a:gd name="T0" fmla="*/ 2147483647 w 42"/>
              <a:gd name="T1" fmla="*/ 2147483647 h 19"/>
              <a:gd name="T2" fmla="*/ 2147483647 w 42"/>
              <a:gd name="T3" fmla="*/ 2147483647 h 19"/>
              <a:gd name="T4" fmla="*/ 2147483647 w 42"/>
              <a:gd name="T5" fmla="*/ 2147483647 h 19"/>
              <a:gd name="T6" fmla="*/ 0 w 42"/>
              <a:gd name="T7" fmla="*/ 2147483647 h 19"/>
              <a:gd name="T8" fmla="*/ 2147483647 w 42"/>
              <a:gd name="T9" fmla="*/ 2147483647 h 19"/>
              <a:gd name="T10" fmla="*/ 2147483647 w 42"/>
              <a:gd name="T11" fmla="*/ 2147483647 h 19"/>
              <a:gd name="T12" fmla="*/ 2147483647 w 42"/>
              <a:gd name="T13" fmla="*/ 0 h 19"/>
              <a:gd name="T14" fmla="*/ 2147483647 w 42"/>
              <a:gd name="T15" fmla="*/ 2147483647 h 19"/>
              <a:gd name="T16" fmla="*/ 2147483647 w 42"/>
              <a:gd name="T17" fmla="*/ 2147483647 h 19"/>
              <a:gd name="T18" fmla="*/ 2147483647 w 42"/>
              <a:gd name="T19" fmla="*/ 2147483647 h 19"/>
              <a:gd name="T20" fmla="*/ 2147483647 w 42"/>
              <a:gd name="T21" fmla="*/ 2147483647 h 19"/>
              <a:gd name="T22" fmla="*/ 2147483647 w 42"/>
              <a:gd name="T23" fmla="*/ 2147483647 h 19"/>
              <a:gd name="T24" fmla="*/ 2147483647 w 4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9"/>
              <a:gd name="T41" fmla="*/ 42 w 4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9">
                <a:moveTo>
                  <a:pt x="10" y="19"/>
                </a:moveTo>
                <a:lnTo>
                  <a:pt x="4" y="18"/>
                </a:lnTo>
                <a:lnTo>
                  <a:pt x="2" y="14"/>
                </a:lnTo>
                <a:lnTo>
                  <a:pt x="0" y="10"/>
                </a:lnTo>
                <a:lnTo>
                  <a:pt x="3" y="6"/>
                </a:lnTo>
                <a:lnTo>
                  <a:pt x="7" y="3"/>
                </a:lnTo>
                <a:lnTo>
                  <a:pt x="33" y="0"/>
                </a:lnTo>
                <a:lnTo>
                  <a:pt x="38" y="2"/>
                </a:lnTo>
                <a:lnTo>
                  <a:pt x="41" y="6"/>
                </a:lnTo>
                <a:lnTo>
                  <a:pt x="42" y="10"/>
                </a:lnTo>
                <a:lnTo>
                  <a:pt x="40" y="14"/>
                </a:lnTo>
                <a:lnTo>
                  <a:pt x="36"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1" name="Freeform 507"/>
          <p:cNvSpPr>
            <a:spLocks/>
          </p:cNvSpPr>
          <p:nvPr/>
        </p:nvSpPr>
        <p:spPr bwMode="auto">
          <a:xfrm>
            <a:off x="3425825" y="44354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6"/>
                </a:lnTo>
                <a:lnTo>
                  <a:pt x="3" y="2"/>
                </a:lnTo>
                <a:lnTo>
                  <a:pt x="8" y="0"/>
                </a:lnTo>
                <a:lnTo>
                  <a:pt x="11" y="0"/>
                </a:lnTo>
                <a:lnTo>
                  <a:pt x="16" y="2"/>
                </a:lnTo>
                <a:lnTo>
                  <a:pt x="19" y="6"/>
                </a:lnTo>
                <a:lnTo>
                  <a:pt x="19" y="11"/>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2" name="Freeform 508"/>
          <p:cNvSpPr>
            <a:spLocks/>
          </p:cNvSpPr>
          <p:nvPr/>
        </p:nvSpPr>
        <p:spPr bwMode="auto">
          <a:xfrm>
            <a:off x="3430588" y="4433888"/>
            <a:ext cx="31750" cy="26987"/>
          </a:xfrm>
          <a:custGeom>
            <a:avLst/>
            <a:gdLst>
              <a:gd name="T0" fmla="*/ 2147483647 w 20"/>
              <a:gd name="T1" fmla="*/ 2147483647 h 17"/>
              <a:gd name="T2" fmla="*/ 2147483647 w 20"/>
              <a:gd name="T3" fmla="*/ 2147483647 h 17"/>
              <a:gd name="T4" fmla="*/ 2147483647 w 20"/>
              <a:gd name="T5" fmla="*/ 2147483647 h 17"/>
              <a:gd name="T6" fmla="*/ 0 w 20"/>
              <a:gd name="T7" fmla="*/ 2147483647 h 17"/>
              <a:gd name="T8" fmla="*/ 2147483647 w 20"/>
              <a:gd name="T9" fmla="*/ 2147483647 h 17"/>
              <a:gd name="T10" fmla="*/ 2147483647 w 20"/>
              <a:gd name="T11" fmla="*/ 2147483647 h 17"/>
              <a:gd name="T12" fmla="*/ 2147483647 w 20"/>
              <a:gd name="T13" fmla="*/ 0 h 17"/>
              <a:gd name="T14" fmla="*/ 2147483647 w 20"/>
              <a:gd name="T15" fmla="*/ 0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1" y="17"/>
                </a:moveTo>
                <a:lnTo>
                  <a:pt x="5" y="17"/>
                </a:lnTo>
                <a:lnTo>
                  <a:pt x="1" y="15"/>
                </a:lnTo>
                <a:lnTo>
                  <a:pt x="0" y="9"/>
                </a:lnTo>
                <a:lnTo>
                  <a:pt x="1" y="5"/>
                </a:lnTo>
                <a:lnTo>
                  <a:pt x="5" y="1"/>
                </a:lnTo>
                <a:lnTo>
                  <a:pt x="9" y="0"/>
                </a:lnTo>
                <a:lnTo>
                  <a:pt x="15" y="0"/>
                </a:lnTo>
                <a:lnTo>
                  <a:pt x="19" y="3"/>
                </a:lnTo>
                <a:lnTo>
                  <a:pt x="20" y="8"/>
                </a:lnTo>
                <a:lnTo>
                  <a:pt x="19" y="12"/>
                </a:lnTo>
                <a:lnTo>
                  <a:pt x="15" y="16"/>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3" name="Freeform 509"/>
          <p:cNvSpPr>
            <a:spLocks/>
          </p:cNvSpPr>
          <p:nvPr/>
        </p:nvSpPr>
        <p:spPr bwMode="auto">
          <a:xfrm>
            <a:off x="3436938" y="4433888"/>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5"/>
                </a:lnTo>
                <a:lnTo>
                  <a:pt x="3" y="1"/>
                </a:lnTo>
                <a:lnTo>
                  <a:pt x="8" y="0"/>
                </a:lnTo>
                <a:lnTo>
                  <a:pt x="14" y="0"/>
                </a:lnTo>
                <a:lnTo>
                  <a:pt x="19" y="1"/>
                </a:lnTo>
                <a:lnTo>
                  <a:pt x="22" y="5"/>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4" name="Freeform 510"/>
          <p:cNvSpPr>
            <a:spLocks/>
          </p:cNvSpPr>
          <p:nvPr/>
        </p:nvSpPr>
        <p:spPr bwMode="auto">
          <a:xfrm>
            <a:off x="3444875" y="4429125"/>
            <a:ext cx="57150" cy="30163"/>
          </a:xfrm>
          <a:custGeom>
            <a:avLst/>
            <a:gdLst>
              <a:gd name="T0" fmla="*/ 2147483647 w 36"/>
              <a:gd name="T1" fmla="*/ 2147483647 h 19"/>
              <a:gd name="T2" fmla="*/ 2147483647 w 36"/>
              <a:gd name="T3" fmla="*/ 2147483647 h 19"/>
              <a:gd name="T4" fmla="*/ 2147483647 w 36"/>
              <a:gd name="T5" fmla="*/ 2147483647 h 19"/>
              <a:gd name="T6" fmla="*/ 0 w 36"/>
              <a:gd name="T7" fmla="*/ 2147483647 h 19"/>
              <a:gd name="T8" fmla="*/ 2147483647 w 36"/>
              <a:gd name="T9" fmla="*/ 2147483647 h 19"/>
              <a:gd name="T10" fmla="*/ 2147483647 w 36"/>
              <a:gd name="T11" fmla="*/ 2147483647 h 19"/>
              <a:gd name="T12" fmla="*/ 2147483647 w 36"/>
              <a:gd name="T13" fmla="*/ 0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10" y="19"/>
                </a:moveTo>
                <a:lnTo>
                  <a:pt x="4" y="18"/>
                </a:lnTo>
                <a:lnTo>
                  <a:pt x="2" y="15"/>
                </a:lnTo>
                <a:lnTo>
                  <a:pt x="0" y="10"/>
                </a:lnTo>
                <a:lnTo>
                  <a:pt x="3" y="6"/>
                </a:lnTo>
                <a:lnTo>
                  <a:pt x="7" y="3"/>
                </a:lnTo>
                <a:lnTo>
                  <a:pt x="26" y="0"/>
                </a:lnTo>
                <a:lnTo>
                  <a:pt x="32" y="1"/>
                </a:lnTo>
                <a:lnTo>
                  <a:pt x="34" y="4"/>
                </a:lnTo>
                <a:lnTo>
                  <a:pt x="36" y="10"/>
                </a:lnTo>
                <a:lnTo>
                  <a:pt x="33" y="14"/>
                </a:lnTo>
                <a:lnTo>
                  <a:pt x="29" y="16"/>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5" name="Freeform 511"/>
          <p:cNvSpPr>
            <a:spLocks/>
          </p:cNvSpPr>
          <p:nvPr/>
        </p:nvSpPr>
        <p:spPr bwMode="auto">
          <a:xfrm>
            <a:off x="3475038" y="4427538"/>
            <a:ext cx="53975" cy="26987"/>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9" y="17"/>
                </a:moveTo>
                <a:lnTo>
                  <a:pt x="4" y="16"/>
                </a:lnTo>
                <a:lnTo>
                  <a:pt x="0" y="12"/>
                </a:lnTo>
                <a:lnTo>
                  <a:pt x="0" y="8"/>
                </a:lnTo>
                <a:lnTo>
                  <a:pt x="3" y="2"/>
                </a:lnTo>
                <a:lnTo>
                  <a:pt x="9" y="1"/>
                </a:lnTo>
                <a:lnTo>
                  <a:pt x="26" y="0"/>
                </a:lnTo>
                <a:lnTo>
                  <a:pt x="30" y="1"/>
                </a:lnTo>
                <a:lnTo>
                  <a:pt x="34" y="5"/>
                </a:lnTo>
                <a:lnTo>
                  <a:pt x="34" y="9"/>
                </a:lnTo>
                <a:lnTo>
                  <a:pt x="32" y="15"/>
                </a:lnTo>
                <a:lnTo>
                  <a:pt x="26" y="16"/>
                </a:lnTo>
                <a:lnTo>
                  <a:pt x="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6" name="Freeform 512"/>
          <p:cNvSpPr>
            <a:spLocks/>
          </p:cNvSpPr>
          <p:nvPr/>
        </p:nvSpPr>
        <p:spPr bwMode="auto">
          <a:xfrm>
            <a:off x="3503613" y="442753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3" y="15"/>
                </a:lnTo>
                <a:lnTo>
                  <a:pt x="0" y="11"/>
                </a:lnTo>
                <a:lnTo>
                  <a:pt x="0" y="5"/>
                </a:lnTo>
                <a:lnTo>
                  <a:pt x="3" y="1"/>
                </a:lnTo>
                <a:lnTo>
                  <a:pt x="8" y="0"/>
                </a:lnTo>
                <a:lnTo>
                  <a:pt x="12" y="0"/>
                </a:lnTo>
                <a:lnTo>
                  <a:pt x="18" y="1"/>
                </a:lnTo>
                <a:lnTo>
                  <a:pt x="20" y="5"/>
                </a:lnTo>
                <a:lnTo>
                  <a:pt x="20"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7" name="Freeform 513"/>
          <p:cNvSpPr>
            <a:spLocks/>
          </p:cNvSpPr>
          <p:nvPr/>
        </p:nvSpPr>
        <p:spPr bwMode="auto">
          <a:xfrm>
            <a:off x="3509963" y="4424363"/>
            <a:ext cx="47625" cy="28575"/>
          </a:xfrm>
          <a:custGeom>
            <a:avLst/>
            <a:gdLst>
              <a:gd name="T0" fmla="*/ 2147483647 w 30"/>
              <a:gd name="T1" fmla="*/ 2147483647 h 18"/>
              <a:gd name="T2" fmla="*/ 2147483647 w 30"/>
              <a:gd name="T3" fmla="*/ 2147483647 h 18"/>
              <a:gd name="T4" fmla="*/ 2147483647 w 30"/>
              <a:gd name="T5" fmla="*/ 2147483647 h 18"/>
              <a:gd name="T6" fmla="*/ 0 w 30"/>
              <a:gd name="T7" fmla="*/ 2147483647 h 18"/>
              <a:gd name="T8" fmla="*/ 2147483647 w 30"/>
              <a:gd name="T9" fmla="*/ 2147483647 h 18"/>
              <a:gd name="T10" fmla="*/ 2147483647 w 30"/>
              <a:gd name="T11" fmla="*/ 2147483647 h 18"/>
              <a:gd name="T12" fmla="*/ 2147483647 w 30"/>
              <a:gd name="T13" fmla="*/ 0 h 18"/>
              <a:gd name="T14" fmla="*/ 2147483647 w 30"/>
              <a:gd name="T15" fmla="*/ 2147483647 h 18"/>
              <a:gd name="T16" fmla="*/ 2147483647 w 30"/>
              <a:gd name="T17" fmla="*/ 2147483647 h 18"/>
              <a:gd name="T18" fmla="*/ 2147483647 w 30"/>
              <a:gd name="T19" fmla="*/ 2147483647 h 18"/>
              <a:gd name="T20" fmla="*/ 2147483647 w 30"/>
              <a:gd name="T21" fmla="*/ 2147483647 h 18"/>
              <a:gd name="T22" fmla="*/ 2147483647 w 30"/>
              <a:gd name="T23" fmla="*/ 2147483647 h 18"/>
              <a:gd name="T24" fmla="*/ 2147483647 w 3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8"/>
              <a:gd name="T41" fmla="*/ 30 w 3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8">
                <a:moveTo>
                  <a:pt x="10" y="18"/>
                </a:moveTo>
                <a:lnTo>
                  <a:pt x="4" y="17"/>
                </a:lnTo>
                <a:lnTo>
                  <a:pt x="1" y="13"/>
                </a:lnTo>
                <a:lnTo>
                  <a:pt x="0" y="9"/>
                </a:lnTo>
                <a:lnTo>
                  <a:pt x="3" y="4"/>
                </a:lnTo>
                <a:lnTo>
                  <a:pt x="7" y="2"/>
                </a:lnTo>
                <a:lnTo>
                  <a:pt x="20" y="0"/>
                </a:lnTo>
                <a:lnTo>
                  <a:pt x="26" y="2"/>
                </a:lnTo>
                <a:lnTo>
                  <a:pt x="29" y="6"/>
                </a:lnTo>
                <a:lnTo>
                  <a:pt x="30" y="10"/>
                </a:lnTo>
                <a:lnTo>
                  <a:pt x="27" y="14"/>
                </a:lnTo>
                <a:lnTo>
                  <a:pt x="23" y="17"/>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8" name="Freeform 514"/>
          <p:cNvSpPr>
            <a:spLocks/>
          </p:cNvSpPr>
          <p:nvPr/>
        </p:nvSpPr>
        <p:spPr bwMode="auto">
          <a:xfrm>
            <a:off x="3532188" y="4422775"/>
            <a:ext cx="41275" cy="28575"/>
          </a:xfrm>
          <a:custGeom>
            <a:avLst/>
            <a:gdLst>
              <a:gd name="T0" fmla="*/ 2147483647 w 26"/>
              <a:gd name="T1" fmla="*/ 2147483647 h 18"/>
              <a:gd name="T2" fmla="*/ 2147483647 w 26"/>
              <a:gd name="T3" fmla="*/ 2147483647 h 18"/>
              <a:gd name="T4" fmla="*/ 2147483647 w 26"/>
              <a:gd name="T5" fmla="*/ 2147483647 h 18"/>
              <a:gd name="T6" fmla="*/ 0 w 26"/>
              <a:gd name="T7" fmla="*/ 2147483647 h 18"/>
              <a:gd name="T8" fmla="*/ 2147483647 w 26"/>
              <a:gd name="T9" fmla="*/ 2147483647 h 18"/>
              <a:gd name="T10" fmla="*/ 2147483647 w 26"/>
              <a:gd name="T11" fmla="*/ 2147483647 h 18"/>
              <a:gd name="T12" fmla="*/ 2147483647 w 26"/>
              <a:gd name="T13" fmla="*/ 0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9" y="18"/>
                </a:moveTo>
                <a:lnTo>
                  <a:pt x="4" y="16"/>
                </a:lnTo>
                <a:lnTo>
                  <a:pt x="1" y="14"/>
                </a:lnTo>
                <a:lnTo>
                  <a:pt x="0" y="8"/>
                </a:lnTo>
                <a:lnTo>
                  <a:pt x="2" y="4"/>
                </a:lnTo>
                <a:lnTo>
                  <a:pt x="6" y="1"/>
                </a:lnTo>
                <a:lnTo>
                  <a:pt x="16" y="0"/>
                </a:lnTo>
                <a:lnTo>
                  <a:pt x="21" y="1"/>
                </a:lnTo>
                <a:lnTo>
                  <a:pt x="24" y="4"/>
                </a:lnTo>
                <a:lnTo>
                  <a:pt x="26" y="10"/>
                </a:lnTo>
                <a:lnTo>
                  <a:pt x="23" y="14"/>
                </a:lnTo>
                <a:lnTo>
                  <a:pt x="19" y="16"/>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9" name="Freeform 515"/>
          <p:cNvSpPr>
            <a:spLocks/>
          </p:cNvSpPr>
          <p:nvPr/>
        </p:nvSpPr>
        <p:spPr bwMode="auto">
          <a:xfrm>
            <a:off x="3546475" y="4422775"/>
            <a:ext cx="33338" cy="25400"/>
          </a:xfrm>
          <a:custGeom>
            <a:avLst/>
            <a:gdLst>
              <a:gd name="T0" fmla="*/ 2147483647 w 21"/>
              <a:gd name="T1" fmla="*/ 2147483647 h 16"/>
              <a:gd name="T2" fmla="*/ 2147483647 w 21"/>
              <a:gd name="T3" fmla="*/ 2147483647 h 16"/>
              <a:gd name="T4" fmla="*/ 0 w 21"/>
              <a:gd name="T5" fmla="*/ 2147483647 h 16"/>
              <a:gd name="T6" fmla="*/ 0 w 21"/>
              <a:gd name="T7" fmla="*/ 2147483647 h 16"/>
              <a:gd name="T8" fmla="*/ 2147483647 w 21"/>
              <a:gd name="T9" fmla="*/ 2147483647 h 16"/>
              <a:gd name="T10" fmla="*/ 2147483647 w 21"/>
              <a:gd name="T11" fmla="*/ 0 h 16"/>
              <a:gd name="T12" fmla="*/ 2147483647 w 21"/>
              <a:gd name="T13" fmla="*/ 0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2147483647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8" y="16"/>
                </a:moveTo>
                <a:lnTo>
                  <a:pt x="3" y="15"/>
                </a:lnTo>
                <a:lnTo>
                  <a:pt x="0" y="11"/>
                </a:lnTo>
                <a:lnTo>
                  <a:pt x="0" y="5"/>
                </a:lnTo>
                <a:lnTo>
                  <a:pt x="3" y="1"/>
                </a:lnTo>
                <a:lnTo>
                  <a:pt x="8" y="0"/>
                </a:lnTo>
                <a:lnTo>
                  <a:pt x="12" y="0"/>
                </a:lnTo>
                <a:lnTo>
                  <a:pt x="18" y="1"/>
                </a:lnTo>
                <a:lnTo>
                  <a:pt x="21" y="5"/>
                </a:lnTo>
                <a:lnTo>
                  <a:pt x="21" y="11"/>
                </a:lnTo>
                <a:lnTo>
                  <a:pt x="18" y="15"/>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0" name="Freeform 516"/>
          <p:cNvSpPr>
            <a:spLocks/>
          </p:cNvSpPr>
          <p:nvPr/>
        </p:nvSpPr>
        <p:spPr bwMode="auto">
          <a:xfrm>
            <a:off x="3552825" y="44227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1"/>
                </a:lnTo>
                <a:lnTo>
                  <a:pt x="0" y="5"/>
                </a:lnTo>
                <a:lnTo>
                  <a:pt x="3" y="1"/>
                </a:lnTo>
                <a:lnTo>
                  <a:pt x="8" y="0"/>
                </a:lnTo>
                <a:lnTo>
                  <a:pt x="11" y="0"/>
                </a:lnTo>
                <a:lnTo>
                  <a:pt x="17" y="1"/>
                </a:lnTo>
                <a:lnTo>
                  <a:pt x="19" y="5"/>
                </a:lnTo>
                <a:lnTo>
                  <a:pt x="19" y="11"/>
                </a:lnTo>
                <a:lnTo>
                  <a:pt x="17"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1" name="Freeform 517"/>
          <p:cNvSpPr>
            <a:spLocks/>
          </p:cNvSpPr>
          <p:nvPr/>
        </p:nvSpPr>
        <p:spPr bwMode="auto">
          <a:xfrm>
            <a:off x="3557588" y="4418013"/>
            <a:ext cx="60325" cy="30162"/>
          </a:xfrm>
          <a:custGeom>
            <a:avLst/>
            <a:gdLst>
              <a:gd name="T0" fmla="*/ 2147483647 w 38"/>
              <a:gd name="T1" fmla="*/ 2147483647 h 19"/>
              <a:gd name="T2" fmla="*/ 2147483647 w 38"/>
              <a:gd name="T3" fmla="*/ 2147483647 h 19"/>
              <a:gd name="T4" fmla="*/ 2147483647 w 38"/>
              <a:gd name="T5" fmla="*/ 2147483647 h 19"/>
              <a:gd name="T6" fmla="*/ 0 w 38"/>
              <a:gd name="T7" fmla="*/ 2147483647 h 19"/>
              <a:gd name="T8" fmla="*/ 2147483647 w 38"/>
              <a:gd name="T9" fmla="*/ 2147483647 h 19"/>
              <a:gd name="T10" fmla="*/ 2147483647 w 38"/>
              <a:gd name="T11" fmla="*/ 2147483647 h 19"/>
              <a:gd name="T12" fmla="*/ 2147483647 w 38"/>
              <a:gd name="T13" fmla="*/ 0 h 19"/>
              <a:gd name="T14" fmla="*/ 2147483647 w 38"/>
              <a:gd name="T15" fmla="*/ 2147483647 h 19"/>
              <a:gd name="T16" fmla="*/ 2147483647 w 38"/>
              <a:gd name="T17" fmla="*/ 2147483647 h 19"/>
              <a:gd name="T18" fmla="*/ 2147483647 w 38"/>
              <a:gd name="T19" fmla="*/ 2147483647 h 19"/>
              <a:gd name="T20" fmla="*/ 2147483647 w 38"/>
              <a:gd name="T21" fmla="*/ 2147483647 h 19"/>
              <a:gd name="T22" fmla="*/ 2147483647 w 38"/>
              <a:gd name="T23" fmla="*/ 2147483647 h 19"/>
              <a:gd name="T24" fmla="*/ 2147483647 w 3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10" y="19"/>
                </a:moveTo>
                <a:lnTo>
                  <a:pt x="4" y="18"/>
                </a:lnTo>
                <a:lnTo>
                  <a:pt x="1" y="15"/>
                </a:lnTo>
                <a:lnTo>
                  <a:pt x="0" y="10"/>
                </a:lnTo>
                <a:lnTo>
                  <a:pt x="3" y="6"/>
                </a:lnTo>
                <a:lnTo>
                  <a:pt x="7" y="3"/>
                </a:lnTo>
                <a:lnTo>
                  <a:pt x="29" y="0"/>
                </a:lnTo>
                <a:lnTo>
                  <a:pt x="34" y="2"/>
                </a:lnTo>
                <a:lnTo>
                  <a:pt x="37" y="4"/>
                </a:lnTo>
                <a:lnTo>
                  <a:pt x="38" y="10"/>
                </a:lnTo>
                <a:lnTo>
                  <a:pt x="35" y="14"/>
                </a:lnTo>
                <a:lnTo>
                  <a:pt x="3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2" name="Freeform 518"/>
          <p:cNvSpPr>
            <a:spLocks/>
          </p:cNvSpPr>
          <p:nvPr/>
        </p:nvSpPr>
        <p:spPr bwMode="auto">
          <a:xfrm>
            <a:off x="3592513" y="4414838"/>
            <a:ext cx="60325" cy="30162"/>
          </a:xfrm>
          <a:custGeom>
            <a:avLst/>
            <a:gdLst>
              <a:gd name="T0" fmla="*/ 2147483647 w 38"/>
              <a:gd name="T1" fmla="*/ 2147483647 h 19"/>
              <a:gd name="T2" fmla="*/ 2147483647 w 38"/>
              <a:gd name="T3" fmla="*/ 2147483647 h 19"/>
              <a:gd name="T4" fmla="*/ 2147483647 w 38"/>
              <a:gd name="T5" fmla="*/ 2147483647 h 19"/>
              <a:gd name="T6" fmla="*/ 0 w 38"/>
              <a:gd name="T7" fmla="*/ 2147483647 h 19"/>
              <a:gd name="T8" fmla="*/ 2147483647 w 38"/>
              <a:gd name="T9" fmla="*/ 2147483647 h 19"/>
              <a:gd name="T10" fmla="*/ 2147483647 w 38"/>
              <a:gd name="T11" fmla="*/ 2147483647 h 19"/>
              <a:gd name="T12" fmla="*/ 2147483647 w 38"/>
              <a:gd name="T13" fmla="*/ 0 h 19"/>
              <a:gd name="T14" fmla="*/ 2147483647 w 38"/>
              <a:gd name="T15" fmla="*/ 2147483647 h 19"/>
              <a:gd name="T16" fmla="*/ 2147483647 w 38"/>
              <a:gd name="T17" fmla="*/ 2147483647 h 19"/>
              <a:gd name="T18" fmla="*/ 2147483647 w 38"/>
              <a:gd name="T19" fmla="*/ 2147483647 h 19"/>
              <a:gd name="T20" fmla="*/ 2147483647 w 38"/>
              <a:gd name="T21" fmla="*/ 2147483647 h 19"/>
              <a:gd name="T22" fmla="*/ 2147483647 w 38"/>
              <a:gd name="T23" fmla="*/ 2147483647 h 19"/>
              <a:gd name="T24" fmla="*/ 2147483647 w 38"/>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9" y="19"/>
                </a:moveTo>
                <a:lnTo>
                  <a:pt x="4" y="17"/>
                </a:lnTo>
                <a:lnTo>
                  <a:pt x="1" y="15"/>
                </a:lnTo>
                <a:lnTo>
                  <a:pt x="0" y="9"/>
                </a:lnTo>
                <a:lnTo>
                  <a:pt x="2" y="5"/>
                </a:lnTo>
                <a:lnTo>
                  <a:pt x="7" y="2"/>
                </a:lnTo>
                <a:lnTo>
                  <a:pt x="28" y="0"/>
                </a:lnTo>
                <a:lnTo>
                  <a:pt x="34" y="1"/>
                </a:lnTo>
                <a:lnTo>
                  <a:pt x="36" y="4"/>
                </a:lnTo>
                <a:lnTo>
                  <a:pt x="38" y="9"/>
                </a:lnTo>
                <a:lnTo>
                  <a:pt x="35" y="13"/>
                </a:lnTo>
                <a:lnTo>
                  <a:pt x="31"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3" name="Freeform 519"/>
          <p:cNvSpPr>
            <a:spLocks/>
          </p:cNvSpPr>
          <p:nvPr/>
        </p:nvSpPr>
        <p:spPr bwMode="auto">
          <a:xfrm>
            <a:off x="3625850" y="4414838"/>
            <a:ext cx="41275" cy="25400"/>
          </a:xfrm>
          <a:custGeom>
            <a:avLst/>
            <a:gdLst>
              <a:gd name="T0" fmla="*/ 2147483647 w 26"/>
              <a:gd name="T1" fmla="*/ 2147483647 h 16"/>
              <a:gd name="T2" fmla="*/ 2147483647 w 26"/>
              <a:gd name="T3" fmla="*/ 2147483647 h 16"/>
              <a:gd name="T4" fmla="*/ 0 w 26"/>
              <a:gd name="T5" fmla="*/ 2147483647 h 16"/>
              <a:gd name="T6" fmla="*/ 0 w 26"/>
              <a:gd name="T7" fmla="*/ 2147483647 h 16"/>
              <a:gd name="T8" fmla="*/ 2147483647 w 26"/>
              <a:gd name="T9" fmla="*/ 2147483647 h 16"/>
              <a:gd name="T10" fmla="*/ 2147483647 w 26"/>
              <a:gd name="T11" fmla="*/ 0 h 16"/>
              <a:gd name="T12" fmla="*/ 2147483647 w 26"/>
              <a:gd name="T13" fmla="*/ 0 h 16"/>
              <a:gd name="T14" fmla="*/ 2147483647 w 26"/>
              <a:gd name="T15" fmla="*/ 2147483647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2147483647 w 26"/>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6"/>
              <a:gd name="T41" fmla="*/ 26 w 2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6">
                <a:moveTo>
                  <a:pt x="9" y="16"/>
                </a:moveTo>
                <a:lnTo>
                  <a:pt x="3" y="15"/>
                </a:lnTo>
                <a:lnTo>
                  <a:pt x="0" y="10"/>
                </a:lnTo>
                <a:lnTo>
                  <a:pt x="0" y="5"/>
                </a:lnTo>
                <a:lnTo>
                  <a:pt x="3" y="1"/>
                </a:lnTo>
                <a:lnTo>
                  <a:pt x="9" y="0"/>
                </a:lnTo>
                <a:lnTo>
                  <a:pt x="18" y="0"/>
                </a:lnTo>
                <a:lnTo>
                  <a:pt x="24" y="1"/>
                </a:lnTo>
                <a:lnTo>
                  <a:pt x="26" y="5"/>
                </a:lnTo>
                <a:lnTo>
                  <a:pt x="26" y="10"/>
                </a:lnTo>
                <a:lnTo>
                  <a:pt x="24" y="15"/>
                </a:lnTo>
                <a:lnTo>
                  <a:pt x="18" y="16"/>
                </a:lnTo>
                <a:lnTo>
                  <a:pt x="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4" name="Freeform 520"/>
          <p:cNvSpPr>
            <a:spLocks/>
          </p:cNvSpPr>
          <p:nvPr/>
        </p:nvSpPr>
        <p:spPr bwMode="auto">
          <a:xfrm>
            <a:off x="3641725" y="4410075"/>
            <a:ext cx="47625" cy="30163"/>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9" y="19"/>
                </a:moveTo>
                <a:lnTo>
                  <a:pt x="4" y="18"/>
                </a:lnTo>
                <a:lnTo>
                  <a:pt x="1" y="15"/>
                </a:lnTo>
                <a:lnTo>
                  <a:pt x="0" y="9"/>
                </a:lnTo>
                <a:lnTo>
                  <a:pt x="3" y="5"/>
                </a:lnTo>
                <a:lnTo>
                  <a:pt x="7" y="3"/>
                </a:lnTo>
                <a:lnTo>
                  <a:pt x="20" y="0"/>
                </a:lnTo>
                <a:lnTo>
                  <a:pt x="26" y="1"/>
                </a:lnTo>
                <a:lnTo>
                  <a:pt x="28" y="4"/>
                </a:lnTo>
                <a:lnTo>
                  <a:pt x="30" y="9"/>
                </a:lnTo>
                <a:lnTo>
                  <a:pt x="27" y="13"/>
                </a:lnTo>
                <a:lnTo>
                  <a:pt x="23"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5" name="Freeform 521"/>
          <p:cNvSpPr>
            <a:spLocks/>
          </p:cNvSpPr>
          <p:nvPr/>
        </p:nvSpPr>
        <p:spPr bwMode="auto">
          <a:xfrm>
            <a:off x="3663950" y="44100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2" y="15"/>
                </a:lnTo>
                <a:lnTo>
                  <a:pt x="0" y="11"/>
                </a:lnTo>
                <a:lnTo>
                  <a:pt x="0" y="5"/>
                </a:lnTo>
                <a:lnTo>
                  <a:pt x="2" y="1"/>
                </a:lnTo>
                <a:lnTo>
                  <a:pt x="8" y="0"/>
                </a:lnTo>
                <a:lnTo>
                  <a:pt x="10" y="0"/>
                </a:lnTo>
                <a:lnTo>
                  <a:pt x="16" y="1"/>
                </a:lnTo>
                <a:lnTo>
                  <a:pt x="19" y="5"/>
                </a:lnTo>
                <a:lnTo>
                  <a:pt x="19" y="11"/>
                </a:lnTo>
                <a:lnTo>
                  <a:pt x="16" y="15"/>
                </a:lnTo>
                <a:lnTo>
                  <a:pt x="10"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6" name="Freeform 522"/>
          <p:cNvSpPr>
            <a:spLocks/>
          </p:cNvSpPr>
          <p:nvPr/>
        </p:nvSpPr>
        <p:spPr bwMode="auto">
          <a:xfrm>
            <a:off x="3667125" y="4408488"/>
            <a:ext cx="52388" cy="26987"/>
          </a:xfrm>
          <a:custGeom>
            <a:avLst/>
            <a:gdLst>
              <a:gd name="T0" fmla="*/ 2147483647 w 33"/>
              <a:gd name="T1" fmla="*/ 2147483647 h 17"/>
              <a:gd name="T2" fmla="*/ 2147483647 w 33"/>
              <a:gd name="T3" fmla="*/ 2147483647 h 17"/>
              <a:gd name="T4" fmla="*/ 0 w 33"/>
              <a:gd name="T5" fmla="*/ 2147483647 h 17"/>
              <a:gd name="T6" fmla="*/ 0 w 33"/>
              <a:gd name="T7" fmla="*/ 2147483647 h 17"/>
              <a:gd name="T8" fmla="*/ 2147483647 w 33"/>
              <a:gd name="T9" fmla="*/ 2147483647 h 17"/>
              <a:gd name="T10" fmla="*/ 2147483647 w 33"/>
              <a:gd name="T11" fmla="*/ 2147483647 h 17"/>
              <a:gd name="T12" fmla="*/ 2147483647 w 33"/>
              <a:gd name="T13" fmla="*/ 0 h 17"/>
              <a:gd name="T14" fmla="*/ 2147483647 w 33"/>
              <a:gd name="T15" fmla="*/ 2147483647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7"/>
              <a:gd name="T41" fmla="*/ 33 w 3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7">
                <a:moveTo>
                  <a:pt x="8" y="17"/>
                </a:moveTo>
                <a:lnTo>
                  <a:pt x="4" y="16"/>
                </a:lnTo>
                <a:lnTo>
                  <a:pt x="0" y="12"/>
                </a:lnTo>
                <a:lnTo>
                  <a:pt x="0" y="8"/>
                </a:lnTo>
                <a:lnTo>
                  <a:pt x="3" y="2"/>
                </a:lnTo>
                <a:lnTo>
                  <a:pt x="8" y="1"/>
                </a:lnTo>
                <a:lnTo>
                  <a:pt x="25" y="0"/>
                </a:lnTo>
                <a:lnTo>
                  <a:pt x="29" y="1"/>
                </a:lnTo>
                <a:lnTo>
                  <a:pt x="33" y="5"/>
                </a:lnTo>
                <a:lnTo>
                  <a:pt x="33" y="9"/>
                </a:lnTo>
                <a:lnTo>
                  <a:pt x="30" y="14"/>
                </a:lnTo>
                <a:lnTo>
                  <a:pt x="25"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7" name="Freeform 523"/>
          <p:cNvSpPr>
            <a:spLocks/>
          </p:cNvSpPr>
          <p:nvPr/>
        </p:nvSpPr>
        <p:spPr bwMode="auto">
          <a:xfrm>
            <a:off x="3694113" y="4408488"/>
            <a:ext cx="31750" cy="25400"/>
          </a:xfrm>
          <a:custGeom>
            <a:avLst/>
            <a:gdLst>
              <a:gd name="T0" fmla="*/ 2147483647 w 20"/>
              <a:gd name="T1" fmla="*/ 2147483647 h 16"/>
              <a:gd name="T2" fmla="*/ 2147483647 w 20"/>
              <a:gd name="T3" fmla="*/ 2147483647 h 16"/>
              <a:gd name="T4" fmla="*/ 0 w 20"/>
              <a:gd name="T5" fmla="*/ 2147483647 h 16"/>
              <a:gd name="T6" fmla="*/ 0 w 20"/>
              <a:gd name="T7" fmla="*/ 2147483647 h 16"/>
              <a:gd name="T8" fmla="*/ 2147483647 w 20"/>
              <a:gd name="T9" fmla="*/ 2147483647 h 16"/>
              <a:gd name="T10" fmla="*/ 2147483647 w 20"/>
              <a:gd name="T11" fmla="*/ 0 h 16"/>
              <a:gd name="T12" fmla="*/ 2147483647 w 20"/>
              <a:gd name="T13" fmla="*/ 0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8" y="16"/>
                </a:moveTo>
                <a:lnTo>
                  <a:pt x="2" y="14"/>
                </a:lnTo>
                <a:lnTo>
                  <a:pt x="0" y="10"/>
                </a:lnTo>
                <a:lnTo>
                  <a:pt x="0" y="5"/>
                </a:lnTo>
                <a:lnTo>
                  <a:pt x="2" y="1"/>
                </a:lnTo>
                <a:lnTo>
                  <a:pt x="8" y="0"/>
                </a:lnTo>
                <a:lnTo>
                  <a:pt x="12" y="0"/>
                </a:lnTo>
                <a:lnTo>
                  <a:pt x="17" y="1"/>
                </a:lnTo>
                <a:lnTo>
                  <a:pt x="20" y="5"/>
                </a:lnTo>
                <a:lnTo>
                  <a:pt x="20" y="10"/>
                </a:lnTo>
                <a:lnTo>
                  <a:pt x="17" y="14"/>
                </a:lnTo>
                <a:lnTo>
                  <a:pt x="12"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8" name="Freeform 524"/>
          <p:cNvSpPr>
            <a:spLocks/>
          </p:cNvSpPr>
          <p:nvPr/>
        </p:nvSpPr>
        <p:spPr bwMode="auto">
          <a:xfrm>
            <a:off x="3700463" y="4403725"/>
            <a:ext cx="50800" cy="30163"/>
          </a:xfrm>
          <a:custGeom>
            <a:avLst/>
            <a:gdLst>
              <a:gd name="T0" fmla="*/ 2147483647 w 32"/>
              <a:gd name="T1" fmla="*/ 2147483647 h 19"/>
              <a:gd name="T2" fmla="*/ 2147483647 w 32"/>
              <a:gd name="T3" fmla="*/ 2147483647 h 19"/>
              <a:gd name="T4" fmla="*/ 2147483647 w 32"/>
              <a:gd name="T5" fmla="*/ 2147483647 h 19"/>
              <a:gd name="T6" fmla="*/ 0 w 32"/>
              <a:gd name="T7" fmla="*/ 2147483647 h 19"/>
              <a:gd name="T8" fmla="*/ 2147483647 w 32"/>
              <a:gd name="T9" fmla="*/ 2147483647 h 19"/>
              <a:gd name="T10" fmla="*/ 2147483647 w 32"/>
              <a:gd name="T11" fmla="*/ 2147483647 h 19"/>
              <a:gd name="T12" fmla="*/ 2147483647 w 32"/>
              <a:gd name="T13" fmla="*/ 0 h 19"/>
              <a:gd name="T14" fmla="*/ 2147483647 w 32"/>
              <a:gd name="T15" fmla="*/ 2147483647 h 19"/>
              <a:gd name="T16" fmla="*/ 2147483647 w 32"/>
              <a:gd name="T17" fmla="*/ 2147483647 h 19"/>
              <a:gd name="T18" fmla="*/ 2147483647 w 32"/>
              <a:gd name="T19" fmla="*/ 2147483647 h 19"/>
              <a:gd name="T20" fmla="*/ 2147483647 w 32"/>
              <a:gd name="T21" fmla="*/ 2147483647 h 19"/>
              <a:gd name="T22" fmla="*/ 2147483647 w 32"/>
              <a:gd name="T23" fmla="*/ 2147483647 h 19"/>
              <a:gd name="T24" fmla="*/ 2147483647 w 3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9" y="19"/>
                </a:moveTo>
                <a:lnTo>
                  <a:pt x="4" y="17"/>
                </a:lnTo>
                <a:lnTo>
                  <a:pt x="1" y="15"/>
                </a:lnTo>
                <a:lnTo>
                  <a:pt x="0" y="9"/>
                </a:lnTo>
                <a:lnTo>
                  <a:pt x="2" y="5"/>
                </a:lnTo>
                <a:lnTo>
                  <a:pt x="6" y="3"/>
                </a:lnTo>
                <a:lnTo>
                  <a:pt x="23" y="0"/>
                </a:lnTo>
                <a:lnTo>
                  <a:pt x="28" y="1"/>
                </a:lnTo>
                <a:lnTo>
                  <a:pt x="31" y="4"/>
                </a:lnTo>
                <a:lnTo>
                  <a:pt x="32" y="9"/>
                </a:lnTo>
                <a:lnTo>
                  <a:pt x="29" y="13"/>
                </a:lnTo>
                <a:lnTo>
                  <a:pt x="25"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9" name="Freeform 525"/>
          <p:cNvSpPr>
            <a:spLocks/>
          </p:cNvSpPr>
          <p:nvPr/>
        </p:nvSpPr>
        <p:spPr bwMode="auto">
          <a:xfrm>
            <a:off x="3725863" y="4398963"/>
            <a:ext cx="77787" cy="30162"/>
          </a:xfrm>
          <a:custGeom>
            <a:avLst/>
            <a:gdLst>
              <a:gd name="T0" fmla="*/ 2147483647 w 49"/>
              <a:gd name="T1" fmla="*/ 2147483647 h 19"/>
              <a:gd name="T2" fmla="*/ 2147483647 w 49"/>
              <a:gd name="T3" fmla="*/ 2147483647 h 19"/>
              <a:gd name="T4" fmla="*/ 0 w 49"/>
              <a:gd name="T5" fmla="*/ 2147483647 h 19"/>
              <a:gd name="T6" fmla="*/ 0 w 49"/>
              <a:gd name="T7" fmla="*/ 2147483647 h 19"/>
              <a:gd name="T8" fmla="*/ 2147483647 w 49"/>
              <a:gd name="T9" fmla="*/ 2147483647 h 19"/>
              <a:gd name="T10" fmla="*/ 2147483647 w 49"/>
              <a:gd name="T11" fmla="*/ 2147483647 h 19"/>
              <a:gd name="T12" fmla="*/ 2147483647 w 49"/>
              <a:gd name="T13" fmla="*/ 0 h 19"/>
              <a:gd name="T14" fmla="*/ 2147483647 w 49"/>
              <a:gd name="T15" fmla="*/ 2147483647 h 19"/>
              <a:gd name="T16" fmla="*/ 2147483647 w 49"/>
              <a:gd name="T17" fmla="*/ 2147483647 h 19"/>
              <a:gd name="T18" fmla="*/ 2147483647 w 49"/>
              <a:gd name="T19" fmla="*/ 2147483647 h 19"/>
              <a:gd name="T20" fmla="*/ 2147483647 w 49"/>
              <a:gd name="T21" fmla="*/ 2147483647 h 19"/>
              <a:gd name="T22" fmla="*/ 2147483647 w 49"/>
              <a:gd name="T23" fmla="*/ 2147483647 h 19"/>
              <a:gd name="T24" fmla="*/ 2147483647 w 49"/>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9"/>
              <a:gd name="T41" fmla="*/ 49 w 4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9">
                <a:moveTo>
                  <a:pt x="8" y="19"/>
                </a:moveTo>
                <a:lnTo>
                  <a:pt x="4" y="18"/>
                </a:lnTo>
                <a:lnTo>
                  <a:pt x="0" y="14"/>
                </a:lnTo>
                <a:lnTo>
                  <a:pt x="0" y="10"/>
                </a:lnTo>
                <a:lnTo>
                  <a:pt x="3" y="4"/>
                </a:lnTo>
                <a:lnTo>
                  <a:pt x="8" y="3"/>
                </a:lnTo>
                <a:lnTo>
                  <a:pt x="41" y="0"/>
                </a:lnTo>
                <a:lnTo>
                  <a:pt x="45" y="1"/>
                </a:lnTo>
                <a:lnTo>
                  <a:pt x="49" y="6"/>
                </a:lnTo>
                <a:lnTo>
                  <a:pt x="49" y="10"/>
                </a:lnTo>
                <a:lnTo>
                  <a:pt x="46" y="15"/>
                </a:lnTo>
                <a:lnTo>
                  <a:pt x="41" y="16"/>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0" name="Freeform 526"/>
          <p:cNvSpPr>
            <a:spLocks/>
          </p:cNvSpPr>
          <p:nvPr/>
        </p:nvSpPr>
        <p:spPr bwMode="auto">
          <a:xfrm>
            <a:off x="3776663" y="4394200"/>
            <a:ext cx="47625" cy="30163"/>
          </a:xfrm>
          <a:custGeom>
            <a:avLst/>
            <a:gdLst>
              <a:gd name="T0" fmla="*/ 2147483647 w 30"/>
              <a:gd name="T1" fmla="*/ 2147483647 h 19"/>
              <a:gd name="T2" fmla="*/ 2147483647 w 30"/>
              <a:gd name="T3" fmla="*/ 2147483647 h 19"/>
              <a:gd name="T4" fmla="*/ 2147483647 w 30"/>
              <a:gd name="T5" fmla="*/ 2147483647 h 19"/>
              <a:gd name="T6" fmla="*/ 0 w 30"/>
              <a:gd name="T7" fmla="*/ 2147483647 h 19"/>
              <a:gd name="T8" fmla="*/ 2147483647 w 30"/>
              <a:gd name="T9" fmla="*/ 2147483647 h 19"/>
              <a:gd name="T10" fmla="*/ 2147483647 w 30"/>
              <a:gd name="T11" fmla="*/ 2147483647 h 19"/>
              <a:gd name="T12" fmla="*/ 2147483647 w 30"/>
              <a:gd name="T13" fmla="*/ 0 h 19"/>
              <a:gd name="T14" fmla="*/ 2147483647 w 30"/>
              <a:gd name="T15" fmla="*/ 2147483647 h 19"/>
              <a:gd name="T16" fmla="*/ 2147483647 w 30"/>
              <a:gd name="T17" fmla="*/ 2147483647 h 19"/>
              <a:gd name="T18" fmla="*/ 2147483647 w 30"/>
              <a:gd name="T19" fmla="*/ 2147483647 h 19"/>
              <a:gd name="T20" fmla="*/ 2147483647 w 30"/>
              <a:gd name="T21" fmla="*/ 2147483647 h 19"/>
              <a:gd name="T22" fmla="*/ 2147483647 w 30"/>
              <a:gd name="T23" fmla="*/ 2147483647 h 19"/>
              <a:gd name="T24" fmla="*/ 2147483647 w 30"/>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9"/>
              <a:gd name="T41" fmla="*/ 30 w 3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9">
                <a:moveTo>
                  <a:pt x="10" y="19"/>
                </a:moveTo>
                <a:lnTo>
                  <a:pt x="5" y="18"/>
                </a:lnTo>
                <a:lnTo>
                  <a:pt x="2" y="15"/>
                </a:lnTo>
                <a:lnTo>
                  <a:pt x="0" y="10"/>
                </a:lnTo>
                <a:lnTo>
                  <a:pt x="3" y="6"/>
                </a:lnTo>
                <a:lnTo>
                  <a:pt x="7" y="3"/>
                </a:lnTo>
                <a:lnTo>
                  <a:pt x="21" y="0"/>
                </a:lnTo>
                <a:lnTo>
                  <a:pt x="26" y="2"/>
                </a:lnTo>
                <a:lnTo>
                  <a:pt x="29" y="4"/>
                </a:lnTo>
                <a:lnTo>
                  <a:pt x="30" y="10"/>
                </a:lnTo>
                <a:lnTo>
                  <a:pt x="28" y="14"/>
                </a:lnTo>
                <a:lnTo>
                  <a:pt x="24"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1" name="Freeform 527"/>
          <p:cNvSpPr>
            <a:spLocks/>
          </p:cNvSpPr>
          <p:nvPr/>
        </p:nvSpPr>
        <p:spPr bwMode="auto">
          <a:xfrm>
            <a:off x="3798888" y="4392613"/>
            <a:ext cx="46037" cy="28575"/>
          </a:xfrm>
          <a:custGeom>
            <a:avLst/>
            <a:gdLst>
              <a:gd name="T0" fmla="*/ 2147483647 w 29"/>
              <a:gd name="T1" fmla="*/ 2147483647 h 18"/>
              <a:gd name="T2" fmla="*/ 2147483647 w 29"/>
              <a:gd name="T3" fmla="*/ 2147483647 h 18"/>
              <a:gd name="T4" fmla="*/ 2147483647 w 29"/>
              <a:gd name="T5" fmla="*/ 2147483647 h 18"/>
              <a:gd name="T6" fmla="*/ 0 w 29"/>
              <a:gd name="T7" fmla="*/ 2147483647 h 18"/>
              <a:gd name="T8" fmla="*/ 2147483647 w 29"/>
              <a:gd name="T9" fmla="*/ 2147483647 h 18"/>
              <a:gd name="T10" fmla="*/ 2147483647 w 29"/>
              <a:gd name="T11" fmla="*/ 2147483647 h 18"/>
              <a:gd name="T12" fmla="*/ 2147483647 w 29"/>
              <a:gd name="T13" fmla="*/ 0 h 18"/>
              <a:gd name="T14" fmla="*/ 2147483647 w 29"/>
              <a:gd name="T15" fmla="*/ 2147483647 h 18"/>
              <a:gd name="T16" fmla="*/ 2147483647 w 29"/>
              <a:gd name="T17" fmla="*/ 2147483647 h 18"/>
              <a:gd name="T18" fmla="*/ 2147483647 w 29"/>
              <a:gd name="T19" fmla="*/ 2147483647 h 18"/>
              <a:gd name="T20" fmla="*/ 2147483647 w 29"/>
              <a:gd name="T21" fmla="*/ 2147483647 h 18"/>
              <a:gd name="T22" fmla="*/ 2147483647 w 29"/>
              <a:gd name="T23" fmla="*/ 2147483647 h 18"/>
              <a:gd name="T24" fmla="*/ 2147483647 w 29"/>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10" y="18"/>
                </a:moveTo>
                <a:lnTo>
                  <a:pt x="4" y="16"/>
                </a:lnTo>
                <a:lnTo>
                  <a:pt x="1" y="12"/>
                </a:lnTo>
                <a:lnTo>
                  <a:pt x="0" y="8"/>
                </a:lnTo>
                <a:lnTo>
                  <a:pt x="3" y="4"/>
                </a:lnTo>
                <a:lnTo>
                  <a:pt x="7" y="1"/>
                </a:lnTo>
                <a:lnTo>
                  <a:pt x="19" y="0"/>
                </a:lnTo>
                <a:lnTo>
                  <a:pt x="25" y="1"/>
                </a:lnTo>
                <a:lnTo>
                  <a:pt x="27" y="5"/>
                </a:lnTo>
                <a:lnTo>
                  <a:pt x="29" y="10"/>
                </a:lnTo>
                <a:lnTo>
                  <a:pt x="26" y="14"/>
                </a:lnTo>
                <a:lnTo>
                  <a:pt x="22"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2" name="Freeform 528"/>
          <p:cNvSpPr>
            <a:spLocks/>
          </p:cNvSpPr>
          <p:nvPr/>
        </p:nvSpPr>
        <p:spPr bwMode="auto">
          <a:xfrm>
            <a:off x="3817938" y="4391025"/>
            <a:ext cx="53975" cy="26988"/>
          </a:xfrm>
          <a:custGeom>
            <a:avLst/>
            <a:gdLst>
              <a:gd name="T0" fmla="*/ 2147483647 w 34"/>
              <a:gd name="T1" fmla="*/ 2147483647 h 17"/>
              <a:gd name="T2" fmla="*/ 2147483647 w 34"/>
              <a:gd name="T3" fmla="*/ 2147483647 h 17"/>
              <a:gd name="T4" fmla="*/ 0 w 34"/>
              <a:gd name="T5" fmla="*/ 2147483647 h 17"/>
              <a:gd name="T6" fmla="*/ 0 w 34"/>
              <a:gd name="T7" fmla="*/ 2147483647 h 17"/>
              <a:gd name="T8" fmla="*/ 2147483647 w 34"/>
              <a:gd name="T9" fmla="*/ 2147483647 h 17"/>
              <a:gd name="T10" fmla="*/ 2147483647 w 34"/>
              <a:gd name="T11" fmla="*/ 2147483647 h 17"/>
              <a:gd name="T12" fmla="*/ 2147483647 w 34"/>
              <a:gd name="T13" fmla="*/ 0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8" y="17"/>
                </a:moveTo>
                <a:lnTo>
                  <a:pt x="4" y="16"/>
                </a:lnTo>
                <a:lnTo>
                  <a:pt x="0" y="12"/>
                </a:lnTo>
                <a:lnTo>
                  <a:pt x="0" y="8"/>
                </a:lnTo>
                <a:lnTo>
                  <a:pt x="3" y="2"/>
                </a:lnTo>
                <a:lnTo>
                  <a:pt x="8" y="1"/>
                </a:lnTo>
                <a:lnTo>
                  <a:pt x="26" y="0"/>
                </a:lnTo>
                <a:lnTo>
                  <a:pt x="30" y="1"/>
                </a:lnTo>
                <a:lnTo>
                  <a:pt x="34" y="5"/>
                </a:lnTo>
                <a:lnTo>
                  <a:pt x="34" y="9"/>
                </a:lnTo>
                <a:lnTo>
                  <a:pt x="32" y="15"/>
                </a:lnTo>
                <a:lnTo>
                  <a:pt x="26" y="16"/>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3" name="Freeform 529"/>
          <p:cNvSpPr>
            <a:spLocks/>
          </p:cNvSpPr>
          <p:nvPr/>
        </p:nvSpPr>
        <p:spPr bwMode="auto">
          <a:xfrm>
            <a:off x="3846513" y="4384675"/>
            <a:ext cx="74612" cy="31750"/>
          </a:xfrm>
          <a:custGeom>
            <a:avLst/>
            <a:gdLst>
              <a:gd name="T0" fmla="*/ 2147483647 w 47"/>
              <a:gd name="T1" fmla="*/ 2147483647 h 20"/>
              <a:gd name="T2" fmla="*/ 2147483647 w 47"/>
              <a:gd name="T3" fmla="*/ 2147483647 h 20"/>
              <a:gd name="T4" fmla="*/ 2147483647 w 47"/>
              <a:gd name="T5" fmla="*/ 2147483647 h 20"/>
              <a:gd name="T6" fmla="*/ 0 w 47"/>
              <a:gd name="T7" fmla="*/ 2147483647 h 20"/>
              <a:gd name="T8" fmla="*/ 2147483647 w 47"/>
              <a:gd name="T9" fmla="*/ 2147483647 h 20"/>
              <a:gd name="T10" fmla="*/ 2147483647 w 47"/>
              <a:gd name="T11" fmla="*/ 2147483647 h 20"/>
              <a:gd name="T12" fmla="*/ 2147483647 w 47"/>
              <a:gd name="T13" fmla="*/ 0 h 20"/>
              <a:gd name="T14" fmla="*/ 2147483647 w 47"/>
              <a:gd name="T15" fmla="*/ 2147483647 h 20"/>
              <a:gd name="T16" fmla="*/ 2147483647 w 47"/>
              <a:gd name="T17" fmla="*/ 2147483647 h 20"/>
              <a:gd name="T18" fmla="*/ 2147483647 w 47"/>
              <a:gd name="T19" fmla="*/ 2147483647 h 20"/>
              <a:gd name="T20" fmla="*/ 2147483647 w 47"/>
              <a:gd name="T21" fmla="*/ 2147483647 h 20"/>
              <a:gd name="T22" fmla="*/ 2147483647 w 47"/>
              <a:gd name="T23" fmla="*/ 2147483647 h 20"/>
              <a:gd name="T24" fmla="*/ 2147483647 w 4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0"/>
                </a:lnTo>
                <a:lnTo>
                  <a:pt x="3" y="6"/>
                </a:lnTo>
                <a:lnTo>
                  <a:pt x="7" y="4"/>
                </a:lnTo>
                <a:lnTo>
                  <a:pt x="38" y="0"/>
                </a:lnTo>
                <a:lnTo>
                  <a:pt x="43" y="1"/>
                </a:lnTo>
                <a:lnTo>
                  <a:pt x="46" y="4"/>
                </a:lnTo>
                <a:lnTo>
                  <a:pt x="47" y="9"/>
                </a:lnTo>
                <a:lnTo>
                  <a:pt x="45" y="13"/>
                </a:lnTo>
                <a:lnTo>
                  <a:pt x="41"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4" name="Freeform 530"/>
          <p:cNvSpPr>
            <a:spLocks/>
          </p:cNvSpPr>
          <p:nvPr/>
        </p:nvSpPr>
        <p:spPr bwMode="auto">
          <a:xfrm>
            <a:off x="3895725" y="4384675"/>
            <a:ext cx="30163" cy="25400"/>
          </a:xfrm>
          <a:custGeom>
            <a:avLst/>
            <a:gdLst>
              <a:gd name="T0" fmla="*/ 2147483647 w 19"/>
              <a:gd name="T1" fmla="*/ 2147483647 h 16"/>
              <a:gd name="T2" fmla="*/ 2147483647 w 19"/>
              <a:gd name="T3" fmla="*/ 2147483647 h 16"/>
              <a:gd name="T4" fmla="*/ 0 w 19"/>
              <a:gd name="T5" fmla="*/ 2147483647 h 16"/>
              <a:gd name="T6" fmla="*/ 0 w 19"/>
              <a:gd name="T7" fmla="*/ 2147483647 h 16"/>
              <a:gd name="T8" fmla="*/ 2147483647 w 19"/>
              <a:gd name="T9" fmla="*/ 2147483647 h 16"/>
              <a:gd name="T10" fmla="*/ 2147483647 w 19"/>
              <a:gd name="T11" fmla="*/ 0 h 16"/>
              <a:gd name="T12" fmla="*/ 2147483647 w 19"/>
              <a:gd name="T13" fmla="*/ 0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8" y="16"/>
                </a:moveTo>
                <a:lnTo>
                  <a:pt x="3" y="15"/>
                </a:lnTo>
                <a:lnTo>
                  <a:pt x="0" y="10"/>
                </a:lnTo>
                <a:lnTo>
                  <a:pt x="0" y="5"/>
                </a:lnTo>
                <a:lnTo>
                  <a:pt x="3" y="1"/>
                </a:lnTo>
                <a:lnTo>
                  <a:pt x="8" y="0"/>
                </a:lnTo>
                <a:lnTo>
                  <a:pt x="11" y="0"/>
                </a:lnTo>
                <a:lnTo>
                  <a:pt x="16" y="1"/>
                </a:lnTo>
                <a:lnTo>
                  <a:pt x="19" y="5"/>
                </a:lnTo>
                <a:lnTo>
                  <a:pt x="19" y="10"/>
                </a:lnTo>
                <a:lnTo>
                  <a:pt x="16" y="15"/>
                </a:lnTo>
                <a:lnTo>
                  <a:pt x="11"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5" name="Freeform 531"/>
          <p:cNvSpPr>
            <a:spLocks/>
          </p:cNvSpPr>
          <p:nvPr/>
        </p:nvSpPr>
        <p:spPr bwMode="auto">
          <a:xfrm>
            <a:off x="3900488" y="4381500"/>
            <a:ext cx="42862" cy="28575"/>
          </a:xfrm>
          <a:custGeom>
            <a:avLst/>
            <a:gdLst>
              <a:gd name="T0" fmla="*/ 2147483647 w 27"/>
              <a:gd name="T1" fmla="*/ 2147483647 h 18"/>
              <a:gd name="T2" fmla="*/ 2147483647 w 27"/>
              <a:gd name="T3" fmla="*/ 2147483647 h 18"/>
              <a:gd name="T4" fmla="*/ 2147483647 w 27"/>
              <a:gd name="T5" fmla="*/ 2147483647 h 18"/>
              <a:gd name="T6" fmla="*/ 0 w 27"/>
              <a:gd name="T7" fmla="*/ 2147483647 h 18"/>
              <a:gd name="T8" fmla="*/ 2147483647 w 27"/>
              <a:gd name="T9" fmla="*/ 2147483647 h 18"/>
              <a:gd name="T10" fmla="*/ 2147483647 w 27"/>
              <a:gd name="T11" fmla="*/ 2147483647 h 18"/>
              <a:gd name="T12" fmla="*/ 2147483647 w 27"/>
              <a:gd name="T13" fmla="*/ 0 h 18"/>
              <a:gd name="T14" fmla="*/ 2147483647 w 27"/>
              <a:gd name="T15" fmla="*/ 2147483647 h 18"/>
              <a:gd name="T16" fmla="*/ 2147483647 w 27"/>
              <a:gd name="T17" fmla="*/ 2147483647 h 18"/>
              <a:gd name="T18" fmla="*/ 2147483647 w 27"/>
              <a:gd name="T19" fmla="*/ 2147483647 h 18"/>
              <a:gd name="T20" fmla="*/ 2147483647 w 27"/>
              <a:gd name="T21" fmla="*/ 2147483647 h 18"/>
              <a:gd name="T22" fmla="*/ 2147483647 w 27"/>
              <a:gd name="T23" fmla="*/ 2147483647 h 18"/>
              <a:gd name="T24" fmla="*/ 2147483647 w 27"/>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9" y="18"/>
                </a:moveTo>
                <a:lnTo>
                  <a:pt x="4" y="17"/>
                </a:lnTo>
                <a:lnTo>
                  <a:pt x="1" y="14"/>
                </a:lnTo>
                <a:lnTo>
                  <a:pt x="0" y="8"/>
                </a:lnTo>
                <a:lnTo>
                  <a:pt x="3" y="4"/>
                </a:lnTo>
                <a:lnTo>
                  <a:pt x="7" y="2"/>
                </a:lnTo>
                <a:lnTo>
                  <a:pt x="18" y="0"/>
                </a:lnTo>
                <a:lnTo>
                  <a:pt x="23" y="2"/>
                </a:lnTo>
                <a:lnTo>
                  <a:pt x="26" y="4"/>
                </a:lnTo>
                <a:lnTo>
                  <a:pt x="27" y="10"/>
                </a:lnTo>
                <a:lnTo>
                  <a:pt x="24" y="14"/>
                </a:lnTo>
                <a:lnTo>
                  <a:pt x="20"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6" name="Freeform 532"/>
          <p:cNvSpPr>
            <a:spLocks/>
          </p:cNvSpPr>
          <p:nvPr/>
        </p:nvSpPr>
        <p:spPr bwMode="auto">
          <a:xfrm>
            <a:off x="3917950" y="4381500"/>
            <a:ext cx="33338" cy="26988"/>
          </a:xfrm>
          <a:custGeom>
            <a:avLst/>
            <a:gdLst>
              <a:gd name="T0" fmla="*/ 2147483647 w 21"/>
              <a:gd name="T1" fmla="*/ 2147483647 h 17"/>
              <a:gd name="T2" fmla="*/ 2147483647 w 21"/>
              <a:gd name="T3" fmla="*/ 2147483647 h 17"/>
              <a:gd name="T4" fmla="*/ 0 w 21"/>
              <a:gd name="T5" fmla="*/ 2147483647 h 17"/>
              <a:gd name="T6" fmla="*/ 0 w 21"/>
              <a:gd name="T7" fmla="*/ 2147483647 h 17"/>
              <a:gd name="T8" fmla="*/ 2147483647 w 21"/>
              <a:gd name="T9" fmla="*/ 2147483647 h 17"/>
              <a:gd name="T10" fmla="*/ 2147483647 w 21"/>
              <a:gd name="T11" fmla="*/ 0 h 17"/>
              <a:gd name="T12" fmla="*/ 2147483647 w 21"/>
              <a:gd name="T13" fmla="*/ 0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7"/>
              <a:gd name="T41" fmla="*/ 21 w 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7">
                <a:moveTo>
                  <a:pt x="8" y="17"/>
                </a:moveTo>
                <a:lnTo>
                  <a:pt x="2" y="15"/>
                </a:lnTo>
                <a:lnTo>
                  <a:pt x="0" y="11"/>
                </a:lnTo>
                <a:lnTo>
                  <a:pt x="0" y="6"/>
                </a:lnTo>
                <a:lnTo>
                  <a:pt x="2" y="2"/>
                </a:lnTo>
                <a:lnTo>
                  <a:pt x="8" y="0"/>
                </a:lnTo>
                <a:lnTo>
                  <a:pt x="13" y="0"/>
                </a:lnTo>
                <a:lnTo>
                  <a:pt x="19" y="2"/>
                </a:lnTo>
                <a:lnTo>
                  <a:pt x="21" y="6"/>
                </a:lnTo>
                <a:lnTo>
                  <a:pt x="21" y="11"/>
                </a:lnTo>
                <a:lnTo>
                  <a:pt x="19" y="15"/>
                </a:lnTo>
                <a:lnTo>
                  <a:pt x="13" y="17"/>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7" name="Freeform 533"/>
          <p:cNvSpPr>
            <a:spLocks/>
          </p:cNvSpPr>
          <p:nvPr/>
        </p:nvSpPr>
        <p:spPr bwMode="auto">
          <a:xfrm>
            <a:off x="3925888" y="4367213"/>
            <a:ext cx="155575" cy="41275"/>
          </a:xfrm>
          <a:custGeom>
            <a:avLst/>
            <a:gdLst>
              <a:gd name="T0" fmla="*/ 2147483647 w 98"/>
              <a:gd name="T1" fmla="*/ 2147483647 h 26"/>
              <a:gd name="T2" fmla="*/ 2147483647 w 98"/>
              <a:gd name="T3" fmla="*/ 2147483647 h 26"/>
              <a:gd name="T4" fmla="*/ 2147483647 w 98"/>
              <a:gd name="T5" fmla="*/ 2147483647 h 26"/>
              <a:gd name="T6" fmla="*/ 0 w 98"/>
              <a:gd name="T7" fmla="*/ 2147483647 h 26"/>
              <a:gd name="T8" fmla="*/ 2147483647 w 98"/>
              <a:gd name="T9" fmla="*/ 2147483647 h 26"/>
              <a:gd name="T10" fmla="*/ 2147483647 w 98"/>
              <a:gd name="T11" fmla="*/ 2147483647 h 26"/>
              <a:gd name="T12" fmla="*/ 2147483647 w 98"/>
              <a:gd name="T13" fmla="*/ 0 h 26"/>
              <a:gd name="T14" fmla="*/ 2147483647 w 98"/>
              <a:gd name="T15" fmla="*/ 2147483647 h 26"/>
              <a:gd name="T16" fmla="*/ 2147483647 w 98"/>
              <a:gd name="T17" fmla="*/ 2147483647 h 26"/>
              <a:gd name="T18" fmla="*/ 2147483647 w 98"/>
              <a:gd name="T19" fmla="*/ 2147483647 h 26"/>
              <a:gd name="T20" fmla="*/ 2147483647 w 98"/>
              <a:gd name="T21" fmla="*/ 2147483647 h 26"/>
              <a:gd name="T22" fmla="*/ 2147483647 w 98"/>
              <a:gd name="T23" fmla="*/ 2147483647 h 26"/>
              <a:gd name="T24" fmla="*/ 2147483647 w 9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26"/>
              <a:gd name="T41" fmla="*/ 98 w 9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26">
                <a:moveTo>
                  <a:pt x="10" y="26"/>
                </a:moveTo>
                <a:lnTo>
                  <a:pt x="4" y="24"/>
                </a:lnTo>
                <a:lnTo>
                  <a:pt x="2" y="21"/>
                </a:lnTo>
                <a:lnTo>
                  <a:pt x="0" y="16"/>
                </a:lnTo>
                <a:lnTo>
                  <a:pt x="3" y="12"/>
                </a:lnTo>
                <a:lnTo>
                  <a:pt x="7" y="9"/>
                </a:lnTo>
                <a:lnTo>
                  <a:pt x="88" y="0"/>
                </a:lnTo>
                <a:lnTo>
                  <a:pt x="94" y="1"/>
                </a:lnTo>
                <a:lnTo>
                  <a:pt x="97" y="4"/>
                </a:lnTo>
                <a:lnTo>
                  <a:pt x="98" y="9"/>
                </a:lnTo>
                <a:lnTo>
                  <a:pt x="95" y="13"/>
                </a:lnTo>
                <a:lnTo>
                  <a:pt x="91" y="16"/>
                </a:lnTo>
                <a:lnTo>
                  <a:pt x="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8" name="Freeform 534"/>
          <p:cNvSpPr>
            <a:spLocks/>
          </p:cNvSpPr>
          <p:nvPr/>
        </p:nvSpPr>
        <p:spPr bwMode="auto">
          <a:xfrm>
            <a:off x="4056063" y="4362450"/>
            <a:ext cx="55562" cy="30163"/>
          </a:xfrm>
          <a:custGeom>
            <a:avLst/>
            <a:gdLst>
              <a:gd name="T0" fmla="*/ 2147483647 w 35"/>
              <a:gd name="T1" fmla="*/ 2147483647 h 19"/>
              <a:gd name="T2" fmla="*/ 2147483647 w 35"/>
              <a:gd name="T3" fmla="*/ 2147483647 h 19"/>
              <a:gd name="T4" fmla="*/ 2147483647 w 35"/>
              <a:gd name="T5" fmla="*/ 2147483647 h 19"/>
              <a:gd name="T6" fmla="*/ 0 w 35"/>
              <a:gd name="T7" fmla="*/ 2147483647 h 19"/>
              <a:gd name="T8" fmla="*/ 2147483647 w 35"/>
              <a:gd name="T9" fmla="*/ 2147483647 h 19"/>
              <a:gd name="T10" fmla="*/ 2147483647 w 35"/>
              <a:gd name="T11" fmla="*/ 2147483647 h 19"/>
              <a:gd name="T12" fmla="*/ 2147483647 w 35"/>
              <a:gd name="T13" fmla="*/ 0 h 19"/>
              <a:gd name="T14" fmla="*/ 2147483647 w 35"/>
              <a:gd name="T15" fmla="*/ 2147483647 h 19"/>
              <a:gd name="T16" fmla="*/ 2147483647 w 35"/>
              <a:gd name="T17" fmla="*/ 2147483647 h 19"/>
              <a:gd name="T18" fmla="*/ 2147483647 w 35"/>
              <a:gd name="T19" fmla="*/ 2147483647 h 19"/>
              <a:gd name="T20" fmla="*/ 2147483647 w 35"/>
              <a:gd name="T21" fmla="*/ 2147483647 h 19"/>
              <a:gd name="T22" fmla="*/ 2147483647 w 35"/>
              <a:gd name="T23" fmla="*/ 2147483647 h 19"/>
              <a:gd name="T24" fmla="*/ 2147483647 w 35"/>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9" y="19"/>
                </a:moveTo>
                <a:lnTo>
                  <a:pt x="4" y="18"/>
                </a:lnTo>
                <a:lnTo>
                  <a:pt x="1" y="15"/>
                </a:lnTo>
                <a:lnTo>
                  <a:pt x="0" y="10"/>
                </a:lnTo>
                <a:lnTo>
                  <a:pt x="2" y="5"/>
                </a:lnTo>
                <a:lnTo>
                  <a:pt x="6" y="3"/>
                </a:lnTo>
                <a:lnTo>
                  <a:pt x="25" y="0"/>
                </a:lnTo>
                <a:lnTo>
                  <a:pt x="31" y="1"/>
                </a:lnTo>
                <a:lnTo>
                  <a:pt x="34" y="4"/>
                </a:lnTo>
                <a:lnTo>
                  <a:pt x="35" y="10"/>
                </a:lnTo>
                <a:lnTo>
                  <a:pt x="32" y="14"/>
                </a:lnTo>
                <a:lnTo>
                  <a:pt x="28" y="16"/>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9" name="Freeform 535"/>
          <p:cNvSpPr>
            <a:spLocks/>
          </p:cNvSpPr>
          <p:nvPr/>
        </p:nvSpPr>
        <p:spPr bwMode="auto">
          <a:xfrm>
            <a:off x="4086225" y="4356100"/>
            <a:ext cx="74613" cy="31750"/>
          </a:xfrm>
          <a:custGeom>
            <a:avLst/>
            <a:gdLst>
              <a:gd name="T0" fmla="*/ 2147483647 w 47"/>
              <a:gd name="T1" fmla="*/ 2147483647 h 20"/>
              <a:gd name="T2" fmla="*/ 2147483647 w 47"/>
              <a:gd name="T3" fmla="*/ 2147483647 h 20"/>
              <a:gd name="T4" fmla="*/ 2147483647 w 47"/>
              <a:gd name="T5" fmla="*/ 2147483647 h 20"/>
              <a:gd name="T6" fmla="*/ 0 w 47"/>
              <a:gd name="T7" fmla="*/ 2147483647 h 20"/>
              <a:gd name="T8" fmla="*/ 2147483647 w 47"/>
              <a:gd name="T9" fmla="*/ 2147483647 h 20"/>
              <a:gd name="T10" fmla="*/ 2147483647 w 47"/>
              <a:gd name="T11" fmla="*/ 2147483647 h 20"/>
              <a:gd name="T12" fmla="*/ 2147483647 w 47"/>
              <a:gd name="T13" fmla="*/ 0 h 20"/>
              <a:gd name="T14" fmla="*/ 2147483647 w 47"/>
              <a:gd name="T15" fmla="*/ 2147483647 h 20"/>
              <a:gd name="T16" fmla="*/ 2147483647 w 47"/>
              <a:gd name="T17" fmla="*/ 2147483647 h 20"/>
              <a:gd name="T18" fmla="*/ 2147483647 w 47"/>
              <a:gd name="T19" fmla="*/ 2147483647 h 20"/>
              <a:gd name="T20" fmla="*/ 2147483647 w 47"/>
              <a:gd name="T21" fmla="*/ 2147483647 h 20"/>
              <a:gd name="T22" fmla="*/ 2147483647 w 47"/>
              <a:gd name="T23" fmla="*/ 2147483647 h 20"/>
              <a:gd name="T24" fmla="*/ 2147483647 w 4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9" y="20"/>
                </a:moveTo>
                <a:lnTo>
                  <a:pt x="4" y="19"/>
                </a:lnTo>
                <a:lnTo>
                  <a:pt x="1" y="16"/>
                </a:lnTo>
                <a:lnTo>
                  <a:pt x="0" y="11"/>
                </a:lnTo>
                <a:lnTo>
                  <a:pt x="2" y="7"/>
                </a:lnTo>
                <a:lnTo>
                  <a:pt x="6" y="4"/>
                </a:lnTo>
                <a:lnTo>
                  <a:pt x="38" y="0"/>
                </a:lnTo>
                <a:lnTo>
                  <a:pt x="43" y="1"/>
                </a:lnTo>
                <a:lnTo>
                  <a:pt x="46" y="4"/>
                </a:lnTo>
                <a:lnTo>
                  <a:pt x="47" y="9"/>
                </a:lnTo>
                <a:lnTo>
                  <a:pt x="44" y="14"/>
                </a:lnTo>
                <a:lnTo>
                  <a:pt x="40" y="16"/>
                </a:lnTo>
                <a:lnTo>
                  <a:pt x="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0" name="Freeform 536"/>
          <p:cNvSpPr>
            <a:spLocks/>
          </p:cNvSpPr>
          <p:nvPr/>
        </p:nvSpPr>
        <p:spPr bwMode="auto">
          <a:xfrm>
            <a:off x="4135438" y="4344988"/>
            <a:ext cx="111125" cy="36512"/>
          </a:xfrm>
          <a:custGeom>
            <a:avLst/>
            <a:gdLst>
              <a:gd name="T0" fmla="*/ 2147483647 w 70"/>
              <a:gd name="T1" fmla="*/ 2147483647 h 23"/>
              <a:gd name="T2" fmla="*/ 2147483647 w 70"/>
              <a:gd name="T3" fmla="*/ 2147483647 h 23"/>
              <a:gd name="T4" fmla="*/ 2147483647 w 70"/>
              <a:gd name="T5" fmla="*/ 2147483647 h 23"/>
              <a:gd name="T6" fmla="*/ 0 w 70"/>
              <a:gd name="T7" fmla="*/ 2147483647 h 23"/>
              <a:gd name="T8" fmla="*/ 2147483647 w 70"/>
              <a:gd name="T9" fmla="*/ 2147483647 h 23"/>
              <a:gd name="T10" fmla="*/ 2147483647 w 70"/>
              <a:gd name="T11" fmla="*/ 2147483647 h 23"/>
              <a:gd name="T12" fmla="*/ 2147483647 w 70"/>
              <a:gd name="T13" fmla="*/ 0 h 23"/>
              <a:gd name="T14" fmla="*/ 2147483647 w 70"/>
              <a:gd name="T15" fmla="*/ 2147483647 h 23"/>
              <a:gd name="T16" fmla="*/ 2147483647 w 70"/>
              <a:gd name="T17" fmla="*/ 2147483647 h 23"/>
              <a:gd name="T18" fmla="*/ 2147483647 w 70"/>
              <a:gd name="T19" fmla="*/ 2147483647 h 23"/>
              <a:gd name="T20" fmla="*/ 2147483647 w 70"/>
              <a:gd name="T21" fmla="*/ 2147483647 h 23"/>
              <a:gd name="T22" fmla="*/ 2147483647 w 70"/>
              <a:gd name="T23" fmla="*/ 2147483647 h 23"/>
              <a:gd name="T24" fmla="*/ 2147483647 w 70"/>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3"/>
              <a:gd name="T41" fmla="*/ 70 w 7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3">
                <a:moveTo>
                  <a:pt x="9" y="23"/>
                </a:moveTo>
                <a:lnTo>
                  <a:pt x="4" y="22"/>
                </a:lnTo>
                <a:lnTo>
                  <a:pt x="1" y="19"/>
                </a:lnTo>
                <a:lnTo>
                  <a:pt x="0" y="14"/>
                </a:lnTo>
                <a:lnTo>
                  <a:pt x="3" y="10"/>
                </a:lnTo>
                <a:lnTo>
                  <a:pt x="7" y="7"/>
                </a:lnTo>
                <a:lnTo>
                  <a:pt x="61" y="0"/>
                </a:lnTo>
                <a:lnTo>
                  <a:pt x="66" y="1"/>
                </a:lnTo>
                <a:lnTo>
                  <a:pt x="69" y="4"/>
                </a:lnTo>
                <a:lnTo>
                  <a:pt x="70" y="10"/>
                </a:lnTo>
                <a:lnTo>
                  <a:pt x="68" y="14"/>
                </a:lnTo>
                <a:lnTo>
                  <a:pt x="64" y="16"/>
                </a:ln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1" name="Freeform 537"/>
          <p:cNvSpPr>
            <a:spLocks/>
          </p:cNvSpPr>
          <p:nvPr/>
        </p:nvSpPr>
        <p:spPr bwMode="auto">
          <a:xfrm>
            <a:off x="4221163" y="4344988"/>
            <a:ext cx="34925" cy="25400"/>
          </a:xfrm>
          <a:custGeom>
            <a:avLst/>
            <a:gdLst>
              <a:gd name="T0" fmla="*/ 2147483647 w 22"/>
              <a:gd name="T1" fmla="*/ 2147483647 h 16"/>
              <a:gd name="T2" fmla="*/ 2147483647 w 22"/>
              <a:gd name="T3" fmla="*/ 2147483647 h 16"/>
              <a:gd name="T4" fmla="*/ 0 w 22"/>
              <a:gd name="T5" fmla="*/ 2147483647 h 16"/>
              <a:gd name="T6" fmla="*/ 0 w 22"/>
              <a:gd name="T7" fmla="*/ 2147483647 h 16"/>
              <a:gd name="T8" fmla="*/ 2147483647 w 22"/>
              <a:gd name="T9" fmla="*/ 2147483647 h 16"/>
              <a:gd name="T10" fmla="*/ 2147483647 w 22"/>
              <a:gd name="T11" fmla="*/ 0 h 16"/>
              <a:gd name="T12" fmla="*/ 2147483647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6"/>
              <a:gd name="T41" fmla="*/ 22 w 2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6">
                <a:moveTo>
                  <a:pt x="8" y="16"/>
                </a:moveTo>
                <a:lnTo>
                  <a:pt x="3" y="15"/>
                </a:lnTo>
                <a:lnTo>
                  <a:pt x="0" y="11"/>
                </a:lnTo>
                <a:lnTo>
                  <a:pt x="0" y="6"/>
                </a:lnTo>
                <a:lnTo>
                  <a:pt x="3" y="1"/>
                </a:lnTo>
                <a:lnTo>
                  <a:pt x="8" y="0"/>
                </a:lnTo>
                <a:lnTo>
                  <a:pt x="14" y="0"/>
                </a:lnTo>
                <a:lnTo>
                  <a:pt x="19" y="1"/>
                </a:lnTo>
                <a:lnTo>
                  <a:pt x="22" y="6"/>
                </a:lnTo>
                <a:lnTo>
                  <a:pt x="22" y="11"/>
                </a:lnTo>
                <a:lnTo>
                  <a:pt x="19" y="15"/>
                </a:lnTo>
                <a:lnTo>
                  <a:pt x="14" y="16"/>
                </a:lnTo>
                <a:lnTo>
                  <a:pt x="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2" name="Freeform 538"/>
          <p:cNvSpPr>
            <a:spLocks/>
          </p:cNvSpPr>
          <p:nvPr/>
        </p:nvSpPr>
        <p:spPr bwMode="auto">
          <a:xfrm>
            <a:off x="4230688" y="4325938"/>
            <a:ext cx="169862" cy="44450"/>
          </a:xfrm>
          <a:custGeom>
            <a:avLst/>
            <a:gdLst>
              <a:gd name="T0" fmla="*/ 2147483647 w 107"/>
              <a:gd name="T1" fmla="*/ 2147483647 h 28"/>
              <a:gd name="T2" fmla="*/ 2147483647 w 107"/>
              <a:gd name="T3" fmla="*/ 2147483647 h 28"/>
              <a:gd name="T4" fmla="*/ 2147483647 w 107"/>
              <a:gd name="T5" fmla="*/ 2147483647 h 28"/>
              <a:gd name="T6" fmla="*/ 0 w 107"/>
              <a:gd name="T7" fmla="*/ 2147483647 h 28"/>
              <a:gd name="T8" fmla="*/ 2147483647 w 107"/>
              <a:gd name="T9" fmla="*/ 2147483647 h 28"/>
              <a:gd name="T10" fmla="*/ 2147483647 w 107"/>
              <a:gd name="T11" fmla="*/ 2147483647 h 28"/>
              <a:gd name="T12" fmla="*/ 2147483647 w 107"/>
              <a:gd name="T13" fmla="*/ 0 h 28"/>
              <a:gd name="T14" fmla="*/ 2147483647 w 107"/>
              <a:gd name="T15" fmla="*/ 2147483647 h 28"/>
              <a:gd name="T16" fmla="*/ 2147483647 w 107"/>
              <a:gd name="T17" fmla="*/ 2147483647 h 28"/>
              <a:gd name="T18" fmla="*/ 2147483647 w 107"/>
              <a:gd name="T19" fmla="*/ 2147483647 h 28"/>
              <a:gd name="T20" fmla="*/ 2147483647 w 107"/>
              <a:gd name="T21" fmla="*/ 2147483647 h 28"/>
              <a:gd name="T22" fmla="*/ 2147483647 w 107"/>
              <a:gd name="T23" fmla="*/ 2147483647 h 28"/>
              <a:gd name="T24" fmla="*/ 2147483647 w 107"/>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8"/>
              <a:gd name="T41" fmla="*/ 107 w 10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8">
                <a:moveTo>
                  <a:pt x="9" y="28"/>
                </a:moveTo>
                <a:lnTo>
                  <a:pt x="4" y="27"/>
                </a:lnTo>
                <a:lnTo>
                  <a:pt x="1" y="24"/>
                </a:lnTo>
                <a:lnTo>
                  <a:pt x="0" y="19"/>
                </a:lnTo>
                <a:lnTo>
                  <a:pt x="2" y="15"/>
                </a:lnTo>
                <a:lnTo>
                  <a:pt x="6" y="12"/>
                </a:lnTo>
                <a:lnTo>
                  <a:pt x="97" y="0"/>
                </a:lnTo>
                <a:lnTo>
                  <a:pt x="103" y="1"/>
                </a:lnTo>
                <a:lnTo>
                  <a:pt x="106" y="4"/>
                </a:lnTo>
                <a:lnTo>
                  <a:pt x="107" y="9"/>
                </a:lnTo>
                <a:lnTo>
                  <a:pt x="104" y="13"/>
                </a:lnTo>
                <a:lnTo>
                  <a:pt x="100" y="16"/>
                </a:lnTo>
                <a:lnTo>
                  <a:pt x="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3" name="Freeform 539"/>
          <p:cNvSpPr>
            <a:spLocks/>
          </p:cNvSpPr>
          <p:nvPr/>
        </p:nvSpPr>
        <p:spPr bwMode="auto">
          <a:xfrm>
            <a:off x="4375150" y="4291013"/>
            <a:ext cx="268288" cy="60325"/>
          </a:xfrm>
          <a:custGeom>
            <a:avLst/>
            <a:gdLst>
              <a:gd name="T0" fmla="*/ 2147483647 w 169"/>
              <a:gd name="T1" fmla="*/ 2147483647 h 38"/>
              <a:gd name="T2" fmla="*/ 2147483647 w 169"/>
              <a:gd name="T3" fmla="*/ 2147483647 h 38"/>
              <a:gd name="T4" fmla="*/ 2147483647 w 169"/>
              <a:gd name="T5" fmla="*/ 2147483647 h 38"/>
              <a:gd name="T6" fmla="*/ 0 w 169"/>
              <a:gd name="T7" fmla="*/ 2147483647 h 38"/>
              <a:gd name="T8" fmla="*/ 2147483647 w 169"/>
              <a:gd name="T9" fmla="*/ 2147483647 h 38"/>
              <a:gd name="T10" fmla="*/ 2147483647 w 169"/>
              <a:gd name="T11" fmla="*/ 2147483647 h 38"/>
              <a:gd name="T12" fmla="*/ 2147483647 w 169"/>
              <a:gd name="T13" fmla="*/ 0 h 38"/>
              <a:gd name="T14" fmla="*/ 2147483647 w 169"/>
              <a:gd name="T15" fmla="*/ 2147483647 h 38"/>
              <a:gd name="T16" fmla="*/ 2147483647 w 169"/>
              <a:gd name="T17" fmla="*/ 2147483647 h 38"/>
              <a:gd name="T18" fmla="*/ 2147483647 w 169"/>
              <a:gd name="T19" fmla="*/ 2147483647 h 38"/>
              <a:gd name="T20" fmla="*/ 2147483647 w 169"/>
              <a:gd name="T21" fmla="*/ 2147483647 h 38"/>
              <a:gd name="T22" fmla="*/ 2147483647 w 169"/>
              <a:gd name="T23" fmla="*/ 2147483647 h 38"/>
              <a:gd name="T24" fmla="*/ 2147483647 w 169"/>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38"/>
              <a:gd name="T41" fmla="*/ 169 w 169"/>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38">
                <a:moveTo>
                  <a:pt x="9" y="38"/>
                </a:moveTo>
                <a:lnTo>
                  <a:pt x="4" y="37"/>
                </a:lnTo>
                <a:lnTo>
                  <a:pt x="1" y="34"/>
                </a:lnTo>
                <a:lnTo>
                  <a:pt x="0" y="29"/>
                </a:lnTo>
                <a:lnTo>
                  <a:pt x="2" y="25"/>
                </a:lnTo>
                <a:lnTo>
                  <a:pt x="6" y="22"/>
                </a:lnTo>
                <a:lnTo>
                  <a:pt x="160" y="0"/>
                </a:lnTo>
                <a:lnTo>
                  <a:pt x="165" y="2"/>
                </a:lnTo>
                <a:lnTo>
                  <a:pt x="168" y="4"/>
                </a:lnTo>
                <a:lnTo>
                  <a:pt x="169" y="10"/>
                </a:lnTo>
                <a:lnTo>
                  <a:pt x="167" y="14"/>
                </a:lnTo>
                <a:lnTo>
                  <a:pt x="163" y="16"/>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4" name="Freeform 540"/>
          <p:cNvSpPr>
            <a:spLocks/>
          </p:cNvSpPr>
          <p:nvPr/>
        </p:nvSpPr>
        <p:spPr bwMode="auto">
          <a:xfrm>
            <a:off x="4618038" y="4283075"/>
            <a:ext cx="90487" cy="33338"/>
          </a:xfrm>
          <a:custGeom>
            <a:avLst/>
            <a:gdLst>
              <a:gd name="T0" fmla="*/ 2147483647 w 57"/>
              <a:gd name="T1" fmla="*/ 2147483647 h 21"/>
              <a:gd name="T2" fmla="*/ 2147483647 w 57"/>
              <a:gd name="T3" fmla="*/ 2147483647 h 21"/>
              <a:gd name="T4" fmla="*/ 2147483647 w 57"/>
              <a:gd name="T5" fmla="*/ 2147483647 h 21"/>
              <a:gd name="T6" fmla="*/ 0 w 57"/>
              <a:gd name="T7" fmla="*/ 2147483647 h 21"/>
              <a:gd name="T8" fmla="*/ 2147483647 w 57"/>
              <a:gd name="T9" fmla="*/ 2147483647 h 21"/>
              <a:gd name="T10" fmla="*/ 2147483647 w 57"/>
              <a:gd name="T11" fmla="*/ 2147483647 h 21"/>
              <a:gd name="T12" fmla="*/ 2147483647 w 57"/>
              <a:gd name="T13" fmla="*/ 0 h 21"/>
              <a:gd name="T14" fmla="*/ 2147483647 w 57"/>
              <a:gd name="T15" fmla="*/ 2147483647 h 21"/>
              <a:gd name="T16" fmla="*/ 2147483647 w 57"/>
              <a:gd name="T17" fmla="*/ 2147483647 h 21"/>
              <a:gd name="T18" fmla="*/ 2147483647 w 57"/>
              <a:gd name="T19" fmla="*/ 2147483647 h 21"/>
              <a:gd name="T20" fmla="*/ 2147483647 w 57"/>
              <a:gd name="T21" fmla="*/ 2147483647 h 21"/>
              <a:gd name="T22" fmla="*/ 2147483647 w 57"/>
              <a:gd name="T23" fmla="*/ 2147483647 h 21"/>
              <a:gd name="T24" fmla="*/ 2147483647 w 5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1"/>
              <a:gd name="T41" fmla="*/ 57 w 5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1">
                <a:moveTo>
                  <a:pt x="10" y="21"/>
                </a:moveTo>
                <a:lnTo>
                  <a:pt x="4" y="20"/>
                </a:lnTo>
                <a:lnTo>
                  <a:pt x="1" y="17"/>
                </a:lnTo>
                <a:lnTo>
                  <a:pt x="0" y="12"/>
                </a:lnTo>
                <a:lnTo>
                  <a:pt x="3" y="8"/>
                </a:lnTo>
                <a:lnTo>
                  <a:pt x="7" y="5"/>
                </a:lnTo>
                <a:lnTo>
                  <a:pt x="48" y="0"/>
                </a:lnTo>
                <a:lnTo>
                  <a:pt x="53" y="1"/>
                </a:lnTo>
                <a:lnTo>
                  <a:pt x="56" y="4"/>
                </a:lnTo>
                <a:lnTo>
                  <a:pt x="57" y="9"/>
                </a:lnTo>
                <a:lnTo>
                  <a:pt x="54" y="13"/>
                </a:lnTo>
                <a:lnTo>
                  <a:pt x="50" y="16"/>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5" name="Rectangle 541"/>
          <p:cNvSpPr>
            <a:spLocks noChangeArrowheads="1"/>
          </p:cNvSpPr>
          <p:nvPr/>
        </p:nvSpPr>
        <p:spPr bwMode="auto">
          <a:xfrm>
            <a:off x="1731963" y="1652588"/>
            <a:ext cx="11112"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486" name="Rectangle 542"/>
          <p:cNvSpPr>
            <a:spLocks noChangeArrowheads="1"/>
          </p:cNvSpPr>
          <p:nvPr/>
        </p:nvSpPr>
        <p:spPr bwMode="auto">
          <a:xfrm>
            <a:off x="1731963" y="1652588"/>
            <a:ext cx="3506787"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487" name="Rectangle 543"/>
          <p:cNvSpPr>
            <a:spLocks noChangeArrowheads="1"/>
          </p:cNvSpPr>
          <p:nvPr/>
        </p:nvSpPr>
        <p:spPr bwMode="auto">
          <a:xfrm>
            <a:off x="5230813" y="1652588"/>
            <a:ext cx="9525" cy="312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488" name="Rectangle 544"/>
          <p:cNvSpPr>
            <a:spLocks noChangeArrowheads="1"/>
          </p:cNvSpPr>
          <p:nvPr/>
        </p:nvSpPr>
        <p:spPr bwMode="auto">
          <a:xfrm>
            <a:off x="1731963" y="4765675"/>
            <a:ext cx="3506787"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83489" name="Line 545"/>
          <p:cNvSpPr>
            <a:spLocks noChangeShapeType="1"/>
          </p:cNvSpPr>
          <p:nvPr/>
        </p:nvSpPr>
        <p:spPr bwMode="auto">
          <a:xfrm>
            <a:off x="3221038" y="3698875"/>
            <a:ext cx="0" cy="1066800"/>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490" name="Line 546"/>
          <p:cNvSpPr>
            <a:spLocks noChangeShapeType="1"/>
          </p:cNvSpPr>
          <p:nvPr/>
        </p:nvSpPr>
        <p:spPr bwMode="auto">
          <a:xfrm rot="5400000">
            <a:off x="2485232" y="2956718"/>
            <a:ext cx="0" cy="1503363"/>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491" name="Oval 547"/>
          <p:cNvSpPr>
            <a:spLocks noChangeArrowheads="1"/>
          </p:cNvSpPr>
          <p:nvPr/>
        </p:nvSpPr>
        <p:spPr bwMode="auto">
          <a:xfrm rot="-805258">
            <a:off x="1733550" y="3767138"/>
            <a:ext cx="1457325" cy="387350"/>
          </a:xfrm>
          <a:prstGeom prst="ellipse">
            <a:avLst/>
          </a:pr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549" name="Title 548"/>
          <p:cNvSpPr>
            <a:spLocks noGrp="1"/>
          </p:cNvSpPr>
          <p:nvPr>
            <p:ph type="title"/>
          </p:nvPr>
        </p:nvSpPr>
        <p:spPr/>
        <p:txBody>
          <a:bodyPr>
            <a:noAutofit/>
          </a:bodyPr>
          <a:lstStyle/>
          <a:p>
            <a:r>
              <a:rPr lang="en-US" sz="2800" dirty="0" smtClean="0"/>
              <a:t>Recurrence Score® Guideposts for Clinical Decisions: T3, MMR-P Patients with RS &lt; 30</a:t>
            </a:r>
            <a:endParaRPr lang="en-US" sz="2800" dirty="0"/>
          </a:p>
        </p:txBody>
      </p:sp>
      <p:sp>
        <p:nvSpPr>
          <p:cNvPr id="550" name="Rounded Rectangle 549"/>
          <p:cNvSpPr/>
          <p:nvPr/>
        </p:nvSpPr>
        <p:spPr>
          <a:xfrm>
            <a:off x="457200" y="5449475"/>
            <a:ext cx="8229600" cy="106235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chemeClr val="tx1"/>
                </a:solidFill>
                <a:latin typeface="Calibri" pitchFamily="34" charset="0"/>
                <a:cs typeface="Arial" charset="0"/>
              </a:rPr>
              <a:t>This population of patients with low Recurrence Score disease </a:t>
            </a:r>
            <a:br>
              <a:rPr lang="en-US" sz="2000" b="1" dirty="0" smtClean="0">
                <a:solidFill>
                  <a:schemeClr val="tx1"/>
                </a:solidFill>
                <a:latin typeface="Calibri" pitchFamily="34" charset="0"/>
                <a:cs typeface="Arial" charset="0"/>
              </a:rPr>
            </a:br>
            <a:r>
              <a:rPr lang="en-US" sz="2000" b="1" dirty="0" smtClean="0">
                <a:solidFill>
                  <a:schemeClr val="tx1"/>
                </a:solidFill>
                <a:latin typeface="Calibri" pitchFamily="34" charset="0"/>
                <a:cs typeface="Arial" charset="0"/>
              </a:rPr>
              <a:t>(~45% of total) has recurrence risk that is ≤15% and would be expected to have &lt;3% benefit with adjuvant 5FU.</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normAutofit/>
          </a:bodyPr>
          <a:lstStyle/>
          <a:p>
            <a:r>
              <a:rPr lang="en-US" dirty="0" smtClean="0"/>
              <a:t>Summary: </a:t>
            </a:r>
            <a:br>
              <a:rPr lang="en-US" dirty="0" smtClean="0"/>
            </a:br>
            <a:r>
              <a:rPr lang="en-US" dirty="0" smtClean="0"/>
              <a:t>QUASAR Validation Study</a:t>
            </a:r>
          </a:p>
        </p:txBody>
      </p:sp>
      <p:sp>
        <p:nvSpPr>
          <p:cNvPr id="83971" name="Rectangle 3"/>
          <p:cNvSpPr>
            <a:spLocks noGrp="1"/>
          </p:cNvSpPr>
          <p:nvPr>
            <p:ph idx="1"/>
          </p:nvPr>
        </p:nvSpPr>
        <p:spPr/>
        <p:txBody>
          <a:bodyPr>
            <a:normAutofit fontScale="77500" lnSpcReduction="20000"/>
          </a:bodyPr>
          <a:lstStyle/>
          <a:p>
            <a:pPr>
              <a:lnSpc>
                <a:spcPct val="120000"/>
              </a:lnSpc>
            </a:pPr>
            <a:r>
              <a:rPr lang="en-US" dirty="0" smtClean="0"/>
              <a:t>Recurrence Score® independently and quantitatively predicts individual recurrence risk and provides additional clinical value beyond other available measures.</a:t>
            </a:r>
          </a:p>
          <a:p>
            <a:pPr>
              <a:lnSpc>
                <a:spcPct val="120000"/>
              </a:lnSpc>
            </a:pPr>
            <a:r>
              <a:rPr lang="en-US" dirty="0" smtClean="0"/>
              <a:t>These results support a new paradigm for quantitative assessment of recurrence risk in stage II colon cancer, emphasizing the role of three measures: Recurrence Score, MMR, and T stage.</a:t>
            </a:r>
          </a:p>
          <a:p>
            <a:pPr>
              <a:lnSpc>
                <a:spcPct val="120000"/>
              </a:lnSpc>
            </a:pPr>
            <a:r>
              <a:rPr lang="en-US" dirty="0" smtClean="0"/>
              <a:t>The continuous Recurrence Score will have the greatest clinical utility for T3, MMR-proficient patients, who constitute the majority of stage II colon cancer (~70% of patients).</a:t>
            </a:r>
          </a:p>
          <a:p>
            <a:pPr>
              <a:lnSpc>
                <a:spcPct val="120000"/>
              </a:lnSpc>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a:xfrm>
            <a:off x="685800" y="1466185"/>
            <a:ext cx="7772400" cy="1866243"/>
          </a:xfrm>
        </p:spPr>
        <p:txBody>
          <a:bodyPr/>
          <a:lstStyle/>
          <a:p>
            <a:pPr eaLnBrk="1" hangingPunct="1">
              <a:lnSpc>
                <a:spcPct val="100000"/>
              </a:lnSpc>
            </a:pPr>
            <a:r>
              <a:rPr lang="en-US" sz="3600" dirty="0"/>
              <a:t>Validation of a </a:t>
            </a:r>
            <a:r>
              <a:rPr lang="en-US" sz="3600" dirty="0" smtClean="0"/>
              <a:t>12-Gene Colon </a:t>
            </a:r>
            <a:r>
              <a:rPr lang="en-US" sz="3600" dirty="0"/>
              <a:t>C</a:t>
            </a:r>
            <a:r>
              <a:rPr lang="en-US" sz="3600" dirty="0" smtClean="0"/>
              <a:t>ancer </a:t>
            </a:r>
            <a:r>
              <a:rPr lang="en-US" sz="3600" dirty="0"/>
              <a:t>Recurrence </a:t>
            </a:r>
            <a:r>
              <a:rPr lang="en-US" sz="3600" dirty="0" smtClean="0"/>
              <a:t>Score</a:t>
            </a:r>
            <a:r>
              <a:rPr lang="en-US" sz="3600" baseline="30000" dirty="0" smtClean="0"/>
              <a:t>®</a:t>
            </a:r>
            <a:r>
              <a:rPr lang="en-US" sz="3600" dirty="0" smtClean="0"/>
              <a:t> </a:t>
            </a:r>
            <a:r>
              <a:rPr lang="en-US" sz="3600" dirty="0"/>
              <a:t>in </a:t>
            </a:r>
            <a:r>
              <a:rPr lang="en-US" sz="3600" dirty="0" smtClean="0"/>
              <a:t>Stage </a:t>
            </a:r>
            <a:r>
              <a:rPr lang="en-US" sz="3600" dirty="0"/>
              <a:t>II </a:t>
            </a:r>
            <a:r>
              <a:rPr lang="en-US" sz="3600" dirty="0" smtClean="0"/>
              <a:t>Colon </a:t>
            </a:r>
            <a:r>
              <a:rPr lang="en-US" sz="3600" dirty="0"/>
              <a:t>C</a:t>
            </a:r>
            <a:r>
              <a:rPr lang="en-US" sz="3600" dirty="0" smtClean="0"/>
              <a:t>ancer </a:t>
            </a:r>
            <a:r>
              <a:rPr lang="en-US" sz="3600" dirty="0"/>
              <a:t>P</a:t>
            </a:r>
            <a:r>
              <a:rPr lang="en-US" sz="3600" dirty="0" smtClean="0"/>
              <a:t>atients </a:t>
            </a:r>
            <a:r>
              <a:rPr lang="en-US" sz="3600" dirty="0"/>
              <a:t>from CALGB 9581</a:t>
            </a:r>
          </a:p>
        </p:txBody>
      </p:sp>
      <p:sp>
        <p:nvSpPr>
          <p:cNvPr id="82947" name="Rectangle 4"/>
          <p:cNvSpPr>
            <a:spLocks noGrp="1" noChangeArrowheads="1"/>
          </p:cNvSpPr>
          <p:nvPr>
            <p:ph type="subTitle" idx="1"/>
          </p:nvPr>
        </p:nvSpPr>
        <p:spPr>
          <a:xfrm>
            <a:off x="756745" y="3886200"/>
            <a:ext cx="7898523" cy="1752600"/>
          </a:xfrm>
        </p:spPr>
        <p:txBody>
          <a:bodyPr/>
          <a:lstStyle/>
          <a:p>
            <a:pPr>
              <a:buClrTx/>
            </a:pPr>
            <a:r>
              <a:rPr lang="en-US" sz="2000" dirty="0"/>
              <a:t>A.P. </a:t>
            </a:r>
            <a:r>
              <a:rPr lang="en-US" sz="2000" dirty="0" smtClean="0"/>
              <a:t>Venook,</a:t>
            </a:r>
            <a:r>
              <a:rPr lang="en-US" sz="2000" baseline="30000" dirty="0" smtClean="0"/>
              <a:t>1</a:t>
            </a:r>
            <a:r>
              <a:rPr lang="en-US" sz="2000" dirty="0" smtClean="0"/>
              <a:t> </a:t>
            </a:r>
            <a:r>
              <a:rPr lang="en-US" sz="2000" dirty="0"/>
              <a:t>D. </a:t>
            </a:r>
            <a:r>
              <a:rPr lang="en-US" sz="2000" dirty="0" smtClean="0"/>
              <a:t>Niedzwiecki,</a:t>
            </a:r>
            <a:r>
              <a:rPr lang="en-US" sz="2000" baseline="30000" dirty="0" smtClean="0"/>
              <a:t>2</a:t>
            </a:r>
            <a:r>
              <a:rPr lang="en-US" sz="2000" dirty="0" smtClean="0"/>
              <a:t> </a:t>
            </a:r>
            <a:r>
              <a:rPr lang="en-US" sz="2000" dirty="0"/>
              <a:t>M. </a:t>
            </a:r>
            <a:r>
              <a:rPr lang="en-US" sz="2000" dirty="0" smtClean="0"/>
              <a:t>Lopatin,</a:t>
            </a:r>
            <a:r>
              <a:rPr lang="en-US" sz="2000" baseline="30000" dirty="0" smtClean="0"/>
              <a:t>3</a:t>
            </a:r>
            <a:r>
              <a:rPr lang="en-US" sz="2000" dirty="0" smtClean="0"/>
              <a:t> </a:t>
            </a:r>
            <a:r>
              <a:rPr lang="en-US" sz="2000" dirty="0"/>
              <a:t>M. </a:t>
            </a:r>
            <a:r>
              <a:rPr lang="en-US" sz="2000" dirty="0" smtClean="0"/>
              <a:t>Lee,</a:t>
            </a:r>
            <a:r>
              <a:rPr lang="en-US" sz="2000" baseline="30000" dirty="0" smtClean="0"/>
              <a:t>3</a:t>
            </a:r>
            <a:r>
              <a:rPr lang="en-US" sz="2000" dirty="0" smtClean="0"/>
              <a:t> </a:t>
            </a:r>
            <a:r>
              <a:rPr lang="en-US" sz="2000" dirty="0"/>
              <a:t>P. N. </a:t>
            </a:r>
            <a:r>
              <a:rPr lang="en-US" sz="2000" dirty="0" smtClean="0"/>
              <a:t>Friedman,</a:t>
            </a:r>
            <a:r>
              <a:rPr lang="en-US" sz="2000" baseline="30000" dirty="0" smtClean="0"/>
              <a:t>4</a:t>
            </a:r>
            <a:r>
              <a:rPr lang="en-US" sz="2000" dirty="0" smtClean="0"/>
              <a:t> </a:t>
            </a:r>
            <a:br>
              <a:rPr lang="en-US" sz="2000" dirty="0" smtClean="0"/>
            </a:br>
            <a:r>
              <a:rPr lang="en-US" sz="2000" dirty="0" smtClean="0"/>
              <a:t>W</a:t>
            </a:r>
            <a:r>
              <a:rPr lang="en-US" sz="2000" dirty="0"/>
              <a:t>. </a:t>
            </a:r>
            <a:r>
              <a:rPr lang="en-US" sz="2000" dirty="0" smtClean="0"/>
              <a:t>Frankel,</a:t>
            </a:r>
            <a:r>
              <a:rPr lang="en-US" sz="2000" baseline="30000" dirty="0" smtClean="0"/>
              <a:t>5</a:t>
            </a:r>
            <a:r>
              <a:rPr lang="en-US" sz="2000" dirty="0" smtClean="0"/>
              <a:t> </a:t>
            </a:r>
            <a:r>
              <a:rPr lang="en-US" sz="2000" dirty="0"/>
              <a:t>K. </a:t>
            </a:r>
            <a:r>
              <a:rPr lang="en-US" sz="2000" dirty="0" smtClean="0"/>
              <a:t>Clark-Langone,</a:t>
            </a:r>
            <a:r>
              <a:rPr lang="en-US" sz="2000" baseline="30000" dirty="0" smtClean="0"/>
              <a:t>3</a:t>
            </a:r>
            <a:r>
              <a:rPr lang="en-US" sz="2000" dirty="0" smtClean="0"/>
              <a:t> </a:t>
            </a:r>
            <a:r>
              <a:rPr lang="en-US" sz="2000" dirty="0"/>
              <a:t>C. </a:t>
            </a:r>
            <a:r>
              <a:rPr lang="en-US" sz="2000" dirty="0" smtClean="0"/>
              <a:t>Yoshizawa,</a:t>
            </a:r>
            <a:r>
              <a:rPr lang="en-US" sz="2000" baseline="30000" dirty="0" smtClean="0"/>
              <a:t>3</a:t>
            </a:r>
            <a:r>
              <a:rPr lang="en-US" sz="2000" dirty="0" smtClean="0"/>
              <a:t> </a:t>
            </a:r>
            <a:r>
              <a:rPr lang="en-US" sz="2000" dirty="0"/>
              <a:t>C. </a:t>
            </a:r>
            <a:r>
              <a:rPr lang="en-US" sz="2000" dirty="0" smtClean="0"/>
              <a:t>Millward,</a:t>
            </a:r>
            <a:r>
              <a:rPr lang="en-US" sz="2000" baseline="30000" dirty="0" smtClean="0"/>
              <a:t>3</a:t>
            </a:r>
            <a:r>
              <a:rPr lang="en-US" sz="2000" dirty="0" smtClean="0"/>
              <a:t> </a:t>
            </a:r>
            <a:r>
              <a:rPr lang="en-US" sz="2000" dirty="0"/>
              <a:t>S. </a:t>
            </a:r>
            <a:r>
              <a:rPr lang="en-US" sz="2000" dirty="0" smtClean="0"/>
              <a:t>Shak,</a:t>
            </a:r>
            <a:r>
              <a:rPr lang="en-US" sz="2000" baseline="30000" dirty="0" smtClean="0"/>
              <a:t>3</a:t>
            </a:r>
            <a:r>
              <a:rPr lang="en-US" sz="2000" dirty="0" smtClean="0"/>
              <a:t> </a:t>
            </a:r>
            <a:br>
              <a:rPr lang="en-US" sz="2000" dirty="0" smtClean="0"/>
            </a:br>
            <a:r>
              <a:rPr lang="en-US" sz="2000" dirty="0" smtClean="0"/>
              <a:t>R</a:t>
            </a:r>
            <a:r>
              <a:rPr lang="en-US" sz="2000" dirty="0"/>
              <a:t>. M. </a:t>
            </a:r>
            <a:r>
              <a:rPr lang="en-US" sz="2000" dirty="0" smtClean="0"/>
              <a:t>Goldberg,</a:t>
            </a:r>
            <a:r>
              <a:rPr lang="en-US" sz="2000" baseline="30000" dirty="0" smtClean="0"/>
              <a:t>6</a:t>
            </a:r>
            <a:r>
              <a:rPr lang="en-US" sz="2000" dirty="0" smtClean="0"/>
              <a:t> </a:t>
            </a:r>
            <a:r>
              <a:rPr lang="en-US" sz="2000" dirty="0"/>
              <a:t>N. N. </a:t>
            </a:r>
            <a:r>
              <a:rPr lang="en-US" sz="2000" dirty="0" smtClean="0"/>
              <a:t>Mahmoud,</a:t>
            </a:r>
            <a:r>
              <a:rPr lang="en-US" sz="2000" baseline="30000" dirty="0" smtClean="0"/>
              <a:t>7</a:t>
            </a:r>
            <a:r>
              <a:rPr lang="en-US" sz="2000" dirty="0" smtClean="0"/>
              <a:t> </a:t>
            </a:r>
            <a:r>
              <a:rPr lang="en-US" sz="2000" dirty="0"/>
              <a:t>R. L. </a:t>
            </a:r>
            <a:r>
              <a:rPr lang="en-US" sz="2000" dirty="0" smtClean="0"/>
              <a:t>Schilsky,</a:t>
            </a:r>
            <a:r>
              <a:rPr lang="en-US" sz="2000" baseline="30000" dirty="0" smtClean="0"/>
              <a:t>4</a:t>
            </a:r>
            <a:r>
              <a:rPr lang="en-US" sz="2000" dirty="0" smtClean="0"/>
              <a:t> </a:t>
            </a:r>
            <a:r>
              <a:rPr lang="en-US" sz="2000" dirty="0"/>
              <a:t>M. M. Bertagnolli</a:t>
            </a:r>
            <a:r>
              <a:rPr lang="en-US" sz="2000" baseline="30000" dirty="0"/>
              <a:t>8</a:t>
            </a:r>
            <a:r>
              <a:rPr lang="en-US" sz="2000" dirty="0"/>
              <a:t> </a:t>
            </a:r>
          </a:p>
          <a:p>
            <a:pPr>
              <a:buClrTx/>
            </a:pPr>
            <a:endParaRPr lang="en-US" sz="2000" dirty="0"/>
          </a:p>
        </p:txBody>
      </p:sp>
      <p:sp>
        <p:nvSpPr>
          <p:cNvPr id="5" name="Rectangle 4"/>
          <p:cNvSpPr/>
          <p:nvPr/>
        </p:nvSpPr>
        <p:spPr>
          <a:xfrm>
            <a:off x="0" y="6581001"/>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
        <p:nvSpPr>
          <p:cNvPr id="6" name="Rectangle 5"/>
          <p:cNvSpPr/>
          <p:nvPr/>
        </p:nvSpPr>
        <p:spPr>
          <a:xfrm>
            <a:off x="621792" y="5364930"/>
            <a:ext cx="7900416" cy="986451"/>
          </a:xfrm>
          <a:prstGeom prst="rect">
            <a:avLst/>
          </a:prstGeom>
        </p:spPr>
        <p:txBody>
          <a:bodyPr wrap="square">
            <a:spAutoFit/>
          </a:bodyPr>
          <a:lstStyle/>
          <a:p>
            <a:pPr lvl="0" algn="ctr" eaLnBrk="0" hangingPunct="0">
              <a:spcBef>
                <a:spcPct val="20000"/>
              </a:spcBef>
            </a:pPr>
            <a:r>
              <a:rPr lang="en-US" sz="1400" kern="0" dirty="0" smtClean="0">
                <a:latin typeface="Calibri"/>
              </a:rPr>
              <a:t>1. University of California, San Francisco, San Francisco, CA; 2. Duke University, Durham, NC; </a:t>
            </a:r>
            <a:br>
              <a:rPr lang="en-US" sz="1400" kern="0" dirty="0" smtClean="0">
                <a:latin typeface="Calibri"/>
              </a:rPr>
            </a:br>
            <a:r>
              <a:rPr lang="en-US" sz="1400" kern="0" dirty="0" smtClean="0">
                <a:latin typeface="Calibri"/>
              </a:rPr>
              <a:t>3. Genomic Health, Redwood City, CA; 4. The University of Chicago, Chicago, IL; </a:t>
            </a:r>
            <a:br>
              <a:rPr lang="en-US" sz="1400" kern="0" dirty="0" smtClean="0">
                <a:latin typeface="Calibri"/>
              </a:rPr>
            </a:br>
            <a:r>
              <a:rPr lang="en-US" sz="1400" kern="0" dirty="0" smtClean="0">
                <a:latin typeface="Calibri"/>
              </a:rPr>
              <a:t>5. The Ohio State University, Columbus, OH; 6. University of North Carolina at Chapel Hill, Chapel Hill, NC; 7. University of Pennsylvania, Philadelphia, PA; 8. Brigham and Women's Hospital, Boston, MA</a:t>
            </a:r>
            <a:endParaRPr lang="en-US" sz="2000" kern="0" dirty="0">
              <a:latin typeface="Calibri"/>
            </a:endParaRPr>
          </a:p>
        </p:txBody>
      </p:sp>
    </p:spTree>
    <p:extLst>
      <p:ext uri="{BB962C8B-B14F-4D97-AF65-F5344CB8AC3E}">
        <p14:creationId xmlns:p14="http://schemas.microsoft.com/office/powerpoint/2010/main" val="37146190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400" dirty="0" smtClean="0"/>
              <a:t>CALGB 9581 Parent Trial</a:t>
            </a:r>
            <a:br>
              <a:rPr lang="en-US" sz="2400" dirty="0" smtClean="0"/>
            </a:br>
            <a:r>
              <a:rPr lang="en-US" sz="2400" dirty="0" smtClean="0"/>
              <a:t>Randomized Phase III Clinical Trial in Stage II Colon Cancer</a:t>
            </a:r>
            <a:endParaRPr lang="en-US" sz="2400" dirty="0"/>
          </a:p>
        </p:txBody>
      </p:sp>
      <p:sp>
        <p:nvSpPr>
          <p:cNvPr id="23" name="Content Placeholder 22"/>
          <p:cNvSpPr>
            <a:spLocks noGrp="1"/>
          </p:cNvSpPr>
          <p:nvPr>
            <p:ph idx="1"/>
          </p:nvPr>
        </p:nvSpPr>
        <p:spPr>
          <a:xfrm>
            <a:off x="457200" y="4448432"/>
            <a:ext cx="8229600" cy="1677731"/>
          </a:xfrm>
        </p:spPr>
        <p:txBody>
          <a:bodyPr>
            <a:normAutofit fontScale="70000" lnSpcReduction="20000"/>
          </a:bodyPr>
          <a:lstStyle/>
          <a:p>
            <a:pPr marL="230188" indent="-230188">
              <a:lnSpc>
                <a:spcPct val="120000"/>
              </a:lnSpc>
              <a:spcBef>
                <a:spcPct val="10000"/>
              </a:spcBef>
            </a:pPr>
            <a:r>
              <a:rPr lang="en-US" dirty="0" smtClean="0">
                <a:ea typeface="ＭＳ Ｐゴシック"/>
                <a:cs typeface="ＭＳ Ｐゴシック"/>
              </a:rPr>
              <a:t>1738 patients enrolled 1997-2002</a:t>
            </a:r>
          </a:p>
          <a:p>
            <a:pPr marL="230188" indent="-230188">
              <a:lnSpc>
                <a:spcPct val="120000"/>
              </a:lnSpc>
              <a:spcBef>
                <a:spcPct val="10000"/>
              </a:spcBef>
            </a:pPr>
            <a:r>
              <a:rPr lang="en-US" dirty="0" smtClean="0">
                <a:ea typeface="ＭＳ Ｐゴシック"/>
                <a:cs typeface="ＭＳ Ｐゴシック"/>
              </a:rPr>
              <a:t>Negative results for </a:t>
            </a:r>
            <a:r>
              <a:rPr lang="en-US" dirty="0" err="1" smtClean="0">
                <a:ea typeface="ＭＳ Ｐゴシック"/>
                <a:cs typeface="ＭＳ Ｐゴシック"/>
              </a:rPr>
              <a:t>MAb</a:t>
            </a:r>
            <a:r>
              <a:rPr lang="en-US" dirty="0" smtClean="0">
                <a:ea typeface="ＭＳ Ｐゴシック"/>
                <a:cs typeface="ＭＳ Ｐゴシック"/>
              </a:rPr>
              <a:t> 17-1A</a:t>
            </a:r>
          </a:p>
          <a:p>
            <a:pPr marL="230188" indent="-230188">
              <a:lnSpc>
                <a:spcPct val="120000"/>
              </a:lnSpc>
              <a:spcBef>
                <a:spcPct val="10000"/>
              </a:spcBef>
            </a:pPr>
            <a:r>
              <a:rPr lang="en-US" dirty="0" smtClean="0">
                <a:ea typeface="ＭＳ Ｐゴシック"/>
                <a:cs typeface="ＭＳ Ｐゴシック"/>
              </a:rPr>
              <a:t>Targeted and enrolled primarily low-risk stage II patients </a:t>
            </a:r>
            <a:br>
              <a:rPr lang="en-US" dirty="0" smtClean="0">
                <a:ea typeface="ＭＳ Ｐゴシック"/>
                <a:cs typeface="ＭＳ Ｐゴシック"/>
              </a:rPr>
            </a:br>
            <a:r>
              <a:rPr lang="en-US" dirty="0" smtClean="0">
                <a:ea typeface="ＭＳ Ｐゴシック"/>
                <a:cs typeface="ＭＳ Ｐゴシック"/>
              </a:rPr>
              <a:t>(excluded pT4b, obstruction/perforation, positive margins)</a:t>
            </a:r>
          </a:p>
        </p:txBody>
      </p:sp>
      <p:grpSp>
        <p:nvGrpSpPr>
          <p:cNvPr id="16" name="Group 15"/>
          <p:cNvGrpSpPr/>
          <p:nvPr/>
        </p:nvGrpSpPr>
        <p:grpSpPr>
          <a:xfrm>
            <a:off x="1039534" y="1567452"/>
            <a:ext cx="7064933" cy="2806840"/>
            <a:chOff x="1309816" y="1567452"/>
            <a:chExt cx="7064933" cy="2806840"/>
          </a:xfrm>
        </p:grpSpPr>
        <p:sp>
          <p:nvSpPr>
            <p:cNvPr id="17" name="Rounded Rectangle 16"/>
            <p:cNvSpPr/>
            <p:nvPr/>
          </p:nvSpPr>
          <p:spPr>
            <a:xfrm>
              <a:off x="1309816" y="2324202"/>
              <a:ext cx="3855450" cy="12933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Low/standard-risk, </a:t>
              </a:r>
              <a:r>
                <a:rPr lang="en-US" sz="2000" b="1" dirty="0" err="1" smtClean="0"/>
                <a:t>resected</a:t>
              </a:r>
              <a:r>
                <a:rPr lang="en-US" sz="2000" b="1" dirty="0" smtClean="0"/>
                <a:t> </a:t>
              </a:r>
              <a:br>
                <a:rPr lang="en-US" sz="2000" b="1" dirty="0" smtClean="0"/>
              </a:br>
              <a:r>
                <a:rPr lang="en-US" sz="2000" b="1" dirty="0" smtClean="0"/>
                <a:t>Stage II colon cancer</a:t>
              </a:r>
            </a:p>
            <a:p>
              <a:pPr algn="ctr"/>
              <a:r>
                <a:rPr lang="en-US" sz="2000" b="1" dirty="0" smtClean="0"/>
                <a:t>(excluded T4b, obstruction, perforation, positive margins)</a:t>
              </a:r>
            </a:p>
          </p:txBody>
        </p:sp>
        <p:sp>
          <p:nvSpPr>
            <p:cNvPr id="18" name="Rounded Rectangle 17"/>
            <p:cNvSpPr/>
            <p:nvPr/>
          </p:nvSpPr>
          <p:spPr bwMode="auto">
            <a:xfrm>
              <a:off x="6356762" y="1567452"/>
              <a:ext cx="2017987" cy="1134559"/>
            </a:xfrm>
            <a:prstGeom prst="roundRect">
              <a:avLst/>
            </a:prstGeom>
            <a:solidFill>
              <a:schemeClr val="tx1">
                <a:lumMod val="9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lgn="ctr"/>
              <a:r>
                <a:rPr lang="en-US" sz="2000" b="1" dirty="0" smtClean="0">
                  <a:solidFill>
                    <a:srgbClr val="0070C0"/>
                  </a:solidFill>
                  <a:latin typeface="Calibri" pitchFamily="34" charset="0"/>
                </a:rPr>
                <a:t>Observation</a:t>
              </a:r>
              <a:endParaRPr lang="en-US" sz="2400" dirty="0">
                <a:solidFill>
                  <a:srgbClr val="0070C0"/>
                </a:solidFill>
                <a:latin typeface="Calibri" pitchFamily="34" charset="0"/>
              </a:endParaRPr>
            </a:p>
          </p:txBody>
        </p:sp>
        <p:sp>
          <p:nvSpPr>
            <p:cNvPr id="19" name="Rounded Rectangle 18"/>
            <p:cNvSpPr/>
            <p:nvPr/>
          </p:nvSpPr>
          <p:spPr bwMode="auto">
            <a:xfrm>
              <a:off x="6356762" y="3239733"/>
              <a:ext cx="2017987" cy="1134559"/>
            </a:xfrm>
            <a:prstGeom prst="roundRect">
              <a:avLst/>
            </a:prstGeom>
            <a:solidFill>
              <a:srgbClr val="0070C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lgn="ctr"/>
              <a:r>
                <a:rPr lang="en-US" sz="2000" b="1" dirty="0" err="1" smtClean="0">
                  <a:latin typeface="Calibri" pitchFamily="34" charset="0"/>
                </a:rPr>
                <a:t>MAb</a:t>
              </a:r>
              <a:r>
                <a:rPr lang="en-US" sz="2000" b="1" dirty="0" smtClean="0">
                  <a:latin typeface="Calibri" pitchFamily="34" charset="0"/>
                </a:rPr>
                <a:t> 17-1A</a:t>
              </a:r>
            </a:p>
            <a:p>
              <a:pPr lvl="0" algn="ctr"/>
              <a:r>
                <a:rPr lang="en-US" sz="2000" b="1" dirty="0" smtClean="0">
                  <a:latin typeface="Calibri" pitchFamily="34" charset="0"/>
                </a:rPr>
                <a:t>(</a:t>
              </a:r>
              <a:r>
                <a:rPr lang="en-US" sz="2000" b="1" dirty="0" err="1" smtClean="0">
                  <a:latin typeface="Calibri" pitchFamily="34" charset="0"/>
                </a:rPr>
                <a:t>edrecolomab</a:t>
              </a:r>
              <a:r>
                <a:rPr lang="en-US" sz="2000" b="1" dirty="0" smtClean="0">
                  <a:latin typeface="Calibri" pitchFamily="34" charset="0"/>
                </a:rPr>
                <a:t>)</a:t>
              </a:r>
            </a:p>
          </p:txBody>
        </p:sp>
        <p:cxnSp>
          <p:nvCxnSpPr>
            <p:cNvPr id="20" name="Elbow Connector 19"/>
            <p:cNvCxnSpPr>
              <a:stCxn id="17" idx="3"/>
              <a:endCxn id="18" idx="1"/>
            </p:cNvCxnSpPr>
            <p:nvPr/>
          </p:nvCxnSpPr>
          <p:spPr>
            <a:xfrm flipV="1">
              <a:off x="5165266" y="2134732"/>
              <a:ext cx="1191496" cy="836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3"/>
              <a:endCxn id="19" idx="1"/>
            </p:cNvCxnSpPr>
            <p:nvPr/>
          </p:nvCxnSpPr>
          <p:spPr>
            <a:xfrm>
              <a:off x="5165266" y="2970872"/>
              <a:ext cx="1191496" cy="8361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5982" y="6492053"/>
            <a:ext cx="4572000" cy="276999"/>
          </a:xfrm>
          <a:prstGeom prst="rect">
            <a:avLst/>
          </a:prstGeom>
        </p:spPr>
        <p:txBody>
          <a:bodyPr>
            <a:spAutoFit/>
          </a:bodyPr>
          <a:lstStyle/>
          <a:p>
            <a:pPr marL="228600" lvl="0" indent="-228600"/>
            <a:r>
              <a:rPr lang="en-US" sz="1200" dirty="0" err="1" smtClean="0">
                <a:latin typeface="+mn-lt"/>
              </a:rPr>
              <a:t>Niedzwiecki</a:t>
            </a:r>
            <a:r>
              <a:rPr lang="en-US" sz="1200" dirty="0" smtClean="0">
                <a:latin typeface="+mn-lt"/>
              </a:rPr>
              <a:t> D</a:t>
            </a:r>
            <a:r>
              <a:rPr lang="en-US" sz="1200" dirty="0" smtClean="0">
                <a:solidFill>
                  <a:srgbClr val="FFFFFF"/>
                </a:solidFill>
                <a:latin typeface="Calibri" pitchFamily="34" charset="0"/>
                <a:cs typeface="Calibri" pitchFamily="34" charset="0"/>
              </a:rPr>
              <a:t>,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t>
            </a:r>
            <a:r>
              <a:rPr lang="en-US" sz="1200" dirty="0" err="1" smtClean="0">
                <a:latin typeface="+mn-lt"/>
              </a:rPr>
              <a:t>Oncol</a:t>
            </a:r>
            <a:r>
              <a:rPr lang="en-US" sz="1200" dirty="0">
                <a:latin typeface="+mn-lt"/>
              </a:rPr>
              <a:t>. 2011; </a:t>
            </a:r>
            <a:r>
              <a:rPr lang="en-US" sz="1200" dirty="0" smtClean="0">
                <a:latin typeface="+mn-lt"/>
              </a:rPr>
              <a:t>29:3146.</a:t>
            </a:r>
            <a:endParaRPr lang="en-US" sz="1200" dirty="0">
              <a:solidFill>
                <a:srgbClr val="FFFFFF"/>
              </a:solidFill>
              <a:latin typeface="+mn-lt"/>
              <a:cs typeface="Calibri" pitchFamily="34" charset="0"/>
            </a:endParaRPr>
          </a:p>
        </p:txBody>
      </p:sp>
    </p:spTree>
    <p:extLst>
      <p:ext uri="{BB962C8B-B14F-4D97-AF65-F5344CB8AC3E}">
        <p14:creationId xmlns:p14="http://schemas.microsoft.com/office/powerpoint/2010/main" val="3974990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smtClean="0"/>
              <a:t>CALGB 9581/GHI Study: </a:t>
            </a:r>
            <a:br>
              <a:rPr lang="en-US" dirty="0" smtClean="0"/>
            </a:br>
            <a:r>
              <a:rPr lang="en-US" dirty="0" smtClean="0"/>
              <a:t>Derivation of Study Population</a:t>
            </a:r>
            <a:endParaRPr lang="en-US" dirty="0"/>
          </a:p>
        </p:txBody>
      </p:sp>
      <p:sp>
        <p:nvSpPr>
          <p:cNvPr id="20" name="Rounded Rectangle 19"/>
          <p:cNvSpPr/>
          <p:nvPr/>
        </p:nvSpPr>
        <p:spPr>
          <a:xfrm>
            <a:off x="6390788" y="4838382"/>
            <a:ext cx="2592597" cy="132360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r>
              <a:rPr lang="en-US" sz="1600" b="1" dirty="0" smtClean="0">
                <a:solidFill>
                  <a:schemeClr val="bg2"/>
                </a:solidFill>
              </a:rPr>
              <a:t>38 cases excluded (5%):</a:t>
            </a:r>
            <a:br>
              <a:rPr lang="en-US" sz="1600" b="1" dirty="0" smtClean="0">
                <a:solidFill>
                  <a:schemeClr val="bg2"/>
                </a:solidFill>
              </a:rPr>
            </a:br>
            <a:r>
              <a:rPr lang="en-US" sz="1600" b="1" dirty="0" smtClean="0">
                <a:solidFill>
                  <a:schemeClr val="bg2"/>
                </a:solidFill>
              </a:rPr>
              <a:t>17 insufficient tumor</a:t>
            </a:r>
            <a:br>
              <a:rPr lang="en-US" sz="1600" b="1" dirty="0" smtClean="0">
                <a:solidFill>
                  <a:schemeClr val="bg2"/>
                </a:solidFill>
              </a:rPr>
            </a:br>
            <a:r>
              <a:rPr lang="en-US" sz="1600" b="1" dirty="0" smtClean="0">
                <a:solidFill>
                  <a:schemeClr val="tx1"/>
                </a:solidFill>
              </a:rPr>
              <a:t>0</a:t>
            </a:r>
            <a:r>
              <a:rPr lang="en-US" sz="1600" b="1" dirty="0" smtClean="0">
                <a:solidFill>
                  <a:schemeClr val="bg2"/>
                </a:solidFill>
              </a:rPr>
              <a:t>6 ineligible tumor type</a:t>
            </a:r>
          </a:p>
          <a:p>
            <a:pPr marL="234950" indent="-234950"/>
            <a:r>
              <a:rPr lang="en-US" sz="1600" b="1" dirty="0" smtClean="0">
                <a:solidFill>
                  <a:schemeClr val="bg2"/>
                </a:solidFill>
              </a:rPr>
              <a:t>	</a:t>
            </a:r>
            <a:r>
              <a:rPr lang="en-US" sz="1600" b="1" dirty="0" smtClean="0">
                <a:solidFill>
                  <a:schemeClr val="tx1"/>
                </a:solidFill>
              </a:rPr>
              <a:t>0</a:t>
            </a:r>
            <a:r>
              <a:rPr lang="en-US" sz="1600" b="1" dirty="0" smtClean="0">
                <a:solidFill>
                  <a:schemeClr val="bg2"/>
                </a:solidFill>
              </a:rPr>
              <a:t>8 RNA quantity</a:t>
            </a:r>
          </a:p>
          <a:p>
            <a:pPr marL="234950" indent="-234950"/>
            <a:r>
              <a:rPr lang="en-US" sz="1600" b="1" dirty="0" smtClean="0">
                <a:solidFill>
                  <a:schemeClr val="tx1"/>
                </a:solidFill>
              </a:rPr>
              <a:t>	0</a:t>
            </a:r>
            <a:r>
              <a:rPr lang="en-US" sz="1600" b="1" dirty="0" smtClean="0">
                <a:solidFill>
                  <a:schemeClr val="bg2"/>
                </a:solidFill>
              </a:rPr>
              <a:t>7 RNA quality</a:t>
            </a:r>
          </a:p>
        </p:txBody>
      </p:sp>
      <p:grpSp>
        <p:nvGrpSpPr>
          <p:cNvPr id="28" name="Group 27"/>
          <p:cNvGrpSpPr/>
          <p:nvPr/>
        </p:nvGrpSpPr>
        <p:grpSpPr>
          <a:xfrm>
            <a:off x="2863316" y="1482805"/>
            <a:ext cx="3417369" cy="5103414"/>
            <a:chOff x="2446661" y="1482805"/>
            <a:chExt cx="3417369" cy="5103414"/>
          </a:xfrm>
        </p:grpSpPr>
        <p:sp>
          <p:nvSpPr>
            <p:cNvPr id="18" name="Rounded Rectangle 17"/>
            <p:cNvSpPr/>
            <p:nvPr/>
          </p:nvSpPr>
          <p:spPr>
            <a:xfrm>
              <a:off x="2446661" y="1482805"/>
              <a:ext cx="3417369" cy="1124395"/>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Parent  CALGB 9581 trial</a:t>
              </a:r>
              <a:br>
                <a:rPr lang="en-US" sz="1600" b="1" dirty="0" smtClean="0"/>
              </a:br>
              <a:r>
                <a:rPr lang="en-US" sz="1600" b="1" dirty="0" smtClean="0"/>
                <a:t>1738 patients enrolled</a:t>
              </a:r>
            </a:p>
            <a:p>
              <a:pPr algn="ctr"/>
              <a:r>
                <a:rPr lang="en-US" sz="1600" b="1" dirty="0" smtClean="0">
                  <a:solidFill>
                    <a:srgbClr val="FFFF00"/>
                  </a:solidFill>
                </a:rPr>
                <a:t>1672 stage II colon cancer</a:t>
              </a:r>
            </a:p>
            <a:p>
              <a:pPr algn="ctr"/>
              <a:r>
                <a:rPr lang="en-US" sz="1600" b="1" dirty="0" smtClean="0"/>
                <a:t> (261 recurrences)</a:t>
              </a:r>
            </a:p>
          </p:txBody>
        </p:sp>
        <p:sp>
          <p:nvSpPr>
            <p:cNvPr id="19" name="Rounded Rectangle 18"/>
            <p:cNvSpPr/>
            <p:nvPr/>
          </p:nvSpPr>
          <p:spPr>
            <a:xfrm>
              <a:off x="2446661" y="2880478"/>
              <a:ext cx="3417369" cy="9144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Patients with available tissue</a:t>
              </a:r>
            </a:p>
            <a:p>
              <a:pPr algn="ctr"/>
              <a:r>
                <a:rPr lang="en-US" sz="1600" b="1" dirty="0" smtClean="0">
                  <a:solidFill>
                    <a:srgbClr val="FFFF00"/>
                  </a:solidFill>
                </a:rPr>
                <a:t>1137 stage II colon cancer</a:t>
              </a:r>
            </a:p>
            <a:p>
              <a:pPr algn="ctr"/>
              <a:r>
                <a:rPr lang="en-US" sz="1600" b="1" dirty="0" smtClean="0"/>
                <a:t>(187 recurrences)</a:t>
              </a:r>
            </a:p>
          </p:txBody>
        </p:sp>
        <p:cxnSp>
          <p:nvCxnSpPr>
            <p:cNvPr id="21" name="Straight Arrow Connector 20"/>
            <p:cNvCxnSpPr>
              <a:stCxn id="18" idx="2"/>
              <a:endCxn id="19" idx="0"/>
            </p:cNvCxnSpPr>
            <p:nvPr/>
          </p:nvCxnSpPr>
          <p:spPr>
            <a:xfrm rot="5400000">
              <a:off x="4018707" y="2743839"/>
              <a:ext cx="2732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2"/>
              <a:endCxn id="25" idx="0"/>
            </p:cNvCxnSpPr>
            <p:nvPr/>
          </p:nvCxnSpPr>
          <p:spPr>
            <a:xfrm rot="5400000">
              <a:off x="4018707" y="3931517"/>
              <a:ext cx="2732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47"/>
            <p:cNvGrpSpPr/>
            <p:nvPr/>
          </p:nvGrpSpPr>
          <p:grpSpPr>
            <a:xfrm>
              <a:off x="2446661" y="4068156"/>
              <a:ext cx="3417369" cy="2518063"/>
              <a:chOff x="1383957" y="4068156"/>
              <a:chExt cx="3417369" cy="2518063"/>
            </a:xfrm>
          </p:grpSpPr>
          <p:sp>
            <p:nvSpPr>
              <p:cNvPr id="25" name="Rounded Rectangle 24"/>
              <p:cNvSpPr/>
              <p:nvPr/>
            </p:nvSpPr>
            <p:spPr>
              <a:xfrm>
                <a:off x="1383957" y="4068156"/>
                <a:ext cx="3417369" cy="133038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CALGB/GHI study </a:t>
                </a:r>
              </a:p>
              <a:p>
                <a:pPr algn="ctr"/>
                <a:r>
                  <a:rPr lang="en-US" sz="1600" b="1" dirty="0" smtClean="0">
                    <a:solidFill>
                      <a:srgbClr val="FFFF00"/>
                    </a:solidFill>
                  </a:rPr>
                  <a:t>728 pt samples processed</a:t>
                </a:r>
              </a:p>
              <a:p>
                <a:pPr algn="ctr"/>
                <a:r>
                  <a:rPr lang="en-US" sz="1600" b="1" dirty="0" smtClean="0"/>
                  <a:t>(both study arms pooled)</a:t>
                </a:r>
              </a:p>
              <a:p>
                <a:pPr algn="ctr"/>
                <a:r>
                  <a:rPr lang="en-US" sz="1600" b="1" dirty="0" smtClean="0"/>
                  <a:t>All available recurrences + random sample non-recurrences (3:1)</a:t>
                </a:r>
              </a:p>
            </p:txBody>
          </p:sp>
          <p:sp>
            <p:nvSpPr>
              <p:cNvPr id="26" name="Rounded Rectangle 25"/>
              <p:cNvSpPr/>
              <p:nvPr/>
            </p:nvSpPr>
            <p:spPr>
              <a:xfrm>
                <a:off x="1383957" y="5671819"/>
                <a:ext cx="3417369" cy="9144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Final study population: 690 pts</a:t>
                </a:r>
              </a:p>
              <a:p>
                <a:pPr algn="ctr"/>
                <a:r>
                  <a:rPr lang="en-US" sz="1600" b="1" dirty="0" smtClean="0"/>
                  <a:t>162 recurrences</a:t>
                </a:r>
              </a:p>
              <a:p>
                <a:pPr algn="ctr"/>
                <a:r>
                  <a:rPr lang="en-US" sz="1600" b="1" dirty="0" smtClean="0"/>
                  <a:t>528 non-recurrences</a:t>
                </a:r>
              </a:p>
            </p:txBody>
          </p:sp>
          <p:cxnSp>
            <p:nvCxnSpPr>
              <p:cNvPr id="27" name="Straight Arrow Connector 9"/>
              <p:cNvCxnSpPr>
                <a:stCxn id="25" idx="2"/>
                <a:endCxn id="26" idx="0"/>
              </p:cNvCxnSpPr>
              <p:nvPr/>
            </p:nvCxnSpPr>
            <p:spPr>
              <a:xfrm rot="5400000">
                <a:off x="2956004" y="5535180"/>
                <a:ext cx="273277"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24" name="Shape 23"/>
          <p:cNvCxnSpPr>
            <a:stCxn id="25" idx="2"/>
            <a:endCxn id="20" idx="1"/>
          </p:cNvCxnSpPr>
          <p:nvPr/>
        </p:nvCxnSpPr>
        <p:spPr>
          <a:xfrm rot="16200000" flipH="1">
            <a:off x="5430572" y="4539970"/>
            <a:ext cx="101644" cy="181878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7315" y="6535077"/>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4155058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CALGB 9581: Unique Opportunity to Study</a:t>
            </a:r>
            <a:br>
              <a:rPr lang="en-US" dirty="0" smtClean="0"/>
            </a:br>
            <a:r>
              <a:rPr lang="en-US" dirty="0" smtClean="0"/>
              <a:t> Low Risk Stage II Colon Cancer</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869994620"/>
              </p:ext>
            </p:extLst>
          </p:nvPr>
        </p:nvGraphicFramePr>
        <p:xfrm>
          <a:off x="1214900" y="1554490"/>
          <a:ext cx="7144006" cy="3078480"/>
        </p:xfrm>
        <a:graphic>
          <a:graphicData uri="http://schemas.openxmlformats.org/drawingml/2006/table">
            <a:tbl>
              <a:tblPr firstRow="1" bandRow="1">
                <a:tableStyleId>{5C22544A-7EE6-4342-B048-85BDC9FD1C3A}</a:tableStyleId>
              </a:tblPr>
              <a:tblGrid>
                <a:gridCol w="2891494"/>
                <a:gridCol w="2126256"/>
                <a:gridCol w="2126256"/>
              </a:tblGrid>
              <a:tr h="173887">
                <a:tc>
                  <a:txBody>
                    <a:bodyPr/>
                    <a:lstStyle/>
                    <a:p>
                      <a:pPr algn="l"/>
                      <a:r>
                        <a:rPr lang="en-US" sz="2000" dirty="0" smtClean="0"/>
                        <a:t>Characteristic</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CALGB 9581</a:t>
                      </a:r>
                    </a:p>
                    <a:p>
                      <a:pPr algn="ctr"/>
                      <a:r>
                        <a:rPr lang="en-US" sz="1800" dirty="0" smtClean="0">
                          <a:solidFill>
                            <a:schemeClr val="tx1"/>
                          </a:solidFill>
                          <a:latin typeface="+mn-lt"/>
                          <a:ea typeface="Verdana" pitchFamily="34" charset="0"/>
                          <a:cs typeface="Verdana" pitchFamily="34" charset="0"/>
                        </a:rPr>
                        <a:t>% of cohort</a:t>
                      </a:r>
                    </a:p>
                  </a:txBody>
                  <a:tcPr marL="102603" marR="102603" anchor="ctr"/>
                </a:tc>
                <a:tc>
                  <a:txBody>
                    <a:bodyPr/>
                    <a:lstStyle/>
                    <a:p>
                      <a:pPr algn="ctr"/>
                      <a:r>
                        <a:rPr lang="en-US" sz="2000" dirty="0" smtClean="0"/>
                        <a:t>QUASAR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n-lt"/>
                          <a:ea typeface="Verdana" pitchFamily="34" charset="0"/>
                          <a:cs typeface="Verdana" pitchFamily="34" charset="0"/>
                        </a:rPr>
                        <a:t>% of cohort</a:t>
                      </a:r>
                    </a:p>
                  </a:txBody>
                  <a:tcPr marL="102603" marR="102603" anchor="ctr"/>
                </a:tc>
              </a:tr>
              <a:tr h="126620">
                <a:tc>
                  <a:txBody>
                    <a:bodyPr/>
                    <a:lstStyle/>
                    <a:p>
                      <a:pPr algn="l"/>
                      <a:r>
                        <a:rPr lang="en-US" sz="2000" dirty="0" smtClean="0"/>
                        <a:t>T4</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6%</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15%</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r h="126620">
                <a:tc>
                  <a:txBody>
                    <a:bodyPr/>
                    <a:lstStyle/>
                    <a:p>
                      <a:pPr algn="l"/>
                      <a:r>
                        <a:rPr lang="en-US" sz="2000" dirty="0" smtClean="0"/>
                        <a:t>MMR-D</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22%</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14%</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r h="126620">
                <a:tc>
                  <a:txBody>
                    <a:bodyPr/>
                    <a:lstStyle/>
                    <a:p>
                      <a:pPr algn="l"/>
                      <a:r>
                        <a:rPr lang="en-US" sz="2000" dirty="0" smtClean="0"/>
                        <a:t>Age </a:t>
                      </a:r>
                      <a:r>
                        <a:rPr lang="en-US" sz="2000" u="sng" dirty="0" smtClean="0"/>
                        <a:t>&gt;</a:t>
                      </a:r>
                      <a:r>
                        <a:rPr lang="en-US" sz="2000" dirty="0" smtClean="0"/>
                        <a:t>70 yrs</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35%</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20%</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r h="141408">
                <a:tc>
                  <a:txBody>
                    <a:bodyPr/>
                    <a:lstStyle/>
                    <a:p>
                      <a:pPr algn="l"/>
                      <a:r>
                        <a:rPr lang="en-US" sz="2000" dirty="0" smtClean="0"/>
                        <a:t>&lt;12 Nodes examined</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47%</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62%</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r h="157536">
                <a:tc>
                  <a:txBody>
                    <a:bodyPr/>
                    <a:lstStyle/>
                    <a:p>
                      <a:pPr algn="l"/>
                      <a:r>
                        <a:rPr lang="en-US" sz="2000" dirty="0" smtClean="0"/>
                        <a:t>LVI</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11%</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14%</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r h="126620">
                <a:tc>
                  <a:txBody>
                    <a:bodyPr/>
                    <a:lstStyle/>
                    <a:p>
                      <a:pPr algn="l"/>
                      <a:r>
                        <a:rPr lang="en-US" sz="2000" dirty="0" smtClean="0"/>
                        <a:t>High</a:t>
                      </a:r>
                      <a:r>
                        <a:rPr lang="en-US" sz="2000" baseline="0" dirty="0" smtClean="0"/>
                        <a:t> t</a:t>
                      </a:r>
                      <a:r>
                        <a:rPr lang="en-US" sz="2000" dirty="0" smtClean="0"/>
                        <a:t>umor grade</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32%</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c>
                  <a:txBody>
                    <a:bodyPr/>
                    <a:lstStyle/>
                    <a:p>
                      <a:pPr algn="ctr"/>
                      <a:r>
                        <a:rPr lang="en-US" sz="2000" dirty="0" smtClean="0"/>
                        <a:t>31%</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tc>
              </a:tr>
            </a:tbl>
          </a:graphicData>
        </a:graphic>
      </p:graphicFrame>
      <p:sp>
        <p:nvSpPr>
          <p:cNvPr id="20" name="Rounded Rectangle 19"/>
          <p:cNvSpPr/>
          <p:nvPr/>
        </p:nvSpPr>
        <p:spPr>
          <a:xfrm>
            <a:off x="1564395" y="5255046"/>
            <a:ext cx="6445017" cy="1509311"/>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eaLnBrk="1" hangingPunct="1"/>
            <a:r>
              <a:rPr lang="en-US" sz="2000" b="1" dirty="0" smtClean="0">
                <a:solidFill>
                  <a:schemeClr val="bg2"/>
                </a:solidFill>
                <a:latin typeface="Calibri" pitchFamily="34" charset="0"/>
                <a:cs typeface="Arial" charset="0"/>
              </a:rPr>
              <a:t>Compared to QUASAR, the CALGB 9581 population had:</a:t>
            </a:r>
          </a:p>
          <a:p>
            <a:pPr marL="234950" indent="-234950" eaLnBrk="1" hangingPunct="1">
              <a:buFont typeface="Arial" pitchFamily="34" charset="0"/>
              <a:buChar char="•"/>
            </a:pPr>
            <a:r>
              <a:rPr lang="en-US" sz="2000" b="1" dirty="0" smtClean="0">
                <a:solidFill>
                  <a:schemeClr val="bg2"/>
                </a:solidFill>
                <a:latin typeface="Calibri" pitchFamily="34" charset="0"/>
                <a:cs typeface="Arial" charset="0"/>
              </a:rPr>
              <a:t>More patients with age </a:t>
            </a:r>
            <a:r>
              <a:rPr lang="en-US" sz="2000" u="sng" dirty="0">
                <a:solidFill>
                  <a:schemeClr val="bg2"/>
                </a:solidFill>
              </a:rPr>
              <a:t>&gt;</a:t>
            </a:r>
            <a:r>
              <a:rPr lang="en-US" sz="2000" b="1" dirty="0" smtClean="0">
                <a:solidFill>
                  <a:schemeClr val="bg2"/>
                </a:solidFill>
                <a:latin typeface="Calibri" pitchFamily="34" charset="0"/>
                <a:cs typeface="Arial" charset="0"/>
              </a:rPr>
              <a:t>70 years</a:t>
            </a:r>
          </a:p>
          <a:p>
            <a:pPr marL="234950" indent="-234950" eaLnBrk="1" hangingPunct="1">
              <a:buFont typeface="Arial" pitchFamily="34" charset="0"/>
              <a:buChar char="•"/>
            </a:pPr>
            <a:r>
              <a:rPr lang="en-US" sz="2000" b="1" dirty="0" smtClean="0">
                <a:solidFill>
                  <a:schemeClr val="bg2"/>
                </a:solidFill>
                <a:latin typeface="Calibri" pitchFamily="34" charset="0"/>
                <a:cs typeface="Arial" charset="0"/>
              </a:rPr>
              <a:t>Fewer patients with T4 tumors</a:t>
            </a:r>
          </a:p>
          <a:p>
            <a:pPr marL="234950" indent="-234950" eaLnBrk="1" hangingPunct="1">
              <a:buFont typeface="Arial" pitchFamily="34" charset="0"/>
              <a:buChar char="•"/>
            </a:pPr>
            <a:r>
              <a:rPr lang="en-US" sz="2000" b="1" dirty="0" smtClean="0">
                <a:solidFill>
                  <a:schemeClr val="bg2"/>
                </a:solidFill>
                <a:latin typeface="Calibri" pitchFamily="34" charset="0"/>
                <a:cs typeface="Arial" charset="0"/>
              </a:rPr>
              <a:t>More patients with MMR-deficiency</a:t>
            </a:r>
          </a:p>
          <a:p>
            <a:pPr marL="234950" indent="-234950" eaLnBrk="1" hangingPunct="1">
              <a:buFont typeface="Arial" pitchFamily="34" charset="0"/>
              <a:buChar char="•"/>
            </a:pPr>
            <a:r>
              <a:rPr lang="en-US" sz="2000" b="1" dirty="0" smtClean="0">
                <a:solidFill>
                  <a:schemeClr val="bg2"/>
                </a:solidFill>
                <a:latin typeface="Calibri" pitchFamily="34" charset="0"/>
                <a:cs typeface="Arial" charset="0"/>
              </a:rPr>
              <a:t>Overall lower recurrence risk</a:t>
            </a:r>
          </a:p>
        </p:txBody>
      </p:sp>
      <p:sp>
        <p:nvSpPr>
          <p:cNvPr id="22" name="Rectangle 21"/>
          <p:cNvSpPr/>
          <p:nvPr/>
        </p:nvSpPr>
        <p:spPr>
          <a:xfrm>
            <a:off x="4106909" y="2247441"/>
            <a:ext cx="2113005" cy="122287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90511214"/>
              </p:ext>
            </p:extLst>
          </p:nvPr>
        </p:nvGraphicFramePr>
        <p:xfrm>
          <a:off x="1214900" y="4737436"/>
          <a:ext cx="7144006" cy="396240"/>
        </p:xfrm>
        <a:graphic>
          <a:graphicData uri="http://schemas.openxmlformats.org/drawingml/2006/table">
            <a:tbl>
              <a:tblPr firstRow="1" bandRow="1">
                <a:tableStyleId>{5C22544A-7EE6-4342-B048-85BDC9FD1C3A}</a:tableStyleId>
              </a:tblPr>
              <a:tblGrid>
                <a:gridCol w="2891494"/>
                <a:gridCol w="2126256"/>
                <a:gridCol w="2126256"/>
              </a:tblGrid>
              <a:tr h="126620">
                <a:tc>
                  <a:txBody>
                    <a:bodyPr/>
                    <a:lstStyle/>
                    <a:p>
                      <a:pPr algn="l"/>
                      <a:r>
                        <a:rPr lang="en-US" sz="2000" dirty="0" smtClean="0"/>
                        <a:t>Recurrence</a:t>
                      </a:r>
                      <a:r>
                        <a:rPr lang="en-US" sz="2000" baseline="0" dirty="0" smtClean="0"/>
                        <a:t> risk (5 yr)</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14.6%</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21.7%</a:t>
                      </a:r>
                      <a:endParaRPr lang="en-US" sz="2000" dirty="0">
                        <a:solidFill>
                          <a:schemeClr val="tx2">
                            <a:lumMod val="50000"/>
                          </a:schemeClr>
                        </a:solidFill>
                        <a:latin typeface="Verdana" pitchFamily="34" charset="0"/>
                        <a:ea typeface="Verdana" pitchFamily="34" charset="0"/>
                        <a:cs typeface="Verdana" pitchFamily="34" charset="0"/>
                      </a:endParaRPr>
                    </a:p>
                  </a:txBody>
                  <a:tcPr marL="102603" marR="10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40508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normAutofit/>
          </a:bodyPr>
          <a:lstStyle/>
          <a:p>
            <a:r>
              <a:rPr lang="en-US" dirty="0" smtClean="0"/>
              <a:t>CALGB 9581 Primary Analysis: Association of Continuous RS with Recurrence Risk</a:t>
            </a:r>
          </a:p>
        </p:txBody>
      </p:sp>
      <p:sp>
        <p:nvSpPr>
          <p:cNvPr id="2" name="Content Placeholder 1"/>
          <p:cNvSpPr>
            <a:spLocks noGrp="1"/>
          </p:cNvSpPr>
          <p:nvPr>
            <p:ph idx="1"/>
          </p:nvPr>
        </p:nvSpPr>
        <p:spPr>
          <a:xfrm>
            <a:off x="4893276" y="2903838"/>
            <a:ext cx="4053016" cy="3222325"/>
          </a:xfrm>
        </p:spPr>
        <p:txBody>
          <a:bodyPr>
            <a:normAutofit fontScale="85000" lnSpcReduction="10000"/>
          </a:bodyPr>
          <a:lstStyle/>
          <a:p>
            <a:pPr>
              <a:lnSpc>
                <a:spcPct val="120000"/>
              </a:lnSpc>
            </a:pPr>
            <a:r>
              <a:rPr lang="en-US" dirty="0" smtClean="0"/>
              <a:t>The continuous RS was significantly associated with the risk of recurrence</a:t>
            </a:r>
          </a:p>
          <a:p>
            <a:pPr>
              <a:lnSpc>
                <a:spcPct val="120000"/>
              </a:lnSpc>
            </a:pPr>
            <a:r>
              <a:rPr lang="en-US" dirty="0" smtClean="0"/>
              <a:t>Strength of association consistent with QUASAR</a:t>
            </a:r>
            <a:endParaRPr lang="en-US" dirty="0"/>
          </a:p>
        </p:txBody>
      </p:sp>
      <p:graphicFrame>
        <p:nvGraphicFramePr>
          <p:cNvPr id="106523" name="Group 27"/>
          <p:cNvGraphicFramePr>
            <a:graphicFrameLocks noGrp="1"/>
          </p:cNvGraphicFramePr>
          <p:nvPr>
            <p:extLst>
              <p:ext uri="{D42A27DB-BD31-4B8C-83A1-F6EECF244321}">
                <p14:modId xmlns:p14="http://schemas.microsoft.com/office/powerpoint/2010/main" val="2351738875"/>
              </p:ext>
            </p:extLst>
          </p:nvPr>
        </p:nvGraphicFramePr>
        <p:xfrm>
          <a:off x="4905375" y="1917697"/>
          <a:ext cx="4019619" cy="875224"/>
        </p:xfrm>
        <a:graphic>
          <a:graphicData uri="http://schemas.openxmlformats.org/drawingml/2006/table">
            <a:tbl>
              <a:tblPr firstRow="1" bandRow="1">
                <a:tableStyleId>{5C22544A-7EE6-4342-B048-85BDC9FD1C3A}</a:tableStyleId>
              </a:tblPr>
              <a:tblGrid>
                <a:gridCol w="1255892"/>
                <a:gridCol w="667265"/>
                <a:gridCol w="1322173"/>
                <a:gridCol w="774289"/>
              </a:tblGrid>
              <a:tr h="442444">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Variable</a:t>
                      </a:r>
                      <a:endParaRPr kumimoji="0" lang="en-US"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HR</a:t>
                      </a:r>
                      <a:endParaRPr kumimoji="0" lang="en-US"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95% CI</a:t>
                      </a:r>
                      <a:endParaRPr kumimoji="0" lang="en-US"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P value</a:t>
                      </a:r>
                      <a:endParaRPr kumimoji="0" lang="en-US"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r>
              <a:tr h="432780">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RS per 25 units</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1.52</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(1.09, 2.12)</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1400" u="none" strike="noStrike" cap="none" normalizeH="0" baseline="0" dirty="0" smtClean="0">
                          <a:ln>
                            <a:noFill/>
                          </a:ln>
                          <a:effectLst/>
                        </a:rPr>
                        <a:t>0.013</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100" marR="38100" marT="0" marB="0" anchor="ctr" horzOverflow="overflow"/>
                </a:tc>
              </a:tr>
            </a:tbl>
          </a:graphicData>
        </a:graphic>
      </p:graphicFrame>
      <p:pic>
        <p:nvPicPr>
          <p:cNvPr id="7" name="Picture 2"/>
          <p:cNvPicPr>
            <a:picLocks noChangeAspect="1" noChangeArrowheads="1"/>
          </p:cNvPicPr>
          <p:nvPr/>
        </p:nvPicPr>
        <p:blipFill>
          <a:blip r:embed="rId3" cstate="print"/>
          <a:srcRect l="7569" t="2448" r="11184" b="3559"/>
          <a:stretch>
            <a:fillRect/>
          </a:stretch>
        </p:blipFill>
        <p:spPr bwMode="auto">
          <a:xfrm>
            <a:off x="550718" y="1919288"/>
            <a:ext cx="3667991" cy="3671021"/>
          </a:xfrm>
          <a:prstGeom prst="rect">
            <a:avLst/>
          </a:prstGeom>
          <a:noFill/>
          <a:ln>
            <a:solidFill>
              <a:schemeClr val="bg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8713" y="6580212"/>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03715747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Contribution of RS to Prediction of Recurrence Risk Beyond Clinical and Pathologic Covariates</a:t>
            </a:r>
          </a:p>
        </p:txBody>
      </p:sp>
      <p:graphicFrame>
        <p:nvGraphicFramePr>
          <p:cNvPr id="12" name="Group 48"/>
          <p:cNvGraphicFramePr>
            <a:graphicFrameLocks noGrp="1"/>
          </p:cNvGraphicFramePr>
          <p:nvPr>
            <p:ph idx="1"/>
            <p:extLst>
              <p:ext uri="{D42A27DB-BD31-4B8C-83A1-F6EECF244321}">
                <p14:modId xmlns:p14="http://schemas.microsoft.com/office/powerpoint/2010/main" val="3721034464"/>
              </p:ext>
            </p:extLst>
          </p:nvPr>
        </p:nvGraphicFramePr>
        <p:xfrm>
          <a:off x="457200" y="2536652"/>
          <a:ext cx="8229925" cy="3617941"/>
        </p:xfrm>
        <a:graphic>
          <a:graphicData uri="http://schemas.openxmlformats.org/drawingml/2006/table">
            <a:tbl>
              <a:tblPr firstRow="1" bandRow="1">
                <a:tableStyleId>{5C22544A-7EE6-4342-B048-85BDC9FD1C3A}</a:tableStyleId>
              </a:tblPr>
              <a:tblGrid>
                <a:gridCol w="4490254"/>
                <a:gridCol w="928807"/>
                <a:gridCol w="1625412"/>
                <a:gridCol w="1185452"/>
              </a:tblGrid>
              <a:tr h="702420">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Variable</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b"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HR</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b"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HR</a:t>
                      </a:r>
                      <a:br>
                        <a:rPr kumimoji="0" lang="en-US" sz="2000" u="none" strike="noStrike" cap="none" normalizeH="0" baseline="0" dirty="0" smtClean="0">
                          <a:ln>
                            <a:noFill/>
                          </a:ln>
                          <a:effectLst/>
                        </a:rPr>
                      </a:br>
                      <a:r>
                        <a:rPr kumimoji="0" lang="en-US" sz="2000" u="none" strike="noStrike" cap="none" normalizeH="0" baseline="0" dirty="0" smtClean="0">
                          <a:ln>
                            <a:noFill/>
                          </a:ln>
                          <a:effectLst/>
                        </a:rPr>
                        <a:t>95% CI</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b"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P value</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b" horzOverflow="overflow"/>
                </a:tc>
              </a:tr>
              <a:tr h="432404">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Recurrence Score per 25 units</a:t>
                      </a:r>
                      <a:endParaRPr kumimoji="0" lang="en-US" sz="2000" b="1" i="0" u="none" strike="noStrike" cap="none" normalizeH="0" baseline="0" dirty="0" smtClean="0">
                        <a:ln>
                          <a:noFill/>
                        </a:ln>
                        <a:solidFill>
                          <a:srgbClr val="000000"/>
                        </a:solidFill>
                        <a:effectLst/>
                        <a:latin typeface="Verdana" pitchFamily="34"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1.68</a:t>
                      </a:r>
                      <a:endParaRPr kumimoji="0" lang="en-US" sz="2000" b="1" i="0" u="none" strike="noStrike" cap="none" normalizeH="0" baseline="0" dirty="0" smtClean="0">
                        <a:ln>
                          <a:noFill/>
                        </a:ln>
                        <a:solidFill>
                          <a:srgbClr val="000000"/>
                        </a:solidFill>
                        <a:effectLst/>
                        <a:latin typeface="Verdana" pitchFamily="34"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(1.18, 2.38)</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0.004</a:t>
                      </a:r>
                      <a:endParaRPr kumimoji="0" lang="en-US" sz="2000" b="1" i="0" u="none" strike="noStrike" cap="none" normalizeH="0" baseline="0" dirty="0" smtClean="0">
                        <a:ln>
                          <a:noFill/>
                        </a:ln>
                        <a:solidFill>
                          <a:srgbClr val="000000"/>
                        </a:solidFill>
                        <a:effectLst/>
                        <a:latin typeface="Verdana" pitchFamily="34" charset="0"/>
                      </a:endParaRPr>
                    </a:p>
                  </a:txBody>
                  <a:tcPr marL="43504" marR="43504" marT="0" marB="0" anchor="ctr" horzOverflow="overflow"/>
                </a:tc>
              </a:tr>
              <a:tr h="432404">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T stage (T4 vs. T3)</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0.93</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(0.44, 1.97)</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0.85</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r>
              <a:tr h="571238">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MMR status (deficient vs. proficient)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0.70</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(0.42, 1.17)</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0.17</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r>
              <a:tr h="571238">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Number of nodes examined (&lt;12 vs. ≥12)</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1.14</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(0.81, 1.60)</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smtClean="0">
                          <a:ln>
                            <a:noFill/>
                          </a:ln>
                          <a:effectLst/>
                        </a:rPr>
                        <a:t>0.46</a:t>
                      </a:r>
                      <a:endParaRPr kumimoji="0" lang="en-US"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r>
              <a:tr h="407857">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Tumor grade (high vs. low)</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smtClean="0">
                          <a:ln>
                            <a:noFill/>
                          </a:ln>
                          <a:effectLst/>
                        </a:rPr>
                        <a:t>0.78</a:t>
                      </a:r>
                      <a:endParaRPr kumimoji="0" lang="en-US"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(0.51, 1.18)</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smtClean="0">
                          <a:ln>
                            <a:noFill/>
                          </a:ln>
                          <a:effectLst/>
                        </a:rPr>
                        <a:t>0.24</a:t>
                      </a:r>
                      <a:endParaRPr kumimoji="0" lang="en-US"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r>
              <a:tr h="500380">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LVI (present vs. not)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1.39</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(0.85, 2.26)</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000" u="none" strike="noStrike" cap="none" normalizeH="0" baseline="0" dirty="0" smtClean="0">
                          <a:ln>
                            <a:noFill/>
                          </a:ln>
                          <a:effectLst/>
                        </a:rPr>
                        <a:t>0.19</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3504" marR="43504" marT="0" marB="0" anchor="ctr" horzOverflow="overflow"/>
                </a:tc>
              </a:tr>
            </a:tbl>
          </a:graphicData>
        </a:graphic>
      </p:graphicFrame>
      <p:sp>
        <p:nvSpPr>
          <p:cNvPr id="110636" name="TextBox 6"/>
          <p:cNvSpPr txBox="1">
            <a:spLocks noChangeArrowheads="1"/>
          </p:cNvSpPr>
          <p:nvPr/>
        </p:nvSpPr>
        <p:spPr bwMode="auto">
          <a:xfrm>
            <a:off x="730992" y="1649594"/>
            <a:ext cx="7682017" cy="707886"/>
          </a:xfrm>
          <a:prstGeom prst="rect">
            <a:avLst/>
          </a:prstGeom>
          <a:noFill/>
          <a:ln w="9525">
            <a:noFill/>
            <a:miter lim="800000"/>
            <a:headEnd/>
            <a:tailEnd/>
          </a:ln>
        </p:spPr>
        <p:txBody>
          <a:bodyPr wrap="square">
            <a:spAutoFit/>
          </a:bodyPr>
          <a:lstStyle/>
          <a:p>
            <a:pPr algn="ctr"/>
            <a:r>
              <a:rPr lang="en-US" sz="2000" b="1" i="1" dirty="0">
                <a:solidFill>
                  <a:prstClr val="white"/>
                </a:solidFill>
                <a:latin typeface="Calibri" pitchFamily="34" charset="0"/>
                <a:ea typeface="PMingLiU" pitchFamily="18" charset="-120"/>
                <a:cs typeface="Times New Roman" pitchFamily="18" charset="0"/>
              </a:rPr>
              <a:t>Pre-specified </a:t>
            </a:r>
            <a:r>
              <a:rPr lang="en-US" sz="2000" b="1" i="1" dirty="0" smtClean="0">
                <a:solidFill>
                  <a:prstClr val="white"/>
                </a:solidFill>
                <a:latin typeface="Calibri" pitchFamily="34" charset="0"/>
                <a:ea typeface="PMingLiU" pitchFamily="18" charset="-120"/>
                <a:cs typeface="Times New Roman" pitchFamily="18" charset="0"/>
              </a:rPr>
              <a:t>multivariable </a:t>
            </a:r>
            <a:r>
              <a:rPr lang="en-US" sz="2000" b="1" i="1" dirty="0">
                <a:solidFill>
                  <a:prstClr val="white"/>
                </a:solidFill>
                <a:latin typeface="Calibri" pitchFamily="34" charset="0"/>
                <a:ea typeface="PMingLiU" pitchFamily="18" charset="-120"/>
                <a:cs typeface="Times New Roman" pitchFamily="18" charset="0"/>
              </a:rPr>
              <a:t>Cox </a:t>
            </a:r>
            <a:r>
              <a:rPr lang="en-US" sz="2000" b="1" i="1" dirty="0" smtClean="0">
                <a:solidFill>
                  <a:prstClr val="white"/>
                </a:solidFill>
                <a:latin typeface="Calibri" pitchFamily="34" charset="0"/>
                <a:ea typeface="PMingLiU" pitchFamily="18" charset="-120"/>
                <a:cs typeface="Times New Roman" pitchFamily="18" charset="0"/>
              </a:rPr>
              <a:t>regression </a:t>
            </a:r>
            <a:r>
              <a:rPr lang="en-US" sz="2000" b="1" i="1" dirty="0">
                <a:solidFill>
                  <a:prstClr val="white"/>
                </a:solidFill>
                <a:latin typeface="Calibri" pitchFamily="34" charset="0"/>
                <a:ea typeface="PMingLiU" pitchFamily="18" charset="-120"/>
                <a:cs typeface="Times New Roman" pitchFamily="18" charset="0"/>
              </a:rPr>
              <a:t>of RS and covariates on RFI </a:t>
            </a:r>
          </a:p>
          <a:p>
            <a:pPr algn="ctr"/>
            <a:r>
              <a:rPr lang="en-US" sz="2000" b="1" i="1" dirty="0">
                <a:solidFill>
                  <a:prstClr val="white"/>
                </a:solidFill>
                <a:latin typeface="Calibri" pitchFamily="34" charset="0"/>
                <a:ea typeface="PMingLiU" pitchFamily="18" charset="-120"/>
                <a:cs typeface="Times New Roman" pitchFamily="18" charset="0"/>
              </a:rPr>
              <a:t>(</a:t>
            </a:r>
            <a:r>
              <a:rPr lang="en-US" sz="2000" b="1" i="1" dirty="0" smtClean="0">
                <a:solidFill>
                  <a:prstClr val="white"/>
                </a:solidFill>
                <a:latin typeface="Calibri" pitchFamily="34" charset="0"/>
                <a:ea typeface="PMingLiU" pitchFamily="18" charset="-120"/>
                <a:cs typeface="Times New Roman" pitchFamily="18" charset="0"/>
              </a:rPr>
              <a:t>n = 656</a:t>
            </a:r>
            <a:r>
              <a:rPr lang="en-US" sz="2000" b="1" i="1" dirty="0">
                <a:solidFill>
                  <a:prstClr val="white"/>
                </a:solidFill>
                <a:latin typeface="Calibri" pitchFamily="34" charset="0"/>
                <a:ea typeface="PMingLiU" pitchFamily="18" charset="-120"/>
                <a:cs typeface="Times New Roman" pitchFamily="18" charset="0"/>
              </a:rPr>
              <a:t>, 95% of all </a:t>
            </a:r>
            <a:r>
              <a:rPr lang="en-US" sz="2000" b="1" i="1" dirty="0" smtClean="0">
                <a:solidFill>
                  <a:prstClr val="white"/>
                </a:solidFill>
                <a:latin typeface="Calibri" pitchFamily="34" charset="0"/>
                <a:ea typeface="PMingLiU" pitchFamily="18" charset="-120"/>
                <a:cs typeface="Times New Roman" pitchFamily="18" charset="0"/>
              </a:rPr>
              <a:t>patients</a:t>
            </a:r>
            <a:r>
              <a:rPr lang="en-US" sz="2000" b="1" i="1" dirty="0">
                <a:solidFill>
                  <a:prstClr val="white"/>
                </a:solidFill>
                <a:latin typeface="Calibri" pitchFamily="34" charset="0"/>
                <a:ea typeface="PMingLiU" pitchFamily="18" charset="-120"/>
                <a:cs typeface="Times New Roman" pitchFamily="18" charset="0"/>
              </a:rPr>
              <a:t>)</a:t>
            </a:r>
            <a:endParaRPr lang="en-US" sz="2000" i="1" dirty="0">
              <a:solidFill>
                <a:prstClr val="white"/>
              </a:solidFill>
              <a:latin typeface="Calibri" pitchFamily="34" charset="0"/>
              <a:ea typeface="PMingLiU" pitchFamily="18" charset="-120"/>
              <a:cs typeface="Times New Roman" pitchFamily="18" charset="0"/>
            </a:endParaRPr>
          </a:p>
        </p:txBody>
      </p:sp>
      <p:sp>
        <p:nvSpPr>
          <p:cNvPr id="18" name="Rectangle 17"/>
          <p:cNvSpPr/>
          <p:nvPr/>
        </p:nvSpPr>
        <p:spPr>
          <a:xfrm>
            <a:off x="457200" y="3190793"/>
            <a:ext cx="8229600" cy="443408"/>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581001"/>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50600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1258" y="1425040"/>
            <a:ext cx="8621485" cy="4975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Oval 11"/>
          <p:cNvSpPr>
            <a:spLocks noChangeArrowheads="1"/>
          </p:cNvSpPr>
          <p:nvPr/>
        </p:nvSpPr>
        <p:spPr bwMode="auto">
          <a:xfrm>
            <a:off x="2229599" y="1634019"/>
            <a:ext cx="450761" cy="409021"/>
          </a:xfrm>
          <a:prstGeom prst="ellipse">
            <a:avLst/>
          </a:pr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smtClean="0">
              <a:solidFill>
                <a:srgbClr val="000000"/>
              </a:solidFill>
            </a:endParaRPr>
          </a:p>
        </p:txBody>
      </p:sp>
      <p:sp>
        <p:nvSpPr>
          <p:cNvPr id="3076" name="Rectangle 17"/>
          <p:cNvSpPr>
            <a:spLocks noChangeArrowheads="1"/>
          </p:cNvSpPr>
          <p:nvPr/>
        </p:nvSpPr>
        <p:spPr bwMode="auto">
          <a:xfrm>
            <a:off x="6419198" y="2517182"/>
            <a:ext cx="414069" cy="223846"/>
          </a:xfrm>
          <a:prstGeom prst="rect">
            <a:avLst/>
          </a:prstGeom>
          <a:solidFill>
            <a:schemeClr val="accent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smtClean="0">
              <a:solidFill>
                <a:srgbClr val="000000"/>
              </a:solidFill>
            </a:endParaRPr>
          </a:p>
        </p:txBody>
      </p:sp>
      <p:sp>
        <p:nvSpPr>
          <p:cNvPr id="12" name="Title 11"/>
          <p:cNvSpPr>
            <a:spLocks noGrp="1"/>
          </p:cNvSpPr>
          <p:nvPr>
            <p:ph type="title"/>
          </p:nvPr>
        </p:nvSpPr>
        <p:spPr/>
        <p:txBody>
          <a:bodyPr/>
          <a:lstStyle/>
          <a:p>
            <a:r>
              <a:rPr lang="en-US" dirty="0" smtClean="0"/>
              <a:t>A Case Study</a:t>
            </a:r>
            <a:endParaRPr lang="en-US" dirty="0"/>
          </a:p>
        </p:txBody>
      </p:sp>
      <p:sp>
        <p:nvSpPr>
          <p:cNvPr id="3077" name="Rectangle 3"/>
          <p:cNvSpPr>
            <a:spLocks noGrp="1" noChangeArrowheads="1"/>
          </p:cNvSpPr>
          <p:nvPr>
            <p:ph idx="4294967295"/>
          </p:nvPr>
        </p:nvSpPr>
        <p:spPr>
          <a:xfrm>
            <a:off x="440531" y="1458801"/>
            <a:ext cx="8262938" cy="1401703"/>
          </a:xfrm>
        </p:spPr>
        <p:txBody>
          <a:bodyPr>
            <a:normAutofit fontScale="92500" lnSpcReduction="20000"/>
          </a:bodyPr>
          <a:lstStyle/>
          <a:p>
            <a:pPr marL="1588" indent="-1588" eaLnBrk="1" hangingPunct="1">
              <a:spcBef>
                <a:spcPct val="0"/>
              </a:spcBef>
              <a:buNone/>
            </a:pPr>
            <a:r>
              <a:rPr lang="en-US" sz="2200" b="1" dirty="0" smtClean="0">
                <a:solidFill>
                  <a:schemeClr val="bg2"/>
                </a:solidFill>
              </a:rPr>
              <a:t>RESULTS</a:t>
            </a:r>
            <a:endParaRPr lang="en-US" sz="2000" b="1" dirty="0" smtClean="0">
              <a:solidFill>
                <a:schemeClr val="bg2"/>
              </a:solidFill>
            </a:endParaRPr>
          </a:p>
          <a:p>
            <a:pPr marL="1588" indent="-1588" eaLnBrk="1" hangingPunct="1">
              <a:spcBef>
                <a:spcPct val="0"/>
              </a:spcBef>
              <a:buNone/>
            </a:pPr>
            <a:r>
              <a:rPr lang="en-US" sz="1700" b="1" dirty="0" smtClean="0">
                <a:solidFill>
                  <a:schemeClr val="bg1"/>
                </a:solidFill>
              </a:rPr>
              <a:t>Recurrence Score =     51</a:t>
            </a:r>
          </a:p>
          <a:p>
            <a:pPr marL="1588" indent="-1588" eaLnBrk="1" hangingPunct="1">
              <a:spcBef>
                <a:spcPct val="50000"/>
              </a:spcBef>
              <a:buNone/>
            </a:pPr>
            <a:r>
              <a:rPr lang="en-US" sz="2200" b="1" dirty="0" smtClean="0">
                <a:solidFill>
                  <a:schemeClr val="bg2"/>
                </a:solidFill>
              </a:rPr>
              <a:t>CLINICAL EXPERIENCE: STAGE II COLON CANCER</a:t>
            </a:r>
          </a:p>
          <a:p>
            <a:pPr marL="1588" indent="-1588" eaLnBrk="1" hangingPunct="1">
              <a:spcBef>
                <a:spcPct val="0"/>
              </a:spcBef>
              <a:buNone/>
            </a:pPr>
            <a:r>
              <a:rPr lang="en-US" sz="1700" dirty="0" smtClean="0">
                <a:solidFill>
                  <a:schemeClr val="bg1"/>
                </a:solidFill>
              </a:rPr>
              <a:t>In the clinical validation study*, patients with stage II colon cancer randomized to surgery alone who had a Recurrence Score of </a:t>
            </a:r>
            <a:r>
              <a:rPr lang="en-US" sz="1700" b="1" dirty="0" smtClean="0">
                <a:solidFill>
                  <a:schemeClr val="bg1"/>
                </a:solidFill>
              </a:rPr>
              <a:t>51 </a:t>
            </a:r>
            <a:r>
              <a:rPr lang="en-US" sz="1700" dirty="0" smtClean="0">
                <a:solidFill>
                  <a:schemeClr val="bg1"/>
                </a:solidFill>
              </a:rPr>
              <a:t>had a risk of recurrence at 3 years of 22% (95% CI: 17%-28%).</a:t>
            </a:r>
          </a:p>
        </p:txBody>
      </p:sp>
      <p:sp>
        <p:nvSpPr>
          <p:cNvPr id="3078" name="Text Box 13"/>
          <p:cNvSpPr txBox="1">
            <a:spLocks noChangeArrowheads="1"/>
          </p:cNvSpPr>
          <p:nvPr/>
        </p:nvSpPr>
        <p:spPr bwMode="auto">
          <a:xfrm>
            <a:off x="266700" y="6415088"/>
            <a:ext cx="8610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i="1" dirty="0" smtClean="0">
                <a:latin typeface="+mn-lt"/>
              </a:rPr>
              <a:t>*The clinical experience with </a:t>
            </a:r>
            <a:r>
              <a:rPr lang="en-US" sz="900" i="1" dirty="0" err="1" smtClean="0">
                <a:latin typeface="+mn-lt"/>
              </a:rPr>
              <a:t>Oncotype</a:t>
            </a:r>
            <a:r>
              <a:rPr lang="en-US" sz="900" i="1" dirty="0" smtClean="0">
                <a:latin typeface="+mn-lt"/>
              </a:rPr>
              <a:t> DX on this page is from a clinical validation study with prospectively defined endpoints involving 1,436 patients with stage II colon cancer from the QUASAR clinical trial; 711 randomized to surgery alone and 725 to surgery followed by 5FU/LV chemotherapy. There were no patients who had a Recurrence Score &gt; 67. </a:t>
            </a:r>
            <a:br>
              <a:rPr lang="en-US" sz="900" i="1" dirty="0" smtClean="0">
                <a:latin typeface="+mn-lt"/>
              </a:rPr>
            </a:br>
            <a:r>
              <a:rPr lang="fr-FR" sz="900" i="1" dirty="0" smtClean="0">
                <a:latin typeface="+mn-lt"/>
              </a:rPr>
              <a:t>Kerr D, et al. J Clin </a:t>
            </a:r>
            <a:r>
              <a:rPr lang="fr-FR" sz="900" i="1" dirty="0" err="1" smtClean="0">
                <a:latin typeface="+mn-lt"/>
              </a:rPr>
              <a:t>Oncol</a:t>
            </a:r>
            <a:r>
              <a:rPr lang="fr-FR" sz="900" i="1" dirty="0" smtClean="0">
                <a:latin typeface="+mn-lt"/>
              </a:rPr>
              <a:t>. 2009;27: abstract 4000.</a:t>
            </a:r>
          </a:p>
        </p:txBody>
      </p:sp>
      <p:grpSp>
        <p:nvGrpSpPr>
          <p:cNvPr id="14" name="Group 13"/>
          <p:cNvGrpSpPr/>
          <p:nvPr/>
        </p:nvGrpSpPr>
        <p:grpSpPr>
          <a:xfrm>
            <a:off x="2705100" y="3004051"/>
            <a:ext cx="6082061" cy="3368482"/>
            <a:chOff x="2705100" y="2914843"/>
            <a:chExt cx="6082061" cy="3368482"/>
          </a:xfrm>
        </p:grpSpPr>
        <p:pic>
          <p:nvPicPr>
            <p:cNvPr id="3079" name="Picture 23" descr="recurrance_score_v1_cp"/>
            <p:cNvPicPr>
              <a:picLocks noChangeAspect="1" noChangeArrowheads="1"/>
            </p:cNvPicPr>
            <p:nvPr/>
          </p:nvPicPr>
          <p:blipFill>
            <a:blip r:embed="rId3" cstate="print">
              <a:extLst>
                <a:ext uri="{28A0092B-C50C-407E-A947-70E740481C1C}">
                  <a14:useLocalDpi xmlns:a14="http://schemas.microsoft.com/office/drawing/2010/main" val="0"/>
                </a:ext>
              </a:extLst>
            </a:blip>
            <a:srcRect b="12077"/>
            <a:stretch>
              <a:fillRect/>
            </a:stretch>
          </p:blipFill>
          <p:spPr bwMode="auto">
            <a:xfrm>
              <a:off x="2705100" y="3089275"/>
              <a:ext cx="36988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24"/>
            <p:cNvSpPr txBox="1">
              <a:spLocks noChangeArrowheads="1"/>
            </p:cNvSpPr>
            <p:nvPr/>
          </p:nvSpPr>
          <p:spPr bwMode="auto">
            <a:xfrm>
              <a:off x="2826544" y="2914843"/>
              <a:ext cx="3455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b="1" dirty="0" smtClean="0">
                  <a:solidFill>
                    <a:srgbClr val="005697"/>
                  </a:solidFill>
                </a:rPr>
                <a:t>Risk of Recurrence at 3 Years </a:t>
              </a:r>
              <a:r>
                <a:rPr lang="en-US" sz="1100" b="1" dirty="0" err="1" smtClean="0">
                  <a:solidFill>
                    <a:srgbClr val="005697"/>
                  </a:solidFill>
                </a:rPr>
                <a:t>vs</a:t>
              </a:r>
              <a:r>
                <a:rPr lang="en-US" sz="1100" b="1" dirty="0" smtClean="0">
                  <a:solidFill>
                    <a:srgbClr val="005697"/>
                  </a:solidFill>
                </a:rPr>
                <a:t> Recurrence Score</a:t>
              </a:r>
            </a:p>
          </p:txBody>
        </p:sp>
        <p:sp>
          <p:nvSpPr>
            <p:cNvPr id="3081" name="Line 25"/>
            <p:cNvSpPr>
              <a:spLocks noChangeShapeType="1"/>
            </p:cNvSpPr>
            <p:nvPr/>
          </p:nvSpPr>
          <p:spPr bwMode="auto">
            <a:xfrm>
              <a:off x="5367338" y="4191000"/>
              <a:ext cx="1587" cy="1700213"/>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3082" name="Line 26"/>
            <p:cNvSpPr>
              <a:spLocks noChangeShapeType="1"/>
            </p:cNvSpPr>
            <p:nvPr/>
          </p:nvSpPr>
          <p:spPr bwMode="auto">
            <a:xfrm flipH="1">
              <a:off x="3238500" y="4178300"/>
              <a:ext cx="2120900" cy="1588"/>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3083" name="Oval 27"/>
            <p:cNvSpPr>
              <a:spLocks noChangeArrowheads="1"/>
            </p:cNvSpPr>
            <p:nvPr/>
          </p:nvSpPr>
          <p:spPr bwMode="auto">
            <a:xfrm>
              <a:off x="5327650" y="4133850"/>
              <a:ext cx="82550" cy="84138"/>
            </a:xfrm>
            <a:prstGeom prst="ellipse">
              <a:avLst/>
            </a:prstGeom>
            <a:solidFill>
              <a:schemeClr val="bg2"/>
            </a:solidFill>
            <a:ln>
              <a:solidFill>
                <a:schemeClr val="bg2"/>
              </a:solidFill>
            </a:ln>
            <a:extLst/>
          </p:spPr>
          <p:txBody>
            <a:bodyPr wrap="none" anchor="ctr"/>
            <a:lstStyle/>
            <a:p>
              <a:endParaRPr lang="en-US" sz="1800" smtClean="0">
                <a:solidFill>
                  <a:srgbClr val="000000"/>
                </a:solidFill>
              </a:endParaRPr>
            </a:p>
          </p:txBody>
        </p:sp>
        <p:pic>
          <p:nvPicPr>
            <p:cNvPr id="3084" name="Picture 29" descr="recurrance_score_v1_cp"/>
            <p:cNvPicPr>
              <a:picLocks noChangeAspect="1" noChangeArrowheads="1"/>
            </p:cNvPicPr>
            <p:nvPr/>
          </p:nvPicPr>
          <p:blipFill>
            <a:blip r:embed="rId3" cstate="print">
              <a:extLst>
                <a:ext uri="{28A0092B-C50C-407E-A947-70E740481C1C}">
                  <a14:useLocalDpi xmlns:a14="http://schemas.microsoft.com/office/drawing/2010/main" val="0"/>
                </a:ext>
              </a:extLst>
            </a:blip>
            <a:srcRect l="19858" t="89119" r="11707"/>
            <a:stretch>
              <a:fillRect/>
            </a:stretch>
          </p:blipFill>
          <p:spPr bwMode="auto">
            <a:xfrm>
              <a:off x="6255834" y="5553307"/>
              <a:ext cx="2531327" cy="39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418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Contribution of RS to Prediction of Recurrence Risk Beyond MMR and T-Stage</a:t>
            </a:r>
          </a:p>
        </p:txBody>
      </p:sp>
      <p:graphicFrame>
        <p:nvGraphicFramePr>
          <p:cNvPr id="12" name="Group 42"/>
          <p:cNvGraphicFramePr>
            <a:graphicFrameLocks noGrp="1"/>
          </p:cNvGraphicFramePr>
          <p:nvPr>
            <p:ph idx="1"/>
            <p:extLst>
              <p:ext uri="{D42A27DB-BD31-4B8C-83A1-F6EECF244321}">
                <p14:modId xmlns:p14="http://schemas.microsoft.com/office/powerpoint/2010/main" val="3776828689"/>
              </p:ext>
            </p:extLst>
          </p:nvPr>
        </p:nvGraphicFramePr>
        <p:xfrm>
          <a:off x="457200" y="2613475"/>
          <a:ext cx="8230152" cy="3379552"/>
        </p:xfrm>
        <a:graphic>
          <a:graphicData uri="http://schemas.openxmlformats.org/drawingml/2006/table">
            <a:tbl>
              <a:tblPr firstRow="1" bandRow="1">
                <a:tableStyleId>{5C22544A-7EE6-4342-B048-85BDC9FD1C3A}</a:tableStyleId>
              </a:tblPr>
              <a:tblGrid>
                <a:gridCol w="3904735"/>
                <a:gridCol w="1087395"/>
                <a:gridCol w="1902940"/>
                <a:gridCol w="1335082"/>
              </a:tblGrid>
              <a:tr h="1043352">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Variable</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HR</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HR</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95% CI</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P value</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r>
              <a:tr h="907262">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b="1" u="none" strike="noStrike" cap="none" normalizeH="0" baseline="0" dirty="0" smtClean="0">
                          <a:ln>
                            <a:noFill/>
                          </a:ln>
                          <a:effectLst/>
                        </a:rPr>
                        <a:t>T4</a:t>
                      </a:r>
                      <a:r>
                        <a:rPr kumimoji="0" lang="en-US" sz="2400" u="none" strike="noStrike" cap="none" normalizeH="0" baseline="0" dirty="0" smtClean="0">
                          <a:ln>
                            <a:noFill/>
                          </a:ln>
                          <a:effectLst/>
                        </a:rPr>
                        <a:t> vs. T3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u="none" strike="noStrike" cap="none" normalizeH="0" baseline="0" dirty="0" smtClean="0">
                          <a:ln>
                            <a:noFill/>
                          </a:ln>
                          <a:effectLst/>
                        </a:rPr>
                        <a:t>in MMR-P patients</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1.14</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(0.53, 2.44)</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smtClean="0">
                          <a:ln>
                            <a:noFill/>
                          </a:ln>
                          <a:effectLst/>
                        </a:rPr>
                        <a:t>0.73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r>
              <a:tr h="907262">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b="1" u="none" strike="noStrike" cap="none" normalizeH="0" baseline="0" dirty="0" smtClean="0">
                          <a:ln>
                            <a:noFill/>
                          </a:ln>
                          <a:effectLst/>
                        </a:rPr>
                        <a:t>MMR-D</a:t>
                      </a:r>
                      <a:r>
                        <a:rPr kumimoji="0" lang="en-US" sz="2400" u="none" strike="noStrike" cap="none" normalizeH="0" baseline="0" dirty="0" smtClean="0">
                          <a:ln>
                            <a:noFill/>
                          </a:ln>
                          <a:effectLst/>
                        </a:rPr>
                        <a:t> vs. MMR-P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u="none" strike="noStrike" cap="none" normalizeH="0" baseline="0" dirty="0" smtClean="0">
                          <a:ln>
                            <a:noFill/>
                          </a:ln>
                          <a:effectLst/>
                        </a:rPr>
                        <a:t>in T3 patients</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0.62</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(0.39, 0.98)</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b="1" u="none" strike="noStrike" cap="none" normalizeH="0" baseline="0" dirty="0" smtClean="0">
                          <a:ln>
                            <a:noFill/>
                          </a:ln>
                          <a:effectLst/>
                        </a:rPr>
                        <a:t>0.043</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r>
              <a:tr h="52167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b="1" u="none" strike="noStrike" cap="none" normalizeH="0" baseline="0" dirty="0" smtClean="0">
                          <a:ln>
                            <a:noFill/>
                          </a:ln>
                          <a:effectLst/>
                        </a:rPr>
                        <a:t>Recurrence Score per 25 units</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1.60</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u="none" strike="noStrike" cap="none" normalizeH="0" baseline="0" dirty="0" smtClean="0">
                          <a:ln>
                            <a:noFill/>
                          </a:ln>
                          <a:effectLst/>
                        </a:rPr>
                        <a:t>(1.13, 2.27)</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2400" b="1" u="none" strike="noStrike" cap="none" normalizeH="0" baseline="0" dirty="0" smtClean="0">
                          <a:ln>
                            <a:noFill/>
                          </a:ln>
                          <a:effectLst/>
                        </a:rPr>
                        <a:t>0.008</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4255" marR="44255" marT="0" marB="0" anchor="ctr" horzOverflow="overflow"/>
                </a:tc>
              </a:tr>
            </a:tbl>
          </a:graphicData>
        </a:graphic>
      </p:graphicFrame>
      <p:sp>
        <p:nvSpPr>
          <p:cNvPr id="7" name="TextBox 6"/>
          <p:cNvSpPr txBox="1">
            <a:spLocks noChangeArrowheads="1"/>
          </p:cNvSpPr>
          <p:nvPr/>
        </p:nvSpPr>
        <p:spPr bwMode="auto">
          <a:xfrm>
            <a:off x="655980" y="1762746"/>
            <a:ext cx="7911548" cy="707886"/>
          </a:xfrm>
          <a:prstGeom prst="rect">
            <a:avLst/>
          </a:prstGeom>
          <a:noFill/>
          <a:ln w="9525">
            <a:noFill/>
            <a:miter lim="800000"/>
            <a:headEnd/>
            <a:tailEnd/>
          </a:ln>
        </p:spPr>
        <p:txBody>
          <a:bodyPr wrap="square">
            <a:spAutoFit/>
          </a:bodyPr>
          <a:lstStyle/>
          <a:p>
            <a:pPr algn="ctr"/>
            <a:r>
              <a:rPr lang="en-US" sz="2000" b="1" i="1" dirty="0">
                <a:solidFill>
                  <a:prstClr val="white"/>
                </a:solidFill>
                <a:latin typeface="Calibri" pitchFamily="34" charset="0"/>
                <a:ea typeface="PMingLiU" pitchFamily="18" charset="-120"/>
                <a:cs typeface="Times New Roman" pitchFamily="18" charset="0"/>
              </a:rPr>
              <a:t>Pre-specified </a:t>
            </a:r>
            <a:r>
              <a:rPr lang="en-US" sz="2000" b="1" i="1" dirty="0" smtClean="0">
                <a:solidFill>
                  <a:prstClr val="white"/>
                </a:solidFill>
                <a:latin typeface="Calibri" pitchFamily="34" charset="0"/>
                <a:ea typeface="PMingLiU" pitchFamily="18" charset="-120"/>
                <a:cs typeface="Times New Roman" pitchFamily="18" charset="0"/>
              </a:rPr>
              <a:t>multivariable </a:t>
            </a:r>
            <a:r>
              <a:rPr lang="en-US" sz="2000" b="1" i="1" dirty="0">
                <a:solidFill>
                  <a:prstClr val="white"/>
                </a:solidFill>
                <a:latin typeface="Calibri" pitchFamily="34" charset="0"/>
                <a:ea typeface="PMingLiU" pitchFamily="18" charset="-120"/>
                <a:cs typeface="Times New Roman" pitchFamily="18" charset="0"/>
              </a:rPr>
              <a:t>Cox </a:t>
            </a:r>
            <a:r>
              <a:rPr lang="en-US" sz="2000" b="1" i="1" dirty="0" smtClean="0">
                <a:solidFill>
                  <a:prstClr val="white"/>
                </a:solidFill>
                <a:latin typeface="Calibri" pitchFamily="34" charset="0"/>
                <a:ea typeface="PMingLiU" pitchFamily="18" charset="-120"/>
                <a:cs typeface="Times New Roman" pitchFamily="18" charset="0"/>
              </a:rPr>
              <a:t>regression </a:t>
            </a:r>
            <a:r>
              <a:rPr lang="en-US" sz="2000" b="1" i="1" dirty="0">
                <a:solidFill>
                  <a:prstClr val="white"/>
                </a:solidFill>
                <a:latin typeface="Calibri" pitchFamily="34" charset="0"/>
                <a:ea typeface="PMingLiU" pitchFamily="18" charset="-120"/>
                <a:cs typeface="Times New Roman" pitchFamily="18" charset="0"/>
              </a:rPr>
              <a:t>of </a:t>
            </a:r>
            <a:r>
              <a:rPr lang="en-US" sz="2000" b="1" i="1" dirty="0" smtClean="0">
                <a:solidFill>
                  <a:prstClr val="white"/>
                </a:solidFill>
                <a:latin typeface="Calibri" pitchFamily="34" charset="0"/>
                <a:ea typeface="PMingLiU" pitchFamily="18" charset="-120"/>
                <a:cs typeface="Times New Roman" pitchFamily="18" charset="0"/>
              </a:rPr>
              <a:t>RS, T stage, &amp; MMR status on </a:t>
            </a:r>
            <a:r>
              <a:rPr lang="en-US" sz="2000" b="1" i="1" dirty="0">
                <a:solidFill>
                  <a:prstClr val="white"/>
                </a:solidFill>
                <a:latin typeface="Calibri" pitchFamily="34" charset="0"/>
                <a:ea typeface="PMingLiU" pitchFamily="18" charset="-120"/>
                <a:cs typeface="Times New Roman" pitchFamily="18" charset="0"/>
              </a:rPr>
              <a:t>RFI </a:t>
            </a:r>
            <a:r>
              <a:rPr lang="en-US" sz="2000" b="1" i="1" dirty="0" smtClean="0">
                <a:solidFill>
                  <a:prstClr val="white"/>
                </a:solidFill>
                <a:latin typeface="Calibri" pitchFamily="34" charset="0"/>
                <a:ea typeface="PMingLiU" pitchFamily="18" charset="-120"/>
                <a:cs typeface="Times New Roman" pitchFamily="18" charset="0"/>
              </a:rPr>
              <a:t> (n = 656; </a:t>
            </a:r>
            <a:r>
              <a:rPr lang="en-US" sz="2000" b="1" i="1" dirty="0">
                <a:solidFill>
                  <a:prstClr val="white"/>
                </a:solidFill>
                <a:latin typeface="Calibri" pitchFamily="34" charset="0"/>
                <a:ea typeface="PMingLiU" pitchFamily="18" charset="-120"/>
                <a:cs typeface="Times New Roman" pitchFamily="18" charset="0"/>
              </a:rPr>
              <a:t>95% of all </a:t>
            </a:r>
            <a:r>
              <a:rPr lang="en-US" sz="2000" b="1" i="1" dirty="0" smtClean="0">
                <a:solidFill>
                  <a:prstClr val="white"/>
                </a:solidFill>
                <a:latin typeface="Calibri" pitchFamily="34" charset="0"/>
                <a:ea typeface="PMingLiU" pitchFamily="18" charset="-120"/>
                <a:cs typeface="Times New Roman" pitchFamily="18" charset="0"/>
              </a:rPr>
              <a:t>patients</a:t>
            </a:r>
            <a:r>
              <a:rPr lang="en-US" sz="2000" b="1" i="1" dirty="0">
                <a:solidFill>
                  <a:prstClr val="white"/>
                </a:solidFill>
                <a:latin typeface="Calibri" pitchFamily="34" charset="0"/>
                <a:ea typeface="PMingLiU" pitchFamily="18" charset="-120"/>
                <a:cs typeface="Times New Roman" pitchFamily="18" charset="0"/>
              </a:rPr>
              <a:t>)</a:t>
            </a:r>
            <a:endParaRPr lang="en-US" sz="2000" i="1" dirty="0">
              <a:solidFill>
                <a:prstClr val="white"/>
              </a:solidFill>
              <a:latin typeface="Calibri" pitchFamily="34" charset="0"/>
              <a:ea typeface="PMingLiU" pitchFamily="18" charset="-120"/>
              <a:cs typeface="Times New Roman" pitchFamily="18" charset="0"/>
            </a:endParaRPr>
          </a:p>
        </p:txBody>
      </p:sp>
      <p:sp>
        <p:nvSpPr>
          <p:cNvPr id="11" name="Rectangle 10"/>
          <p:cNvSpPr/>
          <p:nvPr/>
        </p:nvSpPr>
        <p:spPr>
          <a:xfrm>
            <a:off x="39754" y="6474167"/>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542847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800" dirty="0" smtClean="0"/>
              <a:t>CALGB 9581: Discriminating High vs. Low Risk of Recurrence in Standard Risk Stage II Colon Cancer</a:t>
            </a:r>
            <a:endParaRPr lang="en-US" sz="2800" dirty="0"/>
          </a:p>
        </p:txBody>
      </p:sp>
      <p:sp>
        <p:nvSpPr>
          <p:cNvPr id="4" name="Content Placeholder 3"/>
          <p:cNvSpPr>
            <a:spLocks noGrp="1"/>
          </p:cNvSpPr>
          <p:nvPr>
            <p:ph idx="1"/>
          </p:nvPr>
        </p:nvSpPr>
        <p:spPr>
          <a:xfrm>
            <a:off x="457200" y="1600201"/>
            <a:ext cx="8229600" cy="1624914"/>
          </a:xfrm>
        </p:spPr>
        <p:txBody>
          <a:bodyPr/>
          <a:lstStyle/>
          <a:p>
            <a:r>
              <a:rPr lang="en-US" dirty="0" smtClean="0"/>
              <a:t>In the T3 MMR-proficient population</a:t>
            </a:r>
          </a:p>
          <a:p>
            <a:pPr lvl="1"/>
            <a:r>
              <a:rPr lang="en-US" dirty="0" smtClean="0"/>
              <a:t>RS identified 22% of patients with an average risk of recurrence at 5 years &gt;20%</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296822626"/>
              </p:ext>
            </p:extLst>
          </p:nvPr>
        </p:nvGraphicFramePr>
        <p:xfrm>
          <a:off x="1148692" y="3450361"/>
          <a:ext cx="6846617" cy="2530319"/>
        </p:xfrm>
        <a:graphic>
          <a:graphicData uri="http://schemas.openxmlformats.org/drawingml/2006/table">
            <a:tbl>
              <a:tblPr firstRow="1" bandRow="1">
                <a:tableStyleId>{5C22544A-7EE6-4342-B048-85BDC9FD1C3A}</a:tableStyleId>
              </a:tblPr>
              <a:tblGrid>
                <a:gridCol w="1532411"/>
                <a:gridCol w="1877581"/>
                <a:gridCol w="3436625"/>
              </a:tblGrid>
              <a:tr h="763781">
                <a:tc>
                  <a:txBody>
                    <a:bodyPr/>
                    <a:lstStyle/>
                    <a:p>
                      <a:r>
                        <a:rPr lang="en-US" sz="1800" dirty="0" smtClean="0"/>
                        <a:t>RS </a:t>
                      </a:r>
                      <a:r>
                        <a:rPr lang="en-US" sz="1800" dirty="0" err="1" smtClean="0"/>
                        <a:t>Group</a:t>
                      </a:r>
                      <a:r>
                        <a:rPr lang="en-US" sz="1800" baseline="30000" dirty="0" err="1" smtClean="0"/>
                        <a:t>a</a:t>
                      </a:r>
                      <a:endParaRPr lang="en-US" sz="1800" baseline="30000" dirty="0">
                        <a:solidFill>
                          <a:schemeClr val="tx2">
                            <a:lumMod val="50000"/>
                          </a:schemeClr>
                        </a:solidFill>
                        <a:latin typeface="Verdana" pitchFamily="34" charset="0"/>
                        <a:ea typeface="Verdana" pitchFamily="34" charset="0"/>
                        <a:cs typeface="Verdana" pitchFamily="34" charset="0"/>
                      </a:endParaRPr>
                    </a:p>
                  </a:txBody>
                  <a:tcPr anchor="b"/>
                </a:tc>
                <a:tc>
                  <a:txBody>
                    <a:bodyPr/>
                    <a:lstStyle/>
                    <a:p>
                      <a:pPr algn="ctr"/>
                      <a:r>
                        <a:rPr lang="en-US" sz="1800" dirty="0" smtClean="0"/>
                        <a:t>%</a:t>
                      </a:r>
                      <a:r>
                        <a:rPr lang="en-US" sz="1800" baseline="0" dirty="0" smtClean="0"/>
                        <a:t> of </a:t>
                      </a:r>
                      <a:r>
                        <a:rPr lang="en-US" sz="1800" baseline="0" dirty="0" err="1" smtClean="0"/>
                        <a:t>patients</a:t>
                      </a:r>
                      <a:r>
                        <a:rPr lang="en-US" sz="1800" baseline="30000" dirty="0" err="1" smtClean="0"/>
                        <a:t>b</a:t>
                      </a:r>
                      <a:endParaRPr lang="en-US" sz="1800" baseline="30000" dirty="0">
                        <a:solidFill>
                          <a:schemeClr val="tx2">
                            <a:lumMod val="50000"/>
                          </a:schemeClr>
                        </a:solidFill>
                        <a:latin typeface="Verdana" pitchFamily="34" charset="0"/>
                        <a:ea typeface="Verdana" pitchFamily="34" charset="0"/>
                        <a:cs typeface="Verdana" pitchFamily="34" charset="0"/>
                      </a:endParaRPr>
                    </a:p>
                  </a:txBody>
                  <a:tcPr anchor="b"/>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Average 5-Year Recurrence Risk </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(95% CI)</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b" horzOverflow="overflow"/>
                </a:tc>
              </a:tr>
              <a:tr h="436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Low</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rPr>
                        <a:t>44</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13% (10%, 16%)</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r>
              <a:tr h="436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Intermediate</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rPr>
                        <a:t>33</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16% (13%, 19%)</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tc>
              </a:tr>
              <a:tr h="436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rPr>
                        <a:t>22</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21% (16%, 26%)</a:t>
                      </a: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lnB w="12700" cap="flat" cmpd="sng" algn="ctr">
                      <a:solidFill>
                        <a:schemeClr val="tx1"/>
                      </a:solidFill>
                      <a:prstDash val="solid"/>
                      <a:round/>
                      <a:headEnd type="none" w="med" len="med"/>
                      <a:tailEnd type="none" w="med" len="med"/>
                    </a:lnB>
                  </a:tcPr>
                </a:tc>
              </a:tr>
              <a:tr h="43644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err="1" smtClean="0">
                          <a:ln>
                            <a:noFill/>
                          </a:ln>
                          <a:solidFill>
                            <a:schemeClr val="tx1"/>
                          </a:solidFill>
                          <a:effectLst/>
                          <a:latin typeface="+mn-lt"/>
                          <a:ea typeface="Verdana" pitchFamily="34" charset="0"/>
                          <a:cs typeface="Verdana" pitchFamily="34" charset="0"/>
                        </a:rPr>
                        <a:t>a</a:t>
                      </a:r>
                      <a:r>
                        <a:rPr kumimoji="0" lang="en-US" sz="1200" b="0" i="0" u="none" strike="noStrike" cap="none" normalizeH="0" baseline="0" dirty="0" err="1" smtClean="0">
                          <a:ln>
                            <a:noFill/>
                          </a:ln>
                          <a:solidFill>
                            <a:schemeClr val="tx1"/>
                          </a:solidFill>
                          <a:effectLst/>
                          <a:latin typeface="+mn-lt"/>
                          <a:ea typeface="Verdana" pitchFamily="34" charset="0"/>
                          <a:cs typeface="Verdana" pitchFamily="34" charset="0"/>
                        </a:rPr>
                        <a:t>Groups</a:t>
                      </a:r>
                      <a:r>
                        <a:rPr kumimoji="0" lang="en-US" sz="1200" b="0" i="0" u="none" strike="noStrike" cap="none" normalizeH="0" baseline="0" dirty="0" smtClean="0">
                          <a:ln>
                            <a:noFill/>
                          </a:ln>
                          <a:solidFill>
                            <a:schemeClr val="tx1"/>
                          </a:solidFill>
                          <a:effectLst/>
                          <a:latin typeface="+mn-lt"/>
                          <a:ea typeface="Verdana" pitchFamily="34" charset="0"/>
                          <a:cs typeface="Verdana" pitchFamily="34" charset="0"/>
                        </a:rPr>
                        <a:t> based on pre-specified percentile </a:t>
                      </a:r>
                      <a:r>
                        <a:rPr kumimoji="0" lang="en-US" sz="1200" b="0" i="0" u="none" strike="noStrike" cap="none" normalizeH="0" baseline="0" dirty="0" err="1" smtClean="0">
                          <a:ln>
                            <a:noFill/>
                          </a:ln>
                          <a:solidFill>
                            <a:schemeClr val="tx1"/>
                          </a:solidFill>
                          <a:effectLst/>
                          <a:latin typeface="+mn-lt"/>
                          <a:ea typeface="Verdana" pitchFamily="34" charset="0"/>
                          <a:cs typeface="Verdana" pitchFamily="34" charset="0"/>
                        </a:rPr>
                        <a:t>cutpoints</a:t>
                      </a:r>
                      <a:r>
                        <a:rPr kumimoji="0" lang="en-US" sz="1200" b="0" i="0" u="none" strike="noStrike" cap="none" normalizeH="0" baseline="0" dirty="0" smtClean="0">
                          <a:ln>
                            <a:noFill/>
                          </a:ln>
                          <a:solidFill>
                            <a:schemeClr val="tx1"/>
                          </a:solidFill>
                          <a:effectLst/>
                          <a:latin typeface="+mn-lt"/>
                          <a:ea typeface="Verdana" pitchFamily="34" charset="0"/>
                          <a:cs typeface="Verdana" pitchFamily="34" charset="0"/>
                        </a:rPr>
                        <a:t> (</a:t>
                      </a:r>
                      <a:r>
                        <a:rPr kumimoji="0" lang="en-US" sz="1200" b="0" i="0" u="none" strike="noStrike" cap="none" normalizeH="0" baseline="0" dirty="0" err="1" smtClean="0">
                          <a:ln>
                            <a:noFill/>
                          </a:ln>
                          <a:solidFill>
                            <a:schemeClr val="tx1"/>
                          </a:solidFill>
                          <a:effectLst/>
                          <a:latin typeface="+mn-lt"/>
                          <a:ea typeface="Verdana" pitchFamily="34" charset="0"/>
                          <a:cs typeface="Verdana" pitchFamily="34" charset="0"/>
                        </a:rPr>
                        <a:t>cutpoint</a:t>
                      </a:r>
                      <a:r>
                        <a:rPr kumimoji="0" lang="en-US" sz="1200" b="0" i="0" u="none" strike="noStrike" cap="none" normalizeH="0" baseline="0" dirty="0" smtClean="0">
                          <a:ln>
                            <a:noFill/>
                          </a:ln>
                          <a:solidFill>
                            <a:schemeClr val="tx1"/>
                          </a:solidFill>
                          <a:effectLst/>
                          <a:latin typeface="+mn-lt"/>
                          <a:ea typeface="Verdana" pitchFamily="34" charset="0"/>
                          <a:cs typeface="Verdana" pitchFamily="34" charset="0"/>
                        </a:rPr>
                        <a:t> equivalents for RS: &lt;29, 29-39, and &gt;39)</a:t>
                      </a:r>
                      <a:br>
                        <a:rPr kumimoji="0" lang="en-US" sz="1200" b="0" i="0" u="none" strike="noStrike" cap="none" normalizeH="0" baseline="0" dirty="0" smtClean="0">
                          <a:ln>
                            <a:noFill/>
                          </a:ln>
                          <a:solidFill>
                            <a:schemeClr val="tx1"/>
                          </a:solidFill>
                          <a:effectLst/>
                          <a:latin typeface="+mn-lt"/>
                          <a:ea typeface="Verdana" pitchFamily="34" charset="0"/>
                          <a:cs typeface="Verdana" pitchFamily="34" charset="0"/>
                        </a:rPr>
                      </a:br>
                      <a:r>
                        <a:rPr kumimoji="0" lang="en-US" sz="1200" b="0" i="0" u="none" strike="noStrike" cap="none" normalizeH="0" baseline="30000" dirty="0" err="1" smtClean="0">
                          <a:ln>
                            <a:noFill/>
                          </a:ln>
                          <a:solidFill>
                            <a:schemeClr val="tx1"/>
                          </a:solidFill>
                          <a:effectLst/>
                          <a:latin typeface="+mn-lt"/>
                          <a:ea typeface="Verdana" pitchFamily="34" charset="0"/>
                          <a:cs typeface="Verdana" pitchFamily="34" charset="0"/>
                        </a:rPr>
                        <a:t>b</a:t>
                      </a:r>
                      <a:r>
                        <a:rPr kumimoji="0" lang="en-US" sz="1200" b="0" i="0" u="none" strike="noStrike" cap="none" normalizeH="0" baseline="0" dirty="0" err="1" smtClean="0">
                          <a:ln>
                            <a:noFill/>
                          </a:ln>
                          <a:solidFill>
                            <a:schemeClr val="tx1"/>
                          </a:solidFill>
                          <a:effectLst/>
                          <a:latin typeface="+mn-lt"/>
                          <a:ea typeface="Verdana" pitchFamily="34" charset="0"/>
                          <a:cs typeface="Verdana" pitchFamily="34" charset="0"/>
                        </a:rPr>
                        <a:t>Weighted</a:t>
                      </a:r>
                      <a:r>
                        <a:rPr kumimoji="0" lang="en-US" sz="1200" b="0" i="0" u="none" strike="noStrike" cap="none" normalizeH="0" baseline="0" dirty="0" smtClean="0">
                          <a:ln>
                            <a:noFill/>
                          </a:ln>
                          <a:solidFill>
                            <a:schemeClr val="tx1"/>
                          </a:solidFill>
                          <a:effectLst/>
                          <a:latin typeface="+mn-lt"/>
                          <a:ea typeface="Verdana" pitchFamily="34" charset="0"/>
                          <a:cs typeface="Verdana" pitchFamily="34" charset="0"/>
                        </a:rPr>
                        <a:t> based on cohort sampling design</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smtClean="0">
                        <a:ln>
                          <a:noFill/>
                        </a:ln>
                        <a:solidFill>
                          <a:schemeClr val="tx2">
                            <a:lumMod val="50000"/>
                          </a:schemeClr>
                        </a:solidFill>
                        <a:effectLst/>
                        <a:latin typeface="Verdana" pitchFamily="34" charset="0"/>
                        <a:ea typeface="Verdana" pitchFamily="34" charset="0"/>
                        <a:cs typeface="Verdana"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77118" y="6526882"/>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
        <p:nvSpPr>
          <p:cNvPr id="8" name="Rectangle 7"/>
          <p:cNvSpPr/>
          <p:nvPr/>
        </p:nvSpPr>
        <p:spPr>
          <a:xfrm>
            <a:off x="1173296" y="5095342"/>
            <a:ext cx="6791899" cy="443408"/>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409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Conclusions</a:t>
            </a:r>
            <a:endParaRPr lang="en-US" dirty="0"/>
          </a:p>
        </p:txBody>
      </p:sp>
      <p:sp>
        <p:nvSpPr>
          <p:cNvPr id="97282" name="Rectangle 3"/>
          <p:cNvSpPr>
            <a:spLocks noGrp="1"/>
          </p:cNvSpPr>
          <p:nvPr>
            <p:ph idx="1"/>
          </p:nvPr>
        </p:nvSpPr>
        <p:spPr>
          <a:xfrm>
            <a:off x="457200" y="1600200"/>
            <a:ext cx="8229600" cy="4844667"/>
          </a:xfrm>
        </p:spPr>
        <p:txBody>
          <a:bodyPr>
            <a:normAutofit fontScale="77500" lnSpcReduction="20000"/>
          </a:bodyPr>
          <a:lstStyle/>
          <a:p>
            <a:pPr>
              <a:lnSpc>
                <a:spcPct val="120000"/>
              </a:lnSpc>
            </a:pPr>
            <a:r>
              <a:rPr lang="en-US" dirty="0" smtClean="0"/>
              <a:t>Results confirm the 12-gene RS previously validated in QUASAR</a:t>
            </a:r>
          </a:p>
          <a:p>
            <a:pPr lvl="1">
              <a:lnSpc>
                <a:spcPct val="120000"/>
              </a:lnSpc>
            </a:pPr>
            <a:r>
              <a:rPr lang="en-US" dirty="0" smtClean="0"/>
              <a:t>RS is significantly associated with risk of recurrence beyond known prognostic factors</a:t>
            </a:r>
          </a:p>
          <a:p>
            <a:pPr lvl="1">
              <a:lnSpc>
                <a:spcPct val="120000"/>
              </a:lnSpc>
            </a:pPr>
            <a:r>
              <a:rPr lang="en-US" dirty="0" smtClean="0"/>
              <a:t>RS improves ability to discriminate higher vs. lower recurrence risk particularly in standard risk patients with T3 MMR-P tumors</a:t>
            </a:r>
          </a:p>
          <a:p>
            <a:pPr marL="457200" lvl="1" indent="0">
              <a:lnSpc>
                <a:spcPct val="120000"/>
              </a:lnSpc>
              <a:buNone/>
            </a:pPr>
            <a:endParaRPr lang="en-US" dirty="0" smtClean="0"/>
          </a:p>
          <a:p>
            <a:pPr>
              <a:lnSpc>
                <a:spcPct val="120000"/>
              </a:lnSpc>
            </a:pPr>
            <a:r>
              <a:rPr lang="en-US" dirty="0"/>
              <a:t>Implications for </a:t>
            </a:r>
            <a:r>
              <a:rPr lang="en-US" dirty="0" smtClean="0"/>
              <a:t>clinical practice</a:t>
            </a:r>
            <a:r>
              <a:rPr lang="en-US" dirty="0"/>
              <a:t>:  </a:t>
            </a:r>
          </a:p>
          <a:p>
            <a:pPr lvl="1">
              <a:lnSpc>
                <a:spcPct val="120000"/>
              </a:lnSpc>
            </a:pPr>
            <a:r>
              <a:rPr lang="en-US" dirty="0"/>
              <a:t>For patients with T3, </a:t>
            </a:r>
            <a:r>
              <a:rPr lang="en-US" dirty="0" smtClean="0"/>
              <a:t>MMR-P </a:t>
            </a:r>
            <a:r>
              <a:rPr lang="en-US" dirty="0"/>
              <a:t>tumors, a high RS reveals a more aggressive underlying biology for which adjuvant therapy may be more appropriately considered</a:t>
            </a:r>
          </a:p>
        </p:txBody>
      </p:sp>
      <p:sp>
        <p:nvSpPr>
          <p:cNvPr id="7" name="Rectangle 6"/>
          <p:cNvSpPr/>
          <p:nvPr/>
        </p:nvSpPr>
        <p:spPr>
          <a:xfrm>
            <a:off x="0" y="6581001"/>
            <a:ext cx="4572000" cy="276999"/>
          </a:xfrm>
          <a:prstGeom prst="rect">
            <a:avLst/>
          </a:prstGeom>
        </p:spPr>
        <p:txBody>
          <a:bodyPr>
            <a:spAutoFit/>
          </a:bodyPr>
          <a:lstStyle/>
          <a:p>
            <a:pPr marL="228600" lvl="0" indent="-228600"/>
            <a:r>
              <a:rPr lang="en-US" sz="1200" dirty="0" err="1" smtClean="0">
                <a:solidFill>
                  <a:srgbClr val="FFFFFF"/>
                </a:solidFill>
                <a:latin typeface="Calibri" pitchFamily="34" charset="0"/>
                <a:cs typeface="Calibri" pitchFamily="34" charset="0"/>
              </a:rPr>
              <a:t>Venook</a:t>
            </a:r>
            <a:r>
              <a:rPr lang="en-US" sz="1200" dirty="0" smtClean="0">
                <a:solidFill>
                  <a:srgbClr val="FFFFFF"/>
                </a:solidFill>
                <a:latin typeface="Calibri" pitchFamily="34" charset="0"/>
                <a:cs typeface="Calibri" pitchFamily="34" charset="0"/>
              </a:rPr>
              <a:t> AP, et al. </a:t>
            </a:r>
            <a:r>
              <a:rPr lang="en-US" sz="1200" i="1" dirty="0" smtClean="0">
                <a:solidFill>
                  <a:srgbClr val="FFFFFF"/>
                </a:solidFill>
                <a:latin typeface="Calibri" pitchFamily="34" charset="0"/>
                <a:cs typeface="Calibri" pitchFamily="34" charset="0"/>
              </a:rPr>
              <a:t>J </a:t>
            </a:r>
            <a:r>
              <a:rPr lang="en-US" sz="1200" i="1" dirty="0" err="1" smtClean="0">
                <a:solidFill>
                  <a:srgbClr val="FFFFFF"/>
                </a:solidFill>
                <a:latin typeface="Calibri" pitchFamily="34" charset="0"/>
                <a:cs typeface="Calibri" pitchFamily="34" charset="0"/>
              </a:rPr>
              <a:t>Clin</a:t>
            </a:r>
            <a:r>
              <a:rPr lang="en-US" sz="1200" i="1" dirty="0" smtClean="0">
                <a:solidFill>
                  <a:srgbClr val="FFFFFF"/>
                </a:solidFill>
                <a:latin typeface="Calibri" pitchFamily="34" charset="0"/>
                <a:cs typeface="Calibri" pitchFamily="34" charset="0"/>
              </a:rPr>
              <a:t> </a:t>
            </a:r>
            <a:r>
              <a:rPr lang="en-US" sz="1200" i="1" dirty="0" err="1" smtClean="0">
                <a:solidFill>
                  <a:srgbClr val="FFFFFF"/>
                </a:solidFill>
                <a:latin typeface="Calibri" pitchFamily="34" charset="0"/>
                <a:cs typeface="Calibri" pitchFamily="34" charset="0"/>
              </a:rPr>
              <a:t>Oncol</a:t>
            </a:r>
            <a:r>
              <a:rPr lang="en-US" sz="1200" dirty="0" smtClean="0">
                <a:solidFill>
                  <a:srgbClr val="FFFFFF"/>
                </a:solidFill>
                <a:latin typeface="Calibri" pitchFamily="34" charset="0"/>
                <a:cs typeface="Calibri" pitchFamily="34" charset="0"/>
              </a:rPr>
              <a:t>. 2011;29: abstract 3518.</a:t>
            </a:r>
            <a:endParaRPr lang="en-US" sz="12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001978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05" name="Rectangle 2"/>
          <p:cNvSpPr>
            <a:spLocks noGrp="1" noChangeArrowheads="1"/>
          </p:cNvSpPr>
          <p:nvPr>
            <p:ph type="title"/>
          </p:nvPr>
        </p:nvSpPr>
        <p:spPr/>
        <p:txBody>
          <a:bodyPr/>
          <a:lstStyle/>
          <a:p>
            <a:r>
              <a:rPr lang="en-US" dirty="0" err="1" smtClean="0"/>
              <a:t>Onco</a:t>
            </a:r>
            <a:r>
              <a:rPr lang="en-US" i="1" dirty="0" err="1" smtClean="0"/>
              <a:t>type</a:t>
            </a:r>
            <a:r>
              <a:rPr lang="en-US" dirty="0" smtClean="0"/>
              <a:t> DX® Colon Cancer Assay</a:t>
            </a:r>
          </a:p>
        </p:txBody>
      </p:sp>
      <p:sp>
        <p:nvSpPr>
          <p:cNvPr id="9" name="Rounded Rectangle 8"/>
          <p:cNvSpPr/>
          <p:nvPr/>
        </p:nvSpPr>
        <p:spPr>
          <a:xfrm>
            <a:off x="457200" y="1746752"/>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Challenge with the Stage II Colon Cancer Patient</a:t>
            </a:r>
            <a:endParaRPr lang="en-US" sz="2800" b="1" dirty="0"/>
          </a:p>
        </p:txBody>
      </p:sp>
      <p:sp>
        <p:nvSpPr>
          <p:cNvPr id="10" name="Rounded Rectangle 9"/>
          <p:cNvSpPr/>
          <p:nvPr/>
        </p:nvSpPr>
        <p:spPr>
          <a:xfrm>
            <a:off x="457200" y="3270743"/>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err="1" smtClean="0">
                <a:solidFill>
                  <a:schemeClr val="tx1"/>
                </a:solidFill>
                <a:latin typeface="Calibri" pitchFamily="34" charset="0"/>
                <a:ea typeface="ＭＳ Ｐゴシック" pitchFamily="34" charset="-128"/>
                <a:cs typeface="Calibri" pitchFamily="34" charset="0"/>
              </a:rPr>
              <a:t>Onco</a:t>
            </a:r>
            <a:r>
              <a:rPr lang="en-US" sz="2800" b="1" i="1" dirty="0" err="1" smtClean="0">
                <a:solidFill>
                  <a:schemeClr val="tx1"/>
                </a:solidFill>
                <a:latin typeface="Calibri" pitchFamily="34" charset="0"/>
                <a:ea typeface="ＭＳ Ｐゴシック" pitchFamily="34" charset="-128"/>
                <a:cs typeface="Calibri" pitchFamily="34" charset="0"/>
              </a:rPr>
              <a:t>type</a:t>
            </a:r>
            <a:r>
              <a:rPr lang="en-US" sz="2800" b="1" dirty="0" smtClean="0">
                <a:solidFill>
                  <a:schemeClr val="tx1"/>
                </a:solidFill>
                <a:latin typeface="Calibri" pitchFamily="34" charset="0"/>
                <a:ea typeface="ＭＳ Ｐゴシック" pitchFamily="34" charset="-128"/>
                <a:cs typeface="Calibri" pitchFamily="34" charset="0"/>
              </a:rPr>
              <a:t> DX Colon Cancer Assay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Development &amp; Validation</a:t>
            </a:r>
            <a:endParaRPr lang="en-US" sz="2800" dirty="0" smtClean="0">
              <a:solidFill>
                <a:schemeClr val="tx1"/>
              </a:solidFill>
              <a:latin typeface="Calibri" pitchFamily="34" charset="0"/>
              <a:ea typeface="ＭＳ Ｐゴシック" pitchFamily="34" charset="-128"/>
              <a:cs typeface="Calibri" pitchFamily="34" charset="0"/>
            </a:endParaRPr>
          </a:p>
        </p:txBody>
      </p:sp>
      <p:sp>
        <p:nvSpPr>
          <p:cNvPr id="11" name="Rounded Rectangle 10"/>
          <p:cNvSpPr/>
          <p:nvPr/>
        </p:nvSpPr>
        <p:spPr>
          <a:xfrm>
            <a:off x="457200" y="4794734"/>
            <a:ext cx="8229600" cy="10316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r>
              <a:rPr lang="en-US" sz="2800" b="1" dirty="0" smtClean="0">
                <a:solidFill>
                  <a:schemeClr val="tx1"/>
                </a:solidFill>
                <a:latin typeface="Calibri" pitchFamily="34" charset="0"/>
                <a:ea typeface="ＭＳ Ｐゴシック" pitchFamily="34" charset="-128"/>
                <a:cs typeface="Calibri" pitchFamily="34" charset="0"/>
              </a:rPr>
              <a:t>Implications for Clinical Practice in </a:t>
            </a:r>
            <a:br>
              <a:rPr lang="en-US" sz="2800" b="1" dirty="0" smtClean="0">
                <a:solidFill>
                  <a:schemeClr val="tx1"/>
                </a:solidFill>
                <a:latin typeface="Calibri" pitchFamily="34" charset="0"/>
                <a:ea typeface="ＭＳ Ｐゴシック" pitchFamily="34" charset="-128"/>
                <a:cs typeface="Calibri" pitchFamily="34" charset="0"/>
              </a:rPr>
            </a:br>
            <a:r>
              <a:rPr lang="en-US" sz="2800" b="1" dirty="0" smtClean="0">
                <a:solidFill>
                  <a:schemeClr val="tx1"/>
                </a:solidFill>
                <a:latin typeface="Calibri" pitchFamily="34" charset="0"/>
                <a:ea typeface="ＭＳ Ｐゴシック" pitchFamily="34" charset="-128"/>
                <a:cs typeface="Calibri" pitchFamily="34" charset="0"/>
              </a:rPr>
              <a:t>Stage II Colon Cancer</a:t>
            </a:r>
          </a:p>
        </p:txBody>
      </p:sp>
    </p:spTree>
    <p:extLst>
      <p:ext uri="{BB962C8B-B14F-4D97-AF65-F5344CB8AC3E}">
        <p14:creationId xmlns:p14="http://schemas.microsoft.com/office/powerpoint/2010/main" val="396499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Paradigm for Stage II Colon Cancer Treatment Planning</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Existing system for recurrence risk assessment in stage II colon cancer is severely limited and not “fit for purpose”</a:t>
            </a:r>
          </a:p>
          <a:p>
            <a:pPr>
              <a:lnSpc>
                <a:spcPct val="120000"/>
              </a:lnSpc>
            </a:pPr>
            <a:r>
              <a:rPr lang="en-US" dirty="0" smtClean="0"/>
              <a:t>Robust evidence to support paradigm based on T stage, MMR, and Recurrence Score to enable quantitative, individualized recurrence risk assessment of the stage II colon cancer patient</a:t>
            </a:r>
          </a:p>
          <a:p>
            <a:pPr lvl="1">
              <a:lnSpc>
                <a:spcPct val="120000"/>
              </a:lnSpc>
            </a:pPr>
            <a:r>
              <a:rPr lang="en-US" dirty="0" smtClean="0"/>
              <a:t>T stage, MMR, and RS are the strongest independent predictors of recurrence risk</a:t>
            </a:r>
          </a:p>
          <a:p>
            <a:pPr lvl="1">
              <a:lnSpc>
                <a:spcPct val="120000"/>
              </a:lnSpc>
            </a:pPr>
            <a:r>
              <a:rPr lang="en-US" dirty="0" smtClean="0"/>
              <a:t>Consistent performance of RS demonstrated across ~4,000 patients in development and prospective validation studies</a:t>
            </a:r>
          </a:p>
        </p:txBody>
      </p:sp>
    </p:spTree>
    <p:extLst>
      <p:ext uri="{BB962C8B-B14F-4D97-AF65-F5344CB8AC3E}">
        <p14:creationId xmlns:p14="http://schemas.microsoft.com/office/powerpoint/2010/main" val="523264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noAutofit/>
          </a:bodyPr>
          <a:lstStyle/>
          <a:p>
            <a:r>
              <a:rPr lang="en-US" sz="2400" dirty="0" smtClean="0"/>
              <a:t>Integrating the Quantitative Recurrence Score® into Recurrence Risk Assessment and Treatment Planning for </a:t>
            </a:r>
            <a:br>
              <a:rPr lang="en-US" sz="2400" dirty="0" smtClean="0"/>
            </a:br>
            <a:r>
              <a:rPr lang="en-US" sz="2400" dirty="0" smtClean="0"/>
              <a:t>Stage II Colon Cancer</a:t>
            </a:r>
          </a:p>
        </p:txBody>
      </p:sp>
      <p:sp>
        <p:nvSpPr>
          <p:cNvPr id="8" name="Rounded Rectangle 7"/>
          <p:cNvSpPr/>
          <p:nvPr/>
        </p:nvSpPr>
        <p:spPr>
          <a:xfrm>
            <a:off x="2863316" y="1544590"/>
            <a:ext cx="3417369" cy="73152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solidFill>
              </a:rPr>
              <a:t>Resected</a:t>
            </a:r>
            <a:r>
              <a:rPr lang="en-US" sz="2000" b="1" dirty="0" smtClean="0">
                <a:solidFill>
                  <a:schemeClr val="bg2"/>
                </a:solidFill>
              </a:rPr>
              <a:t> stage II colon cancer</a:t>
            </a:r>
          </a:p>
        </p:txBody>
      </p:sp>
      <p:sp>
        <p:nvSpPr>
          <p:cNvPr id="9" name="Rounded Rectangle 8"/>
          <p:cNvSpPr/>
          <p:nvPr/>
        </p:nvSpPr>
        <p:spPr>
          <a:xfrm>
            <a:off x="2863316" y="2862667"/>
            <a:ext cx="3417369" cy="731520"/>
          </a:xfrm>
          <a:prstGeom prst="roundRect">
            <a:avLst/>
          </a:prstGeom>
          <a:solidFill>
            <a:schemeClr val="tx1">
              <a:lumMod val="85000"/>
            </a:schemeClr>
          </a:solidFill>
          <a:ln>
            <a:noFill/>
            <a:headEnd w="lg" len="lg"/>
            <a:tailEnd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T stage, MMR status</a:t>
            </a:r>
          </a:p>
        </p:txBody>
      </p:sp>
      <p:sp>
        <p:nvSpPr>
          <p:cNvPr id="13" name="Rounded Rectangle 12"/>
          <p:cNvSpPr/>
          <p:nvPr/>
        </p:nvSpPr>
        <p:spPr>
          <a:xfrm>
            <a:off x="502920" y="4180744"/>
            <a:ext cx="2377440" cy="73152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T3 and MMR-D</a:t>
            </a:r>
            <a:br>
              <a:rPr lang="en-US" sz="2000" b="1" dirty="0" smtClean="0">
                <a:solidFill>
                  <a:schemeClr val="bg2"/>
                </a:solidFill>
              </a:rPr>
            </a:br>
            <a:r>
              <a:rPr lang="en-US" sz="2000" b="1" dirty="0" smtClean="0">
                <a:solidFill>
                  <a:schemeClr val="bg2"/>
                </a:solidFill>
              </a:rPr>
              <a:t>low risk</a:t>
            </a:r>
          </a:p>
        </p:txBody>
      </p:sp>
      <p:sp>
        <p:nvSpPr>
          <p:cNvPr id="16" name="Rounded Rectangle 15"/>
          <p:cNvSpPr/>
          <p:nvPr/>
        </p:nvSpPr>
        <p:spPr>
          <a:xfrm>
            <a:off x="3383280" y="4180744"/>
            <a:ext cx="2377440" cy="731520"/>
          </a:xfrm>
          <a:prstGeom prst="roundRect">
            <a:avLst/>
          </a:prstGeom>
          <a:solidFill>
            <a:schemeClr val="tx1">
              <a:lumMod val="85000"/>
            </a:schemeClr>
          </a:solidFill>
          <a:ln>
            <a:noFill/>
            <a:headEnd w="lg" len="lg"/>
            <a:tailEnd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T3 and MMR-P</a:t>
            </a:r>
            <a:br>
              <a:rPr lang="en-US" sz="2000" b="1" dirty="0" smtClean="0">
                <a:solidFill>
                  <a:schemeClr val="bg2"/>
                </a:solidFill>
              </a:rPr>
            </a:br>
            <a:r>
              <a:rPr lang="en-US" sz="2000" b="1" dirty="0" smtClean="0">
                <a:solidFill>
                  <a:schemeClr val="bg2"/>
                </a:solidFill>
              </a:rPr>
              <a:t>standard risk</a:t>
            </a:r>
          </a:p>
        </p:txBody>
      </p:sp>
      <p:sp>
        <p:nvSpPr>
          <p:cNvPr id="18" name="Rounded Rectangle 17"/>
          <p:cNvSpPr/>
          <p:nvPr/>
        </p:nvSpPr>
        <p:spPr>
          <a:xfrm>
            <a:off x="6263640" y="4180744"/>
            <a:ext cx="2377440" cy="73152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T4 and MMR-P</a:t>
            </a:r>
            <a:br>
              <a:rPr lang="en-US" sz="2000" b="1" dirty="0" smtClean="0">
                <a:solidFill>
                  <a:schemeClr val="bg2"/>
                </a:solidFill>
              </a:rPr>
            </a:br>
            <a:r>
              <a:rPr lang="en-US" sz="2000" b="1" dirty="0" smtClean="0">
                <a:solidFill>
                  <a:schemeClr val="bg2"/>
                </a:solidFill>
              </a:rPr>
              <a:t>high risk</a:t>
            </a:r>
          </a:p>
        </p:txBody>
      </p:sp>
      <p:sp>
        <p:nvSpPr>
          <p:cNvPr id="14" name="Rounded Rectangle 13"/>
          <p:cNvSpPr/>
          <p:nvPr/>
        </p:nvSpPr>
        <p:spPr>
          <a:xfrm>
            <a:off x="502920" y="5498821"/>
            <a:ext cx="2377440" cy="73152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Consider observation</a:t>
            </a:r>
          </a:p>
        </p:txBody>
      </p:sp>
      <p:sp>
        <p:nvSpPr>
          <p:cNvPr id="17" name="Rounded Rectangle 16"/>
          <p:cNvSpPr/>
          <p:nvPr/>
        </p:nvSpPr>
        <p:spPr>
          <a:xfrm>
            <a:off x="3383280" y="5498821"/>
            <a:ext cx="2377440" cy="73152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Onco</a:t>
            </a:r>
            <a:r>
              <a:rPr lang="en-US" sz="2000" b="1" i="1" dirty="0" err="1" smtClean="0"/>
              <a:t>type</a:t>
            </a:r>
            <a:r>
              <a:rPr lang="en-US" sz="2000" b="1" dirty="0" smtClean="0"/>
              <a:t> DX®</a:t>
            </a:r>
          </a:p>
          <a:p>
            <a:pPr algn="ctr"/>
            <a:r>
              <a:rPr lang="en-US" sz="2000" b="1" dirty="0" smtClean="0"/>
              <a:t>Colon Cancer Assay</a:t>
            </a:r>
          </a:p>
        </p:txBody>
      </p:sp>
      <p:sp>
        <p:nvSpPr>
          <p:cNvPr id="19" name="Rounded Rectangle 18"/>
          <p:cNvSpPr/>
          <p:nvPr/>
        </p:nvSpPr>
        <p:spPr>
          <a:xfrm>
            <a:off x="6263640" y="5498821"/>
            <a:ext cx="2377440" cy="731520"/>
          </a:xfrm>
          <a:prstGeom prst="round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Consider chemotherapy</a:t>
            </a:r>
          </a:p>
        </p:txBody>
      </p:sp>
      <p:cxnSp>
        <p:nvCxnSpPr>
          <p:cNvPr id="23" name="Straight Arrow Connector 22"/>
          <p:cNvCxnSpPr>
            <a:stCxn id="8" idx="2"/>
            <a:endCxn id="9" idx="0"/>
          </p:cNvCxnSpPr>
          <p:nvPr/>
        </p:nvCxnSpPr>
        <p:spPr>
          <a:xfrm rot="5400000">
            <a:off x="4278723" y="2569388"/>
            <a:ext cx="586557" cy="1588"/>
          </a:xfrm>
          <a:prstGeom prst="straightConnector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6" idx="0"/>
          </p:cNvCxnSpPr>
          <p:nvPr/>
        </p:nvCxnSpPr>
        <p:spPr>
          <a:xfrm rot="5400000">
            <a:off x="4278723" y="3887465"/>
            <a:ext cx="586557" cy="1"/>
          </a:xfrm>
          <a:prstGeom prst="straightConnector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2"/>
            <a:endCxn id="18" idx="0"/>
          </p:cNvCxnSpPr>
          <p:nvPr/>
        </p:nvCxnSpPr>
        <p:spPr>
          <a:xfrm rot="16200000" flipH="1">
            <a:off x="5718902" y="2447285"/>
            <a:ext cx="586557" cy="2880359"/>
          </a:xfrm>
          <a:prstGeom prst="bentConnector3">
            <a:avLst>
              <a:gd name="adj1" fmla="val 50000"/>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0"/>
            <a:endCxn id="9" idx="2"/>
          </p:cNvCxnSpPr>
          <p:nvPr/>
        </p:nvCxnSpPr>
        <p:spPr>
          <a:xfrm rot="5400000" flipH="1" flipV="1">
            <a:off x="2838542" y="2447286"/>
            <a:ext cx="586557" cy="2880361"/>
          </a:xfrm>
          <a:prstGeom prst="bentConnector3">
            <a:avLst>
              <a:gd name="adj1" fmla="val 50000"/>
            </a:avLst>
          </a:prstGeom>
          <a:ln w="3810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6581001"/>
            <a:ext cx="4572000" cy="276999"/>
          </a:xfrm>
          <a:prstGeom prst="rect">
            <a:avLst/>
          </a:prstGeom>
        </p:spPr>
        <p:txBody>
          <a:bodyPr>
            <a:spAutoFit/>
          </a:bodyPr>
          <a:lstStyle/>
          <a:p>
            <a:pPr marL="228600" lvl="0" indent="-228600"/>
            <a:r>
              <a:rPr lang="en-US" sz="1200" dirty="0" smtClean="0">
                <a:solidFill>
                  <a:srgbClr val="FFFFFF"/>
                </a:solidFill>
                <a:latin typeface="Calibri" pitchFamily="34" charset="0"/>
                <a:cs typeface="Calibri" pitchFamily="34" charset="0"/>
              </a:rPr>
              <a:t>MMR-D, mismatch repair deficient; MMR-P, mismatch repair proficient</a:t>
            </a:r>
            <a:endParaRPr lang="en-US" sz="1200" dirty="0">
              <a:solidFill>
                <a:srgbClr val="FFFFFF"/>
              </a:solidFill>
              <a:latin typeface="Calibri" pitchFamily="34" charset="0"/>
              <a:cs typeface="Calibri" pitchFamily="34" charset="0"/>
            </a:endParaRPr>
          </a:p>
        </p:txBody>
      </p:sp>
      <p:cxnSp>
        <p:nvCxnSpPr>
          <p:cNvPr id="21" name="Straight Arrow Connector 20"/>
          <p:cNvCxnSpPr/>
          <p:nvPr/>
        </p:nvCxnSpPr>
        <p:spPr>
          <a:xfrm rot="5400000">
            <a:off x="1399155" y="5243133"/>
            <a:ext cx="586557" cy="1588"/>
          </a:xfrm>
          <a:prstGeom prst="straightConnector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277134" y="5204749"/>
            <a:ext cx="586557" cy="1588"/>
          </a:xfrm>
          <a:prstGeom prst="straightConnector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164099" y="5232116"/>
            <a:ext cx="586557" cy="1588"/>
          </a:xfrm>
          <a:prstGeom prst="straightConnector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69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p:cNvSpPr>
          <p:nvPr>
            <p:ph type="title"/>
          </p:nvPr>
        </p:nvSpPr>
        <p:spPr/>
        <p:txBody>
          <a:bodyPr>
            <a:normAutofit/>
          </a:bodyPr>
          <a:lstStyle/>
          <a:p>
            <a:r>
              <a:rPr lang="en-US" sz="3200" dirty="0" err="1" smtClean="0"/>
              <a:t>Onco</a:t>
            </a:r>
            <a:r>
              <a:rPr lang="en-US" sz="3200" i="1" dirty="0" err="1" smtClean="0"/>
              <a:t>type</a:t>
            </a:r>
            <a:r>
              <a:rPr lang="en-US" sz="3200" dirty="0" smtClean="0"/>
              <a:t> DX® Colon Cancer Assay </a:t>
            </a:r>
            <a:br>
              <a:rPr lang="en-US" sz="3200" dirty="0" smtClean="0"/>
            </a:br>
            <a:r>
              <a:rPr lang="en-US" sz="3200" dirty="0" smtClean="0"/>
              <a:t>Patient Report</a:t>
            </a:r>
          </a:p>
        </p:txBody>
      </p:sp>
      <p:pic>
        <p:nvPicPr>
          <p:cNvPr id="8499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5722" t="2280" r="25871" b="5399"/>
          <a:stretch>
            <a:fillRect/>
          </a:stretch>
        </p:blipFill>
        <p:spPr bwMode="auto">
          <a:xfrm>
            <a:off x="163486" y="1464067"/>
            <a:ext cx="4371159"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5871" t="2280" r="25946" b="5280"/>
          <a:stretch>
            <a:fillRect/>
          </a:stretch>
        </p:blipFill>
        <p:spPr bwMode="auto">
          <a:xfrm>
            <a:off x="4657698" y="1464067"/>
            <a:ext cx="4347105"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lang="en-US" dirty="0" smtClean="0"/>
              <a:t>Summary</a:t>
            </a:r>
          </a:p>
        </p:txBody>
      </p:sp>
      <p:sp>
        <p:nvSpPr>
          <p:cNvPr id="86019" name="Rectangle 3"/>
          <p:cNvSpPr>
            <a:spLocks noGrp="1"/>
          </p:cNvSpPr>
          <p:nvPr>
            <p:ph idx="1"/>
          </p:nvPr>
        </p:nvSpPr>
        <p:spPr/>
        <p:txBody>
          <a:bodyPr>
            <a:normAutofit fontScale="85000" lnSpcReduction="10000"/>
          </a:bodyPr>
          <a:lstStyle/>
          <a:p>
            <a:pPr>
              <a:lnSpc>
                <a:spcPct val="110000"/>
              </a:lnSpc>
            </a:pPr>
            <a:r>
              <a:rPr lang="en-US" dirty="0" smtClean="0"/>
              <a:t>Adjuvant chemotherapy decisions for stage II patients have been based on clinical and pathologic markers that do not accurately discriminate recurrence risk particularly for the standard risk patient.   </a:t>
            </a:r>
          </a:p>
          <a:p>
            <a:pPr>
              <a:lnSpc>
                <a:spcPct val="110000"/>
              </a:lnSpc>
            </a:pPr>
            <a:r>
              <a:rPr lang="en-US" dirty="0" smtClean="0"/>
              <a:t>The </a:t>
            </a:r>
            <a:r>
              <a:rPr lang="en-US" dirty="0" err="1" smtClean="0"/>
              <a:t>Onco</a:t>
            </a:r>
            <a:r>
              <a:rPr lang="en-US" i="1" dirty="0" err="1" smtClean="0"/>
              <a:t>type</a:t>
            </a:r>
            <a:r>
              <a:rPr lang="en-US" dirty="0" smtClean="0"/>
              <a:t> DX® Colon Cancer Assay quantitatively predicts individual recurrence risk and provides clinical value beyond other available measures.</a:t>
            </a:r>
          </a:p>
          <a:p>
            <a:pPr>
              <a:lnSpc>
                <a:spcPct val="110000"/>
              </a:lnSpc>
            </a:pPr>
            <a:r>
              <a:rPr lang="en-US" dirty="0" smtClean="0"/>
              <a:t>The </a:t>
            </a:r>
            <a:r>
              <a:rPr lang="en-US" dirty="0" err="1" smtClean="0"/>
              <a:t>Onco</a:t>
            </a:r>
            <a:r>
              <a:rPr lang="en-US" i="1" dirty="0" err="1" smtClean="0"/>
              <a:t>type</a:t>
            </a:r>
            <a:r>
              <a:rPr lang="en-US" dirty="0" smtClean="0"/>
              <a:t> DX Colon Cancer Assay is the foundation of Genomic Health’s efforts to improve outcomes for patients with colon cancer.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4"/>
          <p:cNvSpPr>
            <a:spLocks noGrp="1"/>
          </p:cNvSpPr>
          <p:nvPr>
            <p:ph type="ctrTitle"/>
          </p:nvPr>
        </p:nvSpPr>
        <p:spPr/>
        <p:txBody>
          <a:bodyPr/>
          <a:lstStyle/>
          <a:p>
            <a:r>
              <a:rPr lang="en-US"/>
              <a:t>APPENDIX</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4"/>
          <p:cNvSpPr>
            <a:spLocks noGrp="1"/>
          </p:cNvSpPr>
          <p:nvPr>
            <p:ph type="ctrTitle"/>
          </p:nvPr>
        </p:nvSpPr>
        <p:spPr/>
        <p:txBody>
          <a:bodyPr/>
          <a:lstStyle/>
          <a:p>
            <a:r>
              <a:rPr lang="en-US" dirty="0" smtClean="0"/>
              <a:t>Supporting Slides on Onco</a:t>
            </a:r>
            <a:r>
              <a:rPr lang="en-US" i="1" dirty="0" smtClean="0"/>
              <a:t>type</a:t>
            </a:r>
            <a:r>
              <a:rPr lang="en-US" dirty="0" smtClean="0"/>
              <a:t> DX Colon Cancer Assay Development &amp; Validation</a:t>
            </a:r>
            <a:endParaRPr lang="en-US" dirty="0"/>
          </a:p>
        </p:txBody>
      </p:sp>
    </p:spTree>
    <p:extLst>
      <p:ext uri="{BB962C8B-B14F-4D97-AF65-F5344CB8AC3E}">
        <p14:creationId xmlns:p14="http://schemas.microsoft.com/office/powerpoint/2010/main" val="34749251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fontScale="90000"/>
          </a:bodyPr>
          <a:lstStyle/>
          <a:p>
            <a:r>
              <a:rPr lang="en-US" dirty="0" smtClean="0"/>
              <a:t/>
            </a:r>
            <a:br>
              <a:rPr lang="en-US" dirty="0" smtClean="0"/>
            </a:br>
            <a:r>
              <a:rPr lang="en-US" sz="3100" dirty="0" smtClean="0"/>
              <a:t>The challenge: Which stage II colon cancer patients should receive adjuvant chemotherapy?</a:t>
            </a:r>
            <a:br>
              <a:rPr lang="en-US" sz="3100" dirty="0" smtClean="0"/>
            </a:br>
            <a:endParaRPr lang="en-US" dirty="0" smtClean="0"/>
          </a:p>
        </p:txBody>
      </p:sp>
      <p:sp>
        <p:nvSpPr>
          <p:cNvPr id="6" name="Content Placeholder 5"/>
          <p:cNvSpPr>
            <a:spLocks noGrp="1"/>
          </p:cNvSpPr>
          <p:nvPr>
            <p:ph idx="1"/>
          </p:nvPr>
        </p:nvSpPr>
        <p:spPr/>
        <p:txBody>
          <a:bodyPr>
            <a:normAutofit fontScale="77500" lnSpcReduction="20000"/>
          </a:bodyPr>
          <a:lstStyle/>
          <a:p>
            <a:pPr>
              <a:lnSpc>
                <a:spcPct val="120000"/>
              </a:lnSpc>
            </a:pPr>
            <a:r>
              <a:rPr lang="en-US" dirty="0" smtClean="0"/>
              <a:t>It is unclear which 75-80% of patients are cured with surgery alone</a:t>
            </a:r>
          </a:p>
          <a:p>
            <a:pPr>
              <a:lnSpc>
                <a:spcPct val="120000"/>
              </a:lnSpc>
            </a:pPr>
            <a:r>
              <a:rPr lang="en-US" dirty="0" smtClean="0"/>
              <a:t>Absolute chemotherapy benefit is small </a:t>
            </a:r>
          </a:p>
          <a:p>
            <a:pPr>
              <a:lnSpc>
                <a:spcPct val="120000"/>
              </a:lnSpc>
            </a:pPr>
            <a:r>
              <a:rPr lang="en-US" dirty="0" smtClean="0"/>
              <a:t>Chemo has significant toxicity and impacts quality of life</a:t>
            </a:r>
          </a:p>
          <a:p>
            <a:pPr lvl="1">
              <a:lnSpc>
                <a:spcPct val="120000"/>
              </a:lnSpc>
            </a:pPr>
            <a:r>
              <a:rPr lang="en-US" dirty="0" smtClean="0"/>
              <a:t>Median age 71 years old; </a:t>
            </a:r>
            <a:r>
              <a:rPr lang="en-US" dirty="0" err="1" smtClean="0"/>
              <a:t>comorbidities</a:t>
            </a:r>
            <a:r>
              <a:rPr lang="en-US" dirty="0" smtClean="0"/>
              <a:t> and competing causes of mortality</a:t>
            </a:r>
          </a:p>
          <a:p>
            <a:pPr>
              <a:lnSpc>
                <a:spcPct val="120000"/>
              </a:lnSpc>
            </a:pPr>
            <a:r>
              <a:rPr lang="en-US" dirty="0" smtClean="0"/>
              <a:t>Selection of patients for chemotherapy is subjectively based on:</a:t>
            </a:r>
          </a:p>
          <a:p>
            <a:pPr lvl="1">
              <a:lnSpc>
                <a:spcPct val="120000"/>
              </a:lnSpc>
            </a:pPr>
            <a:r>
              <a:rPr lang="en-US" dirty="0" smtClean="0"/>
              <a:t>Risk assessment with a limited set of clinical/pathologic markers</a:t>
            </a:r>
          </a:p>
          <a:p>
            <a:pPr lvl="1">
              <a:lnSpc>
                <a:spcPct val="120000"/>
              </a:lnSpc>
            </a:pPr>
            <a:r>
              <a:rPr lang="en-US" dirty="0" smtClean="0"/>
              <a:t>Patient age, </a:t>
            </a:r>
            <a:r>
              <a:rPr lang="en-US" dirty="0" err="1" smtClean="0"/>
              <a:t>comorbidities</a:t>
            </a:r>
            <a:r>
              <a:rPr lang="en-US" dirty="0" smtClean="0"/>
              <a:t>, patient preference</a:t>
            </a:r>
          </a:p>
          <a:p>
            <a:pPr>
              <a:lnSpc>
                <a:spcPct val="120000"/>
              </a:lnSpc>
            </a:pP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67374"/>
            <a:ext cx="9144000" cy="1216025"/>
          </a:xfrm>
        </p:spPr>
        <p:txBody>
          <a:bodyPr/>
          <a:lstStyle/>
          <a:p>
            <a:r>
              <a:rPr lang="en-US" sz="3200" dirty="0" smtClean="0">
                <a:latin typeface="Calibri" pitchFamily="34" charset="0"/>
              </a:rPr>
              <a:t>Analytical Validation of the </a:t>
            </a:r>
            <a:br>
              <a:rPr lang="en-US" sz="3200" dirty="0" smtClean="0">
                <a:latin typeface="Calibri" pitchFamily="34" charset="0"/>
              </a:rPr>
            </a:br>
            <a:r>
              <a:rPr lang="en-US" sz="3200" dirty="0" smtClean="0">
                <a:latin typeface="Calibri" pitchFamily="34" charset="0"/>
              </a:rPr>
              <a:t>Onco</a:t>
            </a:r>
            <a:r>
              <a:rPr lang="en-US" sz="3200" i="1" dirty="0" smtClean="0">
                <a:latin typeface="Calibri" pitchFamily="34" charset="0"/>
              </a:rPr>
              <a:t>type</a:t>
            </a:r>
            <a:r>
              <a:rPr lang="en-US" sz="3200" dirty="0" smtClean="0">
                <a:latin typeface="Calibri" pitchFamily="34" charset="0"/>
              </a:rPr>
              <a:t> DX</a:t>
            </a:r>
            <a:r>
              <a:rPr lang="en-US" sz="3200" baseline="30000" dirty="0" smtClean="0">
                <a:latin typeface="Calibri" pitchFamily="34" charset="0"/>
              </a:rPr>
              <a:t>®</a:t>
            </a:r>
            <a:r>
              <a:rPr lang="en-US" sz="3200" dirty="0" smtClean="0">
                <a:latin typeface="Calibri" pitchFamily="34" charset="0"/>
              </a:rPr>
              <a:t> Colon Cancer Assay</a:t>
            </a:r>
            <a:br>
              <a:rPr lang="en-US" sz="3200" dirty="0" smtClean="0">
                <a:latin typeface="Calibri" pitchFamily="34" charset="0"/>
              </a:rPr>
            </a:br>
            <a:r>
              <a:rPr lang="en-US" sz="2400" i="1" dirty="0" smtClean="0">
                <a:latin typeface="Calibri" pitchFamily="34" charset="0"/>
              </a:rPr>
              <a:t> Clark-Langone et al, BMC Cancer 2010</a:t>
            </a:r>
          </a:p>
        </p:txBody>
      </p:sp>
      <p:sp>
        <p:nvSpPr>
          <p:cNvPr id="61443" name="Content Placeholder 2"/>
          <p:cNvSpPr>
            <a:spLocks noGrp="1"/>
          </p:cNvSpPr>
          <p:nvPr>
            <p:ph idx="1"/>
          </p:nvPr>
        </p:nvSpPr>
        <p:spPr>
          <a:xfrm>
            <a:off x="712788" y="4999038"/>
            <a:ext cx="7707312" cy="1665287"/>
          </a:xfrm>
        </p:spPr>
        <p:txBody>
          <a:bodyPr/>
          <a:lstStyle/>
          <a:p>
            <a:pPr marL="0" indent="0" algn="ctr">
              <a:buFont typeface="Arial" charset="0"/>
              <a:buNone/>
            </a:pPr>
            <a:r>
              <a:rPr lang="en-US" sz="2400" smtClean="0">
                <a:latin typeface="Calibri" pitchFamily="34" charset="0"/>
              </a:rPr>
              <a:t>“The high precision of the individual genes translates into a similarly high level of precision for the stromal gene group score (SD≤0.04), the cell cycle gene group scores (SD≤0.05) and the RS (SD≤1.38).”</a:t>
            </a:r>
          </a:p>
        </p:txBody>
      </p:sp>
      <p:pic>
        <p:nvPicPr>
          <p:cNvPr id="3075" name="Picture 3"/>
          <p:cNvPicPr>
            <a:picLocks noChangeAspect="1" noChangeArrowheads="1"/>
          </p:cNvPicPr>
          <p:nvPr/>
        </p:nvPicPr>
        <p:blipFill>
          <a:blip r:embed="rId3" cstate="print">
            <a:extLst/>
          </a:blip>
          <a:srcRect/>
          <a:stretch>
            <a:fillRect/>
          </a:stretch>
        </p:blipFill>
        <p:spPr bwMode="auto">
          <a:xfrm>
            <a:off x="713232" y="1583963"/>
            <a:ext cx="7588383" cy="3340797"/>
          </a:xfrm>
          <a:prstGeom prst="rect">
            <a:avLst/>
          </a:prstGeom>
          <a:noFill/>
          <a:ln>
            <a:noFill/>
          </a:ln>
          <a:effectLst>
            <a:glow>
              <a:schemeClr val="accent1">
                <a:alpha val="95000"/>
              </a:schemeClr>
            </a:glow>
            <a:outerShdw dist="35921" dir="2700000" algn="ctr" rotWithShape="0">
              <a:schemeClr val="bg2"/>
            </a:outerShdw>
            <a:softEdge rad="152400"/>
          </a:effectLs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547688" y="361950"/>
            <a:ext cx="8123237" cy="990600"/>
          </a:xfrm>
        </p:spPr>
        <p:txBody>
          <a:bodyPr/>
          <a:lstStyle/>
          <a:p>
            <a:r>
              <a:rPr lang="en-US" sz="3200" smtClean="0">
                <a:latin typeface="Calibri" pitchFamily="34" charset="0"/>
              </a:rPr>
              <a:t>Gene Discovery and Gene Refinement Studies: </a:t>
            </a:r>
            <a:br>
              <a:rPr lang="en-US" sz="3200" smtClean="0">
                <a:latin typeface="Calibri" pitchFamily="34" charset="0"/>
              </a:rPr>
            </a:br>
            <a:r>
              <a:rPr lang="en-US" sz="3200" smtClean="0">
                <a:latin typeface="Calibri" pitchFamily="34" charset="0"/>
              </a:rPr>
              <a:t>Onco</a:t>
            </a:r>
            <a:r>
              <a:rPr lang="en-US" sz="3200" i="1" smtClean="0">
                <a:latin typeface="Calibri" pitchFamily="34" charset="0"/>
              </a:rPr>
              <a:t>type </a:t>
            </a:r>
            <a:r>
              <a:rPr lang="en-US" sz="3200" smtClean="0">
                <a:latin typeface="Calibri" pitchFamily="34" charset="0"/>
              </a:rPr>
              <a:t>DX</a:t>
            </a:r>
            <a:r>
              <a:rPr lang="en-US" sz="3200" baseline="30000" smtClean="0">
                <a:latin typeface="Calibri" pitchFamily="34" charset="0"/>
              </a:rPr>
              <a:t>®</a:t>
            </a:r>
            <a:r>
              <a:rPr lang="en-US" sz="3200" smtClean="0">
                <a:latin typeface="Calibri" pitchFamily="34" charset="0"/>
              </a:rPr>
              <a:t> Colon</a:t>
            </a:r>
          </a:p>
        </p:txBody>
      </p:sp>
      <p:graphicFrame>
        <p:nvGraphicFramePr>
          <p:cNvPr id="737377" name="Group 97"/>
          <p:cNvGraphicFramePr>
            <a:graphicFrameLocks noGrp="1"/>
          </p:cNvGraphicFramePr>
          <p:nvPr/>
        </p:nvGraphicFramePr>
        <p:xfrm>
          <a:off x="939800" y="2384425"/>
          <a:ext cx="7223125" cy="3413126"/>
        </p:xfrm>
        <a:graphic>
          <a:graphicData uri="http://schemas.openxmlformats.org/drawingml/2006/table">
            <a:tbl>
              <a:tblPr/>
              <a:tblGrid>
                <a:gridCol w="2157413"/>
                <a:gridCol w="2409825"/>
                <a:gridCol w="1436687"/>
                <a:gridCol w="1219200"/>
              </a:tblGrid>
              <a:tr h="62794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Treatment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600" b="1" i="0" u="none" strike="noStrike" cap="none" normalizeH="0" baseline="0" smtClean="0">
                          <a:ln>
                            <a:noFill/>
                          </a:ln>
                          <a:solidFill>
                            <a:schemeClr val="tx1"/>
                          </a:solidFill>
                          <a:effectLst/>
                          <a:latin typeface="Calibri" pitchFamily="34" charset="0"/>
                        </a:rPr>
                        <a:t>Study and Site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600" b="1" i="0" u="none" strike="noStrike" cap="none" normalizeH="0" baseline="0" smtClean="0">
                          <a:ln>
                            <a:noFill/>
                          </a:ln>
                          <a:solidFill>
                            <a:schemeClr val="tx1"/>
                          </a:solidFill>
                          <a:effectLst/>
                          <a:latin typeface="Calibri" pitchFamily="34" charset="0"/>
                        </a:rPr>
                        <a:t># Patients</a:t>
                      </a:r>
                    </a:p>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600" b="1" i="0" u="none" strike="noStrike" cap="none" normalizeH="0" baseline="0" smtClean="0">
                          <a:ln>
                            <a:noFill/>
                          </a:ln>
                          <a:solidFill>
                            <a:schemeClr val="tx1"/>
                          </a:solidFill>
                          <a:effectLst/>
                          <a:latin typeface="Calibri" pitchFamily="34" charset="0"/>
                        </a:rPr>
                        <a:t>(Stage II/III)</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Genes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95009">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Surgery Alone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C01/C02</a:t>
                      </a:r>
                    </a:p>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NSABP, Pittsburgh, PA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270</a:t>
                      </a:r>
                    </a:p>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(131/139)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761</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r>
              <a:tr h="695009">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Surgery Alone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Cleveland Clinic</a:t>
                      </a:r>
                    </a:p>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Cleveland, OH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765</a:t>
                      </a:r>
                    </a:p>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(504/261)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375</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r>
              <a:tr h="695009">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Surgery plus 5FU/LV</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C04</a:t>
                      </a:r>
                    </a:p>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NSABP, Pittsburgh, PA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308</a:t>
                      </a:r>
                    </a:p>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(137/171)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761</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3153"/>
                    </a:solidFill>
                  </a:tcPr>
                </a:tc>
              </a:tr>
              <a:tr h="700153">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Surgery plus 5FU/LV</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C06</a:t>
                      </a:r>
                    </a:p>
                    <a:p>
                      <a:pPr marL="0" marR="0" lvl="0" indent="0" algn="l"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NSABP, Pittsburgh, PA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508</a:t>
                      </a:r>
                    </a:p>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(235/273)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53153"/>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rPr>
                        <a:t>375</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53153"/>
                    </a:solidFill>
                  </a:tcPr>
                </a:tc>
              </a:tr>
            </a:tbl>
          </a:graphicData>
        </a:graphic>
      </p:graphicFrame>
      <p:sp>
        <p:nvSpPr>
          <p:cNvPr id="54307" name="Text Box 35"/>
          <p:cNvSpPr txBox="1">
            <a:spLocks noChangeArrowheads="1"/>
          </p:cNvSpPr>
          <p:nvPr/>
        </p:nvSpPr>
        <p:spPr bwMode="auto">
          <a:xfrm>
            <a:off x="542925" y="1552575"/>
            <a:ext cx="8039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lnSpc>
                <a:spcPct val="90000"/>
              </a:lnSpc>
              <a:spcBef>
                <a:spcPct val="25000"/>
              </a:spcBef>
              <a:spcAft>
                <a:spcPct val="25000"/>
              </a:spcAft>
              <a:buClr>
                <a:srgbClr val="FF6600"/>
              </a:buClr>
              <a:buFont typeface="Arial" charset="0"/>
              <a:buNone/>
            </a:pPr>
            <a:r>
              <a:rPr lang="en-US" sz="2000" b="1">
                <a:latin typeface="Calibri" pitchFamily="34" charset="0"/>
                <a:ea typeface="PMingLiU" pitchFamily="18" charset="-120"/>
              </a:rPr>
              <a:t>Correlation between gene expression and recurrence-free interval (RFI) across four independent studies. Total of 1851 patients.</a:t>
            </a:r>
          </a:p>
        </p:txBody>
      </p:sp>
      <p:sp>
        <p:nvSpPr>
          <p:cNvPr id="54308" name="Rectangle 36"/>
          <p:cNvSpPr>
            <a:spLocks noChangeArrowheads="1"/>
          </p:cNvSpPr>
          <p:nvPr/>
        </p:nvSpPr>
        <p:spPr bwMode="auto">
          <a:xfrm>
            <a:off x="6259513" y="6496050"/>
            <a:ext cx="28844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1400">
                <a:latin typeface="Calibri" pitchFamily="34" charset="0"/>
                <a:ea typeface="PMingLiU" pitchFamily="18" charset="-120"/>
              </a:rPr>
              <a:t>O’Connell et al. 2010 </a:t>
            </a:r>
            <a:r>
              <a:rPr lang="en-NZ" sz="1400" i="1">
                <a:latin typeface="Calibri" pitchFamily="34" charset="0"/>
                <a:ea typeface="PMingLiU" pitchFamily="18" charset="-120"/>
              </a:rPr>
              <a:t>JCO</a:t>
            </a:r>
            <a:r>
              <a:rPr lang="en-NZ" sz="1400">
                <a:latin typeface="Calibri" pitchFamily="34" charset="0"/>
                <a:ea typeface="PMingLiU" pitchFamily="18" charset="-120"/>
              </a:rPr>
              <a:t>  28:3937</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bwMode="auto">
          <a:xfrm>
            <a:off x="4940300" y="3262313"/>
            <a:ext cx="46038" cy="250825"/>
          </a:xfrm>
          <a:custGeom>
            <a:avLst/>
            <a:gdLst>
              <a:gd name="connsiteX0" fmla="*/ 19250 w 57751"/>
              <a:gd name="connsiteY0" fmla="*/ 0 h 250257"/>
              <a:gd name="connsiteX1" fmla="*/ 57751 w 57751"/>
              <a:gd name="connsiteY1" fmla="*/ 57752 h 250257"/>
              <a:gd name="connsiteX2" fmla="*/ 57751 w 57751"/>
              <a:gd name="connsiteY2" fmla="*/ 134754 h 250257"/>
              <a:gd name="connsiteX3" fmla="*/ 57751 w 57751"/>
              <a:gd name="connsiteY3" fmla="*/ 134754 h 250257"/>
              <a:gd name="connsiteX4" fmla="*/ 9625 w 57751"/>
              <a:gd name="connsiteY4" fmla="*/ 250257 h 250257"/>
              <a:gd name="connsiteX5" fmla="*/ 0 w 57751"/>
              <a:gd name="connsiteY5" fmla="*/ 144379 h 250257"/>
              <a:gd name="connsiteX6" fmla="*/ 19250 w 57751"/>
              <a:gd name="connsiteY6" fmla="*/ 0 h 25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1" h="250257">
                <a:moveTo>
                  <a:pt x="19250" y="0"/>
                </a:moveTo>
                <a:lnTo>
                  <a:pt x="57751" y="57752"/>
                </a:lnTo>
                <a:lnTo>
                  <a:pt x="57751" y="134754"/>
                </a:lnTo>
                <a:lnTo>
                  <a:pt x="57751" y="134754"/>
                </a:lnTo>
                <a:lnTo>
                  <a:pt x="9625" y="250257"/>
                </a:lnTo>
                <a:lnTo>
                  <a:pt x="0" y="144379"/>
                </a:lnTo>
                <a:lnTo>
                  <a:pt x="19250" y="0"/>
                </a:lnTo>
                <a:close/>
              </a:path>
            </a:pathLst>
          </a:custGeom>
          <a:solidFill>
            <a:schemeClr val="accent5">
              <a:lumMod val="60000"/>
              <a:lumOff val="40000"/>
            </a:schemeClr>
          </a:solidFill>
          <a:ln w="9525">
            <a:noFill/>
            <a:round/>
            <a:headEnd/>
            <a:tailEnd/>
          </a:ln>
          <a:effectLst/>
        </p:spPr>
        <p:txBody>
          <a:bodyPr anchor="ctr"/>
          <a:lstStyle/>
          <a:p>
            <a:pPr algn="ctr">
              <a:defRPr/>
            </a:pPr>
            <a:endParaRPr lang="en-US">
              <a:solidFill>
                <a:prstClr val="white"/>
              </a:solidFill>
              <a:latin typeface="Calibri" pitchFamily="34" charset="0"/>
              <a:cs typeface="Calibri" pitchFamily="34" charset="0"/>
            </a:endParaRPr>
          </a:p>
        </p:txBody>
      </p:sp>
      <p:sp>
        <p:nvSpPr>
          <p:cNvPr id="13" name="Freeform 12"/>
          <p:cNvSpPr/>
          <p:nvPr/>
        </p:nvSpPr>
        <p:spPr bwMode="auto">
          <a:xfrm>
            <a:off x="3878263" y="2868613"/>
            <a:ext cx="1127125" cy="866775"/>
          </a:xfrm>
          <a:custGeom>
            <a:avLst/>
            <a:gdLst>
              <a:gd name="connsiteX0" fmla="*/ 548640 w 1126156"/>
              <a:gd name="connsiteY0" fmla="*/ 38501 h 866274"/>
              <a:gd name="connsiteX1" fmla="*/ 471638 w 1126156"/>
              <a:gd name="connsiteY1" fmla="*/ 19251 h 866274"/>
              <a:gd name="connsiteX2" fmla="*/ 346510 w 1126156"/>
              <a:gd name="connsiteY2" fmla="*/ 9626 h 866274"/>
              <a:gd name="connsiteX3" fmla="*/ 250257 w 1126156"/>
              <a:gd name="connsiteY3" fmla="*/ 19251 h 866274"/>
              <a:gd name="connsiteX4" fmla="*/ 144379 w 1126156"/>
              <a:gd name="connsiteY4" fmla="*/ 28876 h 866274"/>
              <a:gd name="connsiteX5" fmla="*/ 96253 w 1126156"/>
              <a:gd name="connsiteY5" fmla="*/ 134754 h 866274"/>
              <a:gd name="connsiteX6" fmla="*/ 48126 w 1126156"/>
              <a:gd name="connsiteY6" fmla="*/ 211756 h 866274"/>
              <a:gd name="connsiteX7" fmla="*/ 19251 w 1126156"/>
              <a:gd name="connsiteY7" fmla="*/ 317634 h 866274"/>
              <a:gd name="connsiteX8" fmla="*/ 0 w 1126156"/>
              <a:gd name="connsiteY8" fmla="*/ 442763 h 866274"/>
              <a:gd name="connsiteX9" fmla="*/ 9625 w 1126156"/>
              <a:gd name="connsiteY9" fmla="*/ 539015 h 866274"/>
              <a:gd name="connsiteX10" fmla="*/ 57752 w 1126156"/>
              <a:gd name="connsiteY10" fmla="*/ 683394 h 866274"/>
              <a:gd name="connsiteX11" fmla="*/ 134754 w 1126156"/>
              <a:gd name="connsiteY11" fmla="*/ 750771 h 866274"/>
              <a:gd name="connsiteX12" fmla="*/ 288758 w 1126156"/>
              <a:gd name="connsiteY12" fmla="*/ 837398 h 866274"/>
              <a:gd name="connsiteX13" fmla="*/ 462013 w 1126156"/>
              <a:gd name="connsiteY13" fmla="*/ 856649 h 866274"/>
              <a:gd name="connsiteX14" fmla="*/ 596766 w 1126156"/>
              <a:gd name="connsiteY14" fmla="*/ 856649 h 866274"/>
              <a:gd name="connsiteX15" fmla="*/ 760396 w 1126156"/>
              <a:gd name="connsiteY15" fmla="*/ 866274 h 866274"/>
              <a:gd name="connsiteX16" fmla="*/ 875899 w 1126156"/>
              <a:gd name="connsiteY16" fmla="*/ 818148 h 866274"/>
              <a:gd name="connsiteX17" fmla="*/ 991402 w 1126156"/>
              <a:gd name="connsiteY17" fmla="*/ 750771 h 866274"/>
              <a:gd name="connsiteX18" fmla="*/ 1058779 w 1126156"/>
              <a:gd name="connsiteY18" fmla="*/ 644893 h 866274"/>
              <a:gd name="connsiteX19" fmla="*/ 1087655 w 1126156"/>
              <a:gd name="connsiteY19" fmla="*/ 500514 h 866274"/>
              <a:gd name="connsiteX20" fmla="*/ 1126156 w 1126156"/>
              <a:gd name="connsiteY20" fmla="*/ 394636 h 866274"/>
              <a:gd name="connsiteX21" fmla="*/ 1087655 w 1126156"/>
              <a:gd name="connsiteY21" fmla="*/ 231007 h 866274"/>
              <a:gd name="connsiteX22" fmla="*/ 1039528 w 1126156"/>
              <a:gd name="connsiteY22" fmla="*/ 134754 h 866274"/>
              <a:gd name="connsiteX23" fmla="*/ 1010653 w 1126156"/>
              <a:gd name="connsiteY23" fmla="*/ 67377 h 866274"/>
              <a:gd name="connsiteX24" fmla="*/ 972152 w 1126156"/>
              <a:gd name="connsiteY24" fmla="*/ 9626 h 866274"/>
              <a:gd name="connsiteX25" fmla="*/ 837398 w 1126156"/>
              <a:gd name="connsiteY25" fmla="*/ 0 h 866274"/>
              <a:gd name="connsiteX26" fmla="*/ 702644 w 1126156"/>
              <a:gd name="connsiteY26" fmla="*/ 0 h 866274"/>
              <a:gd name="connsiteX27" fmla="*/ 616017 w 1126156"/>
              <a:gd name="connsiteY27" fmla="*/ 9626 h 866274"/>
              <a:gd name="connsiteX28" fmla="*/ 548640 w 1126156"/>
              <a:gd name="connsiteY28" fmla="*/ 38501 h 8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6156" h="866274">
                <a:moveTo>
                  <a:pt x="548640" y="38501"/>
                </a:moveTo>
                <a:lnTo>
                  <a:pt x="471638" y="19251"/>
                </a:lnTo>
                <a:lnTo>
                  <a:pt x="346510" y="9626"/>
                </a:lnTo>
                <a:lnTo>
                  <a:pt x="250257" y="19251"/>
                </a:lnTo>
                <a:lnTo>
                  <a:pt x="144379" y="28876"/>
                </a:lnTo>
                <a:lnTo>
                  <a:pt x="96253" y="134754"/>
                </a:lnTo>
                <a:lnTo>
                  <a:pt x="48126" y="211756"/>
                </a:lnTo>
                <a:lnTo>
                  <a:pt x="19251" y="317634"/>
                </a:lnTo>
                <a:lnTo>
                  <a:pt x="0" y="442763"/>
                </a:lnTo>
                <a:lnTo>
                  <a:pt x="9625" y="539015"/>
                </a:lnTo>
                <a:lnTo>
                  <a:pt x="57752" y="683394"/>
                </a:lnTo>
                <a:lnTo>
                  <a:pt x="134754" y="750771"/>
                </a:lnTo>
                <a:lnTo>
                  <a:pt x="288758" y="837398"/>
                </a:lnTo>
                <a:lnTo>
                  <a:pt x="462013" y="856649"/>
                </a:lnTo>
                <a:lnTo>
                  <a:pt x="596766" y="856649"/>
                </a:lnTo>
                <a:lnTo>
                  <a:pt x="760396" y="866274"/>
                </a:lnTo>
                <a:lnTo>
                  <a:pt x="875899" y="818148"/>
                </a:lnTo>
                <a:lnTo>
                  <a:pt x="991402" y="750771"/>
                </a:lnTo>
                <a:lnTo>
                  <a:pt x="1058779" y="644893"/>
                </a:lnTo>
                <a:lnTo>
                  <a:pt x="1087655" y="500514"/>
                </a:lnTo>
                <a:lnTo>
                  <a:pt x="1126156" y="394636"/>
                </a:lnTo>
                <a:lnTo>
                  <a:pt x="1087655" y="231007"/>
                </a:lnTo>
                <a:lnTo>
                  <a:pt x="1039528" y="134754"/>
                </a:lnTo>
                <a:lnTo>
                  <a:pt x="1010653" y="67377"/>
                </a:lnTo>
                <a:lnTo>
                  <a:pt x="972152" y="9626"/>
                </a:lnTo>
                <a:lnTo>
                  <a:pt x="837398" y="0"/>
                </a:lnTo>
                <a:lnTo>
                  <a:pt x="702644" y="0"/>
                </a:lnTo>
                <a:lnTo>
                  <a:pt x="616017" y="9626"/>
                </a:lnTo>
                <a:lnTo>
                  <a:pt x="548640" y="38501"/>
                </a:lnTo>
                <a:close/>
              </a:path>
            </a:pathLst>
          </a:custGeom>
          <a:solidFill>
            <a:schemeClr val="accent5">
              <a:lumMod val="60000"/>
              <a:lumOff val="40000"/>
            </a:schemeClr>
          </a:solidFill>
          <a:ln w="9525">
            <a:noFill/>
            <a:round/>
            <a:headEnd/>
            <a:tailEnd/>
          </a:ln>
          <a:effectLst/>
        </p:spPr>
        <p:txBody>
          <a:bodyPr anchor="ctr"/>
          <a:lstStyle/>
          <a:p>
            <a:pPr algn="ctr">
              <a:defRPr/>
            </a:pPr>
            <a:endParaRPr lang="en-US">
              <a:solidFill>
                <a:prstClr val="white"/>
              </a:solidFill>
              <a:latin typeface="Calibri" pitchFamily="34" charset="0"/>
              <a:cs typeface="Calibri" pitchFamily="34" charset="0"/>
            </a:endParaRPr>
          </a:p>
        </p:txBody>
      </p:sp>
      <p:sp>
        <p:nvSpPr>
          <p:cNvPr id="55300" name="Title 1"/>
          <p:cNvSpPr>
            <a:spLocks noGrp="1"/>
          </p:cNvSpPr>
          <p:nvPr>
            <p:ph type="title"/>
          </p:nvPr>
        </p:nvSpPr>
        <p:spPr/>
        <p:txBody>
          <a:bodyPr/>
          <a:lstStyle/>
          <a:p>
            <a:r>
              <a:rPr lang="en-US" sz="2800" smtClean="0">
                <a:latin typeface="Calibri" pitchFamily="34" charset="0"/>
                <a:cs typeface="Calibri" pitchFamily="34" charset="0"/>
              </a:rPr>
              <a:t>Identification of Recurrence Genes in </a:t>
            </a:r>
            <a:br>
              <a:rPr lang="en-US" sz="2800" smtClean="0">
                <a:latin typeface="Calibri" pitchFamily="34" charset="0"/>
                <a:cs typeface="Calibri" pitchFamily="34" charset="0"/>
              </a:rPr>
            </a:br>
            <a:r>
              <a:rPr lang="en-US" sz="2800" smtClean="0">
                <a:latin typeface="Calibri" pitchFamily="34" charset="0"/>
                <a:cs typeface="Calibri" pitchFamily="34" charset="0"/>
              </a:rPr>
              <a:t>Development Studies </a:t>
            </a:r>
          </a:p>
        </p:txBody>
      </p:sp>
      <p:sp>
        <p:nvSpPr>
          <p:cNvPr id="55301" name="Rectangle 2"/>
          <p:cNvSpPr>
            <a:spLocks noChangeArrowheads="1"/>
          </p:cNvSpPr>
          <p:nvPr/>
        </p:nvSpPr>
        <p:spPr bwMode="auto">
          <a:xfrm>
            <a:off x="455613" y="5072063"/>
            <a:ext cx="84121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FF00"/>
              </a:buClr>
              <a:buFont typeface="Arial" charset="0"/>
              <a:buChar char="•"/>
            </a:pPr>
            <a:r>
              <a:rPr lang="en-US" sz="2000">
                <a:solidFill>
                  <a:srgbClr val="FFFFFF"/>
                </a:solidFill>
                <a:latin typeface="Calibri" pitchFamily="34" charset="0"/>
                <a:cs typeface="Calibri" pitchFamily="34" charset="0"/>
              </a:rPr>
              <a:t>48 (13%) of 375 genes studied in all development studies were significantly associated with RFI (p&lt;0.05) in both surgery alone and at least one surgery + FU/FA study</a:t>
            </a:r>
          </a:p>
          <a:p>
            <a:pPr marL="800100" lvl="1" indent="-342900" eaLnBrk="0" hangingPunct="0">
              <a:spcBef>
                <a:spcPct val="20000"/>
              </a:spcBef>
              <a:buClr>
                <a:srgbClr val="FFFF00"/>
              </a:buClr>
              <a:buFont typeface="Arial" charset="0"/>
              <a:buChar char="•"/>
            </a:pPr>
            <a:r>
              <a:rPr lang="en-US" sz="2000">
                <a:solidFill>
                  <a:srgbClr val="FFFFFF"/>
                </a:solidFill>
                <a:latin typeface="Calibri" pitchFamily="34" charset="0"/>
                <a:cs typeface="Calibri" pitchFamily="34" charset="0"/>
              </a:rPr>
              <a:t>&lt;1 gene expected to be a false discovery</a:t>
            </a:r>
          </a:p>
          <a:p>
            <a:pPr marL="342900" indent="-342900" eaLnBrk="0" hangingPunct="0">
              <a:spcBef>
                <a:spcPct val="20000"/>
              </a:spcBef>
              <a:buClr>
                <a:srgbClr val="FFFF00"/>
              </a:buClr>
              <a:buFont typeface="Arial" charset="0"/>
              <a:buChar char="•"/>
            </a:pPr>
            <a:endParaRPr lang="en-US" sz="2000">
              <a:solidFill>
                <a:srgbClr val="FFFFFF"/>
              </a:solidFill>
              <a:latin typeface="Calibri" pitchFamily="34" charset="0"/>
              <a:cs typeface="Calibri" pitchFamily="34" charset="0"/>
            </a:endParaRPr>
          </a:p>
        </p:txBody>
      </p:sp>
      <p:sp>
        <p:nvSpPr>
          <p:cNvPr id="55302" name="Oval 3"/>
          <p:cNvSpPr>
            <a:spLocks noChangeArrowheads="1"/>
          </p:cNvSpPr>
          <p:nvPr/>
        </p:nvSpPr>
        <p:spPr bwMode="auto">
          <a:xfrm rot="2023875">
            <a:off x="2655888" y="2193925"/>
            <a:ext cx="2484437" cy="13287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pitchFamily="34" charset="0"/>
              <a:cs typeface="Calibri" pitchFamily="34" charset="0"/>
            </a:endParaRPr>
          </a:p>
        </p:txBody>
      </p:sp>
      <p:sp>
        <p:nvSpPr>
          <p:cNvPr id="55303" name="Oval 4"/>
          <p:cNvSpPr>
            <a:spLocks noChangeArrowheads="1"/>
          </p:cNvSpPr>
          <p:nvPr/>
        </p:nvSpPr>
        <p:spPr bwMode="auto">
          <a:xfrm rot="2023875">
            <a:off x="4002088" y="3087688"/>
            <a:ext cx="2484437" cy="13287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pitchFamily="34" charset="0"/>
              <a:cs typeface="Calibri" pitchFamily="34" charset="0"/>
            </a:endParaRPr>
          </a:p>
        </p:txBody>
      </p:sp>
      <p:sp>
        <p:nvSpPr>
          <p:cNvPr id="55304" name="Oval 5"/>
          <p:cNvSpPr>
            <a:spLocks noChangeArrowheads="1"/>
          </p:cNvSpPr>
          <p:nvPr/>
        </p:nvSpPr>
        <p:spPr bwMode="auto">
          <a:xfrm rot="-1887409">
            <a:off x="3760788" y="2220913"/>
            <a:ext cx="2482850" cy="1327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pitchFamily="34" charset="0"/>
              <a:cs typeface="Calibri" pitchFamily="34" charset="0"/>
            </a:endParaRPr>
          </a:p>
        </p:txBody>
      </p:sp>
      <p:sp>
        <p:nvSpPr>
          <p:cNvPr id="55305" name="Oval 6"/>
          <p:cNvSpPr>
            <a:spLocks noChangeArrowheads="1"/>
          </p:cNvSpPr>
          <p:nvPr/>
        </p:nvSpPr>
        <p:spPr bwMode="auto">
          <a:xfrm rot="-1887409">
            <a:off x="2449513" y="3084513"/>
            <a:ext cx="2482850" cy="13287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pitchFamily="34" charset="0"/>
              <a:cs typeface="Calibri" pitchFamily="34" charset="0"/>
            </a:endParaRPr>
          </a:p>
        </p:txBody>
      </p:sp>
      <p:sp>
        <p:nvSpPr>
          <p:cNvPr id="55306" name="TextBox 7"/>
          <p:cNvSpPr txBox="1">
            <a:spLocks noChangeArrowheads="1"/>
          </p:cNvSpPr>
          <p:nvPr/>
        </p:nvSpPr>
        <p:spPr bwMode="auto">
          <a:xfrm>
            <a:off x="177800" y="1652588"/>
            <a:ext cx="3368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1600" b="1">
                <a:solidFill>
                  <a:srgbClr val="FFFFFF"/>
                </a:solidFill>
                <a:latin typeface="Calibri" pitchFamily="34" charset="0"/>
                <a:cs typeface="Calibri" pitchFamily="34" charset="0"/>
              </a:rPr>
              <a:t>NSABP C01/C02 (surgery alone)</a:t>
            </a:r>
          </a:p>
          <a:p>
            <a:pPr algn="ctr" eaLnBrk="1" hangingPunct="1"/>
            <a:r>
              <a:rPr lang="en-US" sz="1600">
                <a:solidFill>
                  <a:srgbClr val="FFFFFF"/>
                </a:solidFill>
                <a:latin typeface="Calibri" pitchFamily="34" charset="0"/>
                <a:cs typeface="Calibri" pitchFamily="34" charset="0"/>
              </a:rPr>
              <a:t>143 genes significant </a:t>
            </a:r>
          </a:p>
        </p:txBody>
      </p:sp>
      <p:sp>
        <p:nvSpPr>
          <p:cNvPr id="55307" name="TextBox 8"/>
          <p:cNvSpPr txBox="1">
            <a:spLocks noChangeArrowheads="1"/>
          </p:cNvSpPr>
          <p:nvPr/>
        </p:nvSpPr>
        <p:spPr bwMode="auto">
          <a:xfrm>
            <a:off x="5659438" y="1652588"/>
            <a:ext cx="2860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1600" b="1">
                <a:solidFill>
                  <a:srgbClr val="FFFFFF"/>
                </a:solidFill>
                <a:latin typeface="Calibri" pitchFamily="34" charset="0"/>
                <a:cs typeface="Calibri" pitchFamily="34" charset="0"/>
              </a:rPr>
              <a:t>CC (surgery alone)</a:t>
            </a:r>
          </a:p>
          <a:p>
            <a:pPr algn="ctr" eaLnBrk="1" hangingPunct="1"/>
            <a:r>
              <a:rPr lang="en-US" sz="1600">
                <a:solidFill>
                  <a:srgbClr val="FFFFFF"/>
                </a:solidFill>
                <a:latin typeface="Calibri" pitchFamily="34" charset="0"/>
                <a:cs typeface="Calibri" pitchFamily="34" charset="0"/>
              </a:rPr>
              <a:t>119 genes significant</a:t>
            </a:r>
          </a:p>
        </p:txBody>
      </p:sp>
      <p:sp>
        <p:nvSpPr>
          <p:cNvPr id="55308" name="TextBox 9"/>
          <p:cNvSpPr txBox="1">
            <a:spLocks noChangeArrowheads="1"/>
          </p:cNvSpPr>
          <p:nvPr/>
        </p:nvSpPr>
        <p:spPr bwMode="auto">
          <a:xfrm>
            <a:off x="0" y="3368675"/>
            <a:ext cx="301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1600" b="1">
                <a:solidFill>
                  <a:srgbClr val="FFFFFF"/>
                </a:solidFill>
                <a:latin typeface="Calibri" pitchFamily="34" charset="0"/>
                <a:cs typeface="Calibri" pitchFamily="34" charset="0"/>
              </a:rPr>
              <a:t>NSABP C04 (surgery+FU/FA)</a:t>
            </a:r>
          </a:p>
          <a:p>
            <a:pPr algn="ctr" eaLnBrk="1" hangingPunct="1"/>
            <a:r>
              <a:rPr lang="en-US" sz="1600">
                <a:solidFill>
                  <a:srgbClr val="FFFFFF"/>
                </a:solidFill>
                <a:latin typeface="Calibri" pitchFamily="34" charset="0"/>
                <a:cs typeface="Calibri" pitchFamily="34" charset="0"/>
              </a:rPr>
              <a:t>143 genes significant</a:t>
            </a:r>
          </a:p>
        </p:txBody>
      </p:sp>
      <p:sp>
        <p:nvSpPr>
          <p:cNvPr id="55309" name="TextBox 9"/>
          <p:cNvSpPr txBox="1">
            <a:spLocks noChangeArrowheads="1"/>
          </p:cNvSpPr>
          <p:nvPr/>
        </p:nvSpPr>
        <p:spPr bwMode="auto">
          <a:xfrm>
            <a:off x="5965825" y="3368675"/>
            <a:ext cx="3178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1600" b="1">
                <a:solidFill>
                  <a:srgbClr val="FFFFFF"/>
                </a:solidFill>
                <a:latin typeface="Calibri" pitchFamily="34" charset="0"/>
                <a:cs typeface="Calibri" pitchFamily="34" charset="0"/>
              </a:rPr>
              <a:t>NSABP C06 (surgery+FU/FA)</a:t>
            </a:r>
          </a:p>
          <a:p>
            <a:pPr algn="ctr" eaLnBrk="1" hangingPunct="1"/>
            <a:r>
              <a:rPr lang="en-US" sz="1600">
                <a:solidFill>
                  <a:srgbClr val="FFFFFF"/>
                </a:solidFill>
                <a:latin typeface="Calibri" pitchFamily="34" charset="0"/>
                <a:cs typeface="Calibri" pitchFamily="34" charset="0"/>
              </a:rPr>
              <a:t>169 genes significant</a:t>
            </a:r>
          </a:p>
        </p:txBody>
      </p:sp>
      <p:cxnSp>
        <p:nvCxnSpPr>
          <p:cNvPr id="16" name="Straight Arrow Connector 15"/>
          <p:cNvCxnSpPr/>
          <p:nvPr/>
        </p:nvCxnSpPr>
        <p:spPr>
          <a:xfrm flipV="1">
            <a:off x="2408238" y="3490913"/>
            <a:ext cx="1828800" cy="1604962"/>
          </a:xfrm>
          <a:prstGeom prst="straightConnector1">
            <a:avLst/>
          </a:prstGeom>
          <a:ln w="5715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5311" name="Rectangle 68"/>
          <p:cNvSpPr>
            <a:spLocks noChangeArrowheads="1"/>
          </p:cNvSpPr>
          <p:nvPr/>
        </p:nvSpPr>
        <p:spPr bwMode="auto">
          <a:xfrm>
            <a:off x="4021138" y="6581775"/>
            <a:ext cx="51228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lnSpc>
                <a:spcPct val="95000"/>
              </a:lnSpc>
              <a:buClr>
                <a:srgbClr val="F0741C"/>
              </a:buClr>
            </a:pPr>
            <a:r>
              <a:rPr lang="en-US" sz="1200">
                <a:solidFill>
                  <a:srgbClr val="FFFFFF"/>
                </a:solidFill>
                <a:latin typeface="Calibri" pitchFamily="34" charset="0"/>
                <a:ea typeface="MS PGothic" pitchFamily="34" charset="-128"/>
                <a:cs typeface="Calibri" pitchFamily="34" charset="0"/>
              </a:rPr>
              <a:t>Kerr D, et al.  ESMO 2010 #83PD.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5613" y="273050"/>
            <a:ext cx="8245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latin typeface="Calibri" pitchFamily="34" charset="0"/>
              </a:rPr>
              <a:t>Assessment of 761 Candidate Genes in 1,851 Patients </a:t>
            </a:r>
            <a:br>
              <a:rPr lang="en-US" sz="2800" b="1" dirty="0">
                <a:latin typeface="Calibri" pitchFamily="34" charset="0"/>
              </a:rPr>
            </a:br>
            <a:r>
              <a:rPr lang="en-US" sz="2800" b="1" dirty="0">
                <a:latin typeface="Calibri" pitchFamily="34" charset="0"/>
              </a:rPr>
              <a:t>in the Development Studies to Yield Final </a:t>
            </a:r>
            <a:br>
              <a:rPr lang="en-US" sz="2800" b="1" dirty="0">
                <a:latin typeface="Calibri" pitchFamily="34" charset="0"/>
              </a:rPr>
            </a:br>
            <a:r>
              <a:rPr lang="en-US" sz="2800" b="1" dirty="0">
                <a:latin typeface="Calibri" pitchFamily="34" charset="0"/>
              </a:rPr>
              <a:t>Pre-specified Assay for Validation in QUASAR</a:t>
            </a:r>
            <a:endParaRPr lang="en-US" sz="2800" b="1" dirty="0">
              <a:latin typeface="Calibri" pitchFamily="34" charset="0"/>
              <a:sym typeface="Symbol" pitchFamily="18" charset="2"/>
            </a:endParaRPr>
          </a:p>
        </p:txBody>
      </p:sp>
      <p:sp>
        <p:nvSpPr>
          <p:cNvPr id="56323" name="Text Box 3"/>
          <p:cNvSpPr txBox="1">
            <a:spLocks noChangeArrowheads="1"/>
          </p:cNvSpPr>
          <p:nvPr/>
        </p:nvSpPr>
        <p:spPr bwMode="auto">
          <a:xfrm>
            <a:off x="576263" y="5153025"/>
            <a:ext cx="20383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000" b="1">
                <a:latin typeface="Calibri" pitchFamily="34" charset="0"/>
                <a:ea typeface="PMingLiU" pitchFamily="18" charset="-120"/>
              </a:rPr>
              <a:t>RECURRENCE SCORE</a:t>
            </a:r>
          </a:p>
          <a:p>
            <a:pPr algn="ctr" eaLnBrk="1" hangingPunct="1">
              <a:lnSpc>
                <a:spcPct val="90000"/>
              </a:lnSpc>
              <a:spcBef>
                <a:spcPct val="25000"/>
              </a:spcBef>
              <a:spcAft>
                <a:spcPct val="25000"/>
              </a:spcAft>
              <a:buClr>
                <a:srgbClr val="FF6600"/>
              </a:buClr>
              <a:buFont typeface="Arial" charset="0"/>
              <a:buNone/>
            </a:pPr>
            <a:r>
              <a:rPr lang="en-US" sz="2000" b="1">
                <a:latin typeface="Calibri" pitchFamily="34" charset="0"/>
                <a:ea typeface="PMingLiU" pitchFamily="18" charset="-120"/>
              </a:rPr>
              <a:t>(0-100)</a:t>
            </a:r>
          </a:p>
        </p:txBody>
      </p:sp>
      <p:sp>
        <p:nvSpPr>
          <p:cNvPr id="56324" name="Text Box 4"/>
          <p:cNvSpPr txBox="1">
            <a:spLocks noChangeArrowheads="1"/>
          </p:cNvSpPr>
          <p:nvPr/>
        </p:nvSpPr>
        <p:spPr bwMode="auto">
          <a:xfrm>
            <a:off x="3709988" y="5153025"/>
            <a:ext cx="18097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000" b="1">
                <a:latin typeface="Calibri" pitchFamily="34" charset="0"/>
                <a:ea typeface="PMingLiU" pitchFamily="18" charset="-120"/>
              </a:rPr>
              <a:t>TREATMENT SCORE</a:t>
            </a:r>
          </a:p>
          <a:p>
            <a:pPr algn="ctr" eaLnBrk="1" hangingPunct="1">
              <a:lnSpc>
                <a:spcPct val="90000"/>
              </a:lnSpc>
              <a:spcBef>
                <a:spcPct val="25000"/>
              </a:spcBef>
              <a:spcAft>
                <a:spcPct val="25000"/>
              </a:spcAft>
              <a:buClr>
                <a:srgbClr val="FF6600"/>
              </a:buClr>
              <a:buFont typeface="Arial" charset="0"/>
              <a:buNone/>
            </a:pPr>
            <a:r>
              <a:rPr lang="en-US" sz="2000" b="1">
                <a:latin typeface="Calibri" pitchFamily="34" charset="0"/>
                <a:ea typeface="PMingLiU" pitchFamily="18" charset="-120"/>
              </a:rPr>
              <a:t>(0-100)</a:t>
            </a:r>
          </a:p>
        </p:txBody>
      </p:sp>
      <p:sp>
        <p:nvSpPr>
          <p:cNvPr id="56325" name="Text Box 5"/>
          <p:cNvSpPr txBox="1">
            <a:spLocks noChangeArrowheads="1"/>
          </p:cNvSpPr>
          <p:nvPr/>
        </p:nvSpPr>
        <p:spPr bwMode="auto">
          <a:xfrm>
            <a:off x="495300" y="4240213"/>
            <a:ext cx="209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000" b="1" u="sng">
                <a:latin typeface="Calibri" pitchFamily="34" charset="0"/>
                <a:ea typeface="PMingLiU" pitchFamily="18" charset="-120"/>
              </a:rPr>
              <a:t>7 Recurrence Genes</a:t>
            </a:r>
          </a:p>
        </p:txBody>
      </p:sp>
      <p:sp>
        <p:nvSpPr>
          <p:cNvPr id="56326" name="Text Box 6"/>
          <p:cNvSpPr txBox="1">
            <a:spLocks noChangeArrowheads="1"/>
          </p:cNvSpPr>
          <p:nvPr/>
        </p:nvSpPr>
        <p:spPr bwMode="auto">
          <a:xfrm>
            <a:off x="3195638" y="4240213"/>
            <a:ext cx="2840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000" b="1" u="sng">
                <a:latin typeface="Calibri" pitchFamily="34" charset="0"/>
                <a:ea typeface="PMingLiU" pitchFamily="18" charset="-120"/>
              </a:rPr>
              <a:t>6 Treatment Benefit Genes</a:t>
            </a:r>
          </a:p>
        </p:txBody>
      </p:sp>
      <p:sp>
        <p:nvSpPr>
          <p:cNvPr id="56327" name="Text Box 7"/>
          <p:cNvSpPr txBox="1">
            <a:spLocks noChangeArrowheads="1"/>
          </p:cNvSpPr>
          <p:nvPr/>
        </p:nvSpPr>
        <p:spPr bwMode="auto">
          <a:xfrm>
            <a:off x="6637338" y="4240213"/>
            <a:ext cx="197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000" b="1" u="sng">
                <a:latin typeface="Calibri" pitchFamily="34" charset="0"/>
                <a:ea typeface="PMingLiU" pitchFamily="18" charset="-120"/>
              </a:rPr>
              <a:t>5 Reference Genes</a:t>
            </a:r>
          </a:p>
        </p:txBody>
      </p:sp>
      <p:sp>
        <p:nvSpPr>
          <p:cNvPr id="56328" name="Text Box 8"/>
          <p:cNvSpPr txBox="1">
            <a:spLocks noChangeArrowheads="1"/>
          </p:cNvSpPr>
          <p:nvPr/>
        </p:nvSpPr>
        <p:spPr bwMode="auto">
          <a:xfrm>
            <a:off x="1517650" y="2951163"/>
            <a:ext cx="6226175" cy="3381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90000"/>
              </a:lnSpc>
              <a:spcBef>
                <a:spcPct val="25000"/>
              </a:spcBef>
              <a:spcAft>
                <a:spcPct val="25000"/>
              </a:spcAft>
              <a:buClr>
                <a:srgbClr val="FF6600"/>
              </a:buClr>
              <a:buFont typeface="Arial" charset="0"/>
              <a:buNone/>
            </a:pPr>
            <a:r>
              <a:rPr lang="en-US" sz="2400" b="1">
                <a:latin typeface="Calibri" pitchFamily="34" charset="0"/>
                <a:ea typeface="PMingLiU" pitchFamily="18" charset="-120"/>
              </a:rPr>
              <a:t>Modeling and Analytical Performance</a:t>
            </a:r>
          </a:p>
        </p:txBody>
      </p:sp>
      <p:sp>
        <p:nvSpPr>
          <p:cNvPr id="56329" name="Rectangle 9"/>
          <p:cNvSpPr>
            <a:spLocks noChangeArrowheads="1"/>
          </p:cNvSpPr>
          <p:nvPr/>
        </p:nvSpPr>
        <p:spPr bwMode="auto">
          <a:xfrm>
            <a:off x="200025" y="3732213"/>
            <a:ext cx="8839200" cy="254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0" name="Text Box 10"/>
          <p:cNvSpPr txBox="1">
            <a:spLocks noChangeArrowheads="1"/>
          </p:cNvSpPr>
          <p:nvPr/>
        </p:nvSpPr>
        <p:spPr bwMode="auto">
          <a:xfrm>
            <a:off x="3508375" y="3743325"/>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400" b="1">
                <a:latin typeface="Calibri" pitchFamily="34" charset="0"/>
                <a:ea typeface="MS PGothic" pitchFamily="34" charset="-128"/>
              </a:rPr>
              <a:t>FINAL ASSAY</a:t>
            </a:r>
          </a:p>
        </p:txBody>
      </p:sp>
      <p:sp>
        <p:nvSpPr>
          <p:cNvPr id="56331" name="AutoShape 11"/>
          <p:cNvSpPr>
            <a:spLocks noChangeArrowheads="1"/>
          </p:cNvSpPr>
          <p:nvPr/>
        </p:nvSpPr>
        <p:spPr bwMode="auto">
          <a:xfrm>
            <a:off x="4252913" y="4603750"/>
            <a:ext cx="723900" cy="473075"/>
          </a:xfrm>
          <a:prstGeom prst="downArrow">
            <a:avLst>
              <a:gd name="adj1" fmla="val 50000"/>
              <a:gd name="adj2" fmla="val 25000"/>
            </a:avLst>
          </a:prstGeom>
          <a:gradFill rotWithShape="1">
            <a:gsLst>
              <a:gs pos="0">
                <a:srgbClr val="666666"/>
              </a:gs>
              <a:gs pos="100000">
                <a:srgbClr val="DDDDDD"/>
              </a:gs>
            </a:gsLst>
            <a:lin ang="5400000" scaled="1"/>
          </a:gradFill>
          <a:ln w="9525" algn="ctr">
            <a:solidFill>
              <a:srgbClr val="FFFFFF"/>
            </a:solidFill>
            <a:miter lim="800000"/>
            <a:headEnd/>
            <a:tailEnd/>
          </a:ln>
        </p:spPr>
        <p:txBody>
          <a:bodyPr anchor="ctr">
            <a:spAutoFit/>
          </a:bodyPr>
          <a:lstStyle/>
          <a:p>
            <a:endParaRPr lang="en-US"/>
          </a:p>
        </p:txBody>
      </p:sp>
      <p:sp>
        <p:nvSpPr>
          <p:cNvPr id="56332" name="AutoShape 12"/>
          <p:cNvSpPr>
            <a:spLocks noChangeArrowheads="1"/>
          </p:cNvSpPr>
          <p:nvPr/>
        </p:nvSpPr>
        <p:spPr bwMode="auto">
          <a:xfrm>
            <a:off x="1295400" y="4603750"/>
            <a:ext cx="723900" cy="473075"/>
          </a:xfrm>
          <a:prstGeom prst="downArrow">
            <a:avLst>
              <a:gd name="adj1" fmla="val 50000"/>
              <a:gd name="adj2" fmla="val 25000"/>
            </a:avLst>
          </a:prstGeom>
          <a:gradFill rotWithShape="1">
            <a:gsLst>
              <a:gs pos="0">
                <a:srgbClr val="666666"/>
              </a:gs>
              <a:gs pos="100000">
                <a:srgbClr val="DDDDDD"/>
              </a:gs>
            </a:gsLst>
            <a:lin ang="5400000" scaled="1"/>
          </a:gradFill>
          <a:ln w="9525" algn="ctr">
            <a:solidFill>
              <a:srgbClr val="FFFFFF"/>
            </a:solidFill>
            <a:miter lim="800000"/>
            <a:headEnd/>
            <a:tailEnd/>
          </a:ln>
        </p:spPr>
        <p:txBody>
          <a:bodyPr anchor="ctr">
            <a:spAutoFit/>
          </a:bodyPr>
          <a:lstStyle/>
          <a:p>
            <a:endParaRPr lang="en-US"/>
          </a:p>
        </p:txBody>
      </p:sp>
      <p:cxnSp>
        <p:nvCxnSpPr>
          <p:cNvPr id="56333" name="AutoShape 13"/>
          <p:cNvCxnSpPr>
            <a:cxnSpLocks noChangeShapeType="1"/>
            <a:stCxn id="56328" idx="2"/>
            <a:endCxn id="56329" idx="0"/>
          </p:cNvCxnSpPr>
          <p:nvPr/>
        </p:nvCxnSpPr>
        <p:spPr bwMode="auto">
          <a:xfrm flipH="1">
            <a:off x="4619625" y="3289300"/>
            <a:ext cx="11113" cy="442913"/>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34" name="Rectangle 14"/>
          <p:cNvSpPr>
            <a:spLocks noChangeArrowheads="1"/>
          </p:cNvSpPr>
          <p:nvPr/>
        </p:nvSpPr>
        <p:spPr bwMode="auto">
          <a:xfrm>
            <a:off x="404813" y="1684338"/>
            <a:ext cx="8450262"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400" b="1">
                <a:latin typeface="Calibri" pitchFamily="34" charset="0"/>
                <a:ea typeface="PMingLiU" pitchFamily="18" charset="-120"/>
              </a:rPr>
              <a:t>48 Recurrence and 66 Treatment Benefit Genes Significant </a:t>
            </a:r>
          </a:p>
          <a:p>
            <a:pPr algn="ctr"/>
            <a:r>
              <a:rPr lang="en-US" sz="2400" b="1">
                <a:latin typeface="Calibri" pitchFamily="34" charset="0"/>
                <a:ea typeface="PMingLiU" pitchFamily="18" charset="-120"/>
              </a:rPr>
              <a:t>Across Development Studies</a:t>
            </a:r>
          </a:p>
        </p:txBody>
      </p:sp>
      <p:cxnSp>
        <p:nvCxnSpPr>
          <p:cNvPr id="56335" name="AutoShape 15"/>
          <p:cNvCxnSpPr>
            <a:cxnSpLocks noChangeShapeType="1"/>
            <a:stCxn id="56334" idx="2"/>
            <a:endCxn id="56328" idx="0"/>
          </p:cNvCxnSpPr>
          <p:nvPr/>
        </p:nvCxnSpPr>
        <p:spPr bwMode="auto">
          <a:xfrm>
            <a:off x="4630738" y="2484438"/>
            <a:ext cx="0" cy="466725"/>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36" name="Text Box 16"/>
          <p:cNvSpPr txBox="1">
            <a:spLocks noChangeArrowheads="1"/>
          </p:cNvSpPr>
          <p:nvPr/>
        </p:nvSpPr>
        <p:spPr bwMode="auto">
          <a:xfrm>
            <a:off x="6454775" y="6334125"/>
            <a:ext cx="268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NZ" sz="1400">
                <a:latin typeface="Calibri" pitchFamily="34" charset="0"/>
                <a:ea typeface="PMingLiU" pitchFamily="18" charset="-120"/>
              </a:rPr>
              <a:t>O’Connell et al. 2010 </a:t>
            </a:r>
            <a:r>
              <a:rPr lang="en-NZ" sz="1400" i="1">
                <a:latin typeface="Calibri" pitchFamily="34" charset="0"/>
                <a:ea typeface="PMingLiU" pitchFamily="18" charset="-120"/>
              </a:rPr>
              <a:t>JCO</a:t>
            </a:r>
            <a:r>
              <a:rPr lang="en-NZ" sz="1400">
                <a:latin typeface="Calibri" pitchFamily="34" charset="0"/>
                <a:ea typeface="PMingLiU" pitchFamily="18" charset="-120"/>
              </a:rPr>
              <a:t>  28:3937</a:t>
            </a:r>
          </a:p>
          <a:p>
            <a:pPr eaLnBrk="1" hangingPunct="1"/>
            <a:r>
              <a:rPr lang="en-US" sz="1400">
                <a:latin typeface="Calibri" pitchFamily="34" charset="0"/>
              </a:rPr>
              <a:t>Kerr et al., ASCO</a:t>
            </a:r>
            <a:r>
              <a:rPr lang="en-US" sz="1400">
                <a:solidFill>
                  <a:srgbClr val="FFFFFF"/>
                </a:solidFill>
                <a:latin typeface="Calibri" pitchFamily="34" charset="0"/>
              </a:rPr>
              <a:t>®</a:t>
            </a:r>
            <a:r>
              <a:rPr lang="en-US" sz="1400">
                <a:latin typeface="Calibri" pitchFamily="34" charset="0"/>
              </a:rPr>
              <a:t> 2009, #4000</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93688" y="109538"/>
            <a:ext cx="8801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b="1" dirty="0">
                <a:latin typeface="Calibri" pitchFamily="34" charset="0"/>
              </a:rPr>
              <a:t>QUASAR: 5FU/LV Chemotherapy Benefit in the 1,436 Evaluable Stage II Colon Cancer Patients</a:t>
            </a:r>
          </a:p>
        </p:txBody>
      </p:sp>
      <p:sp>
        <p:nvSpPr>
          <p:cNvPr id="68611" name="Rectangle 547"/>
          <p:cNvSpPr>
            <a:spLocks noChangeArrowheads="1"/>
          </p:cNvSpPr>
          <p:nvPr/>
        </p:nvSpPr>
        <p:spPr bwMode="auto">
          <a:xfrm>
            <a:off x="2225675" y="6829425"/>
            <a:ext cx="1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000">
              <a:ea typeface="MS PGothic" pitchFamily="34" charset="-128"/>
            </a:endParaRPr>
          </a:p>
        </p:txBody>
      </p:sp>
      <p:pic>
        <p:nvPicPr>
          <p:cNvPr id="68612" name="Picture 28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88" y="1709738"/>
            <a:ext cx="7785100" cy="4938712"/>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8613" name="Text Box 2868"/>
          <p:cNvSpPr txBox="1">
            <a:spLocks noChangeArrowheads="1"/>
          </p:cNvSpPr>
          <p:nvPr/>
        </p:nvSpPr>
        <p:spPr bwMode="auto">
          <a:xfrm>
            <a:off x="6453188" y="6521450"/>
            <a:ext cx="2760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a:latin typeface="Calibri" pitchFamily="34" charset="0"/>
              </a:rPr>
              <a:t>Kerr et al., ASCO</a:t>
            </a:r>
            <a:r>
              <a:rPr lang="en-US" sz="1600">
                <a:solidFill>
                  <a:srgbClr val="FFFFFF"/>
                </a:solidFill>
                <a:latin typeface="Calibri" pitchFamily="34" charset="0"/>
              </a:rPr>
              <a:t>®</a:t>
            </a:r>
            <a:r>
              <a:rPr lang="en-US" sz="1600">
                <a:latin typeface="Calibri" pitchFamily="34" charset="0"/>
              </a:rPr>
              <a:t> 2009, #4000</a:t>
            </a:r>
          </a:p>
        </p:txBody>
      </p:sp>
      <p:sp>
        <p:nvSpPr>
          <p:cNvPr id="68614" name="Text Box 7"/>
          <p:cNvSpPr txBox="1">
            <a:spLocks noChangeArrowheads="1"/>
          </p:cNvSpPr>
          <p:nvPr/>
        </p:nvSpPr>
        <p:spPr bwMode="auto">
          <a:xfrm>
            <a:off x="1447800" y="1679575"/>
            <a:ext cx="2632075" cy="336550"/>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latin typeface="Calibri" pitchFamily="34" charset="0"/>
              </a:rPr>
              <a:t>RFI (recurrence-free interval)</a:t>
            </a:r>
          </a:p>
        </p:txBody>
      </p:sp>
      <p:sp>
        <p:nvSpPr>
          <p:cNvPr id="68615" name="Text Box 8"/>
          <p:cNvSpPr txBox="1">
            <a:spLocks noChangeArrowheads="1"/>
          </p:cNvSpPr>
          <p:nvPr/>
        </p:nvSpPr>
        <p:spPr bwMode="auto">
          <a:xfrm>
            <a:off x="5664200" y="1687513"/>
            <a:ext cx="2451100" cy="336550"/>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latin typeface="Calibri" pitchFamily="34" charset="0"/>
              </a:rPr>
              <a:t>DFS (disease-free survival) </a:t>
            </a:r>
          </a:p>
        </p:txBody>
      </p:sp>
      <p:sp>
        <p:nvSpPr>
          <p:cNvPr id="68616" name="Text Box 9"/>
          <p:cNvSpPr txBox="1">
            <a:spLocks noChangeArrowheads="1"/>
          </p:cNvSpPr>
          <p:nvPr/>
        </p:nvSpPr>
        <p:spPr bwMode="auto">
          <a:xfrm>
            <a:off x="3584575" y="3995738"/>
            <a:ext cx="1917700" cy="336550"/>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b="1">
                <a:latin typeface="Calibri" pitchFamily="34" charset="0"/>
              </a:rPr>
              <a:t>OS (Overall Survival)</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5613" y="27305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b="1" dirty="0">
                <a:latin typeface="Calibri" pitchFamily="34" charset="0"/>
              </a:rPr>
              <a:t>QUASAR Results: Recurrence Score</a:t>
            </a:r>
            <a:r>
              <a:rPr lang="en-US" baseline="30000" dirty="0">
                <a:latin typeface="Calibri" pitchFamily="34" charset="0"/>
              </a:rPr>
              <a:t>®</a:t>
            </a:r>
            <a:r>
              <a:rPr lang="en-US" b="1" dirty="0">
                <a:latin typeface="Calibri" pitchFamily="34" charset="0"/>
              </a:rPr>
              <a:t> and </a:t>
            </a:r>
            <a:br>
              <a:rPr lang="en-US" b="1" dirty="0">
                <a:latin typeface="Calibri" pitchFamily="34" charset="0"/>
              </a:rPr>
            </a:br>
            <a:r>
              <a:rPr lang="en-US" b="1" dirty="0">
                <a:latin typeface="Calibri" pitchFamily="34" charset="0"/>
              </a:rPr>
              <a:t>Alternative Endpoints</a:t>
            </a:r>
          </a:p>
        </p:txBody>
      </p:sp>
      <p:sp>
        <p:nvSpPr>
          <p:cNvPr id="74755" name="Text Box 5"/>
          <p:cNvSpPr txBox="1">
            <a:spLocks noChangeArrowheads="1"/>
          </p:cNvSpPr>
          <p:nvPr/>
        </p:nvSpPr>
        <p:spPr bwMode="auto">
          <a:xfrm>
            <a:off x="804863" y="19288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a:latin typeface="Calibri" pitchFamily="34" charset="0"/>
                <a:ea typeface="MS PGothic" pitchFamily="34" charset="-128"/>
              </a:rPr>
              <a:t>Disease </a:t>
            </a:r>
            <a:br>
              <a:rPr lang="en-US" sz="2400">
                <a:latin typeface="Calibri" pitchFamily="34" charset="0"/>
                <a:ea typeface="MS PGothic" pitchFamily="34" charset="-128"/>
              </a:rPr>
            </a:br>
            <a:r>
              <a:rPr lang="en-US" sz="2400">
                <a:latin typeface="Calibri" pitchFamily="34" charset="0"/>
                <a:ea typeface="MS PGothic" pitchFamily="34" charset="-128"/>
              </a:rPr>
              <a:t>Free </a:t>
            </a:r>
            <a:br>
              <a:rPr lang="en-US" sz="2400">
                <a:latin typeface="Calibri" pitchFamily="34" charset="0"/>
                <a:ea typeface="MS PGothic" pitchFamily="34" charset="-128"/>
              </a:rPr>
            </a:br>
            <a:r>
              <a:rPr lang="en-US" sz="2400">
                <a:latin typeface="Calibri" pitchFamily="34" charset="0"/>
                <a:ea typeface="MS PGothic" pitchFamily="34" charset="-128"/>
              </a:rPr>
              <a:t>Survival</a:t>
            </a:r>
          </a:p>
        </p:txBody>
      </p:sp>
      <p:sp>
        <p:nvSpPr>
          <p:cNvPr id="74756" name="Text Box 6"/>
          <p:cNvSpPr txBox="1">
            <a:spLocks noChangeArrowheads="1"/>
          </p:cNvSpPr>
          <p:nvPr/>
        </p:nvSpPr>
        <p:spPr bwMode="auto">
          <a:xfrm>
            <a:off x="804863" y="3681413"/>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a:latin typeface="Calibri" pitchFamily="34" charset="0"/>
                <a:ea typeface="MS PGothic" pitchFamily="34" charset="-128"/>
              </a:rPr>
              <a:t>Overall Survival</a:t>
            </a:r>
          </a:p>
        </p:txBody>
      </p:sp>
      <p:sp>
        <p:nvSpPr>
          <p:cNvPr id="74757" name="Text Box 7"/>
          <p:cNvSpPr txBox="1">
            <a:spLocks noChangeArrowheads="1"/>
          </p:cNvSpPr>
          <p:nvPr/>
        </p:nvSpPr>
        <p:spPr bwMode="auto">
          <a:xfrm>
            <a:off x="6257925" y="6521450"/>
            <a:ext cx="2760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a:latin typeface="Calibri" pitchFamily="34" charset="0"/>
              </a:rPr>
              <a:t>Kerr et al., ASCO</a:t>
            </a:r>
            <a:r>
              <a:rPr lang="en-US" sz="1600">
                <a:solidFill>
                  <a:srgbClr val="FFFFFF"/>
                </a:solidFill>
                <a:latin typeface="Calibri" pitchFamily="34" charset="0"/>
              </a:rPr>
              <a:t>®</a:t>
            </a:r>
            <a:r>
              <a:rPr lang="en-US" sz="1600">
                <a:latin typeface="Calibri" pitchFamily="34" charset="0"/>
              </a:rPr>
              <a:t> 2009, #4000</a:t>
            </a:r>
          </a:p>
        </p:txBody>
      </p:sp>
      <p:pic>
        <p:nvPicPr>
          <p:cNvPr id="7475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1130" r="11098"/>
          <a:stretch>
            <a:fillRect/>
          </a:stretch>
        </p:blipFill>
        <p:spPr bwMode="auto">
          <a:xfrm>
            <a:off x="2130425" y="1851025"/>
            <a:ext cx="6600825" cy="1533525"/>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475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4385" r="4774"/>
          <a:stretch>
            <a:fillRect/>
          </a:stretch>
        </p:blipFill>
        <p:spPr bwMode="auto">
          <a:xfrm>
            <a:off x="2133600" y="3740150"/>
            <a:ext cx="6610350" cy="1647825"/>
          </a:xfrm>
          <a:prstGeom prst="rect">
            <a:avLst/>
          </a:prstGeom>
          <a:solidFill>
            <a:srgbClr val="153153"/>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5613" y="1598613"/>
            <a:ext cx="82946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FF00"/>
              </a:buClr>
              <a:buFont typeface="Arial" charset="0"/>
              <a:buChar char="•"/>
            </a:pPr>
            <a:r>
              <a:rPr lang="en-US" sz="2400">
                <a:latin typeface="Calibri" pitchFamily="34" charset="0"/>
              </a:rPr>
              <a:t>Continuous Treatment Score and Treatment Benefit with 5FU/LV </a:t>
            </a:r>
          </a:p>
          <a:p>
            <a:pPr marL="742950" lvl="1" indent="-285750" eaLnBrk="0" hangingPunct="0">
              <a:spcBef>
                <a:spcPct val="20000"/>
              </a:spcBef>
              <a:buClr>
                <a:srgbClr val="FFFF00"/>
              </a:buClr>
              <a:buFont typeface="Arial" charset="0"/>
              <a:buChar char="–"/>
            </a:pPr>
            <a:r>
              <a:rPr lang="en-US" sz="2400">
                <a:latin typeface="Calibri" pitchFamily="34" charset="0"/>
              </a:rPr>
              <a:t>Treatment Score by Treatment Interaction for RFI:  </a:t>
            </a:r>
          </a:p>
          <a:p>
            <a:pPr marL="742950" lvl="1" indent="-285750" eaLnBrk="0" hangingPunct="0">
              <a:spcBef>
                <a:spcPct val="20000"/>
              </a:spcBef>
              <a:buClr>
                <a:srgbClr val="FFFF00"/>
              </a:buClr>
              <a:buFont typeface="Arial" charset="0"/>
              <a:buNone/>
            </a:pPr>
            <a:r>
              <a:rPr lang="en-US" sz="2400">
                <a:latin typeface="Calibri" pitchFamily="34" charset="0"/>
              </a:rPr>
              <a:t>   interaction p = 0.19</a:t>
            </a:r>
          </a:p>
          <a:p>
            <a:pPr marL="342900" indent="-342900" eaLnBrk="0" hangingPunct="0">
              <a:spcBef>
                <a:spcPct val="20000"/>
              </a:spcBef>
              <a:buClr>
                <a:srgbClr val="FFFF00"/>
              </a:buClr>
              <a:buFont typeface="Arial" charset="0"/>
              <a:buChar char="•"/>
            </a:pPr>
            <a:r>
              <a:rPr lang="en-US" sz="2400">
                <a:latin typeface="Calibri" pitchFamily="34" charset="0"/>
              </a:rPr>
              <a:t>Selected Secondary Analyses</a:t>
            </a:r>
          </a:p>
          <a:p>
            <a:pPr marL="742950" lvl="1" indent="-285750" eaLnBrk="0" hangingPunct="0">
              <a:spcBef>
                <a:spcPct val="20000"/>
              </a:spcBef>
              <a:buClr>
                <a:srgbClr val="FFFF00"/>
              </a:buClr>
              <a:buFont typeface="Arial" charset="0"/>
              <a:buChar char="–"/>
            </a:pPr>
            <a:r>
              <a:rPr lang="en-US" sz="2400">
                <a:latin typeface="Calibri" pitchFamily="34" charset="0"/>
              </a:rPr>
              <a:t>Treatment Score by Treatment Interaction not significant when adjusted for prognostic covariates</a:t>
            </a:r>
          </a:p>
          <a:p>
            <a:pPr marL="742950" lvl="1" indent="-285750" eaLnBrk="0" hangingPunct="0">
              <a:spcBef>
                <a:spcPct val="20000"/>
              </a:spcBef>
              <a:buClr>
                <a:srgbClr val="FFFF00"/>
              </a:buClr>
              <a:buFont typeface="Arial" charset="0"/>
              <a:buChar char="–"/>
            </a:pPr>
            <a:r>
              <a:rPr lang="en-US" sz="2400">
                <a:latin typeface="Calibri" pitchFamily="34" charset="0"/>
              </a:rPr>
              <a:t>Treatment Score by Treatment Interaction not significant for DFS (interaction p=0.12) or OS (interaction p=0.15)</a:t>
            </a:r>
          </a:p>
        </p:txBody>
      </p:sp>
      <p:sp>
        <p:nvSpPr>
          <p:cNvPr id="75779" name="Rectangle 3"/>
          <p:cNvSpPr>
            <a:spLocks noGrp="1"/>
          </p:cNvSpPr>
          <p:nvPr>
            <p:ph type="title"/>
          </p:nvPr>
        </p:nvSpPr>
        <p:spPr>
          <a:xfrm>
            <a:off x="457200" y="273050"/>
            <a:ext cx="8229600" cy="914400"/>
          </a:xfrm>
        </p:spPr>
        <p:txBody>
          <a:bodyPr/>
          <a:lstStyle/>
          <a:p>
            <a:r>
              <a:rPr lang="en-US" sz="3200" smtClean="0">
                <a:latin typeface="Calibri" pitchFamily="34" charset="0"/>
              </a:rPr>
              <a:t>QUASAR Results: Prediction of Differential 5FU/LV Benefit for Treatment Score</a:t>
            </a:r>
          </a:p>
        </p:txBody>
      </p:sp>
      <p:sp>
        <p:nvSpPr>
          <p:cNvPr id="75780" name="Text Box 4"/>
          <p:cNvSpPr txBox="1">
            <a:spLocks noChangeArrowheads="1"/>
          </p:cNvSpPr>
          <p:nvPr/>
        </p:nvSpPr>
        <p:spPr bwMode="auto">
          <a:xfrm>
            <a:off x="6257925" y="6521450"/>
            <a:ext cx="2760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600">
                <a:latin typeface="Calibri" pitchFamily="34" charset="0"/>
              </a:rPr>
              <a:t>Kerr et al., ASCO</a:t>
            </a:r>
            <a:r>
              <a:rPr lang="en-US" sz="1600">
                <a:solidFill>
                  <a:srgbClr val="FFFFFF"/>
                </a:solidFill>
                <a:latin typeface="Calibri" pitchFamily="34" charset="0"/>
              </a:rPr>
              <a:t>®</a:t>
            </a:r>
            <a:r>
              <a:rPr lang="en-US" sz="1600">
                <a:latin typeface="Calibri" pitchFamily="34" charset="0"/>
              </a:rPr>
              <a:t> 2009, #4000</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9"/>
          <p:cNvGrpSpPr>
            <a:grpSpLocks/>
          </p:cNvGrpSpPr>
          <p:nvPr/>
        </p:nvGrpSpPr>
        <p:grpSpPr bwMode="auto">
          <a:xfrm>
            <a:off x="5026025" y="1584325"/>
            <a:ext cx="1930400" cy="1495425"/>
            <a:chOff x="567" y="1307"/>
            <a:chExt cx="924" cy="924"/>
          </a:xfrm>
        </p:grpSpPr>
        <p:sp>
          <p:nvSpPr>
            <p:cNvPr id="77856" name="Line 10"/>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7" name="Line 11"/>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27" name="Line 12"/>
          <p:cNvSpPr>
            <a:spLocks noChangeShapeType="1"/>
          </p:cNvSpPr>
          <p:nvPr/>
        </p:nvSpPr>
        <p:spPr bwMode="auto">
          <a:xfrm flipV="1">
            <a:off x="5180013" y="1828800"/>
            <a:ext cx="1724025" cy="947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28" name="Text Box 13"/>
          <p:cNvSpPr txBox="1">
            <a:spLocks noChangeArrowheads="1"/>
          </p:cNvSpPr>
          <p:nvPr/>
        </p:nvSpPr>
        <p:spPr bwMode="auto">
          <a:xfrm>
            <a:off x="5695950" y="3051175"/>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7829" name="Text Box 14"/>
          <p:cNvSpPr txBox="1">
            <a:spLocks noChangeArrowheads="1"/>
          </p:cNvSpPr>
          <p:nvPr/>
        </p:nvSpPr>
        <p:spPr bwMode="auto">
          <a:xfrm rot="-5400000">
            <a:off x="4616450" y="211613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sp>
        <p:nvSpPr>
          <p:cNvPr id="77830" name="Line 27"/>
          <p:cNvSpPr>
            <a:spLocks noChangeShapeType="1"/>
          </p:cNvSpPr>
          <p:nvPr/>
        </p:nvSpPr>
        <p:spPr bwMode="auto">
          <a:xfrm flipV="1">
            <a:off x="5218113" y="2125663"/>
            <a:ext cx="1709737" cy="747712"/>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Text Box 31"/>
          <p:cNvSpPr txBox="1">
            <a:spLocks noChangeArrowheads="1"/>
          </p:cNvSpPr>
          <p:nvPr/>
        </p:nvSpPr>
        <p:spPr bwMode="auto">
          <a:xfrm>
            <a:off x="7050088" y="2016125"/>
            <a:ext cx="1871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NOT predictive</a:t>
            </a:r>
          </a:p>
        </p:txBody>
      </p:sp>
      <p:sp>
        <p:nvSpPr>
          <p:cNvPr id="77832" name="Line 32"/>
          <p:cNvSpPr>
            <a:spLocks noChangeShapeType="1"/>
          </p:cNvSpPr>
          <p:nvPr/>
        </p:nvSpPr>
        <p:spPr bwMode="auto">
          <a:xfrm flipV="1">
            <a:off x="500063" y="5940425"/>
            <a:ext cx="490537" cy="63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33"/>
          <p:cNvSpPr>
            <a:spLocks noChangeShapeType="1"/>
          </p:cNvSpPr>
          <p:nvPr/>
        </p:nvSpPr>
        <p:spPr bwMode="auto">
          <a:xfrm flipV="1">
            <a:off x="495300" y="6264275"/>
            <a:ext cx="490538" cy="635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4" name="Text Box 34"/>
          <p:cNvSpPr txBox="1">
            <a:spLocks noChangeArrowheads="1"/>
          </p:cNvSpPr>
          <p:nvPr/>
        </p:nvSpPr>
        <p:spPr bwMode="auto">
          <a:xfrm>
            <a:off x="1044575" y="5822950"/>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Surgery Alone</a:t>
            </a:r>
          </a:p>
        </p:txBody>
      </p:sp>
      <p:sp>
        <p:nvSpPr>
          <p:cNvPr id="77835" name="Text Box 35"/>
          <p:cNvSpPr txBox="1">
            <a:spLocks noChangeArrowheads="1"/>
          </p:cNvSpPr>
          <p:nvPr/>
        </p:nvSpPr>
        <p:spPr bwMode="auto">
          <a:xfrm>
            <a:off x="1044575" y="6127750"/>
            <a:ext cx="141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Surgery + Chemo</a:t>
            </a:r>
          </a:p>
        </p:txBody>
      </p:sp>
      <p:grpSp>
        <p:nvGrpSpPr>
          <p:cNvPr id="3" name="Group 41"/>
          <p:cNvGrpSpPr>
            <a:grpSpLocks/>
          </p:cNvGrpSpPr>
          <p:nvPr/>
        </p:nvGrpSpPr>
        <p:grpSpPr bwMode="auto">
          <a:xfrm>
            <a:off x="4702175" y="3343275"/>
            <a:ext cx="4219575" cy="3552825"/>
            <a:chOff x="2962" y="2106"/>
            <a:chExt cx="2658" cy="2238"/>
          </a:xfrm>
        </p:grpSpPr>
        <p:grpSp>
          <p:nvGrpSpPr>
            <p:cNvPr id="77840" name="Group 15"/>
            <p:cNvGrpSpPr>
              <a:grpSpLocks/>
            </p:cNvGrpSpPr>
            <p:nvPr/>
          </p:nvGrpSpPr>
          <p:grpSpPr bwMode="auto">
            <a:xfrm>
              <a:off x="3167" y="2106"/>
              <a:ext cx="1216" cy="942"/>
              <a:chOff x="567" y="1307"/>
              <a:chExt cx="924" cy="924"/>
            </a:xfrm>
          </p:grpSpPr>
          <p:sp>
            <p:nvSpPr>
              <p:cNvPr id="77854" name="Line 16"/>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5" name="Line 17"/>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41" name="Line 18"/>
            <p:cNvSpPr>
              <a:spLocks noChangeShapeType="1"/>
            </p:cNvSpPr>
            <p:nvPr/>
          </p:nvSpPr>
          <p:spPr bwMode="auto">
            <a:xfrm flipV="1">
              <a:off x="3264" y="2260"/>
              <a:ext cx="1086" cy="5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2" name="Text Box 19"/>
            <p:cNvSpPr txBox="1">
              <a:spLocks noChangeArrowheads="1"/>
            </p:cNvSpPr>
            <p:nvPr/>
          </p:nvSpPr>
          <p:spPr bwMode="auto">
            <a:xfrm>
              <a:off x="3589" y="3030"/>
              <a:ext cx="3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7843" name="Text Box 20"/>
            <p:cNvSpPr txBox="1">
              <a:spLocks noChangeArrowheads="1"/>
            </p:cNvSpPr>
            <p:nvPr/>
          </p:nvSpPr>
          <p:spPr bwMode="auto">
            <a:xfrm rot="-5400000">
              <a:off x="2909" y="2441"/>
              <a:ext cx="2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grpSp>
          <p:nvGrpSpPr>
            <p:cNvPr id="77844" name="Group 21"/>
            <p:cNvGrpSpPr>
              <a:grpSpLocks/>
            </p:cNvGrpSpPr>
            <p:nvPr/>
          </p:nvGrpSpPr>
          <p:grpSpPr bwMode="auto">
            <a:xfrm>
              <a:off x="3173" y="3228"/>
              <a:ext cx="1216" cy="942"/>
              <a:chOff x="567" y="1307"/>
              <a:chExt cx="924" cy="924"/>
            </a:xfrm>
          </p:grpSpPr>
          <p:sp>
            <p:nvSpPr>
              <p:cNvPr id="77852" name="Line 22"/>
              <p:cNvSpPr>
                <a:spLocks noChangeShapeType="1"/>
              </p:cNvSpPr>
              <p:nvPr/>
            </p:nvSpPr>
            <p:spPr bwMode="auto">
              <a:xfrm>
                <a:off x="567" y="1307"/>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3" name="Line 23"/>
              <p:cNvSpPr>
                <a:spLocks noChangeShapeType="1"/>
              </p:cNvSpPr>
              <p:nvPr/>
            </p:nvSpPr>
            <p:spPr bwMode="auto">
              <a:xfrm rot="5400000">
                <a:off x="1029" y="1769"/>
                <a:ext cx="0" cy="9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45" name="Line 24"/>
            <p:cNvSpPr>
              <a:spLocks noChangeShapeType="1"/>
            </p:cNvSpPr>
            <p:nvPr/>
          </p:nvSpPr>
          <p:spPr bwMode="auto">
            <a:xfrm flipV="1">
              <a:off x="3270" y="3382"/>
              <a:ext cx="1086" cy="5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6" name="Text Box 25"/>
            <p:cNvSpPr txBox="1">
              <a:spLocks noChangeArrowheads="1"/>
            </p:cNvSpPr>
            <p:nvPr/>
          </p:nvSpPr>
          <p:spPr bwMode="auto">
            <a:xfrm>
              <a:off x="3595" y="4152"/>
              <a:ext cx="3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Score</a:t>
              </a:r>
            </a:p>
          </p:txBody>
        </p:sp>
        <p:sp>
          <p:nvSpPr>
            <p:cNvPr id="77847" name="Text Box 26"/>
            <p:cNvSpPr txBox="1">
              <a:spLocks noChangeArrowheads="1"/>
            </p:cNvSpPr>
            <p:nvPr/>
          </p:nvSpPr>
          <p:spPr bwMode="auto">
            <a:xfrm rot="-5400000">
              <a:off x="2915" y="3563"/>
              <a:ext cx="2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Risk</a:t>
              </a:r>
            </a:p>
          </p:txBody>
        </p:sp>
        <p:sp>
          <p:nvSpPr>
            <p:cNvPr id="77848" name="Line 28"/>
            <p:cNvSpPr>
              <a:spLocks noChangeShapeType="1"/>
            </p:cNvSpPr>
            <p:nvPr/>
          </p:nvSpPr>
          <p:spPr bwMode="auto">
            <a:xfrm flipV="1">
              <a:off x="3266" y="2676"/>
              <a:ext cx="1068" cy="229"/>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Line 29"/>
            <p:cNvSpPr>
              <a:spLocks noChangeShapeType="1"/>
            </p:cNvSpPr>
            <p:nvPr/>
          </p:nvSpPr>
          <p:spPr bwMode="auto">
            <a:xfrm flipV="1">
              <a:off x="3270" y="3441"/>
              <a:ext cx="1087" cy="709"/>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0" name="Text Box 36"/>
            <p:cNvSpPr txBox="1">
              <a:spLocks noChangeArrowheads="1"/>
            </p:cNvSpPr>
            <p:nvPr/>
          </p:nvSpPr>
          <p:spPr bwMode="auto">
            <a:xfrm>
              <a:off x="4441" y="2292"/>
              <a:ext cx="11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AND predictive</a:t>
              </a:r>
            </a:p>
          </p:txBody>
        </p:sp>
        <p:sp>
          <p:nvSpPr>
            <p:cNvPr id="77851" name="Text Box 37"/>
            <p:cNvSpPr txBox="1">
              <a:spLocks noChangeArrowheads="1"/>
            </p:cNvSpPr>
            <p:nvPr/>
          </p:nvSpPr>
          <p:spPr bwMode="auto">
            <a:xfrm>
              <a:off x="4441" y="3401"/>
              <a:ext cx="11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000">
                  <a:latin typeface="Calibri" pitchFamily="34" charset="0"/>
                </a:rPr>
                <a:t>Prognostic</a:t>
              </a:r>
            </a:p>
            <a:p>
              <a:pPr eaLnBrk="1" hangingPunct="1"/>
              <a:r>
                <a:rPr lang="en-US" sz="2000">
                  <a:latin typeface="Calibri" pitchFamily="34" charset="0"/>
                </a:rPr>
                <a:t>AND predictive</a:t>
              </a:r>
            </a:p>
          </p:txBody>
        </p:sp>
      </p:grpSp>
      <p:sp>
        <p:nvSpPr>
          <p:cNvPr id="77837" name="Text Box 38"/>
          <p:cNvSpPr txBox="1">
            <a:spLocks noChangeArrowheads="1"/>
          </p:cNvSpPr>
          <p:nvPr/>
        </p:nvSpPr>
        <p:spPr bwMode="auto">
          <a:xfrm>
            <a:off x="268288" y="1655763"/>
            <a:ext cx="4114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20000"/>
              </a:spcBef>
              <a:buClr>
                <a:srgbClr val="FFFF00"/>
              </a:buClr>
              <a:buFont typeface="Arial" charset="0"/>
              <a:buNone/>
            </a:pPr>
            <a:r>
              <a:rPr lang="en-US" sz="2400" u="sng">
                <a:latin typeface="Calibri" pitchFamily="34" charset="0"/>
              </a:rPr>
              <a:t>Secondary Analysis in QUASAR</a:t>
            </a:r>
            <a:r>
              <a:rPr lang="en-US" sz="2400">
                <a:latin typeface="Calibri" pitchFamily="34" charset="0"/>
              </a:rPr>
              <a:t> </a:t>
            </a:r>
          </a:p>
          <a:p>
            <a:pPr>
              <a:spcBef>
                <a:spcPct val="20000"/>
              </a:spcBef>
              <a:buClr>
                <a:srgbClr val="FFFF00"/>
              </a:buClr>
              <a:buFont typeface="Arial" charset="0"/>
              <a:buNone/>
            </a:pPr>
            <a:r>
              <a:rPr lang="en-US" sz="2400">
                <a:latin typeface="Calibri" pitchFamily="34" charset="0"/>
              </a:rPr>
              <a:t>Examination of Recurrence Score in surgery alone and 5FU/LV-treated patients: </a:t>
            </a:r>
          </a:p>
          <a:p>
            <a:pPr>
              <a:spcBef>
                <a:spcPct val="20000"/>
              </a:spcBef>
              <a:buClr>
                <a:srgbClr val="FFFF00"/>
              </a:buClr>
              <a:buFont typeface="Arial" charset="0"/>
              <a:buNone/>
            </a:pPr>
            <a:r>
              <a:rPr lang="en-US" sz="2400">
                <a:latin typeface="Calibri" pitchFamily="34" charset="0"/>
              </a:rPr>
              <a:t>RS by Treatment interaction p=0.76</a:t>
            </a:r>
          </a:p>
        </p:txBody>
      </p:sp>
      <p:sp>
        <p:nvSpPr>
          <p:cNvPr id="77838" name="AutoShape 39"/>
          <p:cNvSpPr>
            <a:spLocks noChangeArrowheads="1"/>
          </p:cNvSpPr>
          <p:nvPr/>
        </p:nvSpPr>
        <p:spPr bwMode="auto">
          <a:xfrm>
            <a:off x="3921125" y="2036763"/>
            <a:ext cx="720725" cy="554037"/>
          </a:xfrm>
          <a:prstGeom prst="rightArrow">
            <a:avLst>
              <a:gd name="adj1" fmla="val 50000"/>
              <a:gd name="adj2" fmla="val 32522"/>
            </a:avLst>
          </a:prstGeom>
          <a:solidFill>
            <a:schemeClr val="tx1"/>
          </a:solidFill>
          <a:ln w="9525">
            <a:solidFill>
              <a:schemeClr val="tx1"/>
            </a:solidFill>
            <a:miter lim="800000"/>
            <a:headEnd/>
            <a:tailEnd/>
          </a:ln>
        </p:spPr>
        <p:txBody>
          <a:bodyPr wrap="none" anchor="ctr"/>
          <a:lstStyle/>
          <a:p>
            <a:endParaRPr lang="en-US"/>
          </a:p>
        </p:txBody>
      </p:sp>
      <p:sp>
        <p:nvSpPr>
          <p:cNvPr id="77839" name="Rectangle 44"/>
          <p:cNvSpPr>
            <a:spLocks noGrp="1"/>
          </p:cNvSpPr>
          <p:nvPr>
            <p:ph type="title"/>
          </p:nvPr>
        </p:nvSpPr>
        <p:spPr>
          <a:xfrm>
            <a:off x="368300" y="273050"/>
            <a:ext cx="6883400" cy="1003300"/>
          </a:xfrm>
        </p:spPr>
        <p:txBody>
          <a:bodyPr/>
          <a:lstStyle/>
          <a:p>
            <a:pPr algn="l"/>
            <a:r>
              <a:rPr lang="en-US" sz="3200" smtClean="0">
                <a:latin typeface="Calibri" pitchFamily="34" charset="0"/>
              </a:rPr>
              <a:t>Relationship of 5FU/LV Benefit to Recurrence Score</a:t>
            </a:r>
            <a:r>
              <a:rPr lang="en-US" sz="3200" baseline="30000" smtClean="0">
                <a:latin typeface="Calibri" pitchFamily="34" charset="0"/>
              </a:rPr>
              <a:t>® </a:t>
            </a:r>
            <a:r>
              <a:rPr lang="en-US" sz="3200" smtClean="0">
                <a:latin typeface="Calibri" pitchFamily="34" charset="0"/>
              </a:rPr>
              <a:t>: QUASAR Results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4"/>
          <p:cNvSpPr>
            <a:spLocks noGrp="1"/>
          </p:cNvSpPr>
          <p:nvPr>
            <p:ph type="ctrTitle"/>
          </p:nvPr>
        </p:nvSpPr>
        <p:spPr/>
        <p:txBody>
          <a:bodyPr/>
          <a:lstStyle/>
          <a:p>
            <a:r>
              <a:rPr lang="en-US"/>
              <a:t>Tumor Grade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152400" y="152400"/>
            <a:ext cx="8915400" cy="1143000"/>
          </a:xfrm>
        </p:spPr>
        <p:txBody>
          <a:bodyPr/>
          <a:lstStyle/>
          <a:p>
            <a:r>
              <a:rPr lang="en-US" sz="3200" smtClean="0">
                <a:latin typeface="Calibri" pitchFamily="34" charset="0"/>
              </a:rPr>
              <a:t>Pathologic Markers and Recurrence Risk:</a:t>
            </a:r>
            <a:br>
              <a:rPr lang="en-US" sz="3200" smtClean="0">
                <a:latin typeface="Calibri" pitchFamily="34" charset="0"/>
              </a:rPr>
            </a:br>
            <a:r>
              <a:rPr lang="en-US" sz="3200" smtClean="0">
                <a:latin typeface="Calibri" pitchFamily="34" charset="0"/>
              </a:rPr>
              <a:t>Interaction with Stage in Development Studies</a:t>
            </a:r>
          </a:p>
        </p:txBody>
      </p:sp>
      <p:sp>
        <p:nvSpPr>
          <p:cNvPr id="90115" name="Rectangle 3"/>
          <p:cNvSpPr>
            <a:spLocks noChangeArrowheads="1"/>
          </p:cNvSpPr>
          <p:nvPr/>
        </p:nvSpPr>
        <p:spPr bwMode="auto">
          <a:xfrm>
            <a:off x="2371725" y="6013450"/>
            <a:ext cx="28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8B"/>
                </a:solidFill>
              </a:rPr>
              <a:t> </a:t>
            </a:r>
            <a:endParaRPr lang="en-US" sz="1800"/>
          </a:p>
        </p:txBody>
      </p:sp>
      <p:sp>
        <p:nvSpPr>
          <p:cNvPr id="90116" name="Text Box 4"/>
          <p:cNvSpPr txBox="1">
            <a:spLocks noChangeArrowheads="1"/>
          </p:cNvSpPr>
          <p:nvPr/>
        </p:nvSpPr>
        <p:spPr bwMode="auto">
          <a:xfrm>
            <a:off x="4241800" y="1357313"/>
            <a:ext cx="4033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z="2000" u="sng">
                <a:latin typeface="Calibri" pitchFamily="34" charset="0"/>
              </a:rPr>
              <a:t>Interaction of stage and covariate</a:t>
            </a:r>
          </a:p>
        </p:txBody>
      </p:sp>
      <p:sp>
        <p:nvSpPr>
          <p:cNvPr id="90117" name="Text Box 5"/>
          <p:cNvSpPr txBox="1">
            <a:spLocks noChangeArrowheads="1"/>
          </p:cNvSpPr>
          <p:nvPr/>
        </p:nvSpPr>
        <p:spPr bwMode="auto">
          <a:xfrm>
            <a:off x="5694363" y="1785938"/>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000" b="1">
                <a:latin typeface="Calibri" pitchFamily="34" charset="0"/>
              </a:rPr>
              <a:t>p = 0.11</a:t>
            </a:r>
          </a:p>
        </p:txBody>
      </p:sp>
      <p:sp>
        <p:nvSpPr>
          <p:cNvPr id="90118" name="Text Box 6"/>
          <p:cNvSpPr txBox="1">
            <a:spLocks noChangeArrowheads="1"/>
          </p:cNvSpPr>
          <p:nvPr/>
        </p:nvSpPr>
        <p:spPr bwMode="auto">
          <a:xfrm>
            <a:off x="5688013" y="2608263"/>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000" b="1">
                <a:latin typeface="Calibri" pitchFamily="34" charset="0"/>
              </a:rPr>
              <a:t>p = 0.07</a:t>
            </a:r>
          </a:p>
        </p:txBody>
      </p:sp>
      <p:sp>
        <p:nvSpPr>
          <p:cNvPr id="90119" name="Text Box 7"/>
          <p:cNvSpPr txBox="1">
            <a:spLocks noChangeArrowheads="1"/>
          </p:cNvSpPr>
          <p:nvPr/>
        </p:nvSpPr>
        <p:spPr bwMode="auto">
          <a:xfrm>
            <a:off x="5700713" y="3486150"/>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000" b="1">
                <a:solidFill>
                  <a:srgbClr val="FFFF00"/>
                </a:solidFill>
                <a:latin typeface="Calibri" pitchFamily="34" charset="0"/>
              </a:rPr>
              <a:t>p = 0.005</a:t>
            </a:r>
          </a:p>
        </p:txBody>
      </p:sp>
      <p:sp>
        <p:nvSpPr>
          <p:cNvPr id="90120" name="Text Box 8"/>
          <p:cNvSpPr txBox="1">
            <a:spLocks noChangeArrowheads="1"/>
          </p:cNvSpPr>
          <p:nvPr/>
        </p:nvSpPr>
        <p:spPr bwMode="auto">
          <a:xfrm>
            <a:off x="5713413" y="4318000"/>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000" b="1">
                <a:latin typeface="Calibri" pitchFamily="34" charset="0"/>
              </a:rPr>
              <a:t>p = 0.11</a:t>
            </a:r>
          </a:p>
        </p:txBody>
      </p:sp>
      <p:sp>
        <p:nvSpPr>
          <p:cNvPr id="90121" name="Rectangle 9"/>
          <p:cNvSpPr>
            <a:spLocks noChangeArrowheads="1"/>
          </p:cNvSpPr>
          <p:nvPr/>
        </p:nvSpPr>
        <p:spPr bwMode="auto">
          <a:xfrm>
            <a:off x="2003425" y="5938838"/>
            <a:ext cx="285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8B"/>
                </a:solidFill>
              </a:rPr>
              <a:t> </a:t>
            </a:r>
            <a:endParaRPr lang="en-US" sz="1800"/>
          </a:p>
        </p:txBody>
      </p:sp>
      <p:sp>
        <p:nvSpPr>
          <p:cNvPr id="90122" name="Rectangle 10"/>
          <p:cNvSpPr>
            <a:spLocks noChangeArrowheads="1"/>
          </p:cNvSpPr>
          <p:nvPr/>
        </p:nvSpPr>
        <p:spPr bwMode="auto">
          <a:xfrm>
            <a:off x="1085850" y="5908675"/>
            <a:ext cx="174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a:solidFill>
                  <a:srgbClr val="00008B"/>
                </a:solidFill>
              </a:rPr>
              <a:t> </a:t>
            </a:r>
            <a:endParaRPr lang="en-US" sz="1800"/>
          </a:p>
        </p:txBody>
      </p:sp>
      <p:sp>
        <p:nvSpPr>
          <p:cNvPr id="90123" name="Rectangle 11"/>
          <p:cNvSpPr>
            <a:spLocks noChangeArrowheads="1"/>
          </p:cNvSpPr>
          <p:nvPr/>
        </p:nvSpPr>
        <p:spPr bwMode="auto">
          <a:xfrm>
            <a:off x="1752600" y="5584825"/>
            <a:ext cx="1397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a:solidFill>
                  <a:srgbClr val="00008B"/>
                </a:solidFill>
              </a:rPr>
              <a:t>        </a:t>
            </a:r>
            <a:endParaRPr lang="en-US" sz="1800"/>
          </a:p>
        </p:txBody>
      </p:sp>
      <p:grpSp>
        <p:nvGrpSpPr>
          <p:cNvPr id="90124" name="Group 12"/>
          <p:cNvGrpSpPr>
            <a:grpSpLocks/>
          </p:cNvGrpSpPr>
          <p:nvPr/>
        </p:nvGrpSpPr>
        <p:grpSpPr bwMode="auto">
          <a:xfrm>
            <a:off x="1295400" y="1622425"/>
            <a:ext cx="3587750" cy="3916363"/>
            <a:chOff x="336" y="1015"/>
            <a:chExt cx="2412" cy="2701"/>
          </a:xfrm>
        </p:grpSpPr>
        <p:sp>
          <p:nvSpPr>
            <p:cNvPr id="90127" name="Line 13"/>
            <p:cNvSpPr>
              <a:spLocks noChangeShapeType="1"/>
            </p:cNvSpPr>
            <p:nvPr/>
          </p:nvSpPr>
          <p:spPr bwMode="auto">
            <a:xfrm>
              <a:off x="1168" y="3059"/>
              <a:ext cx="121"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8" name="Line 14"/>
            <p:cNvSpPr>
              <a:spLocks noChangeShapeType="1"/>
            </p:cNvSpPr>
            <p:nvPr/>
          </p:nvSpPr>
          <p:spPr bwMode="auto">
            <a:xfrm>
              <a:off x="1289" y="3059"/>
              <a:ext cx="16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9" name="Line 15"/>
            <p:cNvSpPr>
              <a:spLocks noChangeShapeType="1"/>
            </p:cNvSpPr>
            <p:nvPr/>
          </p:nvSpPr>
          <p:spPr bwMode="auto">
            <a:xfrm>
              <a:off x="986" y="2914"/>
              <a:ext cx="116"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0" name="Line 16"/>
            <p:cNvSpPr>
              <a:spLocks noChangeShapeType="1"/>
            </p:cNvSpPr>
            <p:nvPr/>
          </p:nvSpPr>
          <p:spPr bwMode="auto">
            <a:xfrm>
              <a:off x="1102" y="2914"/>
              <a:ext cx="220"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1" name="Line 17"/>
            <p:cNvSpPr>
              <a:spLocks noChangeShapeType="1"/>
            </p:cNvSpPr>
            <p:nvPr/>
          </p:nvSpPr>
          <p:spPr bwMode="auto">
            <a:xfrm>
              <a:off x="1333" y="2485"/>
              <a:ext cx="127"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2" name="Line 18"/>
            <p:cNvSpPr>
              <a:spLocks noChangeShapeType="1"/>
            </p:cNvSpPr>
            <p:nvPr/>
          </p:nvSpPr>
          <p:spPr bwMode="auto">
            <a:xfrm>
              <a:off x="1460" y="2485"/>
              <a:ext cx="160"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Line 19"/>
            <p:cNvSpPr>
              <a:spLocks noChangeShapeType="1"/>
            </p:cNvSpPr>
            <p:nvPr/>
          </p:nvSpPr>
          <p:spPr bwMode="auto">
            <a:xfrm>
              <a:off x="1035" y="2341"/>
              <a:ext cx="105"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20"/>
            <p:cNvSpPr>
              <a:spLocks noChangeShapeType="1"/>
            </p:cNvSpPr>
            <p:nvPr/>
          </p:nvSpPr>
          <p:spPr bwMode="auto">
            <a:xfrm>
              <a:off x="1140" y="2341"/>
              <a:ext cx="182"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21"/>
            <p:cNvSpPr>
              <a:spLocks noChangeShapeType="1"/>
            </p:cNvSpPr>
            <p:nvPr/>
          </p:nvSpPr>
          <p:spPr bwMode="auto">
            <a:xfrm>
              <a:off x="1118" y="1907"/>
              <a:ext cx="160"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22"/>
            <p:cNvSpPr>
              <a:spLocks noChangeShapeType="1"/>
            </p:cNvSpPr>
            <p:nvPr/>
          </p:nvSpPr>
          <p:spPr bwMode="auto">
            <a:xfrm>
              <a:off x="1278" y="1907"/>
              <a:ext cx="254"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23"/>
            <p:cNvSpPr>
              <a:spLocks noChangeShapeType="1"/>
            </p:cNvSpPr>
            <p:nvPr/>
          </p:nvSpPr>
          <p:spPr bwMode="auto">
            <a:xfrm>
              <a:off x="1322" y="1768"/>
              <a:ext cx="381" cy="0"/>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8" name="Line 24"/>
            <p:cNvSpPr>
              <a:spLocks noChangeShapeType="1"/>
            </p:cNvSpPr>
            <p:nvPr/>
          </p:nvSpPr>
          <p:spPr bwMode="auto">
            <a:xfrm>
              <a:off x="1703" y="1768"/>
              <a:ext cx="705" cy="0"/>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9" name="Line 25"/>
            <p:cNvSpPr>
              <a:spLocks noChangeShapeType="1"/>
            </p:cNvSpPr>
            <p:nvPr/>
          </p:nvSpPr>
          <p:spPr bwMode="auto">
            <a:xfrm>
              <a:off x="1184" y="1334"/>
              <a:ext cx="204"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0" name="Line 26"/>
            <p:cNvSpPr>
              <a:spLocks noChangeShapeType="1"/>
            </p:cNvSpPr>
            <p:nvPr/>
          </p:nvSpPr>
          <p:spPr bwMode="auto">
            <a:xfrm>
              <a:off x="1388" y="1334"/>
              <a:ext cx="347"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1" name="Line 27"/>
            <p:cNvSpPr>
              <a:spLocks noChangeShapeType="1"/>
            </p:cNvSpPr>
            <p:nvPr/>
          </p:nvSpPr>
          <p:spPr bwMode="auto">
            <a:xfrm>
              <a:off x="975" y="1189"/>
              <a:ext cx="138"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2" name="Line 28"/>
            <p:cNvSpPr>
              <a:spLocks noChangeShapeType="1"/>
            </p:cNvSpPr>
            <p:nvPr/>
          </p:nvSpPr>
          <p:spPr bwMode="auto">
            <a:xfrm>
              <a:off x="1113" y="1189"/>
              <a:ext cx="319" cy="1"/>
            </a:xfrm>
            <a:prstGeom prst="line">
              <a:avLst/>
            </a:prstGeom>
            <a:noFill/>
            <a:ln w="25400">
              <a:solidFill>
                <a:srgbClr val="ADD8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3" name="Line 29"/>
            <p:cNvSpPr>
              <a:spLocks noChangeShapeType="1"/>
            </p:cNvSpPr>
            <p:nvPr/>
          </p:nvSpPr>
          <p:spPr bwMode="auto">
            <a:xfrm flipV="1">
              <a:off x="1333" y="1015"/>
              <a:ext cx="1" cy="2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4" name="Line 30"/>
            <p:cNvSpPr>
              <a:spLocks noChangeShapeType="1"/>
            </p:cNvSpPr>
            <p:nvPr/>
          </p:nvSpPr>
          <p:spPr bwMode="auto">
            <a:xfrm flipH="1">
              <a:off x="666" y="3233"/>
              <a:ext cx="2039"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5" name="Line 31"/>
            <p:cNvSpPr>
              <a:spLocks noChangeShapeType="1"/>
            </p:cNvSpPr>
            <p:nvPr/>
          </p:nvSpPr>
          <p:spPr bwMode="auto">
            <a:xfrm>
              <a:off x="876" y="3238"/>
              <a:ext cx="1" cy="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6" name="Line 32"/>
            <p:cNvSpPr>
              <a:spLocks noChangeShapeType="1"/>
            </p:cNvSpPr>
            <p:nvPr/>
          </p:nvSpPr>
          <p:spPr bwMode="auto">
            <a:xfrm flipV="1">
              <a:off x="920"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7" name="Line 33"/>
            <p:cNvSpPr>
              <a:spLocks noChangeShapeType="1"/>
            </p:cNvSpPr>
            <p:nvPr/>
          </p:nvSpPr>
          <p:spPr bwMode="auto">
            <a:xfrm flipV="1">
              <a:off x="964"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8" name="Line 34"/>
            <p:cNvSpPr>
              <a:spLocks noChangeShapeType="1"/>
            </p:cNvSpPr>
            <p:nvPr/>
          </p:nvSpPr>
          <p:spPr bwMode="auto">
            <a:xfrm flipV="1">
              <a:off x="1014"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9" name="Line 35"/>
            <p:cNvSpPr>
              <a:spLocks noChangeShapeType="1"/>
            </p:cNvSpPr>
            <p:nvPr/>
          </p:nvSpPr>
          <p:spPr bwMode="auto">
            <a:xfrm flipV="1">
              <a:off x="1058" y="3238"/>
              <a:ext cx="0"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0" name="Line 36"/>
            <p:cNvSpPr>
              <a:spLocks noChangeShapeType="1"/>
            </p:cNvSpPr>
            <p:nvPr/>
          </p:nvSpPr>
          <p:spPr bwMode="auto">
            <a:xfrm flipV="1">
              <a:off x="1102"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1" name="Line 37"/>
            <p:cNvSpPr>
              <a:spLocks noChangeShapeType="1"/>
            </p:cNvSpPr>
            <p:nvPr/>
          </p:nvSpPr>
          <p:spPr bwMode="auto">
            <a:xfrm flipV="1">
              <a:off x="1151"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2" name="Line 38"/>
            <p:cNvSpPr>
              <a:spLocks noChangeShapeType="1"/>
            </p:cNvSpPr>
            <p:nvPr/>
          </p:nvSpPr>
          <p:spPr bwMode="auto">
            <a:xfrm flipV="1">
              <a:off x="1196" y="3238"/>
              <a:ext cx="0"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3" name="Line 39"/>
            <p:cNvSpPr>
              <a:spLocks noChangeShapeType="1"/>
            </p:cNvSpPr>
            <p:nvPr/>
          </p:nvSpPr>
          <p:spPr bwMode="auto">
            <a:xfrm flipV="1">
              <a:off x="1239"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4" name="Line 40"/>
            <p:cNvSpPr>
              <a:spLocks noChangeShapeType="1"/>
            </p:cNvSpPr>
            <p:nvPr/>
          </p:nvSpPr>
          <p:spPr bwMode="auto">
            <a:xfrm flipV="1">
              <a:off x="1283"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5" name="Line 41"/>
            <p:cNvSpPr>
              <a:spLocks noChangeShapeType="1"/>
            </p:cNvSpPr>
            <p:nvPr/>
          </p:nvSpPr>
          <p:spPr bwMode="auto">
            <a:xfrm>
              <a:off x="1333" y="3238"/>
              <a:ext cx="1" cy="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6" name="Line 42"/>
            <p:cNvSpPr>
              <a:spLocks noChangeShapeType="1"/>
            </p:cNvSpPr>
            <p:nvPr/>
          </p:nvSpPr>
          <p:spPr bwMode="auto">
            <a:xfrm flipV="1">
              <a:off x="1377"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7" name="Line 43"/>
            <p:cNvSpPr>
              <a:spLocks noChangeShapeType="1"/>
            </p:cNvSpPr>
            <p:nvPr/>
          </p:nvSpPr>
          <p:spPr bwMode="auto">
            <a:xfrm flipV="1">
              <a:off x="1422" y="3238"/>
              <a:ext cx="0"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8" name="Line 44"/>
            <p:cNvSpPr>
              <a:spLocks noChangeShapeType="1"/>
            </p:cNvSpPr>
            <p:nvPr/>
          </p:nvSpPr>
          <p:spPr bwMode="auto">
            <a:xfrm flipV="1">
              <a:off x="1471"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9" name="Line 45"/>
            <p:cNvSpPr>
              <a:spLocks noChangeShapeType="1"/>
            </p:cNvSpPr>
            <p:nvPr/>
          </p:nvSpPr>
          <p:spPr bwMode="auto">
            <a:xfrm flipV="1">
              <a:off x="1515"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0" name="Line 46"/>
            <p:cNvSpPr>
              <a:spLocks noChangeShapeType="1"/>
            </p:cNvSpPr>
            <p:nvPr/>
          </p:nvSpPr>
          <p:spPr bwMode="auto">
            <a:xfrm flipV="1">
              <a:off x="1559"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1" name="Line 47"/>
            <p:cNvSpPr>
              <a:spLocks noChangeShapeType="1"/>
            </p:cNvSpPr>
            <p:nvPr/>
          </p:nvSpPr>
          <p:spPr bwMode="auto">
            <a:xfrm flipV="1">
              <a:off x="1609"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2" name="Line 48"/>
            <p:cNvSpPr>
              <a:spLocks noChangeShapeType="1"/>
            </p:cNvSpPr>
            <p:nvPr/>
          </p:nvSpPr>
          <p:spPr bwMode="auto">
            <a:xfrm flipV="1">
              <a:off x="1652"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3" name="Line 49"/>
            <p:cNvSpPr>
              <a:spLocks noChangeShapeType="1"/>
            </p:cNvSpPr>
            <p:nvPr/>
          </p:nvSpPr>
          <p:spPr bwMode="auto">
            <a:xfrm flipV="1">
              <a:off x="1697"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4" name="Line 50"/>
            <p:cNvSpPr>
              <a:spLocks noChangeShapeType="1"/>
            </p:cNvSpPr>
            <p:nvPr/>
          </p:nvSpPr>
          <p:spPr bwMode="auto">
            <a:xfrm flipV="1">
              <a:off x="1746"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5" name="Line 51"/>
            <p:cNvSpPr>
              <a:spLocks noChangeShapeType="1"/>
            </p:cNvSpPr>
            <p:nvPr/>
          </p:nvSpPr>
          <p:spPr bwMode="auto">
            <a:xfrm>
              <a:off x="1791" y="3238"/>
              <a:ext cx="0" cy="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6" name="Line 52"/>
            <p:cNvSpPr>
              <a:spLocks noChangeShapeType="1"/>
            </p:cNvSpPr>
            <p:nvPr/>
          </p:nvSpPr>
          <p:spPr bwMode="auto">
            <a:xfrm flipV="1">
              <a:off x="1834"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7" name="Line 53"/>
            <p:cNvSpPr>
              <a:spLocks noChangeShapeType="1"/>
            </p:cNvSpPr>
            <p:nvPr/>
          </p:nvSpPr>
          <p:spPr bwMode="auto">
            <a:xfrm flipV="1">
              <a:off x="1878"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8" name="Line 54"/>
            <p:cNvSpPr>
              <a:spLocks noChangeShapeType="1"/>
            </p:cNvSpPr>
            <p:nvPr/>
          </p:nvSpPr>
          <p:spPr bwMode="auto">
            <a:xfrm flipV="1">
              <a:off x="1928"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9" name="Line 55"/>
            <p:cNvSpPr>
              <a:spLocks noChangeShapeType="1"/>
            </p:cNvSpPr>
            <p:nvPr/>
          </p:nvSpPr>
          <p:spPr bwMode="auto">
            <a:xfrm flipV="1">
              <a:off x="1972"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0" name="Line 56"/>
            <p:cNvSpPr>
              <a:spLocks noChangeShapeType="1"/>
            </p:cNvSpPr>
            <p:nvPr/>
          </p:nvSpPr>
          <p:spPr bwMode="auto">
            <a:xfrm flipV="1">
              <a:off x="2016"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1" name="Line 57"/>
            <p:cNvSpPr>
              <a:spLocks noChangeShapeType="1"/>
            </p:cNvSpPr>
            <p:nvPr/>
          </p:nvSpPr>
          <p:spPr bwMode="auto">
            <a:xfrm flipV="1">
              <a:off x="2066"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2" name="Line 58"/>
            <p:cNvSpPr>
              <a:spLocks noChangeShapeType="1"/>
            </p:cNvSpPr>
            <p:nvPr/>
          </p:nvSpPr>
          <p:spPr bwMode="auto">
            <a:xfrm flipV="1">
              <a:off x="2110"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3" name="Line 59"/>
            <p:cNvSpPr>
              <a:spLocks noChangeShapeType="1"/>
            </p:cNvSpPr>
            <p:nvPr/>
          </p:nvSpPr>
          <p:spPr bwMode="auto">
            <a:xfrm flipV="1">
              <a:off x="2154"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4" name="Line 60"/>
            <p:cNvSpPr>
              <a:spLocks noChangeShapeType="1"/>
            </p:cNvSpPr>
            <p:nvPr/>
          </p:nvSpPr>
          <p:spPr bwMode="auto">
            <a:xfrm flipV="1">
              <a:off x="2204"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5" name="Line 61"/>
            <p:cNvSpPr>
              <a:spLocks noChangeShapeType="1"/>
            </p:cNvSpPr>
            <p:nvPr/>
          </p:nvSpPr>
          <p:spPr bwMode="auto">
            <a:xfrm>
              <a:off x="2247" y="3238"/>
              <a:ext cx="1" cy="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6" name="Line 62"/>
            <p:cNvSpPr>
              <a:spLocks noChangeShapeType="1"/>
            </p:cNvSpPr>
            <p:nvPr/>
          </p:nvSpPr>
          <p:spPr bwMode="auto">
            <a:xfrm flipV="1">
              <a:off x="2292"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7" name="Line 63"/>
            <p:cNvSpPr>
              <a:spLocks noChangeShapeType="1"/>
            </p:cNvSpPr>
            <p:nvPr/>
          </p:nvSpPr>
          <p:spPr bwMode="auto">
            <a:xfrm flipV="1">
              <a:off x="2341"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8" name="Line 64"/>
            <p:cNvSpPr>
              <a:spLocks noChangeShapeType="1"/>
            </p:cNvSpPr>
            <p:nvPr/>
          </p:nvSpPr>
          <p:spPr bwMode="auto">
            <a:xfrm flipV="1">
              <a:off x="2385"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9" name="Line 65"/>
            <p:cNvSpPr>
              <a:spLocks noChangeShapeType="1"/>
            </p:cNvSpPr>
            <p:nvPr/>
          </p:nvSpPr>
          <p:spPr bwMode="auto">
            <a:xfrm flipV="1">
              <a:off x="2430"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0" name="Line 66"/>
            <p:cNvSpPr>
              <a:spLocks noChangeShapeType="1"/>
            </p:cNvSpPr>
            <p:nvPr/>
          </p:nvSpPr>
          <p:spPr bwMode="auto">
            <a:xfrm flipV="1">
              <a:off x="2473"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1" name="Line 67"/>
            <p:cNvSpPr>
              <a:spLocks noChangeShapeType="1"/>
            </p:cNvSpPr>
            <p:nvPr/>
          </p:nvSpPr>
          <p:spPr bwMode="auto">
            <a:xfrm flipV="1">
              <a:off x="2523"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2" name="Line 68"/>
            <p:cNvSpPr>
              <a:spLocks noChangeShapeType="1"/>
            </p:cNvSpPr>
            <p:nvPr/>
          </p:nvSpPr>
          <p:spPr bwMode="auto">
            <a:xfrm flipV="1">
              <a:off x="2567"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3" name="Line 69"/>
            <p:cNvSpPr>
              <a:spLocks noChangeShapeType="1"/>
            </p:cNvSpPr>
            <p:nvPr/>
          </p:nvSpPr>
          <p:spPr bwMode="auto">
            <a:xfrm flipV="1">
              <a:off x="2611"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4" name="Line 70"/>
            <p:cNvSpPr>
              <a:spLocks noChangeShapeType="1"/>
            </p:cNvSpPr>
            <p:nvPr/>
          </p:nvSpPr>
          <p:spPr bwMode="auto">
            <a:xfrm flipV="1">
              <a:off x="2661" y="3238"/>
              <a:ext cx="1" cy="1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5" name="Line 71"/>
            <p:cNvSpPr>
              <a:spLocks noChangeShapeType="1"/>
            </p:cNvSpPr>
            <p:nvPr/>
          </p:nvSpPr>
          <p:spPr bwMode="auto">
            <a:xfrm>
              <a:off x="2705" y="3238"/>
              <a:ext cx="1" cy="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86" name="Rectangle 72"/>
            <p:cNvSpPr>
              <a:spLocks noChangeArrowheads="1"/>
            </p:cNvSpPr>
            <p:nvPr/>
          </p:nvSpPr>
          <p:spPr bwMode="auto">
            <a:xfrm>
              <a:off x="1614" y="3434"/>
              <a:ext cx="18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HR</a:t>
              </a:r>
              <a:endParaRPr lang="en-US" sz="1800"/>
            </a:p>
          </p:txBody>
        </p:sp>
        <p:sp>
          <p:nvSpPr>
            <p:cNvPr id="90187" name="Rectangle 73"/>
            <p:cNvSpPr>
              <a:spLocks noChangeArrowheads="1"/>
            </p:cNvSpPr>
            <p:nvPr/>
          </p:nvSpPr>
          <p:spPr bwMode="auto">
            <a:xfrm>
              <a:off x="843" y="3288"/>
              <a:ext cx="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0</a:t>
              </a:r>
              <a:endParaRPr lang="en-US" sz="1800"/>
            </a:p>
          </p:txBody>
        </p:sp>
        <p:sp>
          <p:nvSpPr>
            <p:cNvPr id="90188" name="Rectangle 74"/>
            <p:cNvSpPr>
              <a:spLocks noChangeArrowheads="1"/>
            </p:cNvSpPr>
            <p:nvPr/>
          </p:nvSpPr>
          <p:spPr bwMode="auto">
            <a:xfrm>
              <a:off x="1300" y="3288"/>
              <a:ext cx="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1</a:t>
              </a:r>
              <a:endParaRPr lang="en-US" sz="1800"/>
            </a:p>
          </p:txBody>
        </p:sp>
        <p:sp>
          <p:nvSpPr>
            <p:cNvPr id="90189" name="Rectangle 75"/>
            <p:cNvSpPr>
              <a:spLocks noChangeArrowheads="1"/>
            </p:cNvSpPr>
            <p:nvPr/>
          </p:nvSpPr>
          <p:spPr bwMode="auto">
            <a:xfrm>
              <a:off x="1758" y="3288"/>
              <a:ext cx="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2</a:t>
              </a:r>
              <a:endParaRPr lang="en-US" sz="1800"/>
            </a:p>
          </p:txBody>
        </p:sp>
        <p:sp>
          <p:nvSpPr>
            <p:cNvPr id="90190" name="Rectangle 76"/>
            <p:cNvSpPr>
              <a:spLocks noChangeArrowheads="1"/>
            </p:cNvSpPr>
            <p:nvPr/>
          </p:nvSpPr>
          <p:spPr bwMode="auto">
            <a:xfrm>
              <a:off x="2215" y="3288"/>
              <a:ext cx="7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3</a:t>
              </a:r>
              <a:endParaRPr lang="en-US" sz="1800"/>
            </a:p>
          </p:txBody>
        </p:sp>
        <p:sp>
          <p:nvSpPr>
            <p:cNvPr id="90191" name="Rectangle 77"/>
            <p:cNvSpPr>
              <a:spLocks noChangeArrowheads="1"/>
            </p:cNvSpPr>
            <p:nvPr/>
          </p:nvSpPr>
          <p:spPr bwMode="auto">
            <a:xfrm>
              <a:off x="2677" y="3288"/>
              <a:ext cx="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rPr>
                <a:t>4</a:t>
              </a:r>
              <a:endParaRPr lang="en-US" sz="1800"/>
            </a:p>
          </p:txBody>
        </p:sp>
        <p:sp>
          <p:nvSpPr>
            <p:cNvPr id="90192" name="Freeform 78"/>
            <p:cNvSpPr>
              <a:spLocks/>
            </p:cNvSpPr>
            <p:nvPr/>
          </p:nvSpPr>
          <p:spPr bwMode="auto">
            <a:xfrm>
              <a:off x="1267" y="3044"/>
              <a:ext cx="33" cy="29"/>
            </a:xfrm>
            <a:custGeom>
              <a:avLst/>
              <a:gdLst>
                <a:gd name="T0" fmla="*/ 10 w 40"/>
                <a:gd name="T1" fmla="*/ 0 h 40"/>
                <a:gd name="T2" fmla="*/ 3 w 40"/>
                <a:gd name="T3" fmla="*/ 2 h 40"/>
                <a:gd name="T4" fmla="*/ 0 w 40"/>
                <a:gd name="T5" fmla="*/ 6 h 40"/>
                <a:gd name="T6" fmla="*/ 3 w 40"/>
                <a:gd name="T7" fmla="*/ 9 h 40"/>
                <a:gd name="T8" fmla="*/ 10 w 40"/>
                <a:gd name="T9" fmla="*/ 11 h 40"/>
                <a:gd name="T10" fmla="*/ 16 w 40"/>
                <a:gd name="T11" fmla="*/ 9 h 40"/>
                <a:gd name="T12" fmla="*/ 18 w 40"/>
                <a:gd name="T13" fmla="*/ 6 h 40"/>
                <a:gd name="T14" fmla="*/ 16 w 40"/>
                <a:gd name="T15" fmla="*/ 2 h 40"/>
                <a:gd name="T16" fmla="*/ 10 w 4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20" y="0"/>
                  </a:moveTo>
                  <a:lnTo>
                    <a:pt x="7" y="7"/>
                  </a:lnTo>
                  <a:lnTo>
                    <a:pt x="0" y="20"/>
                  </a:lnTo>
                  <a:lnTo>
                    <a:pt x="7" y="34"/>
                  </a:lnTo>
                  <a:lnTo>
                    <a:pt x="20" y="40"/>
                  </a:lnTo>
                  <a:lnTo>
                    <a:pt x="34" y="34"/>
                  </a:lnTo>
                  <a:lnTo>
                    <a:pt x="40" y="20"/>
                  </a:lnTo>
                  <a:lnTo>
                    <a:pt x="34" y="7"/>
                  </a:lnTo>
                  <a:lnTo>
                    <a:pt x="20" y="0"/>
                  </a:lnTo>
                  <a:close/>
                </a:path>
              </a:pathLst>
            </a:custGeom>
            <a:solidFill>
              <a:srgbClr val="FF8C00"/>
            </a:solidFill>
            <a:ln w="50800">
              <a:solidFill>
                <a:srgbClr val="FF0000"/>
              </a:solidFill>
              <a:prstDash val="solid"/>
              <a:round/>
              <a:headEnd/>
              <a:tailEnd/>
            </a:ln>
          </p:spPr>
          <p:txBody>
            <a:bodyPr/>
            <a:lstStyle/>
            <a:p>
              <a:endParaRPr lang="en-US"/>
            </a:p>
          </p:txBody>
        </p:sp>
        <p:sp>
          <p:nvSpPr>
            <p:cNvPr id="90193" name="Freeform 79"/>
            <p:cNvSpPr>
              <a:spLocks/>
            </p:cNvSpPr>
            <p:nvPr/>
          </p:nvSpPr>
          <p:spPr bwMode="auto">
            <a:xfrm>
              <a:off x="1267" y="3044"/>
              <a:ext cx="33" cy="29"/>
            </a:xfrm>
            <a:custGeom>
              <a:avLst/>
              <a:gdLst>
                <a:gd name="T0" fmla="*/ 10 w 40"/>
                <a:gd name="T1" fmla="*/ 0 h 40"/>
                <a:gd name="T2" fmla="*/ 3 w 40"/>
                <a:gd name="T3" fmla="*/ 2 h 40"/>
                <a:gd name="T4" fmla="*/ 0 w 40"/>
                <a:gd name="T5" fmla="*/ 6 h 40"/>
                <a:gd name="T6" fmla="*/ 3 w 40"/>
                <a:gd name="T7" fmla="*/ 9 h 40"/>
                <a:gd name="T8" fmla="*/ 10 w 40"/>
                <a:gd name="T9" fmla="*/ 11 h 40"/>
                <a:gd name="T10" fmla="*/ 16 w 40"/>
                <a:gd name="T11" fmla="*/ 9 h 40"/>
                <a:gd name="T12" fmla="*/ 18 w 40"/>
                <a:gd name="T13" fmla="*/ 6 h 40"/>
                <a:gd name="T14" fmla="*/ 16 w 40"/>
                <a:gd name="T15" fmla="*/ 2 h 40"/>
                <a:gd name="T16" fmla="*/ 10 w 40"/>
                <a:gd name="T17" fmla="*/ 0 h 40"/>
                <a:gd name="T18" fmla="*/ 10 w 40"/>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20" y="0"/>
                  </a:moveTo>
                  <a:lnTo>
                    <a:pt x="7" y="7"/>
                  </a:lnTo>
                  <a:lnTo>
                    <a:pt x="0" y="20"/>
                  </a:lnTo>
                  <a:lnTo>
                    <a:pt x="7" y="34"/>
                  </a:lnTo>
                  <a:lnTo>
                    <a:pt x="20" y="40"/>
                  </a:lnTo>
                  <a:lnTo>
                    <a:pt x="34" y="34"/>
                  </a:lnTo>
                  <a:lnTo>
                    <a:pt x="40" y="20"/>
                  </a:lnTo>
                  <a:lnTo>
                    <a:pt x="34" y="7"/>
                  </a:lnTo>
                  <a:lnTo>
                    <a:pt x="20" y="0"/>
                  </a:lnTo>
                  <a:lnTo>
                    <a:pt x="20" y="7"/>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94" name="Freeform 80"/>
            <p:cNvSpPr>
              <a:spLocks/>
            </p:cNvSpPr>
            <p:nvPr/>
          </p:nvSpPr>
          <p:spPr bwMode="auto">
            <a:xfrm>
              <a:off x="1080" y="2899"/>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6 w 40"/>
                <a:gd name="T11" fmla="*/ 11 h 40"/>
                <a:gd name="T12" fmla="*/ 18 w 40"/>
                <a:gd name="T13" fmla="*/ 6 h 40"/>
                <a:gd name="T14" fmla="*/ 16 w 40"/>
                <a:gd name="T15" fmla="*/ 2 h 40"/>
                <a:gd name="T16" fmla="*/ 10 w 4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20" y="0"/>
                  </a:moveTo>
                  <a:lnTo>
                    <a:pt x="7" y="6"/>
                  </a:lnTo>
                  <a:lnTo>
                    <a:pt x="0" y="20"/>
                  </a:lnTo>
                  <a:lnTo>
                    <a:pt x="7" y="33"/>
                  </a:lnTo>
                  <a:lnTo>
                    <a:pt x="20" y="40"/>
                  </a:lnTo>
                  <a:lnTo>
                    <a:pt x="34" y="33"/>
                  </a:lnTo>
                  <a:lnTo>
                    <a:pt x="40" y="20"/>
                  </a:lnTo>
                  <a:lnTo>
                    <a:pt x="34" y="6"/>
                  </a:lnTo>
                  <a:lnTo>
                    <a:pt x="20" y="0"/>
                  </a:lnTo>
                  <a:close/>
                </a:path>
              </a:pathLst>
            </a:custGeom>
            <a:solidFill>
              <a:srgbClr val="ADD8E6"/>
            </a:solidFill>
            <a:ln w="9525">
              <a:solidFill>
                <a:srgbClr val="ADD8E6"/>
              </a:solidFill>
              <a:prstDash val="solid"/>
              <a:round/>
              <a:headEnd/>
              <a:tailEnd/>
            </a:ln>
          </p:spPr>
          <p:txBody>
            <a:bodyPr/>
            <a:lstStyle/>
            <a:p>
              <a:endParaRPr lang="en-US"/>
            </a:p>
          </p:txBody>
        </p:sp>
        <p:sp>
          <p:nvSpPr>
            <p:cNvPr id="90195" name="Freeform 81"/>
            <p:cNvSpPr>
              <a:spLocks/>
            </p:cNvSpPr>
            <p:nvPr/>
          </p:nvSpPr>
          <p:spPr bwMode="auto">
            <a:xfrm>
              <a:off x="1080" y="2899"/>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6 w 40"/>
                <a:gd name="T11" fmla="*/ 11 h 40"/>
                <a:gd name="T12" fmla="*/ 18 w 40"/>
                <a:gd name="T13" fmla="*/ 6 h 40"/>
                <a:gd name="T14" fmla="*/ 16 w 40"/>
                <a:gd name="T15" fmla="*/ 2 h 40"/>
                <a:gd name="T16" fmla="*/ 10 w 40"/>
                <a:gd name="T17" fmla="*/ 0 h 40"/>
                <a:gd name="T18" fmla="*/ 10 w 40"/>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20" y="0"/>
                  </a:moveTo>
                  <a:lnTo>
                    <a:pt x="7" y="6"/>
                  </a:lnTo>
                  <a:lnTo>
                    <a:pt x="0" y="20"/>
                  </a:lnTo>
                  <a:lnTo>
                    <a:pt x="7" y="33"/>
                  </a:lnTo>
                  <a:lnTo>
                    <a:pt x="20" y="40"/>
                  </a:lnTo>
                  <a:lnTo>
                    <a:pt x="34" y="33"/>
                  </a:lnTo>
                  <a:lnTo>
                    <a:pt x="40" y="20"/>
                  </a:lnTo>
                  <a:lnTo>
                    <a:pt x="34" y="6"/>
                  </a:lnTo>
                  <a:lnTo>
                    <a:pt x="20" y="0"/>
                  </a:lnTo>
                  <a:lnTo>
                    <a:pt x="20" y="6"/>
                  </a:lnTo>
                </a:path>
              </a:pathLst>
            </a:custGeom>
            <a:noFill/>
            <a:ln w="50800">
              <a:solidFill>
                <a:srgbClr val="ADD8E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96" name="Freeform 82"/>
            <p:cNvSpPr>
              <a:spLocks/>
            </p:cNvSpPr>
            <p:nvPr/>
          </p:nvSpPr>
          <p:spPr bwMode="auto">
            <a:xfrm>
              <a:off x="1438" y="2470"/>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5 w 40"/>
                <a:gd name="T11" fmla="*/ 11 h 40"/>
                <a:gd name="T12" fmla="*/ 18 w 40"/>
                <a:gd name="T13" fmla="*/ 6 h 40"/>
                <a:gd name="T14" fmla="*/ 15 w 40"/>
                <a:gd name="T15" fmla="*/ 2 h 40"/>
                <a:gd name="T16" fmla="*/ 10 w 4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20" y="0"/>
                  </a:moveTo>
                  <a:lnTo>
                    <a:pt x="7" y="7"/>
                  </a:lnTo>
                  <a:lnTo>
                    <a:pt x="0" y="20"/>
                  </a:lnTo>
                  <a:lnTo>
                    <a:pt x="7" y="34"/>
                  </a:lnTo>
                  <a:lnTo>
                    <a:pt x="20" y="40"/>
                  </a:lnTo>
                  <a:lnTo>
                    <a:pt x="33" y="34"/>
                  </a:lnTo>
                  <a:lnTo>
                    <a:pt x="40" y="20"/>
                  </a:lnTo>
                  <a:lnTo>
                    <a:pt x="33" y="7"/>
                  </a:lnTo>
                  <a:lnTo>
                    <a:pt x="20" y="0"/>
                  </a:lnTo>
                  <a:close/>
                </a:path>
              </a:pathLst>
            </a:custGeom>
            <a:solidFill>
              <a:srgbClr val="FF8C00"/>
            </a:solidFill>
            <a:ln w="9525">
              <a:solidFill>
                <a:srgbClr val="FF8C00"/>
              </a:solidFill>
              <a:prstDash val="solid"/>
              <a:round/>
              <a:headEnd/>
              <a:tailEnd/>
            </a:ln>
          </p:spPr>
          <p:txBody>
            <a:bodyPr/>
            <a:lstStyle/>
            <a:p>
              <a:endParaRPr lang="en-US"/>
            </a:p>
          </p:txBody>
        </p:sp>
        <p:sp>
          <p:nvSpPr>
            <p:cNvPr id="90197" name="Freeform 83"/>
            <p:cNvSpPr>
              <a:spLocks/>
            </p:cNvSpPr>
            <p:nvPr/>
          </p:nvSpPr>
          <p:spPr bwMode="auto">
            <a:xfrm>
              <a:off x="1438" y="2470"/>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5 w 40"/>
                <a:gd name="T11" fmla="*/ 11 h 40"/>
                <a:gd name="T12" fmla="*/ 18 w 40"/>
                <a:gd name="T13" fmla="*/ 6 h 40"/>
                <a:gd name="T14" fmla="*/ 15 w 40"/>
                <a:gd name="T15" fmla="*/ 2 h 40"/>
                <a:gd name="T16" fmla="*/ 10 w 40"/>
                <a:gd name="T17" fmla="*/ 0 h 40"/>
                <a:gd name="T18" fmla="*/ 10 w 40"/>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20" y="0"/>
                  </a:moveTo>
                  <a:lnTo>
                    <a:pt x="7" y="7"/>
                  </a:lnTo>
                  <a:lnTo>
                    <a:pt x="0" y="20"/>
                  </a:lnTo>
                  <a:lnTo>
                    <a:pt x="7" y="34"/>
                  </a:lnTo>
                  <a:lnTo>
                    <a:pt x="20" y="40"/>
                  </a:lnTo>
                  <a:lnTo>
                    <a:pt x="33" y="34"/>
                  </a:lnTo>
                  <a:lnTo>
                    <a:pt x="40" y="20"/>
                  </a:lnTo>
                  <a:lnTo>
                    <a:pt x="33" y="7"/>
                  </a:lnTo>
                  <a:lnTo>
                    <a:pt x="20" y="0"/>
                  </a:lnTo>
                  <a:lnTo>
                    <a:pt x="20" y="7"/>
                  </a:lnTo>
                </a:path>
              </a:pathLst>
            </a:custGeom>
            <a:noFill/>
            <a:ln w="508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98" name="Freeform 84"/>
            <p:cNvSpPr>
              <a:spLocks/>
            </p:cNvSpPr>
            <p:nvPr/>
          </p:nvSpPr>
          <p:spPr bwMode="auto">
            <a:xfrm>
              <a:off x="1124" y="2326"/>
              <a:ext cx="33" cy="30"/>
            </a:xfrm>
            <a:custGeom>
              <a:avLst/>
              <a:gdLst>
                <a:gd name="T0" fmla="*/ 10 w 40"/>
                <a:gd name="T1" fmla="*/ 0 h 40"/>
                <a:gd name="T2" fmla="*/ 2 w 40"/>
                <a:gd name="T3" fmla="*/ 2 h 40"/>
                <a:gd name="T4" fmla="*/ 0 w 40"/>
                <a:gd name="T5" fmla="*/ 6 h 40"/>
                <a:gd name="T6" fmla="*/ 2 w 40"/>
                <a:gd name="T7" fmla="*/ 11 h 40"/>
                <a:gd name="T8" fmla="*/ 10 w 40"/>
                <a:gd name="T9" fmla="*/ 12 h 40"/>
                <a:gd name="T10" fmla="*/ 15 w 40"/>
                <a:gd name="T11" fmla="*/ 11 h 40"/>
                <a:gd name="T12" fmla="*/ 18 w 40"/>
                <a:gd name="T13" fmla="*/ 6 h 40"/>
                <a:gd name="T14" fmla="*/ 15 w 40"/>
                <a:gd name="T15" fmla="*/ 2 h 40"/>
                <a:gd name="T16" fmla="*/ 10 w 4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20" y="0"/>
                  </a:moveTo>
                  <a:lnTo>
                    <a:pt x="6" y="6"/>
                  </a:lnTo>
                  <a:lnTo>
                    <a:pt x="0" y="20"/>
                  </a:lnTo>
                  <a:lnTo>
                    <a:pt x="6" y="33"/>
                  </a:lnTo>
                  <a:lnTo>
                    <a:pt x="20" y="40"/>
                  </a:lnTo>
                  <a:lnTo>
                    <a:pt x="33" y="33"/>
                  </a:lnTo>
                  <a:lnTo>
                    <a:pt x="40" y="20"/>
                  </a:lnTo>
                  <a:lnTo>
                    <a:pt x="33" y="6"/>
                  </a:lnTo>
                  <a:lnTo>
                    <a:pt x="20" y="0"/>
                  </a:lnTo>
                  <a:close/>
                </a:path>
              </a:pathLst>
            </a:custGeom>
            <a:solidFill>
              <a:srgbClr val="ADD8E6"/>
            </a:solidFill>
            <a:ln w="50800">
              <a:solidFill>
                <a:srgbClr val="ADD8E6"/>
              </a:solidFill>
              <a:prstDash val="solid"/>
              <a:round/>
              <a:headEnd/>
              <a:tailEnd/>
            </a:ln>
          </p:spPr>
          <p:txBody>
            <a:bodyPr/>
            <a:lstStyle/>
            <a:p>
              <a:endParaRPr lang="en-US"/>
            </a:p>
          </p:txBody>
        </p:sp>
        <p:sp>
          <p:nvSpPr>
            <p:cNvPr id="90199" name="Freeform 85"/>
            <p:cNvSpPr>
              <a:spLocks/>
            </p:cNvSpPr>
            <p:nvPr/>
          </p:nvSpPr>
          <p:spPr bwMode="auto">
            <a:xfrm>
              <a:off x="1124" y="2326"/>
              <a:ext cx="33" cy="30"/>
            </a:xfrm>
            <a:custGeom>
              <a:avLst/>
              <a:gdLst>
                <a:gd name="T0" fmla="*/ 10 w 40"/>
                <a:gd name="T1" fmla="*/ 0 h 40"/>
                <a:gd name="T2" fmla="*/ 2 w 40"/>
                <a:gd name="T3" fmla="*/ 2 h 40"/>
                <a:gd name="T4" fmla="*/ 0 w 40"/>
                <a:gd name="T5" fmla="*/ 6 h 40"/>
                <a:gd name="T6" fmla="*/ 2 w 40"/>
                <a:gd name="T7" fmla="*/ 11 h 40"/>
                <a:gd name="T8" fmla="*/ 10 w 40"/>
                <a:gd name="T9" fmla="*/ 12 h 40"/>
                <a:gd name="T10" fmla="*/ 15 w 40"/>
                <a:gd name="T11" fmla="*/ 11 h 40"/>
                <a:gd name="T12" fmla="*/ 18 w 40"/>
                <a:gd name="T13" fmla="*/ 6 h 40"/>
                <a:gd name="T14" fmla="*/ 15 w 40"/>
                <a:gd name="T15" fmla="*/ 2 h 40"/>
                <a:gd name="T16" fmla="*/ 10 w 40"/>
                <a:gd name="T17" fmla="*/ 0 h 40"/>
                <a:gd name="T18" fmla="*/ 10 w 40"/>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20" y="0"/>
                  </a:moveTo>
                  <a:lnTo>
                    <a:pt x="6" y="6"/>
                  </a:lnTo>
                  <a:lnTo>
                    <a:pt x="0" y="20"/>
                  </a:lnTo>
                  <a:lnTo>
                    <a:pt x="6" y="33"/>
                  </a:lnTo>
                  <a:lnTo>
                    <a:pt x="20" y="40"/>
                  </a:lnTo>
                  <a:lnTo>
                    <a:pt x="33" y="33"/>
                  </a:lnTo>
                  <a:lnTo>
                    <a:pt x="40" y="20"/>
                  </a:lnTo>
                  <a:lnTo>
                    <a:pt x="33" y="6"/>
                  </a:lnTo>
                  <a:lnTo>
                    <a:pt x="20" y="0"/>
                  </a:lnTo>
                  <a:lnTo>
                    <a:pt x="20" y="6"/>
                  </a:lnTo>
                </a:path>
              </a:pathLst>
            </a:custGeom>
            <a:noFill/>
            <a:ln w="9525">
              <a:solidFill>
                <a:srgbClr val="ADD8E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0" name="Freeform 86"/>
            <p:cNvSpPr>
              <a:spLocks/>
            </p:cNvSpPr>
            <p:nvPr/>
          </p:nvSpPr>
          <p:spPr bwMode="auto">
            <a:xfrm>
              <a:off x="1261" y="1897"/>
              <a:ext cx="34" cy="30"/>
            </a:xfrm>
            <a:custGeom>
              <a:avLst/>
              <a:gdLst>
                <a:gd name="T0" fmla="*/ 10 w 41"/>
                <a:gd name="T1" fmla="*/ 0 h 40"/>
                <a:gd name="T2" fmla="*/ 3 w 41"/>
                <a:gd name="T3" fmla="*/ 2 h 40"/>
                <a:gd name="T4" fmla="*/ 0 w 41"/>
                <a:gd name="T5" fmla="*/ 6 h 40"/>
                <a:gd name="T6" fmla="*/ 3 w 41"/>
                <a:gd name="T7" fmla="*/ 11 h 40"/>
                <a:gd name="T8" fmla="*/ 10 w 41"/>
                <a:gd name="T9" fmla="*/ 12 h 40"/>
                <a:gd name="T10" fmla="*/ 16 w 41"/>
                <a:gd name="T11" fmla="*/ 11 h 40"/>
                <a:gd name="T12" fmla="*/ 19 w 41"/>
                <a:gd name="T13" fmla="*/ 6 h 40"/>
                <a:gd name="T14" fmla="*/ 16 w 41"/>
                <a:gd name="T15" fmla="*/ 2 h 40"/>
                <a:gd name="T16" fmla="*/ 10 w 41"/>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0"/>
                <a:gd name="T29" fmla="*/ 41 w 4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0">
                  <a:moveTo>
                    <a:pt x="20" y="0"/>
                  </a:moveTo>
                  <a:lnTo>
                    <a:pt x="7" y="7"/>
                  </a:lnTo>
                  <a:lnTo>
                    <a:pt x="0" y="20"/>
                  </a:lnTo>
                  <a:lnTo>
                    <a:pt x="7" y="34"/>
                  </a:lnTo>
                  <a:lnTo>
                    <a:pt x="20" y="40"/>
                  </a:lnTo>
                  <a:lnTo>
                    <a:pt x="34" y="34"/>
                  </a:lnTo>
                  <a:lnTo>
                    <a:pt x="41" y="20"/>
                  </a:lnTo>
                  <a:lnTo>
                    <a:pt x="34" y="7"/>
                  </a:lnTo>
                  <a:lnTo>
                    <a:pt x="20" y="0"/>
                  </a:lnTo>
                  <a:close/>
                </a:path>
              </a:pathLst>
            </a:custGeom>
            <a:solidFill>
              <a:srgbClr val="FF8C00"/>
            </a:solidFill>
            <a:ln w="50800">
              <a:solidFill>
                <a:srgbClr val="FF0000"/>
              </a:solidFill>
              <a:prstDash val="solid"/>
              <a:round/>
              <a:headEnd/>
              <a:tailEnd/>
            </a:ln>
          </p:spPr>
          <p:txBody>
            <a:bodyPr/>
            <a:lstStyle/>
            <a:p>
              <a:endParaRPr lang="en-US"/>
            </a:p>
          </p:txBody>
        </p:sp>
        <p:sp>
          <p:nvSpPr>
            <p:cNvPr id="90201" name="Freeform 87"/>
            <p:cNvSpPr>
              <a:spLocks/>
            </p:cNvSpPr>
            <p:nvPr/>
          </p:nvSpPr>
          <p:spPr bwMode="auto">
            <a:xfrm>
              <a:off x="1261" y="1897"/>
              <a:ext cx="34" cy="30"/>
            </a:xfrm>
            <a:custGeom>
              <a:avLst/>
              <a:gdLst>
                <a:gd name="T0" fmla="*/ 10 w 41"/>
                <a:gd name="T1" fmla="*/ 0 h 40"/>
                <a:gd name="T2" fmla="*/ 3 w 41"/>
                <a:gd name="T3" fmla="*/ 2 h 40"/>
                <a:gd name="T4" fmla="*/ 0 w 41"/>
                <a:gd name="T5" fmla="*/ 6 h 40"/>
                <a:gd name="T6" fmla="*/ 3 w 41"/>
                <a:gd name="T7" fmla="*/ 11 h 40"/>
                <a:gd name="T8" fmla="*/ 10 w 41"/>
                <a:gd name="T9" fmla="*/ 12 h 40"/>
                <a:gd name="T10" fmla="*/ 16 w 41"/>
                <a:gd name="T11" fmla="*/ 11 h 40"/>
                <a:gd name="T12" fmla="*/ 19 w 41"/>
                <a:gd name="T13" fmla="*/ 6 h 40"/>
                <a:gd name="T14" fmla="*/ 16 w 41"/>
                <a:gd name="T15" fmla="*/ 2 h 40"/>
                <a:gd name="T16" fmla="*/ 10 w 41"/>
                <a:gd name="T17" fmla="*/ 0 h 40"/>
                <a:gd name="T18" fmla="*/ 10 w 41"/>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0"/>
                <a:gd name="T32" fmla="*/ 41 w 4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0">
                  <a:moveTo>
                    <a:pt x="20" y="0"/>
                  </a:moveTo>
                  <a:lnTo>
                    <a:pt x="7" y="7"/>
                  </a:lnTo>
                  <a:lnTo>
                    <a:pt x="0" y="20"/>
                  </a:lnTo>
                  <a:lnTo>
                    <a:pt x="7" y="34"/>
                  </a:lnTo>
                  <a:lnTo>
                    <a:pt x="20" y="40"/>
                  </a:lnTo>
                  <a:lnTo>
                    <a:pt x="34" y="34"/>
                  </a:lnTo>
                  <a:lnTo>
                    <a:pt x="41" y="20"/>
                  </a:lnTo>
                  <a:lnTo>
                    <a:pt x="34" y="7"/>
                  </a:lnTo>
                  <a:lnTo>
                    <a:pt x="20" y="0"/>
                  </a:lnTo>
                  <a:lnTo>
                    <a:pt x="20" y="7"/>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2" name="Freeform 88"/>
            <p:cNvSpPr>
              <a:spLocks/>
            </p:cNvSpPr>
            <p:nvPr/>
          </p:nvSpPr>
          <p:spPr bwMode="auto">
            <a:xfrm>
              <a:off x="1685" y="1753"/>
              <a:ext cx="34" cy="29"/>
            </a:xfrm>
            <a:custGeom>
              <a:avLst/>
              <a:gdLst>
                <a:gd name="T0" fmla="*/ 10 w 41"/>
                <a:gd name="T1" fmla="*/ 0 h 40"/>
                <a:gd name="T2" fmla="*/ 3 w 41"/>
                <a:gd name="T3" fmla="*/ 2 h 40"/>
                <a:gd name="T4" fmla="*/ 0 w 41"/>
                <a:gd name="T5" fmla="*/ 6 h 40"/>
                <a:gd name="T6" fmla="*/ 3 w 41"/>
                <a:gd name="T7" fmla="*/ 9 h 40"/>
                <a:gd name="T8" fmla="*/ 10 w 41"/>
                <a:gd name="T9" fmla="*/ 11 h 40"/>
                <a:gd name="T10" fmla="*/ 16 w 41"/>
                <a:gd name="T11" fmla="*/ 9 h 40"/>
                <a:gd name="T12" fmla="*/ 19 w 41"/>
                <a:gd name="T13" fmla="*/ 6 h 40"/>
                <a:gd name="T14" fmla="*/ 16 w 41"/>
                <a:gd name="T15" fmla="*/ 2 h 40"/>
                <a:gd name="T16" fmla="*/ 10 w 41"/>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0"/>
                <a:gd name="T29" fmla="*/ 41 w 4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0">
                  <a:moveTo>
                    <a:pt x="21" y="0"/>
                  </a:moveTo>
                  <a:lnTo>
                    <a:pt x="7" y="7"/>
                  </a:lnTo>
                  <a:lnTo>
                    <a:pt x="0" y="20"/>
                  </a:lnTo>
                  <a:lnTo>
                    <a:pt x="7" y="33"/>
                  </a:lnTo>
                  <a:lnTo>
                    <a:pt x="21" y="40"/>
                  </a:lnTo>
                  <a:lnTo>
                    <a:pt x="34" y="33"/>
                  </a:lnTo>
                  <a:lnTo>
                    <a:pt x="41" y="20"/>
                  </a:lnTo>
                  <a:lnTo>
                    <a:pt x="34" y="7"/>
                  </a:lnTo>
                  <a:lnTo>
                    <a:pt x="21" y="0"/>
                  </a:lnTo>
                  <a:close/>
                </a:path>
              </a:pathLst>
            </a:custGeom>
            <a:solidFill>
              <a:srgbClr val="ADD8E6"/>
            </a:solidFill>
            <a:ln w="9525">
              <a:solidFill>
                <a:srgbClr val="ADD8E6"/>
              </a:solidFill>
              <a:prstDash val="solid"/>
              <a:round/>
              <a:headEnd/>
              <a:tailEnd/>
            </a:ln>
          </p:spPr>
          <p:txBody>
            <a:bodyPr/>
            <a:lstStyle/>
            <a:p>
              <a:endParaRPr lang="en-US"/>
            </a:p>
          </p:txBody>
        </p:sp>
        <p:sp>
          <p:nvSpPr>
            <p:cNvPr id="90203" name="Freeform 89"/>
            <p:cNvSpPr>
              <a:spLocks/>
            </p:cNvSpPr>
            <p:nvPr/>
          </p:nvSpPr>
          <p:spPr bwMode="auto">
            <a:xfrm>
              <a:off x="1685" y="1753"/>
              <a:ext cx="34" cy="29"/>
            </a:xfrm>
            <a:custGeom>
              <a:avLst/>
              <a:gdLst>
                <a:gd name="T0" fmla="*/ 10 w 41"/>
                <a:gd name="T1" fmla="*/ 0 h 40"/>
                <a:gd name="T2" fmla="*/ 3 w 41"/>
                <a:gd name="T3" fmla="*/ 2 h 40"/>
                <a:gd name="T4" fmla="*/ 0 w 41"/>
                <a:gd name="T5" fmla="*/ 6 h 40"/>
                <a:gd name="T6" fmla="*/ 3 w 41"/>
                <a:gd name="T7" fmla="*/ 9 h 40"/>
                <a:gd name="T8" fmla="*/ 10 w 41"/>
                <a:gd name="T9" fmla="*/ 11 h 40"/>
                <a:gd name="T10" fmla="*/ 16 w 41"/>
                <a:gd name="T11" fmla="*/ 9 h 40"/>
                <a:gd name="T12" fmla="*/ 19 w 41"/>
                <a:gd name="T13" fmla="*/ 6 h 40"/>
                <a:gd name="T14" fmla="*/ 16 w 41"/>
                <a:gd name="T15" fmla="*/ 2 h 40"/>
                <a:gd name="T16" fmla="*/ 10 w 41"/>
                <a:gd name="T17" fmla="*/ 0 h 40"/>
                <a:gd name="T18" fmla="*/ 10 w 41"/>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0"/>
                <a:gd name="T32" fmla="*/ 41 w 4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0">
                  <a:moveTo>
                    <a:pt x="21" y="0"/>
                  </a:moveTo>
                  <a:lnTo>
                    <a:pt x="7" y="7"/>
                  </a:lnTo>
                  <a:lnTo>
                    <a:pt x="0" y="20"/>
                  </a:lnTo>
                  <a:lnTo>
                    <a:pt x="7" y="33"/>
                  </a:lnTo>
                  <a:lnTo>
                    <a:pt x="21" y="40"/>
                  </a:lnTo>
                  <a:lnTo>
                    <a:pt x="34" y="33"/>
                  </a:lnTo>
                  <a:lnTo>
                    <a:pt x="41" y="20"/>
                  </a:lnTo>
                  <a:lnTo>
                    <a:pt x="34" y="7"/>
                  </a:lnTo>
                  <a:lnTo>
                    <a:pt x="21" y="0"/>
                  </a:lnTo>
                  <a:lnTo>
                    <a:pt x="21" y="7"/>
                  </a:lnTo>
                </a:path>
              </a:pathLst>
            </a:custGeom>
            <a:noFill/>
            <a:ln w="50800">
              <a:solidFill>
                <a:srgbClr val="ADD8E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4" name="Freeform 90"/>
            <p:cNvSpPr>
              <a:spLocks/>
            </p:cNvSpPr>
            <p:nvPr/>
          </p:nvSpPr>
          <p:spPr bwMode="auto">
            <a:xfrm>
              <a:off x="1371" y="1319"/>
              <a:ext cx="34" cy="30"/>
            </a:xfrm>
            <a:custGeom>
              <a:avLst/>
              <a:gdLst>
                <a:gd name="T0" fmla="*/ 10 w 41"/>
                <a:gd name="T1" fmla="*/ 0 h 40"/>
                <a:gd name="T2" fmla="*/ 3 w 41"/>
                <a:gd name="T3" fmla="*/ 2 h 40"/>
                <a:gd name="T4" fmla="*/ 0 w 41"/>
                <a:gd name="T5" fmla="*/ 6 h 40"/>
                <a:gd name="T6" fmla="*/ 3 w 41"/>
                <a:gd name="T7" fmla="*/ 11 h 40"/>
                <a:gd name="T8" fmla="*/ 10 w 41"/>
                <a:gd name="T9" fmla="*/ 12 h 40"/>
                <a:gd name="T10" fmla="*/ 16 w 41"/>
                <a:gd name="T11" fmla="*/ 11 h 40"/>
                <a:gd name="T12" fmla="*/ 19 w 41"/>
                <a:gd name="T13" fmla="*/ 6 h 40"/>
                <a:gd name="T14" fmla="*/ 16 w 41"/>
                <a:gd name="T15" fmla="*/ 2 h 40"/>
                <a:gd name="T16" fmla="*/ 10 w 41"/>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0"/>
                <a:gd name="T29" fmla="*/ 41 w 4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0">
                  <a:moveTo>
                    <a:pt x="20" y="0"/>
                  </a:moveTo>
                  <a:lnTo>
                    <a:pt x="7" y="6"/>
                  </a:lnTo>
                  <a:lnTo>
                    <a:pt x="0" y="20"/>
                  </a:lnTo>
                  <a:lnTo>
                    <a:pt x="7" y="33"/>
                  </a:lnTo>
                  <a:lnTo>
                    <a:pt x="20" y="40"/>
                  </a:lnTo>
                  <a:lnTo>
                    <a:pt x="34" y="33"/>
                  </a:lnTo>
                  <a:lnTo>
                    <a:pt x="41" y="20"/>
                  </a:lnTo>
                  <a:lnTo>
                    <a:pt x="34" y="6"/>
                  </a:lnTo>
                  <a:lnTo>
                    <a:pt x="20" y="0"/>
                  </a:lnTo>
                  <a:close/>
                </a:path>
              </a:pathLst>
            </a:custGeom>
            <a:solidFill>
              <a:srgbClr val="FF8C00"/>
            </a:solidFill>
            <a:ln w="9525">
              <a:solidFill>
                <a:srgbClr val="FF8C00"/>
              </a:solidFill>
              <a:prstDash val="solid"/>
              <a:round/>
              <a:headEnd/>
              <a:tailEnd/>
            </a:ln>
          </p:spPr>
          <p:txBody>
            <a:bodyPr/>
            <a:lstStyle/>
            <a:p>
              <a:endParaRPr lang="en-US"/>
            </a:p>
          </p:txBody>
        </p:sp>
        <p:sp>
          <p:nvSpPr>
            <p:cNvPr id="90205" name="Freeform 91"/>
            <p:cNvSpPr>
              <a:spLocks/>
            </p:cNvSpPr>
            <p:nvPr/>
          </p:nvSpPr>
          <p:spPr bwMode="auto">
            <a:xfrm>
              <a:off x="1371" y="1319"/>
              <a:ext cx="34" cy="30"/>
            </a:xfrm>
            <a:custGeom>
              <a:avLst/>
              <a:gdLst>
                <a:gd name="T0" fmla="*/ 10 w 41"/>
                <a:gd name="T1" fmla="*/ 0 h 40"/>
                <a:gd name="T2" fmla="*/ 3 w 41"/>
                <a:gd name="T3" fmla="*/ 2 h 40"/>
                <a:gd name="T4" fmla="*/ 0 w 41"/>
                <a:gd name="T5" fmla="*/ 6 h 40"/>
                <a:gd name="T6" fmla="*/ 3 w 41"/>
                <a:gd name="T7" fmla="*/ 11 h 40"/>
                <a:gd name="T8" fmla="*/ 10 w 41"/>
                <a:gd name="T9" fmla="*/ 12 h 40"/>
                <a:gd name="T10" fmla="*/ 16 w 41"/>
                <a:gd name="T11" fmla="*/ 11 h 40"/>
                <a:gd name="T12" fmla="*/ 19 w 41"/>
                <a:gd name="T13" fmla="*/ 6 h 40"/>
                <a:gd name="T14" fmla="*/ 16 w 41"/>
                <a:gd name="T15" fmla="*/ 2 h 40"/>
                <a:gd name="T16" fmla="*/ 10 w 41"/>
                <a:gd name="T17" fmla="*/ 0 h 40"/>
                <a:gd name="T18" fmla="*/ 10 w 41"/>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0"/>
                <a:gd name="T32" fmla="*/ 41 w 4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0">
                  <a:moveTo>
                    <a:pt x="20" y="0"/>
                  </a:moveTo>
                  <a:lnTo>
                    <a:pt x="7" y="6"/>
                  </a:lnTo>
                  <a:lnTo>
                    <a:pt x="0" y="20"/>
                  </a:lnTo>
                  <a:lnTo>
                    <a:pt x="7" y="33"/>
                  </a:lnTo>
                  <a:lnTo>
                    <a:pt x="20" y="40"/>
                  </a:lnTo>
                  <a:lnTo>
                    <a:pt x="34" y="33"/>
                  </a:lnTo>
                  <a:lnTo>
                    <a:pt x="41" y="20"/>
                  </a:lnTo>
                  <a:lnTo>
                    <a:pt x="34" y="6"/>
                  </a:lnTo>
                  <a:lnTo>
                    <a:pt x="20" y="0"/>
                  </a:lnTo>
                  <a:lnTo>
                    <a:pt x="20" y="6"/>
                  </a:lnTo>
                </a:path>
              </a:pathLst>
            </a:custGeom>
            <a:noFill/>
            <a:ln w="508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6" name="Freeform 92"/>
            <p:cNvSpPr>
              <a:spLocks/>
            </p:cNvSpPr>
            <p:nvPr/>
          </p:nvSpPr>
          <p:spPr bwMode="auto">
            <a:xfrm>
              <a:off x="1096" y="1179"/>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6 w 40"/>
                <a:gd name="T11" fmla="*/ 11 h 40"/>
                <a:gd name="T12" fmla="*/ 18 w 40"/>
                <a:gd name="T13" fmla="*/ 6 h 40"/>
                <a:gd name="T14" fmla="*/ 16 w 40"/>
                <a:gd name="T15" fmla="*/ 2 h 40"/>
                <a:gd name="T16" fmla="*/ 10 w 4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20" y="0"/>
                  </a:moveTo>
                  <a:lnTo>
                    <a:pt x="7" y="7"/>
                  </a:lnTo>
                  <a:lnTo>
                    <a:pt x="0" y="20"/>
                  </a:lnTo>
                  <a:lnTo>
                    <a:pt x="7" y="33"/>
                  </a:lnTo>
                  <a:lnTo>
                    <a:pt x="20" y="40"/>
                  </a:lnTo>
                  <a:lnTo>
                    <a:pt x="34" y="33"/>
                  </a:lnTo>
                  <a:lnTo>
                    <a:pt x="40" y="20"/>
                  </a:lnTo>
                  <a:lnTo>
                    <a:pt x="34" y="7"/>
                  </a:lnTo>
                  <a:lnTo>
                    <a:pt x="20" y="0"/>
                  </a:lnTo>
                  <a:close/>
                </a:path>
              </a:pathLst>
            </a:custGeom>
            <a:solidFill>
              <a:srgbClr val="ADD8E6"/>
            </a:solidFill>
            <a:ln w="9525">
              <a:solidFill>
                <a:srgbClr val="ADD8E6"/>
              </a:solidFill>
              <a:prstDash val="solid"/>
              <a:round/>
              <a:headEnd/>
              <a:tailEnd/>
            </a:ln>
          </p:spPr>
          <p:txBody>
            <a:bodyPr/>
            <a:lstStyle/>
            <a:p>
              <a:endParaRPr lang="en-US"/>
            </a:p>
          </p:txBody>
        </p:sp>
        <p:sp>
          <p:nvSpPr>
            <p:cNvPr id="90207" name="Freeform 93"/>
            <p:cNvSpPr>
              <a:spLocks/>
            </p:cNvSpPr>
            <p:nvPr/>
          </p:nvSpPr>
          <p:spPr bwMode="auto">
            <a:xfrm>
              <a:off x="1096" y="1179"/>
              <a:ext cx="33" cy="30"/>
            </a:xfrm>
            <a:custGeom>
              <a:avLst/>
              <a:gdLst>
                <a:gd name="T0" fmla="*/ 10 w 40"/>
                <a:gd name="T1" fmla="*/ 0 h 40"/>
                <a:gd name="T2" fmla="*/ 3 w 40"/>
                <a:gd name="T3" fmla="*/ 2 h 40"/>
                <a:gd name="T4" fmla="*/ 0 w 40"/>
                <a:gd name="T5" fmla="*/ 6 h 40"/>
                <a:gd name="T6" fmla="*/ 3 w 40"/>
                <a:gd name="T7" fmla="*/ 11 h 40"/>
                <a:gd name="T8" fmla="*/ 10 w 40"/>
                <a:gd name="T9" fmla="*/ 12 h 40"/>
                <a:gd name="T10" fmla="*/ 16 w 40"/>
                <a:gd name="T11" fmla="*/ 11 h 40"/>
                <a:gd name="T12" fmla="*/ 18 w 40"/>
                <a:gd name="T13" fmla="*/ 6 h 40"/>
                <a:gd name="T14" fmla="*/ 16 w 40"/>
                <a:gd name="T15" fmla="*/ 2 h 40"/>
                <a:gd name="T16" fmla="*/ 10 w 40"/>
                <a:gd name="T17" fmla="*/ 0 h 40"/>
                <a:gd name="T18" fmla="*/ 10 w 40"/>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20" y="0"/>
                  </a:moveTo>
                  <a:lnTo>
                    <a:pt x="7" y="7"/>
                  </a:lnTo>
                  <a:lnTo>
                    <a:pt x="0" y="20"/>
                  </a:lnTo>
                  <a:lnTo>
                    <a:pt x="7" y="33"/>
                  </a:lnTo>
                  <a:lnTo>
                    <a:pt x="20" y="40"/>
                  </a:lnTo>
                  <a:lnTo>
                    <a:pt x="34" y="33"/>
                  </a:lnTo>
                  <a:lnTo>
                    <a:pt x="40" y="20"/>
                  </a:lnTo>
                  <a:lnTo>
                    <a:pt x="34" y="7"/>
                  </a:lnTo>
                  <a:lnTo>
                    <a:pt x="20" y="0"/>
                  </a:lnTo>
                  <a:lnTo>
                    <a:pt x="20" y="7"/>
                  </a:lnTo>
                </a:path>
              </a:pathLst>
            </a:custGeom>
            <a:noFill/>
            <a:ln w="50800">
              <a:solidFill>
                <a:srgbClr val="ADD8E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8" name="Rectangle 94"/>
            <p:cNvSpPr>
              <a:spLocks noChangeArrowheads="1"/>
            </p:cNvSpPr>
            <p:nvPr/>
          </p:nvSpPr>
          <p:spPr bwMode="auto">
            <a:xfrm>
              <a:off x="452" y="2386"/>
              <a:ext cx="3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Grade</a:t>
              </a:r>
              <a:endParaRPr lang="en-US" sz="1400"/>
            </a:p>
          </p:txBody>
        </p:sp>
        <p:sp>
          <p:nvSpPr>
            <p:cNvPr id="90209" name="Rectangle 95"/>
            <p:cNvSpPr>
              <a:spLocks noChangeArrowheads="1"/>
            </p:cNvSpPr>
            <p:nvPr/>
          </p:nvSpPr>
          <p:spPr bwMode="auto">
            <a:xfrm>
              <a:off x="474" y="1241"/>
              <a:ext cx="28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MMR</a:t>
              </a:r>
              <a:endParaRPr lang="en-US" sz="1400"/>
            </a:p>
          </p:txBody>
        </p:sp>
        <p:sp>
          <p:nvSpPr>
            <p:cNvPr id="90210" name="Rectangle 96"/>
            <p:cNvSpPr>
              <a:spLocks noChangeArrowheads="1"/>
            </p:cNvSpPr>
            <p:nvPr/>
          </p:nvSpPr>
          <p:spPr bwMode="auto">
            <a:xfrm>
              <a:off x="336" y="2959"/>
              <a:ext cx="51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Mucinous</a:t>
              </a:r>
              <a:endParaRPr lang="en-US" sz="1400"/>
            </a:p>
          </p:txBody>
        </p:sp>
        <p:sp>
          <p:nvSpPr>
            <p:cNvPr id="90211" name="Rectangle 97"/>
            <p:cNvSpPr>
              <a:spLocks noChangeArrowheads="1"/>
            </p:cNvSpPr>
            <p:nvPr/>
          </p:nvSpPr>
          <p:spPr bwMode="auto">
            <a:xfrm>
              <a:off x="397" y="1813"/>
              <a:ext cx="41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T Stage</a:t>
              </a:r>
              <a:endParaRPr lang="en-US" sz="1400"/>
            </a:p>
          </p:txBody>
        </p:sp>
        <p:sp>
          <p:nvSpPr>
            <p:cNvPr id="90212" name="Rectangle 98"/>
            <p:cNvSpPr>
              <a:spLocks noChangeArrowheads="1"/>
            </p:cNvSpPr>
            <p:nvPr/>
          </p:nvSpPr>
          <p:spPr bwMode="auto">
            <a:xfrm>
              <a:off x="1056" y="3600"/>
              <a:ext cx="32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Stage II</a:t>
              </a:r>
              <a:endParaRPr lang="en-US" sz="1800"/>
            </a:p>
          </p:txBody>
        </p:sp>
        <p:sp>
          <p:nvSpPr>
            <p:cNvPr id="90213" name="Rectangle 99"/>
            <p:cNvSpPr>
              <a:spLocks noChangeArrowheads="1"/>
            </p:cNvSpPr>
            <p:nvPr/>
          </p:nvSpPr>
          <p:spPr bwMode="auto">
            <a:xfrm>
              <a:off x="1680" y="3600"/>
              <a:ext cx="3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Stage III</a:t>
              </a:r>
              <a:endParaRPr lang="en-US" sz="1800"/>
            </a:p>
          </p:txBody>
        </p:sp>
        <p:sp>
          <p:nvSpPr>
            <p:cNvPr id="90214" name="Freeform 100"/>
            <p:cNvSpPr>
              <a:spLocks/>
            </p:cNvSpPr>
            <p:nvPr/>
          </p:nvSpPr>
          <p:spPr bwMode="auto">
            <a:xfrm>
              <a:off x="912" y="3648"/>
              <a:ext cx="55" cy="50"/>
            </a:xfrm>
            <a:custGeom>
              <a:avLst/>
              <a:gdLst>
                <a:gd name="T0" fmla="*/ 16 w 67"/>
                <a:gd name="T1" fmla="*/ 0 h 67"/>
                <a:gd name="T2" fmla="*/ 3 w 67"/>
                <a:gd name="T3" fmla="*/ 4 h 67"/>
                <a:gd name="T4" fmla="*/ 0 w 67"/>
                <a:gd name="T5" fmla="*/ 10 h 67"/>
                <a:gd name="T6" fmla="*/ 3 w 67"/>
                <a:gd name="T7" fmla="*/ 19 h 67"/>
                <a:gd name="T8" fmla="*/ 16 w 67"/>
                <a:gd name="T9" fmla="*/ 21 h 67"/>
                <a:gd name="T10" fmla="*/ 25 w 67"/>
                <a:gd name="T11" fmla="*/ 19 h 67"/>
                <a:gd name="T12" fmla="*/ 30 w 67"/>
                <a:gd name="T13" fmla="*/ 10 h 67"/>
                <a:gd name="T14" fmla="*/ 25 w 67"/>
                <a:gd name="T15" fmla="*/ 4 h 67"/>
                <a:gd name="T16" fmla="*/ 16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4" y="0"/>
                  </a:moveTo>
                  <a:lnTo>
                    <a:pt x="7" y="14"/>
                  </a:lnTo>
                  <a:lnTo>
                    <a:pt x="0" y="34"/>
                  </a:lnTo>
                  <a:lnTo>
                    <a:pt x="7" y="61"/>
                  </a:lnTo>
                  <a:lnTo>
                    <a:pt x="34" y="67"/>
                  </a:lnTo>
                  <a:lnTo>
                    <a:pt x="54" y="61"/>
                  </a:lnTo>
                  <a:lnTo>
                    <a:pt x="67" y="34"/>
                  </a:lnTo>
                  <a:lnTo>
                    <a:pt x="54" y="14"/>
                  </a:lnTo>
                  <a:lnTo>
                    <a:pt x="34" y="0"/>
                  </a:lnTo>
                  <a:close/>
                </a:path>
              </a:pathLst>
            </a:custGeom>
            <a:solidFill>
              <a:srgbClr val="ADD8E6"/>
            </a:solidFill>
            <a:ln w="50800">
              <a:solidFill>
                <a:srgbClr val="ADD8E6"/>
              </a:solidFill>
              <a:prstDash val="solid"/>
              <a:round/>
              <a:headEnd/>
              <a:tailEnd/>
            </a:ln>
          </p:spPr>
          <p:txBody>
            <a:bodyPr/>
            <a:lstStyle/>
            <a:p>
              <a:endParaRPr lang="en-US"/>
            </a:p>
          </p:txBody>
        </p:sp>
        <p:sp>
          <p:nvSpPr>
            <p:cNvPr id="90215" name="Freeform 101"/>
            <p:cNvSpPr>
              <a:spLocks/>
            </p:cNvSpPr>
            <p:nvPr/>
          </p:nvSpPr>
          <p:spPr bwMode="auto">
            <a:xfrm>
              <a:off x="1536" y="3648"/>
              <a:ext cx="55" cy="50"/>
            </a:xfrm>
            <a:custGeom>
              <a:avLst/>
              <a:gdLst>
                <a:gd name="T0" fmla="*/ 16 w 67"/>
                <a:gd name="T1" fmla="*/ 0 h 67"/>
                <a:gd name="T2" fmla="*/ 3 w 67"/>
                <a:gd name="T3" fmla="*/ 4 h 67"/>
                <a:gd name="T4" fmla="*/ 0 w 67"/>
                <a:gd name="T5" fmla="*/ 10 h 67"/>
                <a:gd name="T6" fmla="*/ 3 w 67"/>
                <a:gd name="T7" fmla="*/ 19 h 67"/>
                <a:gd name="T8" fmla="*/ 16 w 67"/>
                <a:gd name="T9" fmla="*/ 21 h 67"/>
                <a:gd name="T10" fmla="*/ 25 w 67"/>
                <a:gd name="T11" fmla="*/ 19 h 67"/>
                <a:gd name="T12" fmla="*/ 30 w 67"/>
                <a:gd name="T13" fmla="*/ 10 h 67"/>
                <a:gd name="T14" fmla="*/ 25 w 67"/>
                <a:gd name="T15" fmla="*/ 4 h 67"/>
                <a:gd name="T16" fmla="*/ 16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4" y="0"/>
                  </a:moveTo>
                  <a:lnTo>
                    <a:pt x="7" y="14"/>
                  </a:lnTo>
                  <a:lnTo>
                    <a:pt x="0" y="34"/>
                  </a:lnTo>
                  <a:lnTo>
                    <a:pt x="7" y="61"/>
                  </a:lnTo>
                  <a:lnTo>
                    <a:pt x="34" y="67"/>
                  </a:lnTo>
                  <a:lnTo>
                    <a:pt x="54" y="61"/>
                  </a:lnTo>
                  <a:lnTo>
                    <a:pt x="67" y="34"/>
                  </a:lnTo>
                  <a:lnTo>
                    <a:pt x="54" y="14"/>
                  </a:lnTo>
                  <a:lnTo>
                    <a:pt x="34" y="0"/>
                  </a:lnTo>
                  <a:close/>
                </a:path>
              </a:pathLst>
            </a:custGeom>
            <a:solidFill>
              <a:srgbClr val="FF0000"/>
            </a:solidFill>
            <a:ln w="50800">
              <a:solidFill>
                <a:srgbClr val="FF0000"/>
              </a:solidFill>
              <a:prstDash val="solid"/>
              <a:round/>
              <a:headEnd/>
              <a:tailEnd/>
            </a:ln>
          </p:spPr>
          <p:txBody>
            <a:bodyPr/>
            <a:lstStyle/>
            <a:p>
              <a:endParaRPr lang="en-US"/>
            </a:p>
          </p:txBody>
        </p:sp>
      </p:grpSp>
      <p:sp>
        <p:nvSpPr>
          <p:cNvPr id="90125" name="TextBox 101"/>
          <p:cNvSpPr txBox="1">
            <a:spLocks noChangeArrowheads="1"/>
          </p:cNvSpPr>
          <p:nvPr/>
        </p:nvSpPr>
        <p:spPr bwMode="auto">
          <a:xfrm>
            <a:off x="6205538" y="6586538"/>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latin typeface="Calibri" pitchFamily="34" charset="0"/>
              </a:rPr>
              <a:t>O’Connell et al ASCO</a:t>
            </a:r>
            <a:r>
              <a:rPr lang="en-US" sz="1200">
                <a:solidFill>
                  <a:srgbClr val="FFFFFF"/>
                </a:solidFill>
                <a:latin typeface="Calibri" pitchFamily="34" charset="0"/>
              </a:rPr>
              <a:t>®</a:t>
            </a:r>
            <a:r>
              <a:rPr lang="en-US" sz="1200">
                <a:latin typeface="Calibri" pitchFamily="34" charset="0"/>
              </a:rPr>
              <a:t> GI 2010 abstr 280</a:t>
            </a:r>
          </a:p>
        </p:txBody>
      </p:sp>
      <p:sp>
        <p:nvSpPr>
          <p:cNvPr id="90126" name="TextBox 103"/>
          <p:cNvSpPr txBox="1">
            <a:spLocks noChangeArrowheads="1"/>
          </p:cNvSpPr>
          <p:nvPr/>
        </p:nvSpPr>
        <p:spPr bwMode="auto">
          <a:xfrm>
            <a:off x="338138" y="5813425"/>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a:latin typeface="Calibri" pitchFamily="34" charset="0"/>
              </a:rPr>
              <a:t>Analysis of 634 stage II colon cancer patients (≥12 nodes examined) and 844 stage III colon cancer patients from NSABP C01/C02, C04, C06 and Cleveland Clinic studies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normAutofit/>
          </a:bodyPr>
          <a:lstStyle/>
          <a:p>
            <a:r>
              <a:rPr lang="en-US" dirty="0" smtClean="0"/>
              <a:t>Current Management of </a:t>
            </a:r>
            <a:br>
              <a:rPr lang="en-US" dirty="0" smtClean="0"/>
            </a:br>
            <a:r>
              <a:rPr lang="en-US" dirty="0" smtClean="0"/>
              <a:t>Stage II Colon Cancer</a:t>
            </a:r>
          </a:p>
        </p:txBody>
      </p:sp>
      <p:sp>
        <p:nvSpPr>
          <p:cNvPr id="34819" name="Rectangle 3"/>
          <p:cNvSpPr>
            <a:spLocks noGrp="1"/>
          </p:cNvSpPr>
          <p:nvPr>
            <p:ph idx="1"/>
          </p:nvPr>
        </p:nvSpPr>
        <p:spPr/>
        <p:txBody>
          <a:bodyPr>
            <a:normAutofit fontScale="77500" lnSpcReduction="20000"/>
          </a:bodyPr>
          <a:lstStyle/>
          <a:p>
            <a:pPr>
              <a:lnSpc>
                <a:spcPct val="120000"/>
              </a:lnSpc>
            </a:pPr>
            <a:r>
              <a:rPr lang="en-US" dirty="0" smtClean="0"/>
              <a:t>NCCN Guidelines™ list wide range of “acceptable” management strategies for resected stage II colon cancer:</a:t>
            </a:r>
            <a:r>
              <a:rPr lang="en-US" baseline="30000" dirty="0" smtClean="0"/>
              <a:t>1</a:t>
            </a:r>
            <a:endParaRPr lang="en-US" dirty="0" smtClean="0"/>
          </a:p>
          <a:p>
            <a:pPr lvl="1">
              <a:lnSpc>
                <a:spcPct val="120000"/>
              </a:lnSpc>
            </a:pPr>
            <a:r>
              <a:rPr lang="en-US" dirty="0" smtClean="0"/>
              <a:t>Observation</a:t>
            </a:r>
          </a:p>
          <a:p>
            <a:pPr lvl="1">
              <a:lnSpc>
                <a:spcPct val="120000"/>
              </a:lnSpc>
            </a:pPr>
            <a:r>
              <a:rPr lang="en-US" dirty="0" smtClean="0"/>
              <a:t>5FU/LV or </a:t>
            </a:r>
            <a:r>
              <a:rPr lang="en-US" dirty="0" err="1" smtClean="0"/>
              <a:t>capecitabine</a:t>
            </a:r>
            <a:endParaRPr lang="en-US" dirty="0" smtClean="0"/>
          </a:p>
          <a:p>
            <a:pPr lvl="1">
              <a:lnSpc>
                <a:spcPct val="120000"/>
              </a:lnSpc>
            </a:pPr>
            <a:r>
              <a:rPr lang="en-US" dirty="0" smtClean="0"/>
              <a:t>5FU/LV/</a:t>
            </a:r>
            <a:r>
              <a:rPr lang="en-US" dirty="0" err="1" smtClean="0"/>
              <a:t>oxaliplatin</a:t>
            </a:r>
            <a:r>
              <a:rPr lang="en-US" dirty="0" smtClean="0"/>
              <a:t> (for high-risk features)</a:t>
            </a:r>
          </a:p>
          <a:p>
            <a:pPr lvl="1">
              <a:lnSpc>
                <a:spcPct val="120000"/>
              </a:lnSpc>
            </a:pPr>
            <a:r>
              <a:rPr lang="en-US" dirty="0" smtClean="0"/>
              <a:t>Clinical trial</a:t>
            </a:r>
          </a:p>
          <a:p>
            <a:pPr>
              <a:lnSpc>
                <a:spcPct val="120000"/>
              </a:lnSpc>
            </a:pPr>
            <a:r>
              <a:rPr lang="en-US" dirty="0" smtClean="0"/>
              <a:t>Estimated % receiving adjuvant therapy: 25-35%</a:t>
            </a:r>
          </a:p>
          <a:p>
            <a:pPr lvl="1">
              <a:lnSpc>
                <a:spcPct val="120000"/>
              </a:lnSpc>
            </a:pPr>
            <a:r>
              <a:rPr lang="en-US" dirty="0" smtClean="0"/>
              <a:t>Use of adjuvant regimens in practice today:</a:t>
            </a:r>
            <a:r>
              <a:rPr lang="en-US" baseline="30000" dirty="0" smtClean="0"/>
              <a:t>2</a:t>
            </a:r>
            <a:endParaRPr lang="en-US" dirty="0" smtClean="0"/>
          </a:p>
          <a:p>
            <a:pPr lvl="2">
              <a:lnSpc>
                <a:spcPct val="120000"/>
              </a:lnSpc>
            </a:pPr>
            <a:r>
              <a:rPr lang="en-US" dirty="0" smtClean="0"/>
              <a:t>5FU/LV			3%</a:t>
            </a:r>
          </a:p>
          <a:p>
            <a:pPr lvl="2">
              <a:lnSpc>
                <a:spcPct val="120000"/>
              </a:lnSpc>
            </a:pPr>
            <a:r>
              <a:rPr lang="en-US" dirty="0" smtClean="0"/>
              <a:t>FOLFOX + </a:t>
            </a:r>
            <a:r>
              <a:rPr lang="en-US" dirty="0" err="1" smtClean="0"/>
              <a:t>Avastin</a:t>
            </a:r>
            <a:r>
              <a:rPr lang="en-US" dirty="0" smtClean="0"/>
              <a:t>		5%</a:t>
            </a:r>
          </a:p>
          <a:p>
            <a:pPr lvl="2">
              <a:lnSpc>
                <a:spcPct val="120000"/>
              </a:lnSpc>
            </a:pPr>
            <a:r>
              <a:rPr lang="en-US" dirty="0" smtClean="0"/>
              <a:t>FOLFOX			89%</a:t>
            </a:r>
          </a:p>
        </p:txBody>
      </p:sp>
      <p:sp>
        <p:nvSpPr>
          <p:cNvPr id="34820" name="Text Box 4"/>
          <p:cNvSpPr txBox="1">
            <a:spLocks noChangeArrowheads="1"/>
          </p:cNvSpPr>
          <p:nvPr/>
        </p:nvSpPr>
        <p:spPr bwMode="auto">
          <a:xfrm>
            <a:off x="99152" y="6163036"/>
            <a:ext cx="9309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228600" indent="-228600" eaLnBrk="1" hangingPunct="1">
              <a:buFont typeface="+mj-lt"/>
              <a:buAutoNum type="arabicPeriod"/>
            </a:pPr>
            <a:r>
              <a:rPr lang="en-US" sz="1200" dirty="0" smtClean="0">
                <a:latin typeface="Calibri" pitchFamily="34" charset="0"/>
              </a:rPr>
              <a:t>NCCN</a:t>
            </a:r>
            <a:r>
              <a:rPr lang="en-US" sz="1200" dirty="0">
                <a:latin typeface="Calibri" pitchFamily="34" charset="0"/>
              </a:rPr>
              <a:t>® Clinical Practice Guidelines for Oncology: Colon Cancer </a:t>
            </a:r>
            <a:r>
              <a:rPr lang="en-US" sz="1200" dirty="0" smtClean="0">
                <a:latin typeface="Calibri" pitchFamily="34" charset="0"/>
              </a:rPr>
              <a:t>v2.2011</a:t>
            </a:r>
            <a:r>
              <a:rPr lang="en-US" sz="1200" dirty="0">
                <a:latin typeface="Calibri" pitchFamily="34" charset="0"/>
              </a:rPr>
              <a:t>. National Comprehensive </a:t>
            </a:r>
            <a:r>
              <a:rPr lang="en-US" sz="1200" dirty="0" smtClean="0">
                <a:latin typeface="Calibri" pitchFamily="34" charset="0"/>
              </a:rPr>
              <a:t>Cancer Network </a:t>
            </a:r>
            <a:r>
              <a:rPr lang="en-US" sz="1200" dirty="0">
                <a:latin typeface="Calibri" pitchFamily="34" charset="0"/>
              </a:rPr>
              <a:t>(NCCN) and NCCN are registered trademarks of NCCN.  NCCN do not endorse any product or therapy</a:t>
            </a:r>
          </a:p>
          <a:p>
            <a:pPr marL="228600" indent="-228600" eaLnBrk="1" hangingPunct="1">
              <a:buFont typeface="+mj-lt"/>
              <a:buAutoNum type="arabicPeriod"/>
            </a:pPr>
            <a:r>
              <a:rPr lang="en-US" sz="1200" dirty="0" err="1" smtClean="0">
                <a:latin typeface="Calibri" pitchFamily="34" charset="0"/>
              </a:rPr>
              <a:t>OncoReport</a:t>
            </a:r>
            <a:r>
              <a:rPr lang="en-US" sz="1200" dirty="0">
                <a:latin typeface="Calibri" pitchFamily="34" charset="0"/>
              </a:rPr>
              <a:t>: Medical Oncology </a:t>
            </a:r>
            <a:r>
              <a:rPr lang="en-US" sz="1200" dirty="0" smtClean="0">
                <a:latin typeface="Calibri" pitchFamily="34" charset="0"/>
              </a:rPr>
              <a:t>T3 2010, </a:t>
            </a:r>
            <a:r>
              <a:rPr lang="en-US" sz="1200" dirty="0">
                <a:latin typeface="Calibri" pitchFamily="34" charset="0"/>
              </a:rPr>
              <a:t>Interactive Clinical Intelligence, www.icimrr.com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74663" y="109538"/>
            <a:ext cx="8277225" cy="1185862"/>
          </a:xfrm>
        </p:spPr>
        <p:txBody>
          <a:bodyPr/>
          <a:lstStyle/>
          <a:p>
            <a:r>
              <a:rPr lang="en-US" smtClean="0">
                <a:latin typeface="Calibri" pitchFamily="34" charset="0"/>
              </a:rPr>
              <a:t> </a:t>
            </a:r>
            <a:r>
              <a:rPr lang="en-US" sz="3200" smtClean="0">
                <a:latin typeface="Calibri" pitchFamily="34" charset="0"/>
              </a:rPr>
              <a:t>PETACC-3: Prognostic Value by Stage</a:t>
            </a:r>
            <a:r>
              <a:rPr lang="en-US" smtClean="0">
                <a:latin typeface="Calibri" pitchFamily="34" charset="0"/>
              </a:rPr>
              <a:t/>
            </a:r>
            <a:br>
              <a:rPr lang="en-US" smtClean="0">
                <a:latin typeface="Calibri" pitchFamily="34" charset="0"/>
              </a:rPr>
            </a:br>
            <a:r>
              <a:rPr lang="en-US" sz="2400" smtClean="0">
                <a:latin typeface="Calibri" pitchFamily="34" charset="0"/>
              </a:rPr>
              <a:t>Multivariate Analysis in whole population (n=1404)</a:t>
            </a:r>
            <a:endParaRPr lang="en-US" smtClean="0">
              <a:latin typeface="Calibri" pitchFamily="34" charset="0"/>
            </a:endParaRPr>
          </a:p>
        </p:txBody>
      </p:sp>
      <p:graphicFrame>
        <p:nvGraphicFramePr>
          <p:cNvPr id="695375" name="Group 79"/>
          <p:cNvGraphicFramePr>
            <a:graphicFrameLocks noGrp="1"/>
          </p:cNvGraphicFramePr>
          <p:nvPr/>
        </p:nvGraphicFramePr>
        <p:xfrm>
          <a:off x="449263" y="1363663"/>
          <a:ext cx="8288337" cy="4419600"/>
        </p:xfrm>
        <a:graphic>
          <a:graphicData uri="http://schemas.openxmlformats.org/drawingml/2006/table">
            <a:tbl>
              <a:tblPr/>
              <a:tblGrid>
                <a:gridCol w="3073203"/>
                <a:gridCol w="1219122"/>
                <a:gridCol w="1264275"/>
                <a:gridCol w="1271331"/>
                <a:gridCol w="1460406"/>
              </a:tblGrid>
              <a:tr h="406400">
                <a:tc rowSpan="2">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Markers</a:t>
                      </a:r>
                    </a:p>
                  </a:txBody>
                  <a:tcPr marL="81275" marR="81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Stage II</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Stage III</a:t>
                      </a:r>
                    </a:p>
                  </a:txBody>
                  <a:tcPr marL="81275" marR="81275"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7525">
                <a:tc vMerge="1">
                  <a:txBody>
                    <a:bodyPr/>
                    <a:lstStyle/>
                    <a:p>
                      <a:endParaRPr lang="en-US"/>
                    </a:p>
                  </a:txBody>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HR</a:t>
                      </a:r>
                      <a:r>
                        <a:rPr kumimoji="0" lang="en-US" sz="2400" b="0" i="0" u="none" strike="noStrike" cap="none" normalizeH="0" baseline="30000" smtClean="0">
                          <a:ln>
                            <a:noFill/>
                          </a:ln>
                          <a:solidFill>
                            <a:schemeClr val="tx1"/>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p value*</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HR</a:t>
                      </a:r>
                      <a:r>
                        <a:rPr kumimoji="0" lang="en-US" sz="2400" b="0" i="0" u="none" strike="noStrike" cap="none" normalizeH="0" baseline="30000" smtClean="0">
                          <a:ln>
                            <a:noFill/>
                          </a:ln>
                          <a:solidFill>
                            <a:schemeClr val="tx1"/>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400" b="0" i="0" u="none" strike="noStrike" cap="none" normalizeH="0" baseline="0" smtClean="0">
                          <a:ln>
                            <a:noFill/>
                          </a:ln>
                          <a:solidFill>
                            <a:schemeClr val="tx1"/>
                          </a:solidFill>
                          <a:effectLst/>
                          <a:latin typeface="Arial" charset="0"/>
                        </a:rPr>
                        <a:t>p value*</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T Stage (T4 vs T3)</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2.8</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0.0001</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1.6</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0.0006</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N Stage (N2 vs N1)</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N/A</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N/A</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2.2</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&lt;0.0001</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Histologic Grade (3-4 vs 1-2)</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0.6</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0.55</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1.4</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0.07</a:t>
                      </a:r>
                      <a:endParaRPr kumimoji="0" lang="en-US" sz="2000" b="0" i="0" u="none" strike="noStrike" cap="none" normalizeH="0" baseline="0" smtClean="0">
                        <a:ln>
                          <a:noFill/>
                        </a:ln>
                        <a:solidFill>
                          <a:srgbClr val="00FFFF"/>
                        </a:solidFill>
                        <a:effectLst/>
                        <a:latin typeface="Arial" charset="0"/>
                      </a:endParaRP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Age (&gt;60 vs ≤60)</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1.8</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0.026</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1.1</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0.3</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MSI (High vs Stable)</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0.3</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0.027</a:t>
                      </a:r>
                      <a:endParaRPr kumimoji="0" lang="en-US" sz="2000" b="0" i="0" u="none" strike="noStrike" cap="none" normalizeH="0" baseline="0" smtClean="0">
                        <a:ln>
                          <a:noFill/>
                        </a:ln>
                        <a:solidFill>
                          <a:schemeClr val="tx1"/>
                        </a:solidFill>
                        <a:effectLst/>
                        <a:latin typeface="Arial" charset="0"/>
                      </a:endParaRP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0.7</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0.12</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p53 (High)</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0.7</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0.27</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1.3</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0.015</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SMAD4 (any loss)</a:t>
                      </a:r>
                    </a:p>
                  </a:txBody>
                  <a:tcPr marL="81275" marR="81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1.0</a:t>
                      </a:r>
                    </a:p>
                  </a:txBody>
                  <a:tcPr marL="81275" marR="81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0.9</a:t>
                      </a:r>
                    </a:p>
                  </a:txBody>
                  <a:tcPr marL="81275" marR="8127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chemeClr val="tx1"/>
                          </a:solidFill>
                          <a:effectLst/>
                          <a:latin typeface="Arial" charset="0"/>
                        </a:rPr>
                        <a:t>1.6</a:t>
                      </a:r>
                    </a:p>
                  </a:txBody>
                  <a:tcPr marL="81275" marR="8127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tx2"/>
                        </a:buClr>
                        <a:buSzPct val="100000"/>
                        <a:buFontTx/>
                        <a:buNone/>
                        <a:tabLst/>
                      </a:pPr>
                      <a:r>
                        <a:rPr kumimoji="0" lang="en-US" sz="2000" b="0" i="0" u="none" strike="noStrike" cap="none" normalizeH="0" baseline="0" smtClean="0">
                          <a:ln>
                            <a:noFill/>
                          </a:ln>
                          <a:solidFill>
                            <a:srgbClr val="00FFFF"/>
                          </a:solidFill>
                          <a:effectLst/>
                          <a:latin typeface="Arial" charset="0"/>
                        </a:rPr>
                        <a:t>0.0002</a:t>
                      </a:r>
                    </a:p>
                  </a:txBody>
                  <a:tcPr marL="81275" marR="81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98" name="Text Box 62"/>
          <p:cNvSpPr txBox="1">
            <a:spLocks noChangeArrowheads="1"/>
          </p:cNvSpPr>
          <p:nvPr/>
        </p:nvSpPr>
        <p:spPr bwMode="auto">
          <a:xfrm>
            <a:off x="344488" y="5834063"/>
            <a:ext cx="86693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buClr>
                <a:srgbClr val="000000"/>
              </a:buClr>
              <a:buSzPct val="100000"/>
              <a:buFont typeface="Arial" charset="0"/>
              <a:buNone/>
            </a:pPr>
            <a:r>
              <a:rPr lang="en-US" sz="1400">
                <a:solidFill>
                  <a:srgbClr val="FCFEB9"/>
                </a:solidFill>
              </a:rPr>
              <a:t>Treatment, Sex, Site, KRAS, BRAF, TS, </a:t>
            </a:r>
            <a:r>
              <a:rPr lang="en-US" sz="1400">
                <a:solidFill>
                  <a:srgbClr val="00FFFF"/>
                </a:solidFill>
              </a:rPr>
              <a:t>18qLOH (Stage II: HR 1.4, p=0.33)</a:t>
            </a:r>
            <a:r>
              <a:rPr lang="en-US" sz="1400">
                <a:solidFill>
                  <a:srgbClr val="FCFEB9"/>
                </a:solidFill>
              </a:rPr>
              <a:t>, hTERT: not significant</a:t>
            </a:r>
            <a:endParaRPr lang="en-US" sz="1600">
              <a:solidFill>
                <a:srgbClr val="FCFEB9"/>
              </a:solidFill>
            </a:endParaRPr>
          </a:p>
          <a:p>
            <a:pPr>
              <a:buClr>
                <a:srgbClr val="000000"/>
              </a:buClr>
              <a:buSzPct val="100000"/>
            </a:pPr>
            <a:r>
              <a:rPr lang="en-US" sz="1400">
                <a:solidFill>
                  <a:srgbClr val="FEFFE9"/>
                </a:solidFill>
              </a:rPr>
              <a:t>*  p values from the Wald test in a multiivariate Cox regression</a:t>
            </a:r>
          </a:p>
          <a:p>
            <a:pPr>
              <a:buClr>
                <a:srgbClr val="000000"/>
              </a:buClr>
              <a:buSzPct val="100000"/>
            </a:pPr>
            <a:r>
              <a:rPr lang="en-US" sz="1800" baseline="30000">
                <a:solidFill>
                  <a:srgbClr val="FCFEB9"/>
                </a:solidFill>
                <a:ea typeface="MS PGothic" pitchFamily="34" charset="-128"/>
              </a:rPr>
              <a:t>§ </a:t>
            </a:r>
            <a:r>
              <a:rPr lang="en-US" sz="1400">
                <a:solidFill>
                  <a:srgbClr val="FCFEB9"/>
                </a:solidFill>
                <a:ea typeface="MS PGothic" pitchFamily="34" charset="-128"/>
              </a:rPr>
              <a:t>HR = hazard ratio</a:t>
            </a:r>
          </a:p>
        </p:txBody>
      </p:sp>
      <p:sp>
        <p:nvSpPr>
          <p:cNvPr id="91199" name="Rectangle 4"/>
          <p:cNvSpPr>
            <a:spLocks noChangeArrowheads="1"/>
          </p:cNvSpPr>
          <p:nvPr/>
        </p:nvSpPr>
        <p:spPr bwMode="auto">
          <a:xfrm>
            <a:off x="315913" y="3406775"/>
            <a:ext cx="8566150" cy="8270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b="1"/>
          </a:p>
        </p:txBody>
      </p:sp>
      <p:sp>
        <p:nvSpPr>
          <p:cNvPr id="91200" name="TextBox 5"/>
          <p:cNvSpPr txBox="1">
            <a:spLocks noChangeArrowheads="1"/>
          </p:cNvSpPr>
          <p:nvPr/>
        </p:nvSpPr>
        <p:spPr bwMode="auto">
          <a:xfrm>
            <a:off x="6586538" y="6581775"/>
            <a:ext cx="2528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latin typeface="Calibri" pitchFamily="34" charset="0"/>
              </a:rPr>
              <a:t>Adapted from Roth et al ASCO</a:t>
            </a:r>
            <a:r>
              <a:rPr lang="en-US" sz="1200">
                <a:solidFill>
                  <a:srgbClr val="FFFFFF"/>
                </a:solidFill>
                <a:latin typeface="Calibri" pitchFamily="34" charset="0"/>
              </a:rPr>
              <a:t>®</a:t>
            </a:r>
            <a:r>
              <a:rPr lang="en-US" sz="1200">
                <a:latin typeface="Calibri" pitchFamily="34" charset="0"/>
              </a:rPr>
              <a:t> 2009</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304800" y="325438"/>
            <a:ext cx="8534400" cy="792162"/>
          </a:xfrm>
        </p:spPr>
        <p:txBody>
          <a:bodyPr/>
          <a:lstStyle/>
          <a:p>
            <a:pPr>
              <a:defRPr/>
            </a:pPr>
            <a:r>
              <a:rPr lang="en-US" sz="3200" kern="1200" dirty="0" smtClean="0"/>
              <a:t>Cleveland Clinic Study: </a:t>
            </a:r>
            <a:br>
              <a:rPr lang="en-US" sz="3200" kern="1200" dirty="0" smtClean="0"/>
            </a:br>
            <a:r>
              <a:rPr lang="en-US" sz="3200" kern="1200" dirty="0" smtClean="0"/>
              <a:t>Reproducibility of Tumor Grading</a:t>
            </a:r>
          </a:p>
        </p:txBody>
      </p:sp>
      <p:sp>
        <p:nvSpPr>
          <p:cNvPr id="92163" name="Text Box 4"/>
          <p:cNvSpPr txBox="1">
            <a:spLocks noChangeArrowheads="1"/>
          </p:cNvSpPr>
          <p:nvPr/>
        </p:nvSpPr>
        <p:spPr bwMode="auto">
          <a:xfrm>
            <a:off x="6477000" y="21034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50000"/>
              </a:spcBef>
              <a:buFontTx/>
              <a:buChar char="•"/>
            </a:pPr>
            <a:endParaRPr lang="en-US" sz="1800">
              <a:solidFill>
                <a:srgbClr val="FFFFFF"/>
              </a:solidFill>
              <a:latin typeface="Verdana" pitchFamily="34" charset="0"/>
            </a:endParaRPr>
          </a:p>
        </p:txBody>
      </p:sp>
      <p:sp>
        <p:nvSpPr>
          <p:cNvPr id="306181" name="Rectangle 5"/>
          <p:cNvSpPr>
            <a:spLocks noChangeArrowheads="1"/>
          </p:cNvSpPr>
          <p:nvPr/>
        </p:nvSpPr>
        <p:spPr bwMode="auto">
          <a:xfrm>
            <a:off x="533400" y="1646238"/>
            <a:ext cx="7848600" cy="1295400"/>
          </a:xfrm>
          <a:prstGeom prst="rect">
            <a:avLst/>
          </a:prstGeom>
          <a:noFill/>
          <a:ln w="9525">
            <a:noFill/>
            <a:miter lim="800000"/>
            <a:headEnd/>
            <a:tailEnd/>
          </a:ln>
          <a:effectLst/>
        </p:spPr>
        <p:txBody>
          <a:bodyPr/>
          <a:lstStyle/>
          <a:p>
            <a:pPr marL="342900" indent="-342900" eaLnBrk="0" hangingPunct="0">
              <a:spcBef>
                <a:spcPct val="20000"/>
              </a:spcBef>
              <a:buClr>
                <a:srgbClr val="FFFF00"/>
              </a:buClr>
              <a:buSzPct val="100000"/>
              <a:buFont typeface="Arial" pitchFamily="34" charset="0"/>
              <a:buChar char="•"/>
              <a:defRPr/>
            </a:pPr>
            <a:r>
              <a:rPr lang="en-US" sz="2400" dirty="0">
                <a:solidFill>
                  <a:srgbClr val="EEECE1"/>
                </a:solidFill>
                <a:latin typeface="Calibri" pitchFamily="34" charset="0"/>
              </a:rPr>
              <a:t>Tumor Grade: Using the two-tier scheme, agreement between the two pathologists was low in all patients and moderate if mucinous tumors were excluded.</a:t>
            </a:r>
            <a:endParaRPr lang="en-US" sz="2400" dirty="0">
              <a:solidFill>
                <a:srgbClr val="EEECE1"/>
              </a:solidFill>
              <a:effectLst>
                <a:outerShdw blurRad="38100" dist="38100" dir="2700000" algn="tl">
                  <a:srgbClr val="C0C0C0"/>
                </a:outerShdw>
              </a:effectLst>
              <a:latin typeface="Calibri" pitchFamily="34" charset="0"/>
            </a:endParaRPr>
          </a:p>
          <a:p>
            <a:pPr marL="342900" indent="-342900" eaLnBrk="0" hangingPunct="0">
              <a:spcBef>
                <a:spcPct val="20000"/>
              </a:spcBef>
              <a:buClr>
                <a:srgbClr val="FFFF00"/>
              </a:buClr>
              <a:buSzPct val="100000"/>
              <a:buFont typeface="Arial" pitchFamily="34" charset="0"/>
              <a:buChar char="•"/>
              <a:defRPr/>
            </a:pPr>
            <a:endParaRPr lang="en-US" sz="2400" dirty="0">
              <a:solidFill>
                <a:srgbClr val="EEECE1"/>
              </a:solidFill>
              <a:effectLst>
                <a:outerShdw blurRad="38100" dist="38100" dir="2700000" algn="tl">
                  <a:srgbClr val="C0C0C0"/>
                </a:outerShdw>
              </a:effectLst>
              <a:latin typeface="Calibri" pitchFamily="34" charset="0"/>
            </a:endParaRPr>
          </a:p>
          <a:p>
            <a:pPr marL="342900" indent="-342900" eaLnBrk="0" hangingPunct="0">
              <a:spcBef>
                <a:spcPct val="20000"/>
              </a:spcBef>
              <a:buClr>
                <a:prstClr val="white"/>
              </a:buClr>
              <a:buSzPct val="75000"/>
              <a:buFont typeface="Wingdings" pitchFamily="2" charset="2"/>
              <a:buChar char="t"/>
              <a:defRPr/>
            </a:pPr>
            <a:endParaRPr lang="en-US" sz="2400" dirty="0">
              <a:solidFill>
                <a:srgbClr val="EEECE1"/>
              </a:solidFill>
              <a:effectLst>
                <a:outerShdw blurRad="38100" dist="38100" dir="2700000" algn="tl">
                  <a:srgbClr val="C0C0C0"/>
                </a:outerShdw>
              </a:effectLst>
              <a:latin typeface="Calibri" pitchFamily="34" charset="0"/>
            </a:endParaRPr>
          </a:p>
        </p:txBody>
      </p:sp>
      <p:sp>
        <p:nvSpPr>
          <p:cNvPr id="92165" name="TextBox 6"/>
          <p:cNvSpPr txBox="1">
            <a:spLocks noChangeArrowheads="1"/>
          </p:cNvSpPr>
          <p:nvPr/>
        </p:nvSpPr>
        <p:spPr bwMode="auto">
          <a:xfrm>
            <a:off x="1235075" y="3141663"/>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r>
              <a:rPr lang="en-US" sz="2000">
                <a:solidFill>
                  <a:srgbClr val="EEECE1"/>
                </a:solidFill>
                <a:latin typeface="Calibri" pitchFamily="34" charset="0"/>
              </a:rPr>
              <a:t>All Patients</a:t>
            </a:r>
          </a:p>
        </p:txBody>
      </p:sp>
      <p:sp>
        <p:nvSpPr>
          <p:cNvPr id="92166" name="TextBox 10"/>
          <p:cNvSpPr txBox="1">
            <a:spLocks noChangeArrowheads="1"/>
          </p:cNvSpPr>
          <p:nvPr/>
        </p:nvSpPr>
        <p:spPr bwMode="auto">
          <a:xfrm>
            <a:off x="712788" y="5722938"/>
            <a:ext cx="3729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000" b="1">
                <a:solidFill>
                  <a:srgbClr val="EEECE1"/>
                </a:solidFill>
                <a:latin typeface="Calibri" pitchFamily="34" charset="0"/>
              </a:rPr>
              <a:t>Kappa = 0.30, 95% CI (0.21, 0.39)</a:t>
            </a:r>
          </a:p>
        </p:txBody>
      </p:sp>
      <p:sp>
        <p:nvSpPr>
          <p:cNvPr id="92167" name="TextBox 12"/>
          <p:cNvSpPr txBox="1">
            <a:spLocks noChangeArrowheads="1"/>
          </p:cNvSpPr>
          <p:nvPr/>
        </p:nvSpPr>
        <p:spPr bwMode="auto">
          <a:xfrm>
            <a:off x="5075238" y="5702300"/>
            <a:ext cx="355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000" b="1">
                <a:solidFill>
                  <a:srgbClr val="EEECE1"/>
                </a:solidFill>
                <a:latin typeface="Calibri" pitchFamily="34" charset="0"/>
              </a:rPr>
              <a:t>Kappa =0.52, 95% CI (0.40, 0.64)</a:t>
            </a:r>
          </a:p>
        </p:txBody>
      </p:sp>
      <p:graphicFrame>
        <p:nvGraphicFramePr>
          <p:cNvPr id="11" name="Table 10"/>
          <p:cNvGraphicFramePr>
            <a:graphicFrameLocks noGrp="1"/>
          </p:cNvGraphicFramePr>
          <p:nvPr>
            <p:extLst>
              <p:ext uri="{D42A27DB-BD31-4B8C-83A1-F6EECF244321}">
                <p14:modId xmlns:p14="http://schemas.microsoft.com/office/powerpoint/2010/main" val="302916869"/>
              </p:ext>
            </p:extLst>
          </p:nvPr>
        </p:nvGraphicFramePr>
        <p:xfrm>
          <a:off x="630238" y="3683000"/>
          <a:ext cx="3856036" cy="1854200"/>
        </p:xfrm>
        <a:graphic>
          <a:graphicData uri="http://schemas.openxmlformats.org/drawingml/2006/table">
            <a:tbl>
              <a:tblPr firstRow="1" bandRow="1">
                <a:tableStyleId>{5C22544A-7EE6-4342-B048-85BDC9FD1C3A}</a:tableStyleId>
              </a:tblPr>
              <a:tblGrid>
                <a:gridCol w="1070334"/>
                <a:gridCol w="857684"/>
                <a:gridCol w="964009"/>
                <a:gridCol w="964009"/>
              </a:tblGrid>
              <a:tr h="370840">
                <a:tc>
                  <a:txBody>
                    <a:bodyPr/>
                    <a:lstStyle/>
                    <a:p>
                      <a:endParaRPr lang="en-US" dirty="0"/>
                    </a:p>
                  </a:txBody>
                  <a:tcPr marL="91439" marR="91439">
                    <a:lnB w="12700" cap="flat" cmpd="sng" algn="ctr">
                      <a:solidFill>
                        <a:schemeClr val="bg1"/>
                      </a:solidFill>
                      <a:prstDash val="solid"/>
                      <a:round/>
                      <a:headEnd type="none" w="med" len="med"/>
                      <a:tailEnd type="none" w="med" len="med"/>
                    </a:lnB>
                    <a:noFill/>
                  </a:tcPr>
                </a:tc>
                <a:tc gridSpan="2">
                  <a:txBody>
                    <a:bodyPr/>
                    <a:lstStyle/>
                    <a:p>
                      <a:pPr algn="ctr"/>
                      <a:r>
                        <a:rPr lang="en-US" dirty="0" smtClean="0">
                          <a:solidFill>
                            <a:schemeClr val="bg2"/>
                          </a:solidFill>
                        </a:rPr>
                        <a:t>P1 Grade</a:t>
                      </a:r>
                      <a:endParaRPr lang="en-US" dirty="0">
                        <a:solidFill>
                          <a:schemeClr val="bg2"/>
                        </a:solidFill>
                      </a:endParaRPr>
                    </a:p>
                  </a:txBody>
                  <a:tcPr marL="91439" marR="91439">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n-US" dirty="0"/>
                    </a:p>
                  </a:txBody>
                  <a:tcPr/>
                </a:tc>
                <a:tc>
                  <a:txBody>
                    <a:bodyPr/>
                    <a:lstStyle/>
                    <a:p>
                      <a:pPr algn="ctr"/>
                      <a:endParaRPr lang="en-US" dirty="0"/>
                    </a:p>
                  </a:txBody>
                  <a:tcPr marL="91439" marR="91439">
                    <a:lnB w="12700" cap="flat" cmpd="sng" algn="ctr">
                      <a:solidFill>
                        <a:schemeClr val="bg1"/>
                      </a:solidFill>
                      <a:prstDash val="solid"/>
                      <a:round/>
                      <a:headEnd type="none" w="med" len="med"/>
                      <a:tailEnd type="none" w="med" len="med"/>
                    </a:lnB>
                    <a:noFill/>
                  </a:tcPr>
                </a:tc>
              </a:tr>
              <a:tr h="370840">
                <a:tc>
                  <a:txBody>
                    <a:bodyPr/>
                    <a:lstStyle/>
                    <a:p>
                      <a:r>
                        <a:rPr lang="en-US" b="1" dirty="0" smtClean="0"/>
                        <a:t>P2 Grade</a:t>
                      </a:r>
                      <a:endParaRPr lang="en-US" b="1" dirty="0"/>
                    </a:p>
                  </a:txBody>
                  <a:tcPr marL="91439" marR="91439">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Low</a:t>
                      </a:r>
                      <a:endParaRPr lang="en-US" dirty="0"/>
                    </a:p>
                  </a:txBody>
                  <a:tcPr marL="91439" marR="91439">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High</a:t>
                      </a:r>
                      <a:endParaRPr lang="en-US" dirty="0"/>
                    </a:p>
                  </a:txBody>
                  <a:tcPr marL="91439" marR="91439">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Total</a:t>
                      </a:r>
                      <a:endParaRPr lang="en-US" dirty="0"/>
                    </a:p>
                  </a:txBody>
                  <a:tcPr marL="91439" marR="91439">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r>
              <a:tr h="370840">
                <a:tc>
                  <a:txBody>
                    <a:bodyPr/>
                    <a:lstStyle/>
                    <a:p>
                      <a:pPr algn="ctr"/>
                      <a:r>
                        <a:rPr lang="en-US" dirty="0" smtClean="0"/>
                        <a:t>Low</a:t>
                      </a:r>
                      <a:endParaRPr lang="en-US" dirty="0"/>
                    </a:p>
                  </a:txBody>
                  <a:tcPr marL="91439" marR="91439">
                    <a:lnT w="381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lang="en-US" dirty="0" smtClean="0">
                          <a:solidFill>
                            <a:schemeClr val="bg2"/>
                          </a:solidFill>
                        </a:rPr>
                        <a:t>315</a:t>
                      </a:r>
                      <a:endParaRPr lang="en-US" dirty="0">
                        <a:solidFill>
                          <a:schemeClr val="bg2"/>
                        </a:solidFill>
                      </a:endParaRPr>
                    </a:p>
                  </a:txBody>
                  <a:tcPr marL="91439" marR="91439">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34</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349</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tx2">
                        <a:lumMod val="20000"/>
                        <a:lumOff val="80000"/>
                      </a:schemeClr>
                    </a:solidFill>
                  </a:tcPr>
                </a:tc>
              </a:tr>
              <a:tr h="370840">
                <a:tc>
                  <a:txBody>
                    <a:bodyPr/>
                    <a:lstStyle/>
                    <a:p>
                      <a:pPr algn="ctr"/>
                      <a:r>
                        <a:rPr lang="en-US" dirty="0" smtClean="0"/>
                        <a:t>High</a:t>
                      </a:r>
                      <a:endParaRPr lang="en-US" dirty="0"/>
                    </a:p>
                  </a:txBody>
                  <a:tcPr marL="91439" marR="91439">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bg2"/>
                          </a:solidFill>
                        </a:rPr>
                        <a:t>98</a:t>
                      </a:r>
                      <a:endParaRPr lang="en-US" dirty="0">
                        <a:solidFill>
                          <a:schemeClr val="bg2"/>
                        </a:solidFill>
                      </a:endParaRPr>
                    </a:p>
                  </a:txBody>
                  <a:tcPr marL="91439" marR="91439">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solidFill>
                            <a:schemeClr val="bg2"/>
                          </a:solidFill>
                        </a:rPr>
                        <a:t>55</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solidFill>
                            <a:schemeClr val="bg2"/>
                          </a:solidFill>
                        </a:rPr>
                        <a:t>153</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20000"/>
                        <a:lumOff val="80000"/>
                      </a:schemeClr>
                    </a:solidFill>
                  </a:tcPr>
                </a:tc>
              </a:tr>
              <a:tr h="370840">
                <a:tc>
                  <a:txBody>
                    <a:bodyPr/>
                    <a:lstStyle/>
                    <a:p>
                      <a:pPr algn="ctr"/>
                      <a:r>
                        <a:rPr lang="en-US" dirty="0" smtClean="0"/>
                        <a:t>Total</a:t>
                      </a:r>
                      <a:endParaRPr lang="en-US" dirty="0"/>
                    </a:p>
                  </a:txBody>
                  <a:tcPr marL="91439" marR="91439">
                    <a:lnT w="381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lang="en-US" dirty="0" smtClean="0">
                          <a:solidFill>
                            <a:schemeClr val="bg2"/>
                          </a:solidFill>
                        </a:rPr>
                        <a:t>413</a:t>
                      </a:r>
                      <a:endParaRPr lang="en-US" dirty="0">
                        <a:solidFill>
                          <a:schemeClr val="bg2"/>
                        </a:solidFill>
                      </a:endParaRPr>
                    </a:p>
                  </a:txBody>
                  <a:tcPr marL="91439" marR="91439">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89</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502</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tx2">
                        <a:lumMod val="20000"/>
                        <a:lumOff val="80000"/>
                      </a:schemeClr>
                    </a:solidFill>
                  </a:tcPr>
                </a:tc>
              </a:tr>
            </a:tbl>
          </a:graphicData>
        </a:graphic>
      </p:graphicFrame>
      <p:sp useBgFill="1">
        <p:nvSpPr>
          <p:cNvPr id="92201" name="TextBox 11"/>
          <p:cNvSpPr txBox="1">
            <a:spLocks noChangeArrowheads="1"/>
          </p:cNvSpPr>
          <p:nvPr/>
        </p:nvSpPr>
        <p:spPr bwMode="auto">
          <a:xfrm>
            <a:off x="3530600" y="3392488"/>
            <a:ext cx="1052513" cy="64611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solidFill>
                <a:srgbClr val="FFFFFF"/>
              </a:solidFill>
              <a:latin typeface="Verdana" pitchFamily="34" charset="0"/>
            </a:endParaRPr>
          </a:p>
          <a:p>
            <a:pPr eaLnBrk="1" hangingPunct="1"/>
            <a:endParaRPr lang="en-US" sz="1800">
              <a:solidFill>
                <a:srgbClr val="FFFFFF"/>
              </a:solidFill>
              <a:latin typeface="Verdana" pitchFamily="34" charset="0"/>
            </a:endParaRPr>
          </a:p>
        </p:txBody>
      </p:sp>
      <p:sp useBgFill="1">
        <p:nvSpPr>
          <p:cNvPr id="92202" name="TextBox 12"/>
          <p:cNvSpPr txBox="1">
            <a:spLocks noChangeArrowheads="1"/>
          </p:cNvSpPr>
          <p:nvPr/>
        </p:nvSpPr>
        <p:spPr bwMode="auto">
          <a:xfrm>
            <a:off x="468313" y="3384550"/>
            <a:ext cx="1236662" cy="646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solidFill>
                <a:srgbClr val="FFFFFF"/>
              </a:solidFill>
              <a:latin typeface="Verdana" pitchFamily="34" charset="0"/>
            </a:endParaRPr>
          </a:p>
          <a:p>
            <a:pPr eaLnBrk="1" hangingPunct="1"/>
            <a:endParaRPr lang="en-US" sz="1800">
              <a:solidFill>
                <a:srgbClr val="FFFFFF"/>
              </a:solidFill>
              <a:latin typeface="Verdana"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212027734"/>
              </p:ext>
            </p:extLst>
          </p:nvPr>
        </p:nvGraphicFramePr>
        <p:xfrm>
          <a:off x="4856163" y="3708400"/>
          <a:ext cx="3856036" cy="1854200"/>
        </p:xfrm>
        <a:graphic>
          <a:graphicData uri="http://schemas.openxmlformats.org/drawingml/2006/table">
            <a:tbl>
              <a:tblPr firstRow="1" bandRow="1">
                <a:tableStyleId>{5C22544A-7EE6-4342-B048-85BDC9FD1C3A}</a:tableStyleId>
              </a:tblPr>
              <a:tblGrid>
                <a:gridCol w="1070334"/>
                <a:gridCol w="857684"/>
                <a:gridCol w="964009"/>
                <a:gridCol w="964009"/>
              </a:tblGrid>
              <a:tr h="370840">
                <a:tc>
                  <a:txBody>
                    <a:bodyPr/>
                    <a:lstStyle/>
                    <a:p>
                      <a:endParaRPr lang="en-US" dirty="0">
                        <a:solidFill>
                          <a:schemeClr val="bg2"/>
                        </a:solidFill>
                      </a:endParaRPr>
                    </a:p>
                  </a:txBody>
                  <a:tcPr marL="91439" marR="91439">
                    <a:lnB w="12700" cap="flat" cmpd="sng" algn="ctr">
                      <a:solidFill>
                        <a:schemeClr val="bg1"/>
                      </a:solidFill>
                      <a:prstDash val="solid"/>
                      <a:round/>
                      <a:headEnd type="none" w="med" len="med"/>
                      <a:tailEnd type="none" w="med" len="med"/>
                    </a:lnB>
                    <a:noFill/>
                  </a:tcPr>
                </a:tc>
                <a:tc gridSpan="2">
                  <a:txBody>
                    <a:bodyPr/>
                    <a:lstStyle/>
                    <a:p>
                      <a:pPr algn="ctr"/>
                      <a:r>
                        <a:rPr lang="en-US" dirty="0" smtClean="0">
                          <a:solidFill>
                            <a:schemeClr val="bg2"/>
                          </a:solidFill>
                        </a:rPr>
                        <a:t>P1 Grade</a:t>
                      </a:r>
                      <a:endParaRPr lang="en-US" dirty="0">
                        <a:solidFill>
                          <a:schemeClr val="bg2"/>
                        </a:solidFill>
                      </a:endParaRPr>
                    </a:p>
                  </a:txBody>
                  <a:tcPr marL="91439" marR="91439">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n-US" dirty="0"/>
                    </a:p>
                  </a:txBody>
                  <a:tcPr/>
                </a:tc>
                <a:tc>
                  <a:txBody>
                    <a:bodyPr/>
                    <a:lstStyle/>
                    <a:p>
                      <a:pPr algn="ctr"/>
                      <a:endParaRPr lang="en-US" dirty="0"/>
                    </a:p>
                  </a:txBody>
                  <a:tcPr marL="91439" marR="91439">
                    <a:lnB w="12700" cap="flat" cmpd="sng" algn="ctr">
                      <a:solidFill>
                        <a:schemeClr val="bg1"/>
                      </a:solidFill>
                      <a:prstDash val="solid"/>
                      <a:round/>
                      <a:headEnd type="none" w="med" len="med"/>
                      <a:tailEnd type="none" w="med" len="med"/>
                    </a:lnB>
                    <a:noFill/>
                  </a:tcPr>
                </a:tc>
              </a:tr>
              <a:tr h="370840">
                <a:tc>
                  <a:txBody>
                    <a:bodyPr/>
                    <a:lstStyle/>
                    <a:p>
                      <a:r>
                        <a:rPr lang="en-US" b="1" dirty="0" smtClean="0"/>
                        <a:t>P2 Grade</a:t>
                      </a:r>
                      <a:endParaRPr lang="en-US" b="1" dirty="0"/>
                    </a:p>
                  </a:txBody>
                  <a:tcPr marL="91439" marR="91439">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Low</a:t>
                      </a:r>
                      <a:endParaRPr lang="en-US" dirty="0"/>
                    </a:p>
                  </a:txBody>
                  <a:tcPr marL="91439" marR="91439">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High</a:t>
                      </a:r>
                      <a:endParaRPr lang="en-US" dirty="0"/>
                    </a:p>
                  </a:txBody>
                  <a:tcPr marL="91439" marR="91439">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t>Total</a:t>
                      </a:r>
                      <a:endParaRPr lang="en-US" dirty="0"/>
                    </a:p>
                  </a:txBody>
                  <a:tcPr marL="91439" marR="91439">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r>
              <a:tr h="370840">
                <a:tc>
                  <a:txBody>
                    <a:bodyPr/>
                    <a:lstStyle/>
                    <a:p>
                      <a:pPr algn="ctr"/>
                      <a:r>
                        <a:rPr lang="en-US" dirty="0" smtClean="0"/>
                        <a:t>Low</a:t>
                      </a:r>
                      <a:endParaRPr lang="en-US" dirty="0"/>
                    </a:p>
                  </a:txBody>
                  <a:tcPr marL="91439" marR="91439">
                    <a:lnT w="381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lang="en-US" dirty="0" smtClean="0">
                          <a:solidFill>
                            <a:schemeClr val="bg2"/>
                          </a:solidFill>
                        </a:rPr>
                        <a:t>315</a:t>
                      </a:r>
                      <a:endParaRPr lang="en-US" dirty="0">
                        <a:solidFill>
                          <a:schemeClr val="bg2"/>
                        </a:solidFill>
                      </a:endParaRPr>
                    </a:p>
                  </a:txBody>
                  <a:tcPr marL="91439" marR="91439">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34</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349</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tx2">
                        <a:lumMod val="20000"/>
                        <a:lumOff val="80000"/>
                      </a:schemeClr>
                    </a:solidFill>
                  </a:tcPr>
                </a:tc>
              </a:tr>
              <a:tr h="370840">
                <a:tc>
                  <a:txBody>
                    <a:bodyPr/>
                    <a:lstStyle/>
                    <a:p>
                      <a:pPr algn="ctr"/>
                      <a:r>
                        <a:rPr lang="en-US" dirty="0" smtClean="0"/>
                        <a:t>High</a:t>
                      </a:r>
                      <a:endParaRPr lang="en-US" dirty="0"/>
                    </a:p>
                  </a:txBody>
                  <a:tcPr marL="91439" marR="91439">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bg2"/>
                          </a:solidFill>
                        </a:rPr>
                        <a:t>13</a:t>
                      </a:r>
                      <a:endParaRPr lang="en-US" dirty="0">
                        <a:solidFill>
                          <a:schemeClr val="bg2"/>
                        </a:solidFill>
                      </a:endParaRPr>
                    </a:p>
                  </a:txBody>
                  <a:tcPr marL="91439" marR="91439">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solidFill>
                            <a:schemeClr val="bg2"/>
                          </a:solidFill>
                        </a:rPr>
                        <a:t>33</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solidFill>
                            <a:schemeClr val="bg2"/>
                          </a:solidFill>
                        </a:rPr>
                        <a:t>46</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20000"/>
                        <a:lumOff val="80000"/>
                      </a:schemeClr>
                    </a:solidFill>
                  </a:tcPr>
                </a:tc>
              </a:tr>
              <a:tr h="370840">
                <a:tc>
                  <a:txBody>
                    <a:bodyPr/>
                    <a:lstStyle/>
                    <a:p>
                      <a:pPr algn="ctr"/>
                      <a:r>
                        <a:rPr lang="en-US" dirty="0" smtClean="0"/>
                        <a:t>Total</a:t>
                      </a:r>
                      <a:endParaRPr lang="en-US" dirty="0"/>
                    </a:p>
                  </a:txBody>
                  <a:tcPr marL="91439" marR="91439">
                    <a:lnT w="381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lang="en-US" dirty="0" smtClean="0">
                          <a:solidFill>
                            <a:schemeClr val="bg2"/>
                          </a:solidFill>
                        </a:rPr>
                        <a:t>328</a:t>
                      </a:r>
                      <a:endParaRPr lang="en-US" dirty="0">
                        <a:solidFill>
                          <a:schemeClr val="bg2"/>
                        </a:solidFill>
                      </a:endParaRPr>
                    </a:p>
                  </a:txBody>
                  <a:tcPr marL="91439" marR="91439">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67</a:t>
                      </a:r>
                      <a:endParaRPr lang="en-US" dirty="0">
                        <a:solidFill>
                          <a:schemeClr val="bg2"/>
                        </a:solidFill>
                      </a:endParaRPr>
                    </a:p>
                  </a:txBody>
                  <a:tcPr marL="91439" marR="91439">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smtClean="0">
                          <a:solidFill>
                            <a:schemeClr val="bg2"/>
                          </a:solidFill>
                        </a:rPr>
                        <a:t>395</a:t>
                      </a:r>
                      <a:endParaRPr lang="en-US" dirty="0">
                        <a:solidFill>
                          <a:schemeClr val="bg2"/>
                        </a:solidFill>
                      </a:endParaRPr>
                    </a:p>
                  </a:txBody>
                  <a:tcPr marL="91439" marR="91439">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tx2">
                        <a:lumMod val="20000"/>
                        <a:lumOff val="80000"/>
                      </a:schemeClr>
                    </a:solidFill>
                  </a:tcPr>
                </a:tc>
              </a:tr>
            </a:tbl>
          </a:graphicData>
        </a:graphic>
      </p:graphicFrame>
      <p:sp useBgFill="1">
        <p:nvSpPr>
          <p:cNvPr id="92236" name="TextBox 14"/>
          <p:cNvSpPr txBox="1">
            <a:spLocks noChangeArrowheads="1"/>
          </p:cNvSpPr>
          <p:nvPr/>
        </p:nvSpPr>
        <p:spPr bwMode="auto">
          <a:xfrm>
            <a:off x="4816475" y="3416300"/>
            <a:ext cx="1120775" cy="646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solidFill>
                <a:srgbClr val="FFFFFF"/>
              </a:solidFill>
              <a:latin typeface="Verdana" pitchFamily="34" charset="0"/>
            </a:endParaRPr>
          </a:p>
          <a:p>
            <a:pPr eaLnBrk="1" hangingPunct="1"/>
            <a:endParaRPr lang="en-US" sz="1800">
              <a:solidFill>
                <a:srgbClr val="FFFFFF"/>
              </a:solidFill>
              <a:latin typeface="Verdana" pitchFamily="34" charset="0"/>
            </a:endParaRPr>
          </a:p>
        </p:txBody>
      </p:sp>
      <p:sp useBgFill="1">
        <p:nvSpPr>
          <p:cNvPr id="92237" name="TextBox 15"/>
          <p:cNvSpPr txBox="1">
            <a:spLocks noChangeArrowheads="1"/>
          </p:cNvSpPr>
          <p:nvPr/>
        </p:nvSpPr>
        <p:spPr bwMode="auto">
          <a:xfrm>
            <a:off x="7758113" y="3441700"/>
            <a:ext cx="1052512" cy="646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solidFill>
                <a:srgbClr val="FFFFFF"/>
              </a:solidFill>
              <a:latin typeface="Verdana" pitchFamily="34" charset="0"/>
            </a:endParaRPr>
          </a:p>
          <a:p>
            <a:pPr eaLnBrk="1" hangingPunct="1"/>
            <a:endParaRPr lang="en-US" sz="1800">
              <a:solidFill>
                <a:srgbClr val="FFFFFF"/>
              </a:solidFill>
              <a:latin typeface="Verdana" pitchFamily="34" charset="0"/>
            </a:endParaRPr>
          </a:p>
        </p:txBody>
      </p:sp>
      <p:sp>
        <p:nvSpPr>
          <p:cNvPr id="92238" name="TextBox 8"/>
          <p:cNvSpPr txBox="1">
            <a:spLocks noChangeArrowheads="1"/>
          </p:cNvSpPr>
          <p:nvPr/>
        </p:nvSpPr>
        <p:spPr bwMode="auto">
          <a:xfrm>
            <a:off x="5300663" y="2971800"/>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r>
              <a:rPr lang="en-US" sz="2000">
                <a:solidFill>
                  <a:srgbClr val="EEECE1"/>
                </a:solidFill>
                <a:latin typeface="Calibri" pitchFamily="34" charset="0"/>
              </a:rPr>
              <a:t>All patients with </a:t>
            </a:r>
            <a:br>
              <a:rPr lang="en-US" sz="2000">
                <a:solidFill>
                  <a:srgbClr val="EEECE1"/>
                </a:solidFill>
                <a:latin typeface="Calibri" pitchFamily="34" charset="0"/>
              </a:rPr>
            </a:br>
            <a:r>
              <a:rPr lang="en-US" sz="2000">
                <a:solidFill>
                  <a:srgbClr val="EEECE1"/>
                </a:solidFill>
                <a:latin typeface="Calibri" pitchFamily="34" charset="0"/>
              </a:rPr>
              <a:t>non- mucinous tumors</a:t>
            </a:r>
          </a:p>
        </p:txBody>
      </p:sp>
      <p:sp>
        <p:nvSpPr>
          <p:cNvPr id="92239" name="Text Box 1394"/>
          <p:cNvSpPr txBox="1">
            <a:spLocks noChangeArrowheads="1"/>
          </p:cNvSpPr>
          <p:nvPr/>
        </p:nvSpPr>
        <p:spPr bwMode="auto">
          <a:xfrm>
            <a:off x="5545138" y="6569075"/>
            <a:ext cx="3598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r>
              <a:rPr lang="en-US" sz="1200">
                <a:solidFill>
                  <a:srgbClr val="FFFFFF"/>
                </a:solidFill>
                <a:latin typeface="Calibri" pitchFamily="34" charset="0"/>
              </a:rPr>
              <a:t>Lavery I, et al. ASCO GI 2011 #526.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304800" y="325438"/>
            <a:ext cx="8686800" cy="914400"/>
          </a:xfrm>
        </p:spPr>
        <p:txBody>
          <a:bodyPr/>
          <a:lstStyle/>
          <a:p>
            <a:r>
              <a:rPr lang="en-US" sz="3200" smtClean="0">
                <a:latin typeface="Calibri" pitchFamily="34" charset="0"/>
              </a:rPr>
              <a:t/>
            </a:r>
            <a:br>
              <a:rPr lang="en-US" sz="3200" smtClean="0">
                <a:latin typeface="Calibri" pitchFamily="34" charset="0"/>
              </a:rPr>
            </a:br>
            <a:r>
              <a:rPr lang="en-US" sz="3200" smtClean="0">
                <a:latin typeface="Calibri" pitchFamily="34" charset="0"/>
              </a:rPr>
              <a:t>Tumor Grade: Limited Utility for Risk Assessment in Stage II Colon Cancer</a:t>
            </a:r>
            <a:br>
              <a:rPr lang="en-US" sz="3200" smtClean="0">
                <a:latin typeface="Calibri" pitchFamily="34" charset="0"/>
              </a:rPr>
            </a:br>
            <a:endParaRPr lang="en-US" sz="3200" smtClean="0">
              <a:latin typeface="Calibri" pitchFamily="34" charset="0"/>
            </a:endParaRPr>
          </a:p>
        </p:txBody>
      </p:sp>
      <p:sp>
        <p:nvSpPr>
          <p:cNvPr id="93187" name="Rectangle 3"/>
          <p:cNvSpPr>
            <a:spLocks noChangeArrowheads="1"/>
          </p:cNvSpPr>
          <p:nvPr/>
        </p:nvSpPr>
        <p:spPr bwMode="auto">
          <a:xfrm>
            <a:off x="341313" y="1627188"/>
            <a:ext cx="8555037"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FF00"/>
              </a:buClr>
              <a:buFontTx/>
              <a:buChar char="•"/>
            </a:pPr>
            <a:r>
              <a:rPr lang="en-US" sz="2300">
                <a:latin typeface="Calibri" pitchFamily="34" charset="0"/>
              </a:rPr>
              <a:t>Stage-specific association with outcome</a:t>
            </a:r>
          </a:p>
          <a:p>
            <a:pPr marL="800100" lvl="1" indent="-342900" eaLnBrk="0" hangingPunct="0">
              <a:spcBef>
                <a:spcPct val="20000"/>
              </a:spcBef>
              <a:buClr>
                <a:srgbClr val="FFFF00"/>
              </a:buClr>
              <a:buFontTx/>
              <a:buChar char="•"/>
            </a:pPr>
            <a:r>
              <a:rPr lang="en-US" sz="2300">
                <a:latin typeface="Calibri" pitchFamily="34" charset="0"/>
              </a:rPr>
              <a:t>Data for tumor grade has historically come from studies of colon cancer with pooled stages</a:t>
            </a:r>
          </a:p>
          <a:p>
            <a:pPr marL="800100" lvl="1" indent="-342900" eaLnBrk="0" hangingPunct="0">
              <a:spcBef>
                <a:spcPct val="20000"/>
              </a:spcBef>
              <a:buClr>
                <a:srgbClr val="FFFF00"/>
              </a:buClr>
              <a:buFontTx/>
              <a:buChar char="•"/>
            </a:pPr>
            <a:r>
              <a:rPr lang="en-US" sz="2300">
                <a:latin typeface="Calibri" pitchFamily="34" charset="0"/>
              </a:rPr>
              <a:t>Larger series from Development studies, PETACC-3 demonstrate stage specificity.  QUASAR with consistent finding of good prognosis with high grade in stage II</a:t>
            </a:r>
          </a:p>
          <a:p>
            <a:pPr marL="800100" lvl="1" indent="-342900" eaLnBrk="0" hangingPunct="0">
              <a:spcBef>
                <a:spcPct val="20000"/>
              </a:spcBef>
              <a:buClr>
                <a:srgbClr val="FFFF00"/>
              </a:buClr>
              <a:buFontTx/>
              <a:buChar char="•"/>
            </a:pPr>
            <a:r>
              <a:rPr lang="en-US" sz="2300">
                <a:latin typeface="Calibri" pitchFamily="34" charset="0"/>
              </a:rPr>
              <a:t>Conventional wisdom of high grade as poor prognostic factor does not apply in stage II disease</a:t>
            </a:r>
          </a:p>
          <a:p>
            <a:pPr marL="342900" indent="-342900" eaLnBrk="0" hangingPunct="0">
              <a:spcBef>
                <a:spcPct val="20000"/>
              </a:spcBef>
              <a:buClr>
                <a:srgbClr val="FFFF00"/>
              </a:buClr>
              <a:buFontTx/>
              <a:buChar char="•"/>
            </a:pPr>
            <a:r>
              <a:rPr lang="en-US" sz="2300">
                <a:latin typeface="Calibri" pitchFamily="34" charset="0"/>
              </a:rPr>
              <a:t>Lack of standardization and limited inter-pathologist reproducibility of tumor grading</a:t>
            </a:r>
          </a:p>
          <a:p>
            <a:pPr marL="342900" indent="-342900" eaLnBrk="0" hangingPunct="0">
              <a:spcBef>
                <a:spcPct val="20000"/>
              </a:spcBef>
              <a:buClr>
                <a:srgbClr val="FFFF00"/>
              </a:buClr>
              <a:buFontTx/>
              <a:buChar char="•"/>
            </a:pPr>
            <a:r>
              <a:rPr lang="en-US" sz="2300">
                <a:latin typeface="Calibri" pitchFamily="34" charset="0"/>
              </a:rPr>
              <a:t>Confounding relationship with MMR and mucinous histology</a:t>
            </a:r>
          </a:p>
          <a:p>
            <a:pPr marL="800100" lvl="1" indent="-342900" eaLnBrk="0" hangingPunct="0">
              <a:spcBef>
                <a:spcPct val="20000"/>
              </a:spcBef>
              <a:buClr>
                <a:srgbClr val="FFFF00"/>
              </a:buClr>
              <a:buFontTx/>
              <a:buChar char="•"/>
            </a:pPr>
            <a:r>
              <a:rPr lang="en-US" sz="2300">
                <a:latin typeface="Calibri" pitchFamily="34" charset="0"/>
              </a:rPr>
              <a:t>MMR-D tumors known to be more commonly right-sided, high grade, and have mucinous histology</a:t>
            </a:r>
          </a:p>
          <a:p>
            <a:pPr marL="800100" lvl="1" indent="-342900" eaLnBrk="0" hangingPunct="0">
              <a:spcBef>
                <a:spcPct val="20000"/>
              </a:spcBef>
              <a:buClr>
                <a:srgbClr val="FFFF00"/>
              </a:buClr>
              <a:buFontTx/>
              <a:buChar char="•"/>
            </a:pPr>
            <a:endParaRPr lang="en-US" sz="2300">
              <a:latin typeface="Calibri" pitchFamily="34" charset="0"/>
            </a:endParaRPr>
          </a:p>
          <a:p>
            <a:pPr marL="342900" indent="-342900" eaLnBrk="0" hangingPunct="0">
              <a:spcBef>
                <a:spcPct val="20000"/>
              </a:spcBef>
              <a:buClr>
                <a:srgbClr val="FFFF00"/>
              </a:buClr>
              <a:buFontTx/>
              <a:buChar char="•"/>
            </a:pPr>
            <a:endParaRPr lang="en-US" sz="2300">
              <a:latin typeface="Calibri"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itle 4"/>
          <p:cNvSpPr>
            <a:spLocks noGrp="1"/>
          </p:cNvSpPr>
          <p:nvPr>
            <p:ph type="ctrTitle"/>
          </p:nvPr>
        </p:nvSpPr>
        <p:spPr/>
        <p:txBody>
          <a:bodyPr/>
          <a:lstStyle/>
          <a:p>
            <a:r>
              <a:rPr lang="en-US"/>
              <a:t>Lymphovascular Invasion</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l="3186" r="3935" b="58279"/>
          <a:stretch>
            <a:fillRect/>
          </a:stretch>
        </p:blipFill>
        <p:spPr>
          <a:xfrm>
            <a:off x="0" y="112713"/>
            <a:ext cx="7891463" cy="1673225"/>
          </a:xfrm>
        </p:spPr>
      </p:pic>
      <p:sp>
        <p:nvSpPr>
          <p:cNvPr id="95235" name="Rectangle 3"/>
          <p:cNvSpPr txBox="1">
            <a:spLocks/>
          </p:cNvSpPr>
          <p:nvPr/>
        </p:nvSpPr>
        <p:spPr bwMode="auto">
          <a:xfrm>
            <a:off x="195263" y="1817688"/>
            <a:ext cx="6400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charset="0"/>
              </a:defRPr>
            </a:lvl1pPr>
            <a:lvl2pPr marL="800100" indent="-34290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20000"/>
              </a:spcBef>
              <a:buClr>
                <a:srgbClr val="FFFF00"/>
              </a:buClr>
              <a:buFont typeface="Arial" charset="0"/>
              <a:buChar char="•"/>
            </a:pPr>
            <a:r>
              <a:rPr lang="en-US" sz="2000">
                <a:latin typeface="Calibri" pitchFamily="34" charset="0"/>
              </a:rPr>
              <a:t>Design: 6 GI pathologists</a:t>
            </a:r>
          </a:p>
          <a:p>
            <a:pPr lvl="1">
              <a:spcBef>
                <a:spcPct val="20000"/>
              </a:spcBef>
              <a:buClr>
                <a:srgbClr val="FFFF00"/>
              </a:buClr>
              <a:buFont typeface="Arial" charset="0"/>
              <a:buChar char="•"/>
            </a:pPr>
            <a:r>
              <a:rPr lang="en-US" sz="2000">
                <a:latin typeface="Calibri" pitchFamily="34" charset="0"/>
              </a:rPr>
              <a:t>50 stage II, moderately differentiated CRC</a:t>
            </a:r>
          </a:p>
          <a:p>
            <a:pPr lvl="1">
              <a:spcBef>
                <a:spcPct val="20000"/>
              </a:spcBef>
              <a:buClr>
                <a:srgbClr val="FFFF00"/>
              </a:buClr>
              <a:buFont typeface="Arial" charset="0"/>
              <a:buChar char="•"/>
            </a:pPr>
            <a:r>
              <a:rPr lang="en-US" sz="2000">
                <a:latin typeface="Calibri" pitchFamily="34" charset="0"/>
              </a:rPr>
              <a:t>Assessment of H&amp;E and IHC for D2-40 and CD31 (endothelial markers)</a:t>
            </a:r>
          </a:p>
          <a:p>
            <a:pPr>
              <a:spcBef>
                <a:spcPct val="20000"/>
              </a:spcBef>
              <a:buClr>
                <a:srgbClr val="FFFF00"/>
              </a:buClr>
              <a:buFont typeface="Arial" charset="0"/>
              <a:buChar char="•"/>
            </a:pPr>
            <a:r>
              <a:rPr lang="en-US" sz="2000">
                <a:latin typeface="Calibri" pitchFamily="34" charset="0"/>
              </a:rPr>
              <a:t>Results</a:t>
            </a:r>
          </a:p>
          <a:p>
            <a:pPr lvl="1">
              <a:spcBef>
                <a:spcPct val="20000"/>
              </a:spcBef>
              <a:buClr>
                <a:srgbClr val="FFFF00"/>
              </a:buClr>
              <a:buFont typeface="Arial" charset="0"/>
              <a:buChar char="•"/>
            </a:pPr>
            <a:r>
              <a:rPr lang="en-US" sz="2000">
                <a:latin typeface="Calibri" pitchFamily="34" charset="0"/>
              </a:rPr>
              <a:t>Low concordance (kappa 0.18-0.28) with H&amp;E</a:t>
            </a:r>
          </a:p>
          <a:p>
            <a:pPr lvl="1">
              <a:spcBef>
                <a:spcPct val="20000"/>
              </a:spcBef>
              <a:buClr>
                <a:srgbClr val="FFFF00"/>
              </a:buClr>
              <a:buFont typeface="Arial" charset="0"/>
              <a:buChar char="•"/>
            </a:pPr>
            <a:r>
              <a:rPr lang="en-US" sz="2000">
                <a:latin typeface="Calibri" pitchFamily="34" charset="0"/>
              </a:rPr>
              <a:t>Minimal improvement with IHC (kappa 0.26-0.42)</a:t>
            </a:r>
          </a:p>
          <a:p>
            <a:pPr>
              <a:spcBef>
                <a:spcPct val="20000"/>
              </a:spcBef>
              <a:buClr>
                <a:srgbClr val="FFFF00"/>
              </a:buClr>
              <a:buFont typeface="Arial" charset="0"/>
              <a:buChar char="•"/>
            </a:pPr>
            <a:r>
              <a:rPr lang="en-US" sz="2000">
                <a:latin typeface="Calibri" pitchFamily="34" charset="0"/>
              </a:rPr>
              <a:t>Conclusion</a:t>
            </a:r>
          </a:p>
        </p:txBody>
      </p:sp>
      <p:sp>
        <p:nvSpPr>
          <p:cNvPr id="95236" name="Text Box 7"/>
          <p:cNvSpPr txBox="1">
            <a:spLocks noChangeArrowheads="1"/>
          </p:cNvSpPr>
          <p:nvPr/>
        </p:nvSpPr>
        <p:spPr bwMode="auto">
          <a:xfrm>
            <a:off x="6611938" y="6513513"/>
            <a:ext cx="2217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t>Am J Surg Pathol 2008, 32:1816</a:t>
            </a:r>
          </a:p>
        </p:txBody>
      </p:sp>
      <p:pic>
        <p:nvPicPr>
          <p:cNvPr id="95237" name="Picture Placeholder 1" descr="Fig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675" y="1966913"/>
            <a:ext cx="2578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3"/>
          <p:cNvSpPr txBox="1">
            <a:spLocks/>
          </p:cNvSpPr>
          <p:nvPr/>
        </p:nvSpPr>
        <p:spPr bwMode="auto">
          <a:xfrm>
            <a:off x="87313" y="4681538"/>
            <a:ext cx="8816975"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charset="0"/>
              </a:defRPr>
            </a:lvl1pPr>
            <a:lvl2pPr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lvl="1">
              <a:spcBef>
                <a:spcPct val="20000"/>
              </a:spcBef>
              <a:buClr>
                <a:srgbClr val="FFFF00"/>
              </a:buClr>
            </a:pPr>
            <a:r>
              <a:rPr lang="en-US" sz="2000">
                <a:latin typeface="Calibri" pitchFamily="34" charset="0"/>
              </a:rPr>
              <a:t>“Interobserver variability in diagnosis of LVI was substantial on H&amp;E slides and did not improve upon use of IHC. Agreement in evaluation of large vessel invasion was only slightly higher than would be seen by chance alone. This study highlights the need for criteria in evaluation of LVI, as this assessment may impact patient prognosis and thus change the course of clinical treatment.”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457200" y="274638"/>
            <a:ext cx="8226425" cy="914400"/>
          </a:xfrm>
        </p:spPr>
        <p:txBody>
          <a:bodyPr/>
          <a:lstStyle/>
          <a:p>
            <a:r>
              <a:rPr lang="en-US" sz="3200" smtClean="0">
                <a:latin typeface="Calibri" pitchFamily="34" charset="0"/>
              </a:rPr>
              <a:t>Challenges with Lymphovascular Invasion (LVI) as a Marker of Risk in Stage II Colon Cancer</a:t>
            </a:r>
          </a:p>
        </p:txBody>
      </p:sp>
      <p:sp>
        <p:nvSpPr>
          <p:cNvPr id="96259" name="Rectangle 3"/>
          <p:cNvSpPr>
            <a:spLocks noGrp="1"/>
          </p:cNvSpPr>
          <p:nvPr>
            <p:ph type="body" idx="4294967295"/>
          </p:nvPr>
        </p:nvSpPr>
        <p:spPr>
          <a:xfrm>
            <a:off x="685800" y="1511300"/>
            <a:ext cx="8458200" cy="4627563"/>
          </a:xfrm>
        </p:spPr>
        <p:txBody>
          <a:bodyPr/>
          <a:lstStyle/>
          <a:p>
            <a:r>
              <a:rPr lang="en-US" sz="2400" smtClean="0">
                <a:latin typeface="Calibri" pitchFamily="34" charset="0"/>
              </a:rPr>
              <a:t>Inter-observer concordance of LVI assessment is poor </a:t>
            </a:r>
          </a:p>
          <a:p>
            <a:pPr>
              <a:buFont typeface="Arial" charset="0"/>
              <a:buNone/>
            </a:pPr>
            <a:endParaRPr lang="en-US" sz="2400" smtClean="0">
              <a:latin typeface="Calibri" pitchFamily="34" charset="0"/>
            </a:endParaRPr>
          </a:p>
          <a:p>
            <a:r>
              <a:rPr lang="en-US" sz="2400" smtClean="0">
                <a:latin typeface="Calibri" pitchFamily="34" charset="0"/>
              </a:rPr>
              <a:t>To improve reproducibility, CAP recommends assessing at least 3 blocks (and optimally 5 blocks) of tumor at its point of deepest extent.  In practice, this is unlikely to be achieved.*</a:t>
            </a:r>
          </a:p>
          <a:p>
            <a:pPr lvl="1">
              <a:buFont typeface="Arial" charset="0"/>
              <a:buNone/>
            </a:pPr>
            <a:endParaRPr lang="en-US" sz="2000" smtClean="0">
              <a:latin typeface="Calibri" pitchFamily="34" charset="0"/>
            </a:endParaRPr>
          </a:p>
          <a:p>
            <a:r>
              <a:rPr lang="en-US" sz="2400" smtClean="0">
                <a:latin typeface="Calibri" pitchFamily="34" charset="0"/>
              </a:rPr>
              <a:t>At present, the pathologic evaluation of vessel invasion is not standardized, and pathology sampling practices vary widely on both individual and institutional levels*</a:t>
            </a:r>
          </a:p>
          <a:p>
            <a:endParaRPr lang="en-US" sz="2400" smtClean="0">
              <a:latin typeface="Calibri" pitchFamily="34" charset="0"/>
            </a:endParaRPr>
          </a:p>
          <a:p>
            <a:r>
              <a:rPr lang="en-US" sz="2400" smtClean="0">
                <a:latin typeface="Calibri" pitchFamily="34" charset="0"/>
              </a:rPr>
              <a:t>Negative result with LVI in QUASAR likely reflects intrinsic variability in assessment of this marker</a:t>
            </a:r>
          </a:p>
        </p:txBody>
      </p:sp>
      <p:sp>
        <p:nvSpPr>
          <p:cNvPr id="96260" name="Text Box 7"/>
          <p:cNvSpPr txBox="1">
            <a:spLocks noChangeArrowheads="1"/>
          </p:cNvSpPr>
          <p:nvPr/>
        </p:nvSpPr>
        <p:spPr bwMode="auto">
          <a:xfrm>
            <a:off x="4837113" y="6513513"/>
            <a:ext cx="41179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t>*Compton. Clin Cancer Res. 2007;13(22 Suppl):6862s-6870s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6" descr="ODXColon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6043613"/>
            <a:ext cx="27876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4"/>
          <p:cNvSpPr>
            <a:spLocks noGrp="1"/>
          </p:cNvSpPr>
          <p:nvPr>
            <p:ph type="ctrTitle"/>
          </p:nvPr>
        </p:nvSpPr>
        <p:spPr/>
        <p:txBody>
          <a:bodyPr/>
          <a:lstStyle/>
          <a:p>
            <a:r>
              <a:rPr lang="en-US"/>
              <a:t>18q Loss of Heterozygosity</a:t>
            </a:r>
            <a:br>
              <a:rPr lang="en-US"/>
            </a:br>
            <a:r>
              <a:rPr lang="en-US"/>
              <a:t>(18qLOH)</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455613" y="273050"/>
            <a:ext cx="8245475" cy="914400"/>
          </a:xfrm>
        </p:spPr>
        <p:txBody>
          <a:bodyPr/>
          <a:lstStyle/>
          <a:p>
            <a:r>
              <a:rPr lang="en-US" sz="3200" smtClean="0">
                <a:latin typeface="Calibri" pitchFamily="34" charset="0"/>
              </a:rPr>
              <a:t>Large Studies Assessing 18qLOH in CRC (N&gt;250)</a:t>
            </a:r>
          </a:p>
        </p:txBody>
      </p:sp>
      <p:sp>
        <p:nvSpPr>
          <p:cNvPr id="98307" name="Text Box 4"/>
          <p:cNvSpPr txBox="1">
            <a:spLocks noChangeArrowheads="1"/>
          </p:cNvSpPr>
          <p:nvPr/>
        </p:nvSpPr>
        <p:spPr bwMode="auto">
          <a:xfrm>
            <a:off x="6284913" y="6399213"/>
            <a:ext cx="2676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400">
                <a:latin typeface="Calibri" pitchFamily="34" charset="0"/>
              </a:rPr>
              <a:t>Adapted from Fuchs, ASCO</a:t>
            </a:r>
            <a:r>
              <a:rPr lang="en-US" sz="1400">
                <a:solidFill>
                  <a:srgbClr val="FFFFFF"/>
                </a:solidFill>
                <a:latin typeface="Calibri" pitchFamily="34" charset="0"/>
              </a:rPr>
              <a:t>®</a:t>
            </a:r>
            <a:r>
              <a:rPr lang="en-US" sz="1400">
                <a:latin typeface="Calibri" pitchFamily="34" charset="0"/>
              </a:rPr>
              <a:t> 2009</a:t>
            </a:r>
            <a:endParaRPr lang="en-US" sz="1400">
              <a:solidFill>
                <a:srgbClr val="FFFF00"/>
              </a:solidFill>
              <a:latin typeface="Calibri" pitchFamily="34" charset="0"/>
            </a:endParaRPr>
          </a:p>
        </p:txBody>
      </p:sp>
      <p:graphicFrame>
        <p:nvGraphicFramePr>
          <p:cNvPr id="5" name="Table 4"/>
          <p:cNvGraphicFramePr>
            <a:graphicFrameLocks noGrp="1"/>
          </p:cNvGraphicFramePr>
          <p:nvPr/>
        </p:nvGraphicFramePr>
        <p:xfrm>
          <a:off x="719138" y="1973263"/>
          <a:ext cx="7718424" cy="3011490"/>
        </p:xfrm>
        <a:graphic>
          <a:graphicData uri="http://schemas.openxmlformats.org/drawingml/2006/table">
            <a:tbl>
              <a:tblPr firstRow="1" bandRow="1">
                <a:tableStyleId>{5C22544A-7EE6-4342-B048-85BDC9FD1C3A}</a:tableStyleId>
              </a:tblPr>
              <a:tblGrid>
                <a:gridCol w="2572808"/>
                <a:gridCol w="2572808"/>
                <a:gridCol w="2572808"/>
              </a:tblGrid>
              <a:tr h="501915">
                <a:tc>
                  <a:txBody>
                    <a:bodyPr/>
                    <a:lstStyle/>
                    <a:p>
                      <a:r>
                        <a:rPr lang="en-US" sz="1800" dirty="0" smtClean="0"/>
                        <a:t>Author</a:t>
                      </a:r>
                      <a:r>
                        <a:rPr lang="en-US" sz="1800" baseline="0" dirty="0" smtClean="0"/>
                        <a:t> (Year)</a:t>
                      </a:r>
                      <a:endParaRPr lang="en-US" sz="1800" dirty="0"/>
                    </a:p>
                  </a:txBody>
                  <a:tcPr marL="91445" marR="91445" marT="45717" marB="45717"/>
                </a:tc>
                <a:tc>
                  <a:txBody>
                    <a:bodyPr/>
                    <a:lstStyle/>
                    <a:p>
                      <a:r>
                        <a:rPr lang="en-US" sz="1800" dirty="0" smtClean="0"/>
                        <a:t>Number of Patients</a:t>
                      </a:r>
                      <a:endParaRPr lang="en-US" sz="1800" dirty="0"/>
                    </a:p>
                  </a:txBody>
                  <a:tcPr marL="91445" marR="91445" marT="45717" marB="45717"/>
                </a:tc>
                <a:tc>
                  <a:txBody>
                    <a:bodyPr/>
                    <a:lstStyle/>
                    <a:p>
                      <a:r>
                        <a:rPr lang="en-US" sz="1800" dirty="0" smtClean="0"/>
                        <a:t>Finding</a:t>
                      </a:r>
                      <a:endParaRPr lang="en-US" sz="1800" dirty="0"/>
                    </a:p>
                  </a:txBody>
                  <a:tcPr marL="91445" marR="91445" marT="45717" marB="45717"/>
                </a:tc>
              </a:tr>
              <a:tr h="501915">
                <a:tc>
                  <a:txBody>
                    <a:bodyPr/>
                    <a:lstStyle/>
                    <a:p>
                      <a:r>
                        <a:rPr lang="en-US" sz="1800" dirty="0" smtClean="0"/>
                        <a:t>Watanabe, 2001</a:t>
                      </a:r>
                      <a:endParaRPr lang="en-US" sz="1800" dirty="0"/>
                    </a:p>
                  </a:txBody>
                  <a:tcPr marL="91445" marR="91445" marT="45717" marB="45717"/>
                </a:tc>
                <a:tc>
                  <a:txBody>
                    <a:bodyPr/>
                    <a:lstStyle/>
                    <a:p>
                      <a:r>
                        <a:rPr lang="en-US" sz="1800" dirty="0" smtClean="0"/>
                        <a:t>279</a:t>
                      </a:r>
                      <a:endParaRPr lang="en-US" sz="1800" dirty="0"/>
                    </a:p>
                  </a:txBody>
                  <a:tcPr marL="91445" marR="91445" marT="45717" marB="45717"/>
                </a:tc>
                <a:tc>
                  <a:txBody>
                    <a:bodyPr/>
                    <a:lstStyle/>
                    <a:p>
                      <a:r>
                        <a:rPr lang="en-US" sz="1800" dirty="0" smtClean="0"/>
                        <a:t>HR =</a:t>
                      </a:r>
                      <a:r>
                        <a:rPr lang="en-US" sz="1800" baseline="0" dirty="0" smtClean="0"/>
                        <a:t> 2.75 (p=0.006)*</a:t>
                      </a:r>
                      <a:endParaRPr lang="en-US" sz="1800" dirty="0"/>
                    </a:p>
                  </a:txBody>
                  <a:tcPr marL="91445" marR="91445" marT="45717" marB="45717"/>
                </a:tc>
              </a:tr>
              <a:tr h="501915">
                <a:tc>
                  <a:txBody>
                    <a:bodyPr/>
                    <a:lstStyle/>
                    <a:p>
                      <a:r>
                        <a:rPr lang="en-US" sz="1800" dirty="0" err="1" smtClean="0"/>
                        <a:t>Halling</a:t>
                      </a:r>
                      <a:r>
                        <a:rPr lang="en-US" sz="1800" dirty="0" smtClean="0"/>
                        <a:t>, 1999</a:t>
                      </a:r>
                      <a:endParaRPr lang="en-US" sz="1800" dirty="0"/>
                    </a:p>
                  </a:txBody>
                  <a:tcPr marL="91445" marR="91445" marT="45717" marB="45717"/>
                </a:tc>
                <a:tc>
                  <a:txBody>
                    <a:bodyPr/>
                    <a:lstStyle/>
                    <a:p>
                      <a:r>
                        <a:rPr lang="en-US" sz="1800" dirty="0" smtClean="0"/>
                        <a:t>508</a:t>
                      </a:r>
                      <a:endParaRPr lang="en-US" sz="1800" dirty="0"/>
                    </a:p>
                  </a:txBody>
                  <a:tcPr marL="91445" marR="91445" marT="45717" marB="45717"/>
                </a:tc>
                <a:tc>
                  <a:txBody>
                    <a:bodyPr/>
                    <a:lstStyle/>
                    <a:p>
                      <a:r>
                        <a:rPr lang="en-US" sz="1800" dirty="0" smtClean="0"/>
                        <a:t>NULL</a:t>
                      </a:r>
                      <a:endParaRPr lang="en-US" sz="1800" dirty="0"/>
                    </a:p>
                  </a:txBody>
                  <a:tcPr marL="91445" marR="91445" marT="45717" marB="45717"/>
                </a:tc>
              </a:tr>
              <a:tr h="501915">
                <a:tc>
                  <a:txBody>
                    <a:bodyPr/>
                    <a:lstStyle/>
                    <a:p>
                      <a:r>
                        <a:rPr lang="en-US" sz="1800" dirty="0" smtClean="0"/>
                        <a:t>Barratt, 2002</a:t>
                      </a:r>
                      <a:endParaRPr lang="en-US" sz="1800" dirty="0"/>
                    </a:p>
                  </a:txBody>
                  <a:tcPr marL="91445" marR="91445" marT="45717" marB="45717"/>
                </a:tc>
                <a:tc>
                  <a:txBody>
                    <a:bodyPr/>
                    <a:lstStyle/>
                    <a:p>
                      <a:r>
                        <a:rPr lang="en-US" sz="1800" dirty="0" smtClean="0"/>
                        <a:t>314</a:t>
                      </a:r>
                      <a:endParaRPr lang="en-US" sz="1800" dirty="0"/>
                    </a:p>
                  </a:txBody>
                  <a:tcPr marL="91445" marR="91445" marT="45717" marB="45717"/>
                </a:tc>
                <a:tc>
                  <a:txBody>
                    <a:bodyPr/>
                    <a:lstStyle/>
                    <a:p>
                      <a:r>
                        <a:rPr lang="en-US" sz="1800" dirty="0" smtClean="0"/>
                        <a:t>NULL</a:t>
                      </a:r>
                    </a:p>
                  </a:txBody>
                  <a:tcPr marL="91445" marR="91445" marT="45717" marB="45717"/>
                </a:tc>
              </a:tr>
              <a:tr h="501915">
                <a:tc>
                  <a:txBody>
                    <a:bodyPr/>
                    <a:lstStyle/>
                    <a:p>
                      <a:r>
                        <a:rPr lang="en-US" sz="1800" dirty="0" smtClean="0"/>
                        <a:t>Roth, 2009</a:t>
                      </a:r>
                      <a:endParaRPr lang="en-US" sz="1800" dirty="0"/>
                    </a:p>
                  </a:txBody>
                  <a:tcPr marL="91445" marR="91445" marT="45717" marB="45717"/>
                </a:tc>
                <a:tc>
                  <a:txBody>
                    <a:bodyPr/>
                    <a:lstStyle/>
                    <a:p>
                      <a:r>
                        <a:rPr lang="en-US" sz="1800" dirty="0" smtClean="0"/>
                        <a:t>1404</a:t>
                      </a:r>
                      <a:endParaRPr lang="en-US" sz="1800" dirty="0"/>
                    </a:p>
                  </a:txBody>
                  <a:tcPr marL="91445" marR="91445" marT="45717" marB="45717"/>
                </a:tc>
                <a:tc>
                  <a:txBody>
                    <a:bodyPr/>
                    <a:lstStyle/>
                    <a:p>
                      <a:r>
                        <a:rPr lang="en-US" sz="1800" dirty="0" smtClean="0"/>
                        <a:t>NULL</a:t>
                      </a:r>
                      <a:r>
                        <a:rPr lang="en-US" sz="1800" dirty="0" smtClean="0">
                          <a:latin typeface="Calibri"/>
                        </a:rPr>
                        <a:t>†</a:t>
                      </a:r>
                      <a:endParaRPr lang="en-US" sz="1800" dirty="0"/>
                    </a:p>
                  </a:txBody>
                  <a:tcPr marL="91445" marR="91445" marT="45717" marB="45717"/>
                </a:tc>
              </a:tr>
              <a:tr h="501915">
                <a:tc>
                  <a:txBody>
                    <a:bodyPr/>
                    <a:lstStyle/>
                    <a:p>
                      <a:r>
                        <a:rPr lang="en-US" sz="1800" dirty="0" err="1" smtClean="0"/>
                        <a:t>Ogino</a:t>
                      </a:r>
                      <a:r>
                        <a:rPr lang="en-US" sz="1800" dirty="0" smtClean="0"/>
                        <a:t>, 2009</a:t>
                      </a:r>
                      <a:endParaRPr lang="en-US" sz="1800" dirty="0"/>
                    </a:p>
                  </a:txBody>
                  <a:tcPr marL="91445" marR="91445" marT="45717" marB="45717"/>
                </a:tc>
                <a:tc>
                  <a:txBody>
                    <a:bodyPr/>
                    <a:lstStyle/>
                    <a:p>
                      <a:r>
                        <a:rPr lang="en-US" sz="1800" dirty="0" smtClean="0"/>
                        <a:t>555</a:t>
                      </a:r>
                      <a:endParaRPr lang="en-US" sz="1800" dirty="0"/>
                    </a:p>
                  </a:txBody>
                  <a:tcPr marL="91445" marR="91445" marT="45717" marB="45717"/>
                </a:tc>
                <a:tc>
                  <a:txBody>
                    <a:bodyPr/>
                    <a:lstStyle/>
                    <a:p>
                      <a:r>
                        <a:rPr lang="en-US" sz="1800" dirty="0" smtClean="0"/>
                        <a:t>NULL</a:t>
                      </a:r>
                      <a:endParaRPr lang="en-US" sz="1800" dirty="0"/>
                    </a:p>
                  </a:txBody>
                  <a:tcPr marL="91445" marR="91445" marT="45717" marB="45717"/>
                </a:tc>
              </a:tr>
            </a:tbl>
          </a:graphicData>
        </a:graphic>
      </p:graphicFrame>
      <p:sp>
        <p:nvSpPr>
          <p:cNvPr id="98338" name="TextBox 5"/>
          <p:cNvSpPr txBox="1">
            <a:spLocks noChangeArrowheads="1"/>
          </p:cNvSpPr>
          <p:nvPr/>
        </p:nvSpPr>
        <p:spPr bwMode="auto">
          <a:xfrm>
            <a:off x="762000" y="56388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800">
                <a:latin typeface="Calibri" pitchFamily="34" charset="0"/>
              </a:rPr>
              <a:t>* Not significant for stage II colon cancer</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85738" y="-36576"/>
            <a:ext cx="9141142" cy="1481138"/>
          </a:xfrm>
        </p:spPr>
        <p:txBody>
          <a:bodyPr/>
          <a:lstStyle/>
          <a:p>
            <a:r>
              <a:rPr lang="en-GB" sz="3200" dirty="0" smtClean="0">
                <a:latin typeface="Calibri" pitchFamily="34" charset="0"/>
              </a:rPr>
              <a:t>PETACC-3: Impact of MMR status on Prognostic Value of 18qLOH  in stage II disease</a:t>
            </a:r>
            <a:br>
              <a:rPr lang="en-GB" sz="3200" dirty="0" smtClean="0">
                <a:latin typeface="Calibri" pitchFamily="34" charset="0"/>
              </a:rPr>
            </a:br>
            <a:r>
              <a:rPr lang="en-GB" sz="2800" i="1" dirty="0" smtClean="0">
                <a:latin typeface="Calibri" pitchFamily="34" charset="0"/>
              </a:rPr>
              <a:t>Multivariate Analysis</a:t>
            </a:r>
            <a:endParaRPr lang="en-GB" sz="3200" i="1" dirty="0" smtClean="0">
              <a:latin typeface="Calibri" pitchFamily="34" charset="0"/>
            </a:endParaRPr>
          </a:p>
        </p:txBody>
      </p:sp>
      <p:graphicFrame>
        <p:nvGraphicFramePr>
          <p:cNvPr id="770153" name="Group 105"/>
          <p:cNvGraphicFramePr>
            <a:graphicFrameLocks noGrp="1"/>
          </p:cNvGraphicFramePr>
          <p:nvPr>
            <p:ph type="tbl" idx="1"/>
          </p:nvPr>
        </p:nvGraphicFramePr>
        <p:xfrm>
          <a:off x="2166938" y="1947863"/>
          <a:ext cx="6730999" cy="4267200"/>
        </p:xfrm>
        <a:graphic>
          <a:graphicData uri="http://schemas.openxmlformats.org/drawingml/2006/table">
            <a:tbl>
              <a:tblPr/>
              <a:tblGrid>
                <a:gridCol w="2243666"/>
                <a:gridCol w="2738593"/>
                <a:gridCol w="1748740"/>
              </a:tblGrid>
              <a:tr h="6350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1" i="0" u="none" strike="noStrike" cap="none" normalizeH="0" baseline="0" dirty="0" smtClean="0">
                          <a:ln>
                            <a:noFill/>
                          </a:ln>
                          <a:solidFill>
                            <a:schemeClr val="tx1"/>
                          </a:solidFill>
                          <a:effectLst/>
                          <a:latin typeface="Arial" charset="0"/>
                        </a:rPr>
                        <a:t>Markers</a:t>
                      </a:r>
                      <a:endParaRPr kumimoji="0" lang="en-GB" sz="2400" b="0" i="0" u="none" strike="noStrike" cap="none" normalizeH="0" baseline="0" dirty="0" smtClean="0">
                        <a:ln>
                          <a:noFill/>
                        </a:ln>
                        <a:solidFill>
                          <a:schemeClr val="tx1"/>
                        </a:solidFill>
                        <a:effectLst/>
                        <a:latin typeface="Arial" charset="0"/>
                      </a:endParaRP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1" i="0" u="none" strike="noStrike" cap="none" normalizeH="0" baseline="0" smtClean="0">
                          <a:ln>
                            <a:noFill/>
                          </a:ln>
                          <a:solidFill>
                            <a:schemeClr val="tx1"/>
                          </a:solidFill>
                          <a:effectLst/>
                          <a:latin typeface="Arial" charset="0"/>
                        </a:rPr>
                        <a:t>HR [95% CI]</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1" i="0" u="none" strike="noStrike" cap="none" normalizeH="0" baseline="0" smtClean="0">
                          <a:ln>
                            <a:noFill/>
                          </a:ln>
                          <a:solidFill>
                            <a:schemeClr val="tx1"/>
                          </a:solidFill>
                          <a:effectLst/>
                          <a:latin typeface="Arial" charset="0"/>
                        </a:rPr>
                        <a:t>P value</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T4 v. T3</a:t>
                      </a: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2.34 [1.42 - 3.84]</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rgbClr val="00FFFF"/>
                          </a:solidFill>
                          <a:effectLst/>
                          <a:latin typeface="Arial" charset="0"/>
                        </a:rPr>
                        <a:t>0.00085</a:t>
                      </a:r>
                      <a:endParaRPr kumimoji="0" lang="en-GB" sz="2400" b="0" i="0" u="none" strike="noStrike" cap="none" normalizeH="0" baseline="0" smtClean="0">
                        <a:ln>
                          <a:noFill/>
                        </a:ln>
                        <a:solidFill>
                          <a:schemeClr val="tx1"/>
                        </a:solidFill>
                        <a:effectLst/>
                        <a:latin typeface="Arial" charset="0"/>
                      </a:endParaRP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18qLOH</a:t>
                      </a: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2.02 [1.03 - 3.96]</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rgbClr val="00FFFF"/>
                          </a:solidFill>
                          <a:effectLst/>
                          <a:latin typeface="Arial" charset="0"/>
                        </a:rPr>
                        <a:t>0.041</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228600">
                <a:tc gridSpan="3">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en-GB" sz="2400" b="0" i="0" u="none" strike="noStrike" cap="none" normalizeH="0" baseline="0" dirty="0" smtClean="0">
                        <a:ln>
                          <a:noFill/>
                        </a:ln>
                        <a:solidFill>
                          <a:schemeClr val="tx1"/>
                        </a:solidFill>
                        <a:effectLst/>
                        <a:latin typeface="Arial" charset="0"/>
                      </a:endParaRP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r>
              <a:tr h="6350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T4 v. T3</a:t>
                      </a: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2.58 [1.56 - 4.28]</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dirty="0" smtClean="0">
                          <a:ln>
                            <a:noFill/>
                          </a:ln>
                          <a:solidFill>
                            <a:srgbClr val="00FFFF"/>
                          </a:solidFill>
                          <a:effectLst/>
                          <a:latin typeface="Arial" charset="0"/>
                        </a:rPr>
                        <a:t>0.00024</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MSI-H v. MSS</a:t>
                      </a: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0.28 [0.10 - 0.72]</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rgbClr val="00FFFF"/>
                          </a:solidFill>
                          <a:effectLst/>
                          <a:latin typeface="Arial" charset="0"/>
                        </a:rPr>
                        <a:t>0.0089</a:t>
                      </a:r>
                      <a:endParaRPr kumimoji="0" lang="en-GB" sz="2400" b="0" i="0" u="none" strike="noStrike" cap="none" normalizeH="0" baseline="0" smtClean="0">
                        <a:ln>
                          <a:noFill/>
                        </a:ln>
                        <a:solidFill>
                          <a:schemeClr val="tx1"/>
                        </a:solidFill>
                        <a:effectLst/>
                        <a:latin typeface="Arial" charset="0"/>
                      </a:endParaRP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18qLOH</a:t>
                      </a:r>
                    </a:p>
                  </a:txBody>
                  <a:tcPr marL="81280" marR="812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smtClean="0">
                          <a:ln>
                            <a:noFill/>
                          </a:ln>
                          <a:solidFill>
                            <a:schemeClr val="tx1"/>
                          </a:solidFill>
                          <a:effectLst/>
                          <a:latin typeface="Arial" charset="0"/>
                        </a:rPr>
                        <a:t>1.37 [0.67 - 2.77]</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GB" sz="2400" b="0" i="0" u="none" strike="noStrike" cap="none" normalizeH="0" baseline="0" dirty="0" smtClean="0">
                          <a:ln>
                            <a:noFill/>
                          </a:ln>
                          <a:solidFill>
                            <a:schemeClr val="tx1"/>
                          </a:solidFill>
                          <a:effectLst/>
                          <a:latin typeface="Arial" charset="0"/>
                        </a:rPr>
                        <a:t>0.38</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65" name="Rectangle 56"/>
          <p:cNvSpPr>
            <a:spLocks noChangeArrowheads="1"/>
          </p:cNvSpPr>
          <p:nvPr/>
        </p:nvSpPr>
        <p:spPr bwMode="auto">
          <a:xfrm>
            <a:off x="730250" y="727075"/>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GB"/>
          </a:p>
        </p:txBody>
      </p:sp>
      <p:sp>
        <p:nvSpPr>
          <p:cNvPr id="99366" name="TextBox 4"/>
          <p:cNvSpPr txBox="1">
            <a:spLocks noChangeArrowheads="1"/>
          </p:cNvSpPr>
          <p:nvPr/>
        </p:nvSpPr>
        <p:spPr bwMode="auto">
          <a:xfrm>
            <a:off x="6586538" y="6581775"/>
            <a:ext cx="2528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latin typeface="Calibri" pitchFamily="34" charset="0"/>
              </a:rPr>
              <a:t>Adapted from Roth et al ASCO</a:t>
            </a:r>
            <a:r>
              <a:rPr lang="en-US" sz="1200">
                <a:solidFill>
                  <a:srgbClr val="FFFFFF"/>
                </a:solidFill>
                <a:latin typeface="Calibri" pitchFamily="34" charset="0"/>
              </a:rPr>
              <a:t>®</a:t>
            </a:r>
            <a:r>
              <a:rPr lang="en-US" sz="1200">
                <a:latin typeface="Calibri" pitchFamily="34" charset="0"/>
              </a:rPr>
              <a:t> 2009</a:t>
            </a:r>
          </a:p>
        </p:txBody>
      </p:sp>
      <p:sp>
        <p:nvSpPr>
          <p:cNvPr id="6" name="Left Brace 5"/>
          <p:cNvSpPr/>
          <p:nvPr/>
        </p:nvSpPr>
        <p:spPr>
          <a:xfrm>
            <a:off x="1817688" y="2624138"/>
            <a:ext cx="206375" cy="1163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Left Brace 6"/>
          <p:cNvSpPr/>
          <p:nvPr/>
        </p:nvSpPr>
        <p:spPr>
          <a:xfrm>
            <a:off x="1817688" y="4354513"/>
            <a:ext cx="217487" cy="18716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369" name="TextBox 7"/>
          <p:cNvSpPr txBox="1">
            <a:spLocks noChangeArrowheads="1"/>
          </p:cNvSpPr>
          <p:nvPr/>
        </p:nvSpPr>
        <p:spPr bwMode="auto">
          <a:xfrm>
            <a:off x="185738" y="2960688"/>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r>
              <a:rPr lang="en-US" sz="1800">
                <a:latin typeface="Calibri" pitchFamily="34" charset="0"/>
              </a:rPr>
              <a:t>Model </a:t>
            </a:r>
            <a:r>
              <a:rPr lang="en-US" sz="1800" u="sng">
                <a:latin typeface="Calibri" pitchFamily="34" charset="0"/>
              </a:rPr>
              <a:t>without</a:t>
            </a:r>
            <a:r>
              <a:rPr lang="en-US" sz="1800">
                <a:latin typeface="Calibri" pitchFamily="34" charset="0"/>
              </a:rPr>
              <a:t> MMR/MSI</a:t>
            </a:r>
          </a:p>
        </p:txBody>
      </p:sp>
      <p:sp>
        <p:nvSpPr>
          <p:cNvPr id="99370" name="TextBox 8"/>
          <p:cNvSpPr txBox="1">
            <a:spLocks noChangeArrowheads="1"/>
          </p:cNvSpPr>
          <p:nvPr/>
        </p:nvSpPr>
        <p:spPr bwMode="auto">
          <a:xfrm>
            <a:off x="185738" y="51054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r>
              <a:rPr lang="en-US" sz="1800">
                <a:latin typeface="Calibri" pitchFamily="34" charset="0"/>
              </a:rPr>
              <a:t>Model </a:t>
            </a:r>
            <a:r>
              <a:rPr lang="en-US" sz="1800" u="sng">
                <a:latin typeface="Calibri" pitchFamily="34" charset="0"/>
              </a:rPr>
              <a:t>with</a:t>
            </a:r>
            <a:r>
              <a:rPr lang="en-US" sz="1800">
                <a:latin typeface="Calibri" pitchFamily="34" charset="0"/>
              </a:rPr>
              <a:t> MMR/MSI</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34938" y="271272"/>
            <a:ext cx="8874125" cy="1143000"/>
          </a:xfrm>
        </p:spPr>
        <p:txBody>
          <a:bodyPr/>
          <a:lstStyle/>
          <a:p>
            <a:r>
              <a:rPr lang="en-GB" sz="3200" dirty="0" smtClean="0">
                <a:latin typeface="Calibri" pitchFamily="34" charset="0"/>
              </a:rPr>
              <a:t>PETACC-3: Additional prognostic value of 18qLOH on MSS and MSI-H </a:t>
            </a:r>
            <a:r>
              <a:rPr lang="en-GB" sz="3200" dirty="0" err="1" smtClean="0">
                <a:latin typeface="Calibri" pitchFamily="34" charset="0"/>
              </a:rPr>
              <a:t>tumors</a:t>
            </a:r>
            <a:r>
              <a:rPr lang="en-GB" sz="3200" dirty="0" smtClean="0">
                <a:latin typeface="Calibri" pitchFamily="34" charset="0"/>
              </a:rPr>
              <a:t> in stage II disease</a:t>
            </a:r>
          </a:p>
        </p:txBody>
      </p:sp>
      <p:sp>
        <p:nvSpPr>
          <p:cNvPr id="100355" name="Rectangle 3"/>
          <p:cNvSpPr>
            <a:spLocks noGrp="1" noChangeArrowheads="1"/>
          </p:cNvSpPr>
          <p:nvPr>
            <p:ph type="body" sz="half" idx="2"/>
          </p:nvPr>
        </p:nvSpPr>
        <p:spPr/>
        <p:txBody>
          <a:bodyPr/>
          <a:lstStyle/>
          <a:p>
            <a:r>
              <a:rPr lang="en-GB" sz="2400" smtClean="0">
                <a:latin typeface="Calibri" pitchFamily="34" charset="0"/>
              </a:rPr>
              <a:t>18qLOH not prognostic in stage II MMR-P population</a:t>
            </a:r>
          </a:p>
          <a:p>
            <a:endParaRPr lang="en-GB" sz="2400" smtClean="0">
              <a:latin typeface="Calibri" pitchFamily="34" charset="0"/>
            </a:endParaRPr>
          </a:p>
          <a:p>
            <a:r>
              <a:rPr lang="en-GB" sz="2400" smtClean="0">
                <a:latin typeface="Calibri" pitchFamily="34" charset="0"/>
              </a:rPr>
              <a:t>18qLOH not assessable in MMR-D population due to low frequency</a:t>
            </a:r>
          </a:p>
          <a:p>
            <a:pPr lvl="1"/>
            <a:r>
              <a:rPr lang="en-GB" sz="2000" smtClean="0">
                <a:latin typeface="Calibri" pitchFamily="34" charset="0"/>
              </a:rPr>
              <a:t>18% 18qLOH (9/51)</a:t>
            </a:r>
          </a:p>
        </p:txBody>
      </p:sp>
      <p:sp>
        <p:nvSpPr>
          <p:cNvPr id="100356" name="Text Box 4"/>
          <p:cNvSpPr txBox="1">
            <a:spLocks noChangeArrowheads="1"/>
          </p:cNvSpPr>
          <p:nvPr/>
        </p:nvSpPr>
        <p:spPr bwMode="auto">
          <a:xfrm>
            <a:off x="2979738" y="4953000"/>
            <a:ext cx="1169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sz="1800" i="1">
                <a:solidFill>
                  <a:srgbClr val="000000"/>
                </a:solidFill>
              </a:rPr>
              <a:t>P </a:t>
            </a:r>
            <a:r>
              <a:rPr lang="en-GB" sz="1800">
                <a:solidFill>
                  <a:srgbClr val="000000"/>
                </a:solidFill>
              </a:rPr>
              <a:t>= 0.527</a:t>
            </a:r>
            <a:endParaRPr lang="en-GB" i="1"/>
          </a:p>
        </p:txBody>
      </p:sp>
      <p:pic>
        <p:nvPicPr>
          <p:cNvPr id="100357" name="Picture 5" descr="SII_MSS_LOH_vs_noLO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38" y="1916113"/>
            <a:ext cx="3389312"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5"/>
          <p:cNvSpPr txBox="1">
            <a:spLocks noChangeArrowheads="1"/>
          </p:cNvSpPr>
          <p:nvPr/>
        </p:nvSpPr>
        <p:spPr bwMode="auto">
          <a:xfrm>
            <a:off x="6586538" y="6581775"/>
            <a:ext cx="2528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200">
                <a:latin typeface="Calibri" pitchFamily="34" charset="0"/>
              </a:rPr>
              <a:t>Adapted from Roth et al ASCO</a:t>
            </a:r>
            <a:r>
              <a:rPr lang="en-US" sz="1200">
                <a:solidFill>
                  <a:srgbClr val="FFFFFF"/>
                </a:solidFill>
                <a:latin typeface="Calibri" pitchFamily="34" charset="0"/>
              </a:rPr>
              <a:t>®</a:t>
            </a:r>
            <a:r>
              <a:rPr lang="en-US" sz="1200">
                <a:latin typeface="Calibri" pitchFamily="34" charset="0"/>
              </a:rPr>
              <a:t> 2009</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chor="b"/>
          <a:lstStyle/>
          <a:p>
            <a:r>
              <a:rPr lang="en-US" sz="3200" dirty="0" smtClean="0">
                <a:latin typeface="Calibri" pitchFamily="34" charset="0"/>
              </a:rPr>
              <a:t>Existing Tools for Selecting Stage II Patients for Treatment Are Inadequate</a:t>
            </a:r>
          </a:p>
        </p:txBody>
      </p:sp>
      <p:sp>
        <p:nvSpPr>
          <p:cNvPr id="35844" name="Content Placeholder 3"/>
          <p:cNvSpPr>
            <a:spLocks noGrp="1"/>
          </p:cNvSpPr>
          <p:nvPr>
            <p:ph sz="half" idx="1"/>
          </p:nvPr>
        </p:nvSpPr>
        <p:spPr/>
        <p:txBody>
          <a:bodyPr/>
          <a:lstStyle/>
          <a:p>
            <a:pPr marL="231775" indent="-231775">
              <a:spcBef>
                <a:spcPct val="0"/>
              </a:spcBef>
              <a:buNone/>
            </a:pPr>
            <a:r>
              <a:rPr lang="en-US" sz="2000" b="1" dirty="0" smtClean="0">
                <a:solidFill>
                  <a:schemeClr val="accent1">
                    <a:lumMod val="60000"/>
                    <a:lumOff val="40000"/>
                  </a:schemeClr>
                </a:solidFill>
                <a:latin typeface="Calibri" pitchFamily="34" charset="0"/>
              </a:rPr>
              <a:t>Recurrence Risk</a:t>
            </a:r>
            <a:endParaRPr lang="en-US" sz="1800" b="1" dirty="0" smtClean="0">
              <a:solidFill>
                <a:schemeClr val="accent1">
                  <a:lumMod val="60000"/>
                  <a:lumOff val="40000"/>
                </a:schemeClr>
              </a:solidFill>
              <a:latin typeface="Calibri" pitchFamily="34" charset="0"/>
            </a:endParaRPr>
          </a:p>
          <a:p>
            <a:pPr marL="231775" indent="-231775">
              <a:spcBef>
                <a:spcPct val="0"/>
              </a:spcBef>
            </a:pPr>
            <a:r>
              <a:rPr lang="en-US" sz="1800" b="1" dirty="0" smtClean="0">
                <a:latin typeface="Calibri" pitchFamily="34" charset="0"/>
              </a:rPr>
              <a:t>Bowel obstruction or perforation</a:t>
            </a:r>
          </a:p>
          <a:p>
            <a:pPr marL="231775" indent="-231775">
              <a:spcBef>
                <a:spcPct val="0"/>
              </a:spcBef>
            </a:pPr>
            <a:r>
              <a:rPr lang="en-US" sz="1800" b="1" dirty="0" smtClean="0">
                <a:latin typeface="Calibri" pitchFamily="34" charset="0"/>
              </a:rPr>
              <a:t>T-Stage</a:t>
            </a:r>
          </a:p>
          <a:p>
            <a:pPr marL="231775" indent="-231775">
              <a:spcBef>
                <a:spcPct val="0"/>
              </a:spcBef>
            </a:pPr>
            <a:r>
              <a:rPr lang="en-US" sz="1800" b="1" dirty="0" smtClean="0">
                <a:latin typeface="Calibri" pitchFamily="34" charset="0"/>
              </a:rPr>
              <a:t># of nodes assessed</a:t>
            </a:r>
          </a:p>
          <a:p>
            <a:pPr marL="231775" indent="-231775">
              <a:spcBef>
                <a:spcPct val="0"/>
              </a:spcBef>
            </a:pPr>
            <a:r>
              <a:rPr lang="en-US" sz="1800" b="1" dirty="0" smtClean="0">
                <a:latin typeface="Calibri" pitchFamily="34" charset="0"/>
              </a:rPr>
              <a:t>Tumor grade</a:t>
            </a:r>
          </a:p>
          <a:p>
            <a:pPr marL="231775" indent="-231775">
              <a:spcBef>
                <a:spcPct val="0"/>
              </a:spcBef>
            </a:pPr>
            <a:r>
              <a:rPr lang="en-US" sz="1800" b="1" dirty="0" smtClean="0">
                <a:latin typeface="Calibri" pitchFamily="34" charset="0"/>
              </a:rPr>
              <a:t>Lymphatic/vascular invasion</a:t>
            </a:r>
          </a:p>
          <a:p>
            <a:pPr marL="231775" indent="-231775">
              <a:spcBef>
                <a:spcPct val="0"/>
              </a:spcBef>
            </a:pPr>
            <a:r>
              <a:rPr lang="en-US" sz="1800" b="1" dirty="0" smtClean="0">
                <a:latin typeface="Calibri" pitchFamily="34" charset="0"/>
              </a:rPr>
              <a:t>Margin status</a:t>
            </a:r>
          </a:p>
          <a:p>
            <a:pPr marL="231775" indent="-231775">
              <a:spcBef>
                <a:spcPct val="0"/>
              </a:spcBef>
            </a:pPr>
            <a:r>
              <a:rPr lang="en-US" sz="1800" b="1" dirty="0" smtClean="0">
                <a:latin typeface="Calibri" pitchFamily="34" charset="0"/>
              </a:rPr>
              <a:t>MMR</a:t>
            </a:r>
          </a:p>
          <a:p>
            <a:pPr marL="231775" indent="-231775">
              <a:spcBef>
                <a:spcPct val="0"/>
              </a:spcBef>
            </a:pPr>
            <a:endParaRPr lang="en-US" sz="2000" b="1" dirty="0" smtClean="0">
              <a:latin typeface="Calibri" pitchFamily="34" charset="0"/>
            </a:endParaRPr>
          </a:p>
          <a:p>
            <a:pPr marL="231775" indent="-231775">
              <a:spcBef>
                <a:spcPct val="0"/>
              </a:spcBef>
            </a:pPr>
            <a:endParaRPr lang="en-US" sz="2000" b="1" dirty="0" smtClean="0">
              <a:latin typeface="Calibri" pitchFamily="34" charset="0"/>
            </a:endParaRPr>
          </a:p>
          <a:p>
            <a:pPr marL="282575" indent="-282575">
              <a:spcBef>
                <a:spcPct val="0"/>
              </a:spcBef>
              <a:buFont typeface="Arial" charset="0"/>
              <a:buNone/>
            </a:pPr>
            <a:endParaRPr lang="en-US" sz="2000" b="1" dirty="0" smtClean="0">
              <a:latin typeface="Calibri" pitchFamily="34" charset="0"/>
            </a:endParaRPr>
          </a:p>
        </p:txBody>
      </p:sp>
      <p:sp>
        <p:nvSpPr>
          <p:cNvPr id="35843" name="Content Placeholder 2"/>
          <p:cNvSpPr>
            <a:spLocks noGrp="1"/>
          </p:cNvSpPr>
          <p:nvPr>
            <p:ph sz="half" idx="2"/>
          </p:nvPr>
        </p:nvSpPr>
        <p:spPr/>
        <p:txBody>
          <a:bodyPr/>
          <a:lstStyle/>
          <a:p>
            <a:pPr marL="282575" indent="-282575">
              <a:spcBef>
                <a:spcPct val="0"/>
              </a:spcBef>
              <a:buNone/>
            </a:pPr>
            <a:r>
              <a:rPr lang="en-US" sz="2000" b="1" dirty="0" smtClean="0">
                <a:solidFill>
                  <a:schemeClr val="accent1">
                    <a:lumMod val="60000"/>
                    <a:lumOff val="40000"/>
                  </a:schemeClr>
                </a:solidFill>
                <a:latin typeface="Calibri" pitchFamily="34" charset="0"/>
              </a:rPr>
              <a:t>Treatment Benefit</a:t>
            </a:r>
          </a:p>
          <a:p>
            <a:pPr marL="282575" indent="-282575">
              <a:spcBef>
                <a:spcPct val="0"/>
              </a:spcBef>
            </a:pPr>
            <a:r>
              <a:rPr lang="en-US" sz="1800" b="1" dirty="0" smtClean="0">
                <a:latin typeface="Calibri" pitchFamily="34" charset="0"/>
              </a:rPr>
              <a:t>MMR?</a:t>
            </a:r>
          </a:p>
          <a:p>
            <a:pPr marL="231775" indent="-231775">
              <a:spcBef>
                <a:spcPct val="0"/>
              </a:spcBef>
            </a:pPr>
            <a:endParaRPr lang="en-US" sz="2000" b="1" dirty="0" smtClean="0">
              <a:latin typeface="Calibri" pitchFamily="34" charset="0"/>
            </a:endParaRPr>
          </a:p>
        </p:txBody>
      </p:sp>
      <p:sp>
        <p:nvSpPr>
          <p:cNvPr id="35847" name="Text Box 12"/>
          <p:cNvSpPr txBox="1">
            <a:spLocks noChangeArrowheads="1"/>
          </p:cNvSpPr>
          <p:nvPr/>
        </p:nvSpPr>
        <p:spPr bwMode="auto">
          <a:xfrm>
            <a:off x="0" y="6396335"/>
            <a:ext cx="4989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342900" indent="-342900" eaLnBrk="1" hangingPunct="1">
              <a:buFont typeface="+mj-lt"/>
              <a:buAutoNum type="arabicPeriod"/>
            </a:pPr>
            <a:r>
              <a:rPr lang="en-US" sz="1200" dirty="0" smtClean="0">
                <a:latin typeface="Calibri" pitchFamily="34" charset="0"/>
              </a:rPr>
              <a:t>NCCN</a:t>
            </a:r>
            <a:r>
              <a:rPr lang="en-US" sz="1200" dirty="0">
                <a:latin typeface="Calibri" pitchFamily="34" charset="0"/>
              </a:rPr>
              <a:t>® Clinical Practice Guidelines for Oncology: Colon Cancer </a:t>
            </a:r>
            <a:r>
              <a:rPr lang="en-US" sz="1200" dirty="0" smtClean="0">
                <a:latin typeface="Calibri" pitchFamily="34" charset="0"/>
              </a:rPr>
              <a:t>v2.2011.</a:t>
            </a:r>
          </a:p>
          <a:p>
            <a:pPr marL="342900" indent="-342900" eaLnBrk="1" hangingPunct="1">
              <a:buFont typeface="+mj-lt"/>
              <a:buAutoNum type="arabicPeriod"/>
            </a:pPr>
            <a:r>
              <a:rPr lang="en-US" sz="1200" dirty="0" smtClean="0">
                <a:latin typeface="Calibri" pitchFamily="34" charset="0"/>
              </a:rPr>
              <a:t>Benson AB 3</a:t>
            </a:r>
            <a:r>
              <a:rPr lang="en-US" sz="1200" baseline="30000" dirty="0" smtClean="0">
                <a:latin typeface="Calibri" pitchFamily="34" charset="0"/>
              </a:rPr>
              <a:t>rd</a:t>
            </a:r>
            <a:r>
              <a:rPr lang="en-US" sz="1200" dirty="0" smtClean="0">
                <a:latin typeface="Calibri" pitchFamily="34" charset="0"/>
              </a:rPr>
              <a:t>, et al. </a:t>
            </a:r>
            <a:r>
              <a:rPr lang="en-US" sz="1200" i="1" dirty="0" smtClean="0">
                <a:latin typeface="Calibri" pitchFamily="34" charset="0"/>
              </a:rPr>
              <a:t>J </a:t>
            </a:r>
            <a:r>
              <a:rPr lang="en-US" sz="1200" i="1" dirty="0" err="1" smtClean="0">
                <a:latin typeface="Calibri" pitchFamily="34" charset="0"/>
              </a:rPr>
              <a:t>Clin</a:t>
            </a:r>
            <a:r>
              <a:rPr lang="en-US" sz="1200" i="1" dirty="0" smtClean="0">
                <a:latin typeface="Calibri" pitchFamily="34" charset="0"/>
              </a:rPr>
              <a:t> </a:t>
            </a:r>
            <a:r>
              <a:rPr lang="en-US" sz="1200" i="1" dirty="0" err="1" smtClean="0">
                <a:latin typeface="Calibri" pitchFamily="34" charset="0"/>
              </a:rPr>
              <a:t>Oncol</a:t>
            </a:r>
            <a:r>
              <a:rPr lang="en-US" sz="1200" i="1" dirty="0" smtClean="0">
                <a:latin typeface="Calibri" pitchFamily="34" charset="0"/>
              </a:rPr>
              <a:t>.</a:t>
            </a:r>
            <a:r>
              <a:rPr lang="en-US" sz="1200" dirty="0" smtClean="0">
                <a:latin typeface="Calibri" pitchFamily="34" charset="0"/>
              </a:rPr>
              <a:t> 2004;22:3408-3419.</a:t>
            </a:r>
            <a:endParaRPr lang="en-US" sz="1200" dirty="0">
              <a:latin typeface="Calibri" pitchFamily="34" charset="0"/>
            </a:endParaRPr>
          </a:p>
        </p:txBody>
      </p:sp>
      <p:sp>
        <p:nvSpPr>
          <p:cNvPr id="11" name="Rounded Rectangle 10"/>
          <p:cNvSpPr/>
          <p:nvPr/>
        </p:nvSpPr>
        <p:spPr>
          <a:xfrm>
            <a:off x="457200" y="4174334"/>
            <a:ext cx="8229600" cy="178129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eaLnBrk="1" hangingPunct="1"/>
            <a:r>
              <a:rPr lang="en-US" sz="2000" b="1" dirty="0" smtClean="0">
                <a:solidFill>
                  <a:schemeClr val="tx1"/>
                </a:solidFill>
                <a:latin typeface="Calibri" pitchFamily="34" charset="0"/>
                <a:cs typeface="Arial" charset="0"/>
              </a:rPr>
              <a:t>According to current guidelines:</a:t>
            </a:r>
            <a:r>
              <a:rPr lang="en-US" sz="2000" b="1" baseline="30000" dirty="0" smtClean="0">
                <a:solidFill>
                  <a:schemeClr val="tx1"/>
                </a:solidFill>
                <a:latin typeface="Calibri" pitchFamily="34" charset="0"/>
                <a:cs typeface="Arial" charset="0"/>
              </a:rPr>
              <a:t>1,2</a:t>
            </a:r>
          </a:p>
          <a:p>
            <a:pPr marL="234950" indent="-234950" eaLnBrk="1" hangingPunct="1">
              <a:buFontTx/>
              <a:buChar char="•"/>
            </a:pPr>
            <a:r>
              <a:rPr lang="en-US" sz="2000" b="1" dirty="0" smtClean="0">
                <a:solidFill>
                  <a:schemeClr val="tx1"/>
                </a:solidFill>
                <a:latin typeface="Calibri" pitchFamily="34" charset="0"/>
                <a:cs typeface="Arial" charset="0"/>
              </a:rPr>
              <a:t>No molecular markers have been routinely established in clinical practice for stage II colon cancer.</a:t>
            </a:r>
          </a:p>
          <a:p>
            <a:pPr marL="234950" indent="-234950" eaLnBrk="1" hangingPunct="1">
              <a:buFontTx/>
              <a:buChar char="•"/>
            </a:pPr>
            <a:r>
              <a:rPr lang="en-US" sz="2000" b="1" dirty="0" smtClean="0">
                <a:solidFill>
                  <a:schemeClr val="tx1"/>
                </a:solidFill>
                <a:latin typeface="Calibri" pitchFamily="34" charset="0"/>
                <a:cs typeface="Arial" charset="0"/>
              </a:rPr>
              <a:t>Treatment decisions are based on the expectation that higher risk stage II patients derive larger absolute benefit with adjuvant chemotherapy.</a:t>
            </a:r>
            <a:endParaRPr lang="en-US" sz="2000" b="1" dirty="0">
              <a:solidFill>
                <a:schemeClr val="tx1"/>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457200" y="274638"/>
            <a:ext cx="8226425" cy="914400"/>
          </a:xfrm>
        </p:spPr>
        <p:txBody>
          <a:bodyPr/>
          <a:lstStyle/>
          <a:p>
            <a:r>
              <a:rPr lang="en-US" sz="3200" smtClean="0">
                <a:latin typeface="Calibri" pitchFamily="34" charset="0"/>
              </a:rPr>
              <a:t>18qLOH as a Marker of Risk in </a:t>
            </a:r>
            <a:br>
              <a:rPr lang="en-US" sz="3200" smtClean="0">
                <a:latin typeface="Calibri" pitchFamily="34" charset="0"/>
              </a:rPr>
            </a:br>
            <a:r>
              <a:rPr lang="en-US" sz="3200" smtClean="0">
                <a:latin typeface="Calibri" pitchFamily="34" charset="0"/>
              </a:rPr>
              <a:t>Stage II Colon Cancer</a:t>
            </a:r>
          </a:p>
        </p:txBody>
      </p:sp>
      <p:sp>
        <p:nvSpPr>
          <p:cNvPr id="101379" name="Rectangle 3"/>
          <p:cNvSpPr>
            <a:spLocks noGrp="1"/>
          </p:cNvSpPr>
          <p:nvPr>
            <p:ph type="body" idx="4294967295"/>
          </p:nvPr>
        </p:nvSpPr>
        <p:spPr>
          <a:xfrm>
            <a:off x="0" y="1598613"/>
            <a:ext cx="8229600" cy="4525962"/>
          </a:xfrm>
        </p:spPr>
        <p:txBody>
          <a:bodyPr/>
          <a:lstStyle/>
          <a:p>
            <a:r>
              <a:rPr lang="en-US" sz="2400" smtClean="0">
                <a:latin typeface="Calibri" pitchFamily="34" charset="0"/>
              </a:rPr>
              <a:t>Not supported by bulk of literature</a:t>
            </a:r>
          </a:p>
          <a:p>
            <a:endParaRPr lang="en-US" sz="2400" smtClean="0">
              <a:latin typeface="Calibri" pitchFamily="34" charset="0"/>
            </a:endParaRPr>
          </a:p>
          <a:p>
            <a:r>
              <a:rPr lang="en-US" sz="2400" smtClean="0">
                <a:latin typeface="Calibri" pitchFamily="34" charset="0"/>
              </a:rPr>
              <a:t>In PETACC-3, 18qLOH not significant in multivariate model including T stage and MMR status</a:t>
            </a:r>
          </a:p>
          <a:p>
            <a:endParaRPr lang="en-US" sz="2400" smtClean="0">
              <a:latin typeface="Calibri" pitchFamily="34" charset="0"/>
            </a:endParaRPr>
          </a:p>
          <a:p>
            <a:r>
              <a:rPr lang="en-US" sz="2400" smtClean="0">
                <a:latin typeface="Calibri" pitchFamily="34" charset="0"/>
              </a:rPr>
              <a:t>Prognostic value in univariate analyses may be attributable to inverse relationship with MMR status</a:t>
            </a:r>
          </a:p>
          <a:p>
            <a:pPr lvl="1"/>
            <a:r>
              <a:rPr lang="en-US" sz="2000" smtClean="0">
                <a:latin typeface="Calibri" pitchFamily="34" charset="0"/>
              </a:rPr>
              <a:t>MMR-D tumors are rarely 18qLOH and vice versa</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69863" y="1274763"/>
            <a:ext cx="8774112"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 typeface="Arial" charset="0"/>
              <a:buChar char="•"/>
            </a:pPr>
            <a:endParaRPr lang="en-US" sz="2400" dirty="0">
              <a:solidFill>
                <a:srgbClr val="FFFF66"/>
              </a:solidFill>
              <a:latin typeface="News Gothic MT" pitchFamily="80" charset="0"/>
              <a:ea typeface="PMingLiU" pitchFamily="18" charset="-120"/>
              <a:cs typeface="Arial" charset="0"/>
            </a:endParaRPr>
          </a:p>
        </p:txBody>
      </p:sp>
      <p:sp>
        <p:nvSpPr>
          <p:cNvPr id="5" name="Title 1"/>
          <p:cNvSpPr txBox="1">
            <a:spLocks/>
          </p:cNvSpPr>
          <p:nvPr/>
        </p:nvSpPr>
        <p:spPr bwMode="auto">
          <a:xfrm>
            <a:off x="1609344" y="-532502"/>
            <a:ext cx="7426072" cy="23953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Verdana" pitchFamily="34" charset="0"/>
              </a:defRPr>
            </a:lvl2pPr>
            <a:lvl3pPr algn="ctr" rtl="0" eaLnBrk="0" fontAlgn="base" hangingPunct="0">
              <a:spcBef>
                <a:spcPct val="0"/>
              </a:spcBef>
              <a:spcAft>
                <a:spcPct val="0"/>
              </a:spcAft>
              <a:defRPr sz="3600">
                <a:solidFill>
                  <a:srgbClr val="FFFF66"/>
                </a:solidFill>
                <a:latin typeface="Verdana" pitchFamily="34" charset="0"/>
              </a:defRPr>
            </a:lvl3pPr>
            <a:lvl4pPr algn="ctr" rtl="0" eaLnBrk="0" fontAlgn="base" hangingPunct="0">
              <a:spcBef>
                <a:spcPct val="0"/>
              </a:spcBef>
              <a:spcAft>
                <a:spcPct val="0"/>
              </a:spcAft>
              <a:defRPr sz="3600">
                <a:solidFill>
                  <a:srgbClr val="FFFF66"/>
                </a:solidFill>
                <a:latin typeface="Verdana" pitchFamily="34" charset="0"/>
              </a:defRPr>
            </a:lvl4pPr>
            <a:lvl5pPr algn="ctr" rtl="0" eaLnBrk="0" fontAlgn="base" hangingPunct="0">
              <a:spcBef>
                <a:spcPct val="0"/>
              </a:spcBef>
              <a:spcAft>
                <a:spcPct val="0"/>
              </a:spcAft>
              <a:defRPr sz="3600">
                <a:solidFill>
                  <a:srgbClr val="FFFF66"/>
                </a:solidFill>
                <a:latin typeface="Verdana" pitchFamily="34" charset="0"/>
              </a:defRPr>
            </a:lvl5pPr>
            <a:lvl6pPr marL="457200" algn="ctr" rtl="0" eaLnBrk="0" fontAlgn="base" hangingPunct="0">
              <a:spcBef>
                <a:spcPct val="0"/>
              </a:spcBef>
              <a:spcAft>
                <a:spcPct val="0"/>
              </a:spcAft>
              <a:defRPr sz="3600">
                <a:solidFill>
                  <a:srgbClr val="FFFF66"/>
                </a:solidFill>
                <a:latin typeface="Verdana" pitchFamily="34" charset="0"/>
              </a:defRPr>
            </a:lvl6pPr>
            <a:lvl7pPr marL="914400" algn="ctr" rtl="0" eaLnBrk="0" fontAlgn="base" hangingPunct="0">
              <a:spcBef>
                <a:spcPct val="0"/>
              </a:spcBef>
              <a:spcAft>
                <a:spcPct val="0"/>
              </a:spcAft>
              <a:defRPr sz="3600">
                <a:solidFill>
                  <a:srgbClr val="FFFF66"/>
                </a:solidFill>
                <a:latin typeface="Verdana" pitchFamily="34" charset="0"/>
              </a:defRPr>
            </a:lvl7pPr>
            <a:lvl8pPr marL="1371600" algn="ctr" rtl="0" eaLnBrk="0" fontAlgn="base" hangingPunct="0">
              <a:spcBef>
                <a:spcPct val="0"/>
              </a:spcBef>
              <a:spcAft>
                <a:spcPct val="0"/>
              </a:spcAft>
              <a:defRPr sz="3600">
                <a:solidFill>
                  <a:srgbClr val="FFFF66"/>
                </a:solidFill>
                <a:latin typeface="Verdana" pitchFamily="34" charset="0"/>
              </a:defRPr>
            </a:lvl8pPr>
            <a:lvl9pPr marL="1828800" algn="ctr" rtl="0" eaLnBrk="0" fontAlgn="base" hangingPunct="0">
              <a:spcBef>
                <a:spcPct val="0"/>
              </a:spcBef>
              <a:spcAft>
                <a:spcPct val="0"/>
              </a:spcAft>
              <a:defRPr sz="3600">
                <a:solidFill>
                  <a:srgbClr val="FFFF66"/>
                </a:solidFill>
                <a:latin typeface="Verdana" pitchFamily="34" charset="0"/>
              </a:defRPr>
            </a:lvl9pPr>
          </a:lstStyle>
          <a:p>
            <a:pPr eaLnBrk="1" hangingPunct="1"/>
            <a:r>
              <a:rPr lang="en-US" sz="3200" b="1" dirty="0" smtClean="0">
                <a:solidFill>
                  <a:schemeClr val="tx1"/>
                </a:solidFill>
                <a:latin typeface="Calibri" pitchFamily="34" charset="0"/>
                <a:cs typeface="Calibri" pitchFamily="34" charset="0"/>
              </a:rPr>
              <a:t>Validation of a 12-gene colon cancer Recurrence Score in stage II colon cancer patients from CALGB 9581</a:t>
            </a:r>
          </a:p>
        </p:txBody>
      </p:sp>
      <p:sp>
        <p:nvSpPr>
          <p:cNvPr id="6" name="Title 1"/>
          <p:cNvSpPr txBox="1">
            <a:spLocks/>
          </p:cNvSpPr>
          <p:nvPr/>
        </p:nvSpPr>
        <p:spPr bwMode="auto">
          <a:xfrm>
            <a:off x="612120" y="2430047"/>
            <a:ext cx="8229598" cy="3896141"/>
          </a:xfrm>
          <a:prstGeom prst="rect">
            <a:avLst/>
          </a:prstGeom>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FFFF66"/>
                </a:solidFill>
                <a:latin typeface="+mj-lt"/>
                <a:ea typeface="+mj-ea"/>
                <a:cs typeface="+mj-cs"/>
              </a:defRPr>
            </a:lvl1pPr>
            <a:lvl2pPr algn="l" rtl="0" eaLnBrk="0" fontAlgn="base" hangingPunct="0">
              <a:spcBef>
                <a:spcPct val="0"/>
              </a:spcBef>
              <a:spcAft>
                <a:spcPct val="0"/>
              </a:spcAft>
              <a:defRPr sz="2800">
                <a:solidFill>
                  <a:srgbClr val="FFFF66"/>
                </a:solidFill>
                <a:latin typeface="Verdana" pitchFamily="34" charset="0"/>
              </a:defRPr>
            </a:lvl2pPr>
            <a:lvl3pPr algn="l" rtl="0" eaLnBrk="0" fontAlgn="base" hangingPunct="0">
              <a:spcBef>
                <a:spcPct val="0"/>
              </a:spcBef>
              <a:spcAft>
                <a:spcPct val="0"/>
              </a:spcAft>
              <a:defRPr sz="2800">
                <a:solidFill>
                  <a:srgbClr val="FFFF66"/>
                </a:solidFill>
                <a:latin typeface="Verdana" pitchFamily="34" charset="0"/>
              </a:defRPr>
            </a:lvl3pPr>
            <a:lvl4pPr algn="l" rtl="0" eaLnBrk="0" fontAlgn="base" hangingPunct="0">
              <a:spcBef>
                <a:spcPct val="0"/>
              </a:spcBef>
              <a:spcAft>
                <a:spcPct val="0"/>
              </a:spcAft>
              <a:defRPr sz="2800">
                <a:solidFill>
                  <a:srgbClr val="FFFF66"/>
                </a:solidFill>
                <a:latin typeface="Verdana" pitchFamily="34" charset="0"/>
              </a:defRPr>
            </a:lvl4pPr>
            <a:lvl5pPr algn="l" rtl="0" eaLnBrk="0" fontAlgn="base" hangingPunct="0">
              <a:spcBef>
                <a:spcPct val="0"/>
              </a:spcBef>
              <a:spcAft>
                <a:spcPct val="0"/>
              </a:spcAft>
              <a:defRPr sz="2800">
                <a:solidFill>
                  <a:srgbClr val="FFFF66"/>
                </a:solidFill>
                <a:latin typeface="Verdana" pitchFamily="34" charset="0"/>
              </a:defRPr>
            </a:lvl5pPr>
            <a:lvl6pPr marL="457200" algn="l" rtl="0" fontAlgn="base">
              <a:spcBef>
                <a:spcPct val="0"/>
              </a:spcBef>
              <a:spcAft>
                <a:spcPct val="0"/>
              </a:spcAft>
              <a:defRPr sz="2800">
                <a:solidFill>
                  <a:srgbClr val="FFFF66"/>
                </a:solidFill>
                <a:latin typeface="Verdana" pitchFamily="34" charset="0"/>
              </a:defRPr>
            </a:lvl6pPr>
            <a:lvl7pPr marL="914400" algn="l" rtl="0" fontAlgn="base">
              <a:spcBef>
                <a:spcPct val="0"/>
              </a:spcBef>
              <a:spcAft>
                <a:spcPct val="0"/>
              </a:spcAft>
              <a:defRPr sz="2800">
                <a:solidFill>
                  <a:srgbClr val="FFFF66"/>
                </a:solidFill>
                <a:latin typeface="Verdana" pitchFamily="34" charset="0"/>
              </a:defRPr>
            </a:lvl7pPr>
            <a:lvl8pPr marL="1371600" algn="l" rtl="0" fontAlgn="base">
              <a:spcBef>
                <a:spcPct val="0"/>
              </a:spcBef>
              <a:spcAft>
                <a:spcPct val="0"/>
              </a:spcAft>
              <a:defRPr sz="2800">
                <a:solidFill>
                  <a:srgbClr val="FFFF66"/>
                </a:solidFill>
                <a:latin typeface="Verdana" pitchFamily="34" charset="0"/>
              </a:defRPr>
            </a:lvl8pPr>
            <a:lvl9pPr marL="1828800" algn="l" rtl="0" fontAlgn="base">
              <a:spcBef>
                <a:spcPct val="0"/>
              </a:spcBef>
              <a:spcAft>
                <a:spcPct val="0"/>
              </a:spcAft>
              <a:defRPr sz="2800">
                <a:solidFill>
                  <a:srgbClr val="FFFF66"/>
                </a:solidFill>
                <a:latin typeface="Verdana" pitchFamily="34" charset="0"/>
              </a:defRPr>
            </a:lvl9pPr>
          </a:lstStyle>
          <a:p>
            <a:r>
              <a:rPr lang="en-US" sz="2400" dirty="0" smtClean="0">
                <a:solidFill>
                  <a:prstClr val="white"/>
                </a:solidFill>
                <a:latin typeface="Calibri" pitchFamily="34" charset="0"/>
                <a:cs typeface="Calibri" pitchFamily="34" charset="0"/>
              </a:rPr>
              <a:t>A.P</a:t>
            </a:r>
            <a:r>
              <a:rPr lang="en-US" sz="2400" dirty="0">
                <a:solidFill>
                  <a:prstClr val="white"/>
                </a:solidFill>
                <a:latin typeface="Calibri" pitchFamily="34" charset="0"/>
                <a:cs typeface="Calibri" pitchFamily="34" charset="0"/>
              </a:rPr>
              <a:t>. </a:t>
            </a:r>
            <a:r>
              <a:rPr lang="en-US" sz="2400" dirty="0" smtClean="0">
                <a:solidFill>
                  <a:prstClr val="white"/>
                </a:solidFill>
                <a:latin typeface="Calibri" pitchFamily="34" charset="0"/>
                <a:cs typeface="Calibri" pitchFamily="34" charset="0"/>
              </a:rPr>
              <a:t>Venook</a:t>
            </a:r>
            <a:r>
              <a:rPr lang="en-US" sz="2400" baseline="30000" dirty="0">
                <a:solidFill>
                  <a:prstClr val="white"/>
                </a:solidFill>
                <a:latin typeface="Calibri" pitchFamily="34" charset="0"/>
                <a:cs typeface="Calibri" pitchFamily="34" charset="0"/>
              </a:rPr>
              <a:t>1</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D. </a:t>
            </a:r>
            <a:r>
              <a:rPr lang="en-US" sz="2400" dirty="0" smtClean="0">
                <a:solidFill>
                  <a:prstClr val="white"/>
                </a:solidFill>
                <a:latin typeface="Calibri" pitchFamily="34" charset="0"/>
                <a:cs typeface="Calibri" pitchFamily="34" charset="0"/>
              </a:rPr>
              <a:t>Niedzwiecki</a:t>
            </a:r>
            <a:r>
              <a:rPr lang="en-US" sz="2400" baseline="30000" dirty="0" smtClean="0">
                <a:solidFill>
                  <a:prstClr val="white"/>
                </a:solidFill>
                <a:latin typeface="Calibri" pitchFamily="34" charset="0"/>
                <a:cs typeface="Calibri" pitchFamily="34" charset="0"/>
              </a:rPr>
              <a:t>2</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M. </a:t>
            </a:r>
            <a:r>
              <a:rPr lang="en-US" sz="2400" dirty="0" smtClean="0">
                <a:solidFill>
                  <a:prstClr val="white"/>
                </a:solidFill>
                <a:latin typeface="Calibri" pitchFamily="34" charset="0"/>
                <a:cs typeface="Calibri" pitchFamily="34" charset="0"/>
              </a:rPr>
              <a:t>Lopatin</a:t>
            </a:r>
            <a:r>
              <a:rPr lang="en-US" sz="2400" baseline="30000" dirty="0" smtClean="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M. </a:t>
            </a:r>
            <a:r>
              <a:rPr lang="en-US" sz="2400" dirty="0" smtClean="0">
                <a:solidFill>
                  <a:prstClr val="white"/>
                </a:solidFill>
                <a:latin typeface="Calibri" pitchFamily="34" charset="0"/>
                <a:cs typeface="Calibri" pitchFamily="34" charset="0"/>
              </a:rPr>
              <a:t>Lee</a:t>
            </a:r>
            <a:r>
              <a:rPr lang="en-US" sz="2400" baseline="30000" dirty="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P. N. </a:t>
            </a:r>
            <a:r>
              <a:rPr lang="en-US" sz="2400" dirty="0" smtClean="0">
                <a:solidFill>
                  <a:prstClr val="white"/>
                </a:solidFill>
                <a:latin typeface="Calibri" pitchFamily="34" charset="0"/>
                <a:cs typeface="Calibri" pitchFamily="34" charset="0"/>
              </a:rPr>
              <a:t>Friedman</a:t>
            </a:r>
            <a:r>
              <a:rPr lang="en-US" sz="2400" baseline="30000" dirty="0" smtClean="0">
                <a:solidFill>
                  <a:prstClr val="white"/>
                </a:solidFill>
                <a:latin typeface="Calibri" pitchFamily="34" charset="0"/>
                <a:cs typeface="Calibri" pitchFamily="34" charset="0"/>
              </a:rPr>
              <a:t>4</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W. </a:t>
            </a:r>
            <a:r>
              <a:rPr lang="en-US" sz="2400" dirty="0" smtClean="0">
                <a:solidFill>
                  <a:prstClr val="white"/>
                </a:solidFill>
                <a:latin typeface="Calibri" pitchFamily="34" charset="0"/>
                <a:cs typeface="Calibri" pitchFamily="34" charset="0"/>
              </a:rPr>
              <a:t>Frankel</a:t>
            </a:r>
            <a:r>
              <a:rPr lang="en-US" sz="2400" baseline="30000" dirty="0" smtClean="0">
                <a:solidFill>
                  <a:prstClr val="white"/>
                </a:solidFill>
                <a:latin typeface="Calibri" pitchFamily="34" charset="0"/>
                <a:cs typeface="Calibri" pitchFamily="34" charset="0"/>
              </a:rPr>
              <a:t>5</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K. </a:t>
            </a:r>
            <a:r>
              <a:rPr lang="en-US" sz="2400" dirty="0" smtClean="0">
                <a:solidFill>
                  <a:prstClr val="white"/>
                </a:solidFill>
                <a:latin typeface="Calibri" pitchFamily="34" charset="0"/>
                <a:cs typeface="Calibri" pitchFamily="34" charset="0"/>
              </a:rPr>
              <a:t>Clark-Langone</a:t>
            </a:r>
            <a:r>
              <a:rPr lang="en-US" sz="2400" baseline="30000" dirty="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C. </a:t>
            </a:r>
            <a:r>
              <a:rPr lang="en-US" sz="2400" dirty="0" smtClean="0">
                <a:solidFill>
                  <a:prstClr val="white"/>
                </a:solidFill>
                <a:latin typeface="Calibri" pitchFamily="34" charset="0"/>
                <a:cs typeface="Calibri" pitchFamily="34" charset="0"/>
              </a:rPr>
              <a:t>Yoshizawa</a:t>
            </a:r>
            <a:r>
              <a:rPr lang="en-US" sz="2400" baseline="30000" dirty="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C. </a:t>
            </a:r>
            <a:r>
              <a:rPr lang="en-US" sz="2400" dirty="0" smtClean="0">
                <a:solidFill>
                  <a:prstClr val="white"/>
                </a:solidFill>
                <a:latin typeface="Calibri" pitchFamily="34" charset="0"/>
                <a:cs typeface="Calibri" pitchFamily="34" charset="0"/>
              </a:rPr>
              <a:t>Millward</a:t>
            </a:r>
            <a:r>
              <a:rPr lang="en-US" sz="2400" baseline="30000" dirty="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S. </a:t>
            </a:r>
            <a:r>
              <a:rPr lang="en-US" sz="2400" dirty="0" smtClean="0">
                <a:solidFill>
                  <a:prstClr val="white"/>
                </a:solidFill>
                <a:latin typeface="Calibri" pitchFamily="34" charset="0"/>
                <a:cs typeface="Calibri" pitchFamily="34" charset="0"/>
              </a:rPr>
              <a:t>Shak</a:t>
            </a:r>
            <a:r>
              <a:rPr lang="en-US" sz="2400" baseline="30000" dirty="0">
                <a:solidFill>
                  <a:prstClr val="white"/>
                </a:solidFill>
                <a:latin typeface="Calibri" pitchFamily="34" charset="0"/>
                <a:cs typeface="Calibri" pitchFamily="34" charset="0"/>
              </a:rPr>
              <a:t>3</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R. M. </a:t>
            </a:r>
            <a:r>
              <a:rPr lang="en-US" sz="2400" dirty="0" smtClean="0">
                <a:solidFill>
                  <a:prstClr val="white"/>
                </a:solidFill>
                <a:latin typeface="Calibri" pitchFamily="34" charset="0"/>
                <a:cs typeface="Calibri" pitchFamily="34" charset="0"/>
              </a:rPr>
              <a:t>Goldberg</a:t>
            </a:r>
            <a:r>
              <a:rPr lang="en-US" sz="2400" baseline="30000" dirty="0" smtClean="0">
                <a:solidFill>
                  <a:prstClr val="white"/>
                </a:solidFill>
                <a:latin typeface="Calibri" pitchFamily="34" charset="0"/>
                <a:cs typeface="Calibri" pitchFamily="34" charset="0"/>
              </a:rPr>
              <a:t>6</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N. N. </a:t>
            </a:r>
            <a:r>
              <a:rPr lang="en-US" sz="2400" dirty="0" smtClean="0">
                <a:solidFill>
                  <a:prstClr val="white"/>
                </a:solidFill>
                <a:latin typeface="Calibri" pitchFamily="34" charset="0"/>
                <a:cs typeface="Calibri" pitchFamily="34" charset="0"/>
              </a:rPr>
              <a:t>Mahmoud</a:t>
            </a:r>
            <a:r>
              <a:rPr lang="en-US" sz="2400" baseline="30000" dirty="0" smtClean="0">
                <a:solidFill>
                  <a:prstClr val="white"/>
                </a:solidFill>
                <a:latin typeface="Calibri" pitchFamily="34" charset="0"/>
                <a:cs typeface="Calibri" pitchFamily="34" charset="0"/>
              </a:rPr>
              <a:t>7</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R. L. </a:t>
            </a:r>
            <a:r>
              <a:rPr lang="en-US" sz="2400" dirty="0" smtClean="0">
                <a:solidFill>
                  <a:prstClr val="white"/>
                </a:solidFill>
                <a:latin typeface="Calibri" pitchFamily="34" charset="0"/>
                <a:cs typeface="Calibri" pitchFamily="34" charset="0"/>
              </a:rPr>
              <a:t>Schilsky</a:t>
            </a:r>
            <a:r>
              <a:rPr lang="en-US" sz="2400" baseline="30000" dirty="0" smtClean="0">
                <a:solidFill>
                  <a:prstClr val="white"/>
                </a:solidFill>
                <a:latin typeface="Calibri" pitchFamily="34" charset="0"/>
                <a:cs typeface="Calibri" pitchFamily="34" charset="0"/>
              </a:rPr>
              <a:t>8</a:t>
            </a:r>
            <a:r>
              <a:rPr lang="en-US" sz="2400" dirty="0" smtClean="0">
                <a:solidFill>
                  <a:prstClr val="white"/>
                </a:solidFill>
                <a:latin typeface="Calibri" pitchFamily="34" charset="0"/>
                <a:cs typeface="Calibri" pitchFamily="34" charset="0"/>
              </a:rPr>
              <a:t>, </a:t>
            </a:r>
            <a:r>
              <a:rPr lang="en-US" sz="2400" dirty="0">
                <a:solidFill>
                  <a:prstClr val="white"/>
                </a:solidFill>
                <a:latin typeface="Calibri" pitchFamily="34" charset="0"/>
                <a:cs typeface="Calibri" pitchFamily="34" charset="0"/>
              </a:rPr>
              <a:t>M. M. </a:t>
            </a:r>
            <a:r>
              <a:rPr lang="en-US" sz="2400" dirty="0" smtClean="0">
                <a:solidFill>
                  <a:prstClr val="white"/>
                </a:solidFill>
                <a:latin typeface="Calibri" pitchFamily="34" charset="0"/>
                <a:cs typeface="Calibri" pitchFamily="34" charset="0"/>
              </a:rPr>
              <a:t>Bertagnolli</a:t>
            </a:r>
            <a:r>
              <a:rPr lang="en-US" sz="2400" baseline="30000" dirty="0" smtClean="0">
                <a:solidFill>
                  <a:prstClr val="white"/>
                </a:solidFill>
                <a:latin typeface="Calibri" pitchFamily="34" charset="0"/>
                <a:cs typeface="Calibri" pitchFamily="34" charset="0"/>
              </a:rPr>
              <a:t>9</a:t>
            </a:r>
            <a:r>
              <a:rPr lang="en-US" sz="2400" dirty="0" smtClean="0">
                <a:solidFill>
                  <a:prstClr val="white"/>
                </a:solidFill>
                <a:latin typeface="Calibri" pitchFamily="34" charset="0"/>
                <a:cs typeface="Calibri" pitchFamily="34" charset="0"/>
              </a:rPr>
              <a:t> </a:t>
            </a:r>
            <a:endParaRPr lang="en-US" sz="2400" dirty="0">
              <a:solidFill>
                <a:prstClr val="white"/>
              </a:solidFill>
              <a:latin typeface="Calibri" pitchFamily="34" charset="0"/>
              <a:cs typeface="Calibri" pitchFamily="34" charset="0"/>
            </a:endParaRPr>
          </a:p>
          <a:p>
            <a:r>
              <a:rPr lang="en-US" sz="2400" dirty="0">
                <a:solidFill>
                  <a:prstClr val="white"/>
                </a:solidFill>
                <a:latin typeface="Calibri" pitchFamily="34" charset="0"/>
                <a:cs typeface="Calibri" pitchFamily="34" charset="0"/>
              </a:rPr>
              <a:t> </a:t>
            </a:r>
          </a:p>
          <a:p>
            <a:r>
              <a:rPr lang="en-US" sz="1600" dirty="0" smtClean="0">
                <a:solidFill>
                  <a:prstClr val="white"/>
                </a:solidFill>
                <a:latin typeface="Calibri" pitchFamily="34" charset="0"/>
                <a:cs typeface="Calibri" pitchFamily="34" charset="0"/>
              </a:rPr>
              <a:t>1. University </a:t>
            </a:r>
            <a:r>
              <a:rPr lang="en-US" sz="1600" dirty="0">
                <a:solidFill>
                  <a:prstClr val="white"/>
                </a:solidFill>
                <a:latin typeface="Calibri" pitchFamily="34" charset="0"/>
                <a:cs typeface="Calibri" pitchFamily="34" charset="0"/>
              </a:rPr>
              <a:t>of California, San Francisco, San Francisco, CA; </a:t>
            </a:r>
            <a:r>
              <a:rPr lang="en-US" sz="1600" dirty="0" smtClean="0">
                <a:solidFill>
                  <a:prstClr val="white"/>
                </a:solidFill>
                <a:latin typeface="Calibri" pitchFamily="34" charset="0"/>
                <a:cs typeface="Calibri" pitchFamily="34" charset="0"/>
              </a:rPr>
              <a:t>2. Duke </a:t>
            </a:r>
            <a:r>
              <a:rPr lang="en-US" sz="1600" dirty="0">
                <a:solidFill>
                  <a:prstClr val="white"/>
                </a:solidFill>
                <a:latin typeface="Calibri" pitchFamily="34" charset="0"/>
                <a:cs typeface="Calibri" pitchFamily="34" charset="0"/>
              </a:rPr>
              <a:t>University, Durham, NC; </a:t>
            </a:r>
            <a:r>
              <a:rPr lang="en-US" sz="1600" dirty="0" smtClean="0">
                <a:solidFill>
                  <a:prstClr val="white"/>
                </a:solidFill>
                <a:latin typeface="Calibri" pitchFamily="34" charset="0"/>
                <a:cs typeface="Calibri" pitchFamily="34" charset="0"/>
              </a:rPr>
              <a:t>3. Genomic </a:t>
            </a:r>
            <a:r>
              <a:rPr lang="en-US" sz="1600" dirty="0">
                <a:solidFill>
                  <a:prstClr val="white"/>
                </a:solidFill>
                <a:latin typeface="Calibri" pitchFamily="34" charset="0"/>
                <a:cs typeface="Calibri" pitchFamily="34" charset="0"/>
              </a:rPr>
              <a:t>Health, Redwood City, CA; </a:t>
            </a:r>
            <a:r>
              <a:rPr lang="en-US" sz="1600" dirty="0" smtClean="0">
                <a:solidFill>
                  <a:prstClr val="white"/>
                </a:solidFill>
                <a:latin typeface="Calibri" pitchFamily="34" charset="0"/>
                <a:cs typeface="Calibri" pitchFamily="34" charset="0"/>
              </a:rPr>
              <a:t>4. Cancer </a:t>
            </a:r>
            <a:r>
              <a:rPr lang="en-US" sz="1600" dirty="0">
                <a:solidFill>
                  <a:prstClr val="white"/>
                </a:solidFill>
                <a:latin typeface="Calibri" pitchFamily="34" charset="0"/>
                <a:cs typeface="Calibri" pitchFamily="34" charset="0"/>
              </a:rPr>
              <a:t>and Leukemia Group B, Chicago, IL; </a:t>
            </a:r>
            <a:r>
              <a:rPr lang="en-US" sz="1600" dirty="0" smtClean="0">
                <a:solidFill>
                  <a:prstClr val="white"/>
                </a:solidFill>
                <a:latin typeface="Calibri" pitchFamily="34" charset="0"/>
                <a:cs typeface="Calibri" pitchFamily="34" charset="0"/>
              </a:rPr>
              <a:t>5. The </a:t>
            </a:r>
            <a:r>
              <a:rPr lang="en-US" sz="1600" dirty="0">
                <a:solidFill>
                  <a:prstClr val="white"/>
                </a:solidFill>
                <a:latin typeface="Calibri" pitchFamily="34" charset="0"/>
                <a:cs typeface="Calibri" pitchFamily="34" charset="0"/>
              </a:rPr>
              <a:t>Ohio State University, Columbus, OH; </a:t>
            </a:r>
            <a:r>
              <a:rPr lang="en-US" sz="1600" dirty="0" smtClean="0">
                <a:solidFill>
                  <a:prstClr val="white"/>
                </a:solidFill>
                <a:latin typeface="Calibri" pitchFamily="34" charset="0"/>
                <a:cs typeface="Calibri" pitchFamily="34" charset="0"/>
              </a:rPr>
              <a:t>6. University </a:t>
            </a:r>
            <a:r>
              <a:rPr lang="en-US" sz="1600" dirty="0">
                <a:solidFill>
                  <a:prstClr val="white"/>
                </a:solidFill>
                <a:latin typeface="Calibri" pitchFamily="34" charset="0"/>
                <a:cs typeface="Calibri" pitchFamily="34" charset="0"/>
              </a:rPr>
              <a:t>of North Carolina at Chapel Hill, Chapel Hill, NC; </a:t>
            </a:r>
            <a:r>
              <a:rPr lang="en-US" sz="1600" dirty="0" smtClean="0">
                <a:solidFill>
                  <a:prstClr val="white"/>
                </a:solidFill>
                <a:latin typeface="Calibri" pitchFamily="34" charset="0"/>
                <a:cs typeface="Calibri" pitchFamily="34" charset="0"/>
              </a:rPr>
              <a:t>7. University </a:t>
            </a:r>
            <a:r>
              <a:rPr lang="en-US" sz="1600" dirty="0">
                <a:solidFill>
                  <a:prstClr val="white"/>
                </a:solidFill>
                <a:latin typeface="Calibri" pitchFamily="34" charset="0"/>
                <a:cs typeface="Calibri" pitchFamily="34" charset="0"/>
              </a:rPr>
              <a:t>of Pennsylvania, Philadelphia, PA; </a:t>
            </a:r>
            <a:r>
              <a:rPr lang="en-US" sz="1600" dirty="0" smtClean="0">
                <a:solidFill>
                  <a:prstClr val="white"/>
                </a:solidFill>
                <a:latin typeface="Calibri" pitchFamily="34" charset="0"/>
                <a:cs typeface="Calibri" pitchFamily="34" charset="0"/>
              </a:rPr>
              <a:t>8. The </a:t>
            </a:r>
            <a:r>
              <a:rPr lang="en-US" sz="1600" dirty="0">
                <a:solidFill>
                  <a:prstClr val="white"/>
                </a:solidFill>
                <a:latin typeface="Calibri" pitchFamily="34" charset="0"/>
                <a:cs typeface="Calibri" pitchFamily="34" charset="0"/>
              </a:rPr>
              <a:t>University of Chicago, Chicago, IL; </a:t>
            </a:r>
            <a:r>
              <a:rPr lang="en-US" sz="1600" dirty="0" smtClean="0">
                <a:solidFill>
                  <a:prstClr val="white"/>
                </a:solidFill>
                <a:latin typeface="Calibri" pitchFamily="34" charset="0"/>
                <a:cs typeface="Calibri" pitchFamily="34" charset="0"/>
              </a:rPr>
              <a:t>9. Brigham </a:t>
            </a:r>
            <a:r>
              <a:rPr lang="en-US" sz="1600" dirty="0">
                <a:solidFill>
                  <a:prstClr val="white"/>
                </a:solidFill>
                <a:latin typeface="Calibri" pitchFamily="34" charset="0"/>
                <a:cs typeface="Calibri" pitchFamily="34" charset="0"/>
              </a:rPr>
              <a:t>and Women's Hospital, Boston, MA </a:t>
            </a:r>
            <a:r>
              <a:rPr lang="en-US" sz="2400" dirty="0" smtClean="0">
                <a:solidFill>
                  <a:prstClr val="white"/>
                </a:solidFill>
                <a:latin typeface="Calibri" pitchFamily="34" charset="0"/>
                <a:cs typeface="Calibri" pitchFamily="34" charset="0"/>
              </a:rPr>
              <a:t/>
            </a:r>
            <a:br>
              <a:rPr lang="en-US" sz="2400" dirty="0" smtClean="0">
                <a:solidFill>
                  <a:prstClr val="white"/>
                </a:solidFill>
                <a:latin typeface="Calibri" pitchFamily="34" charset="0"/>
                <a:cs typeface="Calibri" pitchFamily="34" charset="0"/>
              </a:rPr>
            </a:br>
            <a:endParaRPr lang="en-US" sz="2400" dirty="0" smtClean="0">
              <a:solidFill>
                <a:prstClr val="white"/>
              </a:solidFill>
              <a:latin typeface="Calibri" pitchFamily="34" charset="0"/>
              <a:cs typeface="Calibri" pitchFamily="34" charset="0"/>
            </a:endParaRPr>
          </a:p>
        </p:txBody>
      </p:sp>
      <p:pic>
        <p:nvPicPr>
          <p:cNvPr id="7" name="Picture 6" descr="Logo"/>
          <p:cNvPicPr/>
          <p:nvPr/>
        </p:nvPicPr>
        <p:blipFill>
          <a:blip r:embed="rId2" cstate="print"/>
          <a:srcRect/>
          <a:stretch>
            <a:fillRect/>
          </a:stretch>
        </p:blipFill>
        <p:spPr bwMode="auto">
          <a:xfrm>
            <a:off x="0" y="0"/>
            <a:ext cx="1609344" cy="2029968"/>
          </a:xfrm>
          <a:prstGeom prst="rect">
            <a:avLst/>
          </a:prstGeom>
          <a:noFill/>
          <a:ln w="9525">
            <a:noFill/>
            <a:miter lim="800000"/>
            <a:headEnd/>
            <a:tailEnd/>
          </a:ln>
        </p:spPr>
      </p:pic>
      <p:sp>
        <p:nvSpPr>
          <p:cNvPr id="8" name="TextBox 7"/>
          <p:cNvSpPr txBox="1"/>
          <p:nvPr/>
        </p:nvSpPr>
        <p:spPr>
          <a:xfrm>
            <a:off x="0" y="6599468"/>
            <a:ext cx="5465135" cy="258532"/>
          </a:xfrm>
          <a:prstGeom prst="rect">
            <a:avLst/>
          </a:prstGeom>
          <a:noFill/>
        </p:spPr>
        <p:txBody>
          <a:bodyPr wrap="square" rtlCol="0">
            <a:spAutoFit/>
          </a:bodyPr>
          <a:lstStyle/>
          <a:p>
            <a:r>
              <a:rPr lang="en-US" sz="1200" dirty="0" err="1">
                <a:solidFill>
                  <a:prstClr val="white"/>
                </a:solidFill>
                <a:ea typeface="PMingLiU" pitchFamily="18" charset="-120"/>
                <a:cs typeface="Arial" charset="0"/>
              </a:rPr>
              <a:t>Venook</a:t>
            </a:r>
            <a:r>
              <a:rPr lang="en-US" sz="1200" dirty="0">
                <a:solidFill>
                  <a:prstClr val="white"/>
                </a:solidFill>
                <a:ea typeface="PMingLiU" pitchFamily="18" charset="-120"/>
                <a:cs typeface="Arial" charset="0"/>
              </a:rPr>
              <a:t> AP, et al. ASCO 2011. Abstract 3518 (poster presentation).</a:t>
            </a:r>
          </a:p>
        </p:txBody>
      </p:sp>
    </p:spTree>
    <p:extLst>
      <p:ext uri="{BB962C8B-B14F-4D97-AF65-F5344CB8AC3E}">
        <p14:creationId xmlns:p14="http://schemas.microsoft.com/office/powerpoint/2010/main" val="20879279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296863" y="477838"/>
            <a:ext cx="8847137" cy="606425"/>
          </a:xfrm>
        </p:spPr>
        <p:txBody>
          <a:bodyPr/>
          <a:lstStyle/>
          <a:p>
            <a:pPr eaLnBrk="1" hangingPunct="1"/>
            <a:r>
              <a:rPr lang="en-US" sz="2800" b="1" dirty="0" smtClean="0"/>
              <a:t>Demographics and Clinical Characteristics </a:t>
            </a:r>
          </a:p>
        </p:txBody>
      </p:sp>
      <p:graphicFrame>
        <p:nvGraphicFramePr>
          <p:cNvPr id="99466" name="Group 138"/>
          <p:cNvGraphicFramePr>
            <a:graphicFrameLocks noGrp="1"/>
          </p:cNvGraphicFramePr>
          <p:nvPr>
            <p:extLst>
              <p:ext uri="{D42A27DB-BD31-4B8C-83A1-F6EECF244321}">
                <p14:modId xmlns:p14="http://schemas.microsoft.com/office/powerpoint/2010/main" val="4152128952"/>
              </p:ext>
            </p:extLst>
          </p:nvPr>
        </p:nvGraphicFramePr>
        <p:xfrm>
          <a:off x="616001" y="1705806"/>
          <a:ext cx="8107362" cy="4451355"/>
        </p:xfrm>
        <a:graphic>
          <a:graphicData uri="http://schemas.openxmlformats.org/drawingml/2006/table">
            <a:tbl>
              <a:tblPr/>
              <a:tblGrid>
                <a:gridCol w="1611312"/>
                <a:gridCol w="1123950"/>
                <a:gridCol w="971550"/>
                <a:gridCol w="695325"/>
                <a:gridCol w="1066800"/>
                <a:gridCol w="800100"/>
                <a:gridCol w="1066800"/>
                <a:gridCol w="771525"/>
              </a:tblGrid>
              <a:tr h="6921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Characteristic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Value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CALGB-GHI cohort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Not in CALGB-GHI cohort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Parent           trial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r>
              <a:tr h="37623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N=690</a:t>
                      </a:r>
                    </a:p>
                  </a:txBody>
                  <a:tcPr anchor="ctr" horzOverflow="overflow">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N=982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N=1672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Age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&lt;60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214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60-70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Verdana" pitchFamily="34" charset="0"/>
                        </a:rPr>
                        <a:t>&gt;</a:t>
                      </a:r>
                      <a:r>
                        <a:rPr kumimoji="0" lang="en-US" sz="1200" b="0" i="0" u="none" strike="noStrike" cap="none" normalizeH="0" baseline="0" dirty="0" smtClean="0">
                          <a:ln>
                            <a:noFill/>
                          </a:ln>
                          <a:solidFill>
                            <a:srgbClr val="000000"/>
                          </a:solidFill>
                          <a:effectLst/>
                          <a:latin typeface="Verdana" pitchFamily="34" charset="0"/>
                        </a:rPr>
                        <a:t>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593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Gender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Male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873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Race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White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630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92.0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894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91.4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1524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91.5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Year of Surgery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≤1998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274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16.4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1999-2000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883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≥2001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213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Treatment Arm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Observation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842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Mab 17-1A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830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49.6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extBox 4"/>
          <p:cNvSpPr txBox="1"/>
          <p:nvPr/>
        </p:nvSpPr>
        <p:spPr>
          <a:xfrm>
            <a:off x="571500" y="6355794"/>
            <a:ext cx="4212482" cy="415498"/>
          </a:xfrm>
          <a:prstGeom prst="rect">
            <a:avLst/>
          </a:prstGeom>
          <a:noFill/>
        </p:spPr>
        <p:txBody>
          <a:bodyPr wrap="square" rtlCol="0">
            <a:spAutoFit/>
          </a:bodyPr>
          <a:lstStyle/>
          <a:p>
            <a:r>
              <a:rPr lang="en-US" sz="1050" dirty="0">
                <a:solidFill>
                  <a:prstClr val="white"/>
                </a:solidFill>
                <a:ea typeface="PMingLiU" pitchFamily="18" charset="-120"/>
                <a:cs typeface="Arial" charset="0"/>
              </a:rPr>
              <a:t>* </a:t>
            </a:r>
            <a:r>
              <a:rPr lang="en-US" sz="1050" dirty="0" err="1">
                <a:solidFill>
                  <a:prstClr val="white"/>
                </a:solidFill>
                <a:ea typeface="PMingLiU" pitchFamily="18" charset="-120"/>
                <a:cs typeface="Arial" charset="0"/>
              </a:rPr>
              <a:t>Unweighted</a:t>
            </a:r>
            <a:endParaRPr lang="en-US" sz="1050" dirty="0">
              <a:solidFill>
                <a:prstClr val="white"/>
              </a:solidFill>
              <a:ea typeface="PMingLiU" pitchFamily="18" charset="-120"/>
              <a:cs typeface="Arial" charset="0"/>
            </a:endParaRPr>
          </a:p>
          <a:p>
            <a:r>
              <a:rPr lang="en-US" sz="1050" dirty="0">
                <a:solidFill>
                  <a:prstClr val="white"/>
                </a:solidFill>
                <a:ea typeface="PMingLiU" pitchFamily="18" charset="-120"/>
                <a:cs typeface="Arial" charset="0"/>
              </a:rPr>
              <a:t>* Weighted based on cohort sampling design</a:t>
            </a:r>
          </a:p>
        </p:txBody>
      </p:sp>
      <p:sp>
        <p:nvSpPr>
          <p:cNvPr id="7" name="TextBox 6"/>
          <p:cNvSpPr txBox="1"/>
          <p:nvPr/>
        </p:nvSpPr>
        <p:spPr>
          <a:xfrm>
            <a:off x="3678865" y="6483132"/>
            <a:ext cx="5465135" cy="258532"/>
          </a:xfrm>
          <a:prstGeom prst="rect">
            <a:avLst/>
          </a:prstGeom>
          <a:noFill/>
        </p:spPr>
        <p:txBody>
          <a:bodyPr wrap="square" rtlCol="0">
            <a:spAutoFit/>
          </a:bodyPr>
          <a:lstStyle/>
          <a:p>
            <a:r>
              <a:rPr lang="en-US" sz="1200" dirty="0" err="1">
                <a:solidFill>
                  <a:prstClr val="white"/>
                </a:solidFill>
                <a:ea typeface="PMingLiU" pitchFamily="18" charset="-120"/>
                <a:cs typeface="Arial" charset="0"/>
              </a:rPr>
              <a:t>Venook</a:t>
            </a:r>
            <a:r>
              <a:rPr lang="en-US" sz="1200" dirty="0">
                <a:solidFill>
                  <a:prstClr val="white"/>
                </a:solidFill>
                <a:ea typeface="PMingLiU" pitchFamily="18" charset="-120"/>
                <a:cs typeface="Arial" charset="0"/>
              </a:rPr>
              <a:t> AP, et al. ASCO 2011. Abstract 3518 (poster presentation).</a:t>
            </a:r>
          </a:p>
        </p:txBody>
      </p:sp>
    </p:spTree>
    <p:extLst>
      <p:ext uri="{BB962C8B-B14F-4D97-AF65-F5344CB8AC3E}">
        <p14:creationId xmlns:p14="http://schemas.microsoft.com/office/powerpoint/2010/main" val="91089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463" name="Group 111"/>
          <p:cNvGraphicFramePr>
            <a:graphicFrameLocks noGrp="1"/>
          </p:cNvGraphicFramePr>
          <p:nvPr>
            <p:extLst>
              <p:ext uri="{D42A27DB-BD31-4B8C-83A1-F6EECF244321}">
                <p14:modId xmlns:p14="http://schemas.microsoft.com/office/powerpoint/2010/main" val="1990933974"/>
              </p:ext>
            </p:extLst>
          </p:nvPr>
        </p:nvGraphicFramePr>
        <p:xfrm>
          <a:off x="613672" y="1691638"/>
          <a:ext cx="8035925" cy="4279751"/>
        </p:xfrm>
        <a:graphic>
          <a:graphicData uri="http://schemas.openxmlformats.org/drawingml/2006/table">
            <a:tbl>
              <a:tblPr/>
              <a:tblGrid>
                <a:gridCol w="1606550"/>
                <a:gridCol w="1314450"/>
                <a:gridCol w="914400"/>
                <a:gridCol w="733425"/>
                <a:gridCol w="981075"/>
                <a:gridCol w="723900"/>
                <a:gridCol w="1009650"/>
                <a:gridCol w="752475"/>
              </a:tblGrid>
              <a:tr h="57738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Characteristic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Value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CALGB-GHI cohort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Not in CALGB-GHI cohort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Parent           trial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r>
              <a:tr h="37623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N=690</a:t>
                      </a:r>
                    </a:p>
                  </a:txBody>
                  <a:tcPr anchor="ctr" horzOverflow="overflow">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N=982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N=1672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T stage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Nodes examined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&lt;12 examined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754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Verdana" pitchFamily="34" charset="0"/>
                        </a:rPr>
                        <a:t>Lymphovascular</a:t>
                      </a:r>
                      <a:r>
                        <a:rPr kumimoji="0" lang="en-US" sz="1200" b="0" i="0" u="none" strike="noStrike" cap="none" normalizeH="0" baseline="0" dirty="0" smtClean="0">
                          <a:ln>
                            <a:noFill/>
                          </a:ln>
                          <a:solidFill>
                            <a:srgbClr val="000000"/>
                          </a:solidFill>
                          <a:effectLst/>
                          <a:latin typeface="Verdana" pitchFamily="34" charset="0"/>
                        </a:rPr>
                        <a:t> Invasion (LVI)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Tumor Location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Right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492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852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51.0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MMR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Deficient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Obstruction or Perforation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Central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Mucinous Histology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Central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Tumor grade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Verdana"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itle 1"/>
          <p:cNvSpPr txBox="1">
            <a:spLocks/>
          </p:cNvSpPr>
          <p:nvPr/>
        </p:nvSpPr>
        <p:spPr bwMode="auto">
          <a:xfrm>
            <a:off x="187187" y="411163"/>
            <a:ext cx="8845826" cy="883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eaLnBrk="0" fontAlgn="base" hangingPunct="0">
              <a:spcBef>
                <a:spcPct val="0"/>
              </a:spcBef>
              <a:spcAft>
                <a:spcPct val="0"/>
              </a:spcAft>
              <a:defRPr sz="4000">
                <a:solidFill>
                  <a:schemeClr val="tx2"/>
                </a:solidFill>
                <a:latin typeface="Verdana" pitchFamily="34" charset="0"/>
              </a:defRPr>
            </a:lvl6pPr>
            <a:lvl7pPr marL="914400" algn="ctr" rtl="0" eaLnBrk="0" fontAlgn="base" hangingPunct="0">
              <a:spcBef>
                <a:spcPct val="0"/>
              </a:spcBef>
              <a:spcAft>
                <a:spcPct val="0"/>
              </a:spcAft>
              <a:defRPr sz="4000">
                <a:solidFill>
                  <a:schemeClr val="tx2"/>
                </a:solidFill>
                <a:latin typeface="Verdana" pitchFamily="34" charset="0"/>
              </a:defRPr>
            </a:lvl7pPr>
            <a:lvl8pPr marL="1371600" algn="ctr" rtl="0" eaLnBrk="0" fontAlgn="base" hangingPunct="0">
              <a:spcBef>
                <a:spcPct val="0"/>
              </a:spcBef>
              <a:spcAft>
                <a:spcPct val="0"/>
              </a:spcAft>
              <a:defRPr sz="4000">
                <a:solidFill>
                  <a:schemeClr val="tx2"/>
                </a:solidFill>
                <a:latin typeface="Verdana" pitchFamily="34" charset="0"/>
              </a:defRPr>
            </a:lvl8pPr>
            <a:lvl9pPr marL="1828800" algn="ctr" rtl="0" eaLnBrk="0" fontAlgn="base" hangingPunct="0">
              <a:spcBef>
                <a:spcPct val="0"/>
              </a:spcBef>
              <a:spcAft>
                <a:spcPct val="0"/>
              </a:spcAft>
              <a:defRPr sz="4000">
                <a:solidFill>
                  <a:schemeClr val="tx2"/>
                </a:solidFill>
                <a:latin typeface="Verdana" pitchFamily="34" charset="0"/>
              </a:defRPr>
            </a:lvl9pPr>
          </a:lstStyle>
          <a:p>
            <a:pPr eaLnBrk="1" hangingPunct="1"/>
            <a:r>
              <a:rPr lang="en-US" sz="2800" b="1" dirty="0" smtClean="0">
                <a:solidFill>
                  <a:schemeClr val="tx1"/>
                </a:solidFill>
                <a:latin typeface="Calibri" pitchFamily="34" charset="0"/>
                <a:cs typeface="Calibri" pitchFamily="34" charset="0"/>
              </a:rPr>
              <a:t>Demographics and Clinical Characteristics,</a:t>
            </a:r>
          </a:p>
          <a:p>
            <a:pPr eaLnBrk="1" hangingPunct="1"/>
            <a:r>
              <a:rPr lang="en-US" sz="2800" b="1" dirty="0" smtClean="0">
                <a:solidFill>
                  <a:schemeClr val="tx1"/>
                </a:solidFill>
                <a:latin typeface="Calibri" pitchFamily="34" charset="0"/>
                <a:cs typeface="Calibri" pitchFamily="34" charset="0"/>
              </a:rPr>
              <a:t>continued </a:t>
            </a:r>
          </a:p>
        </p:txBody>
      </p:sp>
      <p:sp>
        <p:nvSpPr>
          <p:cNvPr id="7" name="TextBox 6"/>
          <p:cNvSpPr txBox="1"/>
          <p:nvPr/>
        </p:nvSpPr>
        <p:spPr>
          <a:xfrm>
            <a:off x="580437" y="6162091"/>
            <a:ext cx="5296488" cy="415498"/>
          </a:xfrm>
          <a:prstGeom prst="rect">
            <a:avLst/>
          </a:prstGeom>
          <a:noFill/>
        </p:spPr>
        <p:txBody>
          <a:bodyPr wrap="square" rtlCol="0">
            <a:spAutoFit/>
          </a:bodyPr>
          <a:lstStyle/>
          <a:p>
            <a:r>
              <a:rPr lang="en-US" sz="1050" dirty="0">
                <a:solidFill>
                  <a:prstClr val="white"/>
                </a:solidFill>
                <a:ea typeface="PMingLiU" pitchFamily="18" charset="-120"/>
                <a:cs typeface="Arial" charset="0"/>
              </a:rPr>
              <a:t>*   Weighted based on cohort sampling design</a:t>
            </a:r>
          </a:p>
          <a:p>
            <a:r>
              <a:rPr lang="en-US" sz="1050" dirty="0">
                <a:solidFill>
                  <a:prstClr val="white"/>
                </a:solidFill>
                <a:ea typeface="PMingLiU" pitchFamily="18" charset="-120"/>
                <a:cs typeface="Arial" charset="0"/>
              </a:rPr>
              <a:t>**  No comparable variable in parent trial</a:t>
            </a:r>
          </a:p>
        </p:txBody>
      </p:sp>
      <p:sp>
        <p:nvSpPr>
          <p:cNvPr id="8" name="TextBox 7"/>
          <p:cNvSpPr txBox="1"/>
          <p:nvPr/>
        </p:nvSpPr>
        <p:spPr>
          <a:xfrm>
            <a:off x="0" y="6599468"/>
            <a:ext cx="5465135" cy="258532"/>
          </a:xfrm>
          <a:prstGeom prst="rect">
            <a:avLst/>
          </a:prstGeom>
          <a:noFill/>
        </p:spPr>
        <p:txBody>
          <a:bodyPr wrap="square" rtlCol="0">
            <a:spAutoFit/>
          </a:bodyPr>
          <a:lstStyle/>
          <a:p>
            <a:r>
              <a:rPr lang="en-US" sz="1200" dirty="0" err="1">
                <a:solidFill>
                  <a:prstClr val="white"/>
                </a:solidFill>
                <a:ea typeface="PMingLiU" pitchFamily="18" charset="-120"/>
                <a:cs typeface="Arial" charset="0"/>
              </a:rPr>
              <a:t>Venook</a:t>
            </a:r>
            <a:r>
              <a:rPr lang="en-US" sz="1200" dirty="0">
                <a:solidFill>
                  <a:prstClr val="white"/>
                </a:solidFill>
                <a:ea typeface="PMingLiU" pitchFamily="18" charset="-120"/>
                <a:cs typeface="Arial" charset="0"/>
              </a:rPr>
              <a:t> AP, et al. ASCO 2011. Abstract 3518 (poster presentation).</a:t>
            </a:r>
          </a:p>
        </p:txBody>
      </p:sp>
    </p:spTree>
    <p:extLst>
      <p:ext uri="{BB962C8B-B14F-4D97-AF65-F5344CB8AC3E}">
        <p14:creationId xmlns:p14="http://schemas.microsoft.com/office/powerpoint/2010/main" val="213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idx="4294967295"/>
          </p:nvPr>
        </p:nvSpPr>
        <p:spPr>
          <a:xfrm>
            <a:off x="1371600" y="419100"/>
            <a:ext cx="7772400" cy="868363"/>
          </a:xfrm>
        </p:spPr>
        <p:txBody>
          <a:bodyPr/>
          <a:lstStyle/>
          <a:p>
            <a:pPr eaLnBrk="1" hangingPunct="1"/>
            <a:r>
              <a:rPr lang="en-US" sz="2800" b="1" dirty="0" smtClean="0"/>
              <a:t>RFI and Clinical and Pathologic Covariates: Univariable Analysis</a:t>
            </a:r>
          </a:p>
        </p:txBody>
      </p:sp>
      <p:graphicFrame>
        <p:nvGraphicFramePr>
          <p:cNvPr id="107608" name="Group 88"/>
          <p:cNvGraphicFramePr>
            <a:graphicFrameLocks noGrp="1"/>
          </p:cNvGraphicFramePr>
          <p:nvPr>
            <p:extLst>
              <p:ext uri="{D42A27DB-BD31-4B8C-83A1-F6EECF244321}">
                <p14:modId xmlns:p14="http://schemas.microsoft.com/office/powerpoint/2010/main" val="2823455173"/>
              </p:ext>
            </p:extLst>
          </p:nvPr>
        </p:nvGraphicFramePr>
        <p:xfrm>
          <a:off x="442913" y="1743075"/>
          <a:ext cx="8286750" cy="4716468"/>
        </p:xfrm>
        <a:graphic>
          <a:graphicData uri="http://schemas.openxmlformats.org/drawingml/2006/table">
            <a:tbl>
              <a:tblPr/>
              <a:tblGrid>
                <a:gridCol w="3390900"/>
                <a:gridCol w="1885950"/>
                <a:gridCol w="733425"/>
                <a:gridCol w="1123950"/>
                <a:gridCol w="1152525"/>
              </a:tblGrid>
              <a:tr h="612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Variable </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Value</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HR </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HR</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95% CI </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P value </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tx2">
                        <a:lumMod val="60000"/>
                        <a:lumOff val="40000"/>
                      </a:schemeClr>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MMR (deficient </a:t>
                      </a:r>
                      <a:r>
                        <a:rPr kumimoji="0" lang="en-US" sz="1200" b="0" i="0" u="none" strike="noStrike" cap="none" normalizeH="0" baseline="0" dirty="0" err="1" smtClean="0">
                          <a:ln>
                            <a:noFill/>
                          </a:ln>
                          <a:solidFill>
                            <a:srgbClr val="000000"/>
                          </a:solidFill>
                          <a:effectLst/>
                          <a:latin typeface="Verdana" pitchFamily="34" charset="0"/>
                        </a:rPr>
                        <a:t>vs</a:t>
                      </a:r>
                      <a:r>
                        <a:rPr kumimoji="0" lang="en-US" sz="1200" b="0" i="0" u="none" strike="noStrike" cap="none" normalizeH="0" baseline="0" dirty="0" smtClean="0">
                          <a:ln>
                            <a:noFill/>
                          </a:ln>
                          <a:solidFill>
                            <a:srgbClr val="000000"/>
                          </a:solidFill>
                          <a:effectLst/>
                          <a:latin typeface="Verdana" pitchFamily="34" charset="0"/>
                        </a:rPr>
                        <a:t> intact)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21% MMR-D</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0.62</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(0.39,0.99)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0.044</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T Stage (T4 </a:t>
                      </a:r>
                      <a:r>
                        <a:rPr kumimoji="0" lang="en-US" sz="1200" b="0" i="0" u="none" strike="noStrike" cap="none" normalizeH="0" baseline="0" dirty="0" err="1" smtClean="0">
                          <a:ln>
                            <a:noFill/>
                          </a:ln>
                          <a:solidFill>
                            <a:srgbClr val="000000"/>
                          </a:solidFill>
                          <a:effectLst/>
                          <a:latin typeface="Verdana" pitchFamily="34" charset="0"/>
                        </a:rPr>
                        <a:t>vs</a:t>
                      </a:r>
                      <a:r>
                        <a:rPr kumimoji="0" lang="en-US" sz="1200" b="0" i="0" u="none" strike="noStrike" cap="none" normalizeH="0" baseline="0" dirty="0" smtClean="0">
                          <a:ln>
                            <a:noFill/>
                          </a:ln>
                          <a:solidFill>
                            <a:srgbClr val="000000"/>
                          </a:solidFill>
                          <a:effectLst/>
                          <a:latin typeface="Verdana" pitchFamily="34" charset="0"/>
                        </a:rPr>
                        <a:t> T3)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6% T4</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1.19</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(0.60,2.37)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0.616</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rgbClr val="000000"/>
                          </a:solidFill>
                          <a:effectLst/>
                          <a:latin typeface="Verdana" pitchFamily="34" charset="0"/>
                        </a:rPr>
                        <a:t>Number</a:t>
                      </a:r>
                      <a:r>
                        <a:rPr kumimoji="0" lang="fr-FR" sz="1200" b="0" i="0" u="none" strike="noStrike" cap="none" normalizeH="0" baseline="0" dirty="0" smtClean="0">
                          <a:ln>
                            <a:noFill/>
                          </a:ln>
                          <a:solidFill>
                            <a:srgbClr val="000000"/>
                          </a:solidFill>
                          <a:effectLst/>
                          <a:latin typeface="Verdana" pitchFamily="34" charset="0"/>
                        </a:rPr>
                        <a:t> of </a:t>
                      </a:r>
                      <a:r>
                        <a:rPr kumimoji="0" lang="fr-FR" sz="1200" b="0" i="0" u="none" strike="noStrike" cap="none" normalizeH="0" baseline="0" dirty="0" err="1" smtClean="0">
                          <a:ln>
                            <a:noFill/>
                          </a:ln>
                          <a:solidFill>
                            <a:srgbClr val="000000"/>
                          </a:solidFill>
                          <a:effectLst/>
                          <a:latin typeface="Verdana" pitchFamily="34" charset="0"/>
                        </a:rPr>
                        <a:t>Nodes</a:t>
                      </a:r>
                      <a:r>
                        <a:rPr kumimoji="0" lang="fr-FR" sz="1200" b="0" i="0" u="none" strike="noStrike" cap="none" normalizeH="0" baseline="0" dirty="0" smtClean="0">
                          <a:ln>
                            <a:noFill/>
                          </a:ln>
                          <a:solidFill>
                            <a:srgbClr val="000000"/>
                          </a:solidFill>
                          <a:effectLst/>
                          <a:latin typeface="Verdana" pitchFamily="34" charset="0"/>
                        </a:rPr>
                        <a:t> </a:t>
                      </a:r>
                      <a:r>
                        <a:rPr kumimoji="0" lang="fr-FR" sz="1200" b="0" i="0" u="none" strike="noStrike" cap="none" normalizeH="0" baseline="0" dirty="0" err="1" smtClean="0">
                          <a:ln>
                            <a:noFill/>
                          </a:ln>
                          <a:solidFill>
                            <a:srgbClr val="000000"/>
                          </a:solidFill>
                          <a:effectLst/>
                          <a:latin typeface="Verdana" pitchFamily="34" charset="0"/>
                        </a:rPr>
                        <a:t>Examined</a:t>
                      </a:r>
                      <a:r>
                        <a:rPr kumimoji="0" lang="fr-FR" sz="1200" b="0" i="0" u="none" strike="noStrike" cap="none" normalizeH="0" baseline="0" dirty="0" smtClean="0">
                          <a:ln>
                            <a:noFill/>
                          </a:ln>
                          <a:solidFill>
                            <a:srgbClr val="000000"/>
                          </a:solidFill>
                          <a:effectLst/>
                          <a:latin typeface="Verdana" pitchFamily="34" charset="0"/>
                        </a:rPr>
                        <a:t> (&lt;12 vs ≥12) </a:t>
                      </a:r>
                      <a:endParaRPr kumimoji="0" lang="fr-FR"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47% &lt;12 nodes</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1.17</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(0.85,1.62)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0.342</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Number of Nodes Examined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continuous per 1 node</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0.98</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(0.96,1.00)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0.062</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Tumor Grade (high vs low)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32% high grade</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0.74</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(0.52,1.07)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0.114</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Lymphovascular Invasion (present </a:t>
                      </a:r>
                      <a:r>
                        <a:rPr kumimoji="0" lang="en-US" sz="1200" b="0" i="0" u="none" strike="noStrike" cap="none" normalizeH="0" baseline="0" dirty="0" err="1" smtClean="0">
                          <a:ln>
                            <a:noFill/>
                          </a:ln>
                          <a:solidFill>
                            <a:srgbClr val="000000"/>
                          </a:solidFill>
                          <a:effectLst/>
                          <a:latin typeface="Verdana" pitchFamily="34" charset="0"/>
                        </a:rPr>
                        <a:t>vs</a:t>
                      </a:r>
                      <a:r>
                        <a:rPr kumimoji="0" lang="en-US" sz="1200" b="0" i="0" u="none" strike="noStrike" cap="none" normalizeH="0" baseline="0" dirty="0" smtClean="0">
                          <a:ln>
                            <a:noFill/>
                          </a:ln>
                          <a:solidFill>
                            <a:srgbClr val="000000"/>
                          </a:solidFill>
                          <a:effectLst/>
                          <a:latin typeface="Verdana" pitchFamily="34" charset="0"/>
                        </a:rPr>
                        <a:t> not)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11% LVI present</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1.56</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(0.98,2.50)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0.062</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Mucinous Histology</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18% mucinous</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0.73</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(0.46,1.16)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0.179</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Tumor Location (right-sided vs other)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53% right-sided</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0.79</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(0.57,1.10)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0.158</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Age (</a:t>
                      </a:r>
                      <a:r>
                        <a:rPr kumimoji="0" lang="fr-FR" sz="1200" b="0" i="0" u="none" strike="noStrike" cap="none" normalizeH="0" baseline="0" smtClean="0">
                          <a:ln>
                            <a:noFill/>
                          </a:ln>
                          <a:solidFill>
                            <a:srgbClr val="000000"/>
                          </a:solidFill>
                          <a:effectLst/>
                          <a:latin typeface="Verdana" pitchFamily="34" charset="0"/>
                        </a:rPr>
                        <a:t>≥</a:t>
                      </a:r>
                      <a:r>
                        <a:rPr kumimoji="0" lang="en-US" sz="1200" b="0" i="0" u="none" strike="noStrike" cap="none" normalizeH="0" baseline="0" smtClean="0">
                          <a:ln>
                            <a:noFill/>
                          </a:ln>
                          <a:solidFill>
                            <a:srgbClr val="000000"/>
                          </a:solidFill>
                          <a:effectLst/>
                          <a:latin typeface="Verdana" pitchFamily="34" charset="0"/>
                        </a:rPr>
                        <a:t> 70 years vs &lt;70 years)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35% </a:t>
                      </a:r>
                      <a:r>
                        <a:rPr kumimoji="0" lang="fr-FR" sz="1200" b="0" i="0" u="none" strike="noStrike" cap="none" normalizeH="0" baseline="0" dirty="0" smtClean="0">
                          <a:ln>
                            <a:noFill/>
                          </a:ln>
                          <a:solidFill>
                            <a:srgbClr val="000000"/>
                          </a:solidFill>
                          <a:effectLst/>
                          <a:latin typeface="Verdana" pitchFamily="34" charset="0"/>
                        </a:rPr>
                        <a:t>≥</a:t>
                      </a:r>
                      <a:r>
                        <a:rPr kumimoji="0" lang="en-US" sz="1200" b="0" i="0" u="none" strike="noStrike" cap="none" normalizeH="0" baseline="0" dirty="0" smtClean="0">
                          <a:ln>
                            <a:noFill/>
                          </a:ln>
                          <a:solidFill>
                            <a:srgbClr val="000000"/>
                          </a:solidFill>
                          <a:effectLst/>
                          <a:latin typeface="Verdana" pitchFamily="34" charset="0"/>
                        </a:rPr>
                        <a:t> 70 years</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1.21</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(0.87,1.69) </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0.259</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Age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continuous per 1 year</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1.01</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(1.00,1.03)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0.145</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Gender (male vs female)</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52% male</a:t>
                      </a: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1.14</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rPr>
                        <a:t>(0.82,1.58) </a:t>
                      </a:r>
                      <a:endParaRPr kumimoji="0" lang="en-US" sz="1200" b="0" i="0" u="none" strike="noStrike" cap="none" normalizeH="0" baseline="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0.422</a:t>
                      </a:r>
                      <a:endParaRPr kumimoji="0" lang="en-US" sz="1200" b="0" i="0" u="none" strike="noStrike" cap="none" normalizeH="0" baseline="0" dirty="0" smtClean="0">
                        <a:ln>
                          <a:noFill/>
                        </a:ln>
                        <a:solidFill>
                          <a:srgbClr val="000000"/>
                        </a:solidFill>
                        <a:effectLst/>
                        <a:latin typeface="Arial" charset="0"/>
                      </a:endParaRPr>
                    </a:p>
                  </a:txBody>
                  <a:tcPr marL="9427" marR="9427" marT="94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extBox 4"/>
          <p:cNvSpPr txBox="1"/>
          <p:nvPr/>
        </p:nvSpPr>
        <p:spPr>
          <a:xfrm>
            <a:off x="0" y="6599468"/>
            <a:ext cx="5465135" cy="258532"/>
          </a:xfrm>
          <a:prstGeom prst="rect">
            <a:avLst/>
          </a:prstGeom>
          <a:noFill/>
        </p:spPr>
        <p:txBody>
          <a:bodyPr wrap="square" rtlCol="0">
            <a:spAutoFit/>
          </a:bodyPr>
          <a:lstStyle/>
          <a:p>
            <a:r>
              <a:rPr lang="en-US" sz="1200" dirty="0" err="1">
                <a:solidFill>
                  <a:prstClr val="white"/>
                </a:solidFill>
                <a:ea typeface="PMingLiU" pitchFamily="18" charset="-120"/>
                <a:cs typeface="Arial" charset="0"/>
              </a:rPr>
              <a:t>Venook</a:t>
            </a:r>
            <a:r>
              <a:rPr lang="en-US" sz="1200" dirty="0">
                <a:solidFill>
                  <a:prstClr val="white"/>
                </a:solidFill>
                <a:ea typeface="PMingLiU" pitchFamily="18" charset="-120"/>
                <a:cs typeface="Arial" charset="0"/>
              </a:rPr>
              <a:t> AP, et al. ASCO 2011. Abstract 3518 (poster presentation).</a:t>
            </a:r>
          </a:p>
        </p:txBody>
      </p:sp>
    </p:spTree>
    <p:extLst>
      <p:ext uri="{BB962C8B-B14F-4D97-AF65-F5344CB8AC3E}">
        <p14:creationId xmlns:p14="http://schemas.microsoft.com/office/powerpoint/2010/main" val="36900497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p:cNvSpPr>
          <p:nvPr>
            <p:ph type="body" idx="4294967295"/>
          </p:nvPr>
        </p:nvSpPr>
        <p:spPr>
          <a:xfrm>
            <a:off x="723900" y="1619250"/>
            <a:ext cx="8420100" cy="4868863"/>
          </a:xfrm>
        </p:spPr>
        <p:txBody>
          <a:bodyPr/>
          <a:lstStyle/>
          <a:p>
            <a:pPr marL="609600" indent="-609600" eaLnBrk="1" hangingPunct="1">
              <a:lnSpc>
                <a:spcPct val="90000"/>
              </a:lnSpc>
              <a:spcBef>
                <a:spcPts val="600"/>
              </a:spcBef>
              <a:spcAft>
                <a:spcPts val="600"/>
              </a:spcAft>
            </a:pPr>
            <a:r>
              <a:rPr lang="en-US" sz="2000" dirty="0"/>
              <a:t>C</a:t>
            </a:r>
            <a:r>
              <a:rPr lang="en-US" sz="2000" dirty="0" smtClean="0"/>
              <a:t>ontinuous RS </a:t>
            </a:r>
            <a:r>
              <a:rPr lang="en-US" sz="2000" dirty="0"/>
              <a:t>was significantly associated </a:t>
            </a:r>
            <a:r>
              <a:rPr lang="en-US" sz="2000" dirty="0" smtClean="0"/>
              <a:t>with </a:t>
            </a:r>
            <a:r>
              <a:rPr lang="en-US" sz="2000" dirty="0"/>
              <a:t>risk of recurrence </a:t>
            </a:r>
            <a:r>
              <a:rPr lang="en-US" sz="2000" dirty="0" smtClean="0"/>
              <a:t>in a </a:t>
            </a:r>
            <a:r>
              <a:rPr lang="en-US" sz="2000" dirty="0"/>
              <a:t>large set of well-defined stage II colon cancer patients </a:t>
            </a:r>
            <a:endParaRPr lang="en-US" sz="2000" dirty="0" smtClean="0"/>
          </a:p>
          <a:p>
            <a:pPr marL="609600" indent="-609600" eaLnBrk="1" hangingPunct="1">
              <a:lnSpc>
                <a:spcPct val="90000"/>
              </a:lnSpc>
              <a:spcBef>
                <a:spcPts val="600"/>
              </a:spcBef>
              <a:spcAft>
                <a:spcPts val="600"/>
              </a:spcAft>
            </a:pPr>
            <a:r>
              <a:rPr lang="en-US" sz="2000" dirty="0" smtClean="0"/>
              <a:t>Continuous </a:t>
            </a:r>
            <a:r>
              <a:rPr lang="en-US" sz="2000" dirty="0"/>
              <a:t>RS predicted risk of recurrence </a:t>
            </a:r>
            <a:r>
              <a:rPr lang="en-US" sz="2000" dirty="0" smtClean="0"/>
              <a:t>beyond </a:t>
            </a:r>
            <a:r>
              <a:rPr lang="en-US" sz="2000" dirty="0"/>
              <a:t>other covariates such as T stage, </a:t>
            </a:r>
            <a:r>
              <a:rPr lang="en-US" sz="2000" dirty="0" smtClean="0"/>
              <a:t>MMR, </a:t>
            </a:r>
            <a:r>
              <a:rPr lang="en-US" sz="2000" dirty="0"/>
              <a:t>number of nodes examined, grade and </a:t>
            </a:r>
            <a:r>
              <a:rPr lang="en-US" sz="2000" dirty="0" smtClean="0"/>
              <a:t>LVI</a:t>
            </a:r>
          </a:p>
          <a:p>
            <a:pPr marL="609600" indent="-609600" eaLnBrk="1" hangingPunct="1">
              <a:lnSpc>
                <a:spcPct val="90000"/>
              </a:lnSpc>
              <a:spcBef>
                <a:spcPts val="600"/>
              </a:spcBef>
              <a:spcAft>
                <a:spcPts val="600"/>
              </a:spcAft>
            </a:pPr>
            <a:r>
              <a:rPr lang="en-US" sz="2000" dirty="0" smtClean="0"/>
              <a:t>MMR-D </a:t>
            </a:r>
            <a:r>
              <a:rPr lang="en-US" sz="2000" dirty="0"/>
              <a:t>was associated with lower risk of recurrence, consistent with prior </a:t>
            </a:r>
            <a:r>
              <a:rPr lang="en-US" sz="2000" dirty="0" smtClean="0"/>
              <a:t>studies</a:t>
            </a:r>
          </a:p>
          <a:p>
            <a:pPr marL="609600" indent="-609600" eaLnBrk="1" hangingPunct="1">
              <a:lnSpc>
                <a:spcPct val="90000"/>
              </a:lnSpc>
              <a:spcBef>
                <a:spcPts val="600"/>
              </a:spcBef>
              <a:spcAft>
                <a:spcPts val="600"/>
              </a:spcAft>
            </a:pPr>
            <a:r>
              <a:rPr lang="en-US" sz="2000" dirty="0" smtClean="0"/>
              <a:t>Among </a:t>
            </a:r>
            <a:r>
              <a:rPr lang="en-US" sz="2000" dirty="0"/>
              <a:t>T3 </a:t>
            </a:r>
            <a:r>
              <a:rPr lang="en-US" sz="2000" dirty="0" smtClean="0"/>
              <a:t>MMR-Proficient </a:t>
            </a:r>
            <a:r>
              <a:rPr lang="en-US" sz="2000" dirty="0"/>
              <a:t>patients, </a:t>
            </a:r>
            <a:r>
              <a:rPr lang="en-US" sz="2000" dirty="0" smtClean="0"/>
              <a:t>RS </a:t>
            </a:r>
            <a:r>
              <a:rPr lang="en-US" sz="2000" dirty="0"/>
              <a:t>identified </a:t>
            </a:r>
            <a:r>
              <a:rPr lang="en-US" sz="2000" dirty="0" smtClean="0"/>
              <a:t>22% </a:t>
            </a:r>
            <a:r>
              <a:rPr lang="en-US" sz="2000" dirty="0"/>
              <a:t>of patients with </a:t>
            </a:r>
            <a:r>
              <a:rPr lang="en-US" sz="2000" dirty="0" smtClean="0"/>
              <a:t> average 5-year risk </a:t>
            </a:r>
            <a:r>
              <a:rPr lang="en-US" sz="2000" dirty="0"/>
              <a:t>of </a:t>
            </a:r>
            <a:r>
              <a:rPr lang="en-US" sz="2000" dirty="0" smtClean="0"/>
              <a:t>recurrence </a:t>
            </a:r>
            <a:r>
              <a:rPr lang="en-US" sz="2000" dirty="0"/>
              <a:t>&gt;</a:t>
            </a:r>
            <a:r>
              <a:rPr lang="en-US" sz="2000" dirty="0" smtClean="0"/>
              <a:t> 20%.  This improves </a:t>
            </a:r>
            <a:r>
              <a:rPr lang="en-US" sz="2000" dirty="0"/>
              <a:t>the ability to discriminate higher from lower recurrence risk stage II colon cancer patients beyond known prognostic </a:t>
            </a:r>
            <a:r>
              <a:rPr lang="en-US" sz="2000" dirty="0" smtClean="0"/>
              <a:t>factors</a:t>
            </a:r>
            <a:endParaRPr lang="en-US" sz="2000" dirty="0"/>
          </a:p>
        </p:txBody>
      </p:sp>
      <p:sp>
        <p:nvSpPr>
          <p:cNvPr id="4" name="Rectangle 2"/>
          <p:cNvSpPr txBox="1">
            <a:spLocks/>
          </p:cNvSpPr>
          <p:nvPr/>
        </p:nvSpPr>
        <p:spPr bwMode="auto">
          <a:xfrm>
            <a:off x="728870" y="385713"/>
            <a:ext cx="7699513" cy="5499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Verdana" pitchFamily="34" charset="0"/>
              </a:defRPr>
            </a:lvl2pPr>
            <a:lvl3pPr algn="ctr" rtl="0" eaLnBrk="0" fontAlgn="base" hangingPunct="0">
              <a:spcBef>
                <a:spcPct val="0"/>
              </a:spcBef>
              <a:spcAft>
                <a:spcPct val="0"/>
              </a:spcAft>
              <a:defRPr sz="3600">
                <a:solidFill>
                  <a:srgbClr val="FFFF66"/>
                </a:solidFill>
                <a:latin typeface="Verdana" pitchFamily="34" charset="0"/>
              </a:defRPr>
            </a:lvl3pPr>
            <a:lvl4pPr algn="ctr" rtl="0" eaLnBrk="0" fontAlgn="base" hangingPunct="0">
              <a:spcBef>
                <a:spcPct val="0"/>
              </a:spcBef>
              <a:spcAft>
                <a:spcPct val="0"/>
              </a:spcAft>
              <a:defRPr sz="3600">
                <a:solidFill>
                  <a:srgbClr val="FFFF66"/>
                </a:solidFill>
                <a:latin typeface="Verdana" pitchFamily="34" charset="0"/>
              </a:defRPr>
            </a:lvl4pPr>
            <a:lvl5pPr algn="ctr" rtl="0" eaLnBrk="0" fontAlgn="base" hangingPunct="0">
              <a:spcBef>
                <a:spcPct val="0"/>
              </a:spcBef>
              <a:spcAft>
                <a:spcPct val="0"/>
              </a:spcAft>
              <a:defRPr sz="3600">
                <a:solidFill>
                  <a:srgbClr val="FFFF66"/>
                </a:solidFill>
                <a:latin typeface="Verdana" pitchFamily="34" charset="0"/>
              </a:defRPr>
            </a:lvl5pPr>
            <a:lvl6pPr marL="457200" algn="ctr" rtl="0" eaLnBrk="0" fontAlgn="base" hangingPunct="0">
              <a:spcBef>
                <a:spcPct val="0"/>
              </a:spcBef>
              <a:spcAft>
                <a:spcPct val="0"/>
              </a:spcAft>
              <a:defRPr sz="3600">
                <a:solidFill>
                  <a:srgbClr val="FFFF66"/>
                </a:solidFill>
                <a:latin typeface="Verdana" pitchFamily="34" charset="0"/>
              </a:defRPr>
            </a:lvl6pPr>
            <a:lvl7pPr marL="914400" algn="ctr" rtl="0" eaLnBrk="0" fontAlgn="base" hangingPunct="0">
              <a:spcBef>
                <a:spcPct val="0"/>
              </a:spcBef>
              <a:spcAft>
                <a:spcPct val="0"/>
              </a:spcAft>
              <a:defRPr sz="3600">
                <a:solidFill>
                  <a:srgbClr val="FFFF66"/>
                </a:solidFill>
                <a:latin typeface="Verdana" pitchFamily="34" charset="0"/>
              </a:defRPr>
            </a:lvl7pPr>
            <a:lvl8pPr marL="1371600" algn="ctr" rtl="0" eaLnBrk="0" fontAlgn="base" hangingPunct="0">
              <a:spcBef>
                <a:spcPct val="0"/>
              </a:spcBef>
              <a:spcAft>
                <a:spcPct val="0"/>
              </a:spcAft>
              <a:defRPr sz="3600">
                <a:solidFill>
                  <a:srgbClr val="FFFF66"/>
                </a:solidFill>
                <a:latin typeface="Verdana" pitchFamily="34" charset="0"/>
              </a:defRPr>
            </a:lvl8pPr>
            <a:lvl9pPr marL="1828800" algn="ctr" rtl="0" eaLnBrk="0" fontAlgn="base" hangingPunct="0">
              <a:spcBef>
                <a:spcPct val="0"/>
              </a:spcBef>
              <a:spcAft>
                <a:spcPct val="0"/>
              </a:spcAft>
              <a:defRPr sz="3600">
                <a:solidFill>
                  <a:srgbClr val="FFFF66"/>
                </a:solidFill>
                <a:latin typeface="Verdana" pitchFamily="34" charset="0"/>
              </a:defRPr>
            </a:lvl9pPr>
          </a:lstStyle>
          <a:p>
            <a:pPr eaLnBrk="1" hangingPunct="1"/>
            <a:r>
              <a:rPr lang="en-US" sz="3200" b="1" dirty="0" smtClean="0">
                <a:solidFill>
                  <a:schemeClr val="tx1"/>
                </a:solidFill>
                <a:latin typeface="Calibri" pitchFamily="34" charset="0"/>
                <a:cs typeface="Calibri" pitchFamily="34" charset="0"/>
              </a:rPr>
              <a:t>Summary</a:t>
            </a:r>
          </a:p>
        </p:txBody>
      </p:sp>
      <p:sp>
        <p:nvSpPr>
          <p:cNvPr id="6" name="TextBox 5"/>
          <p:cNvSpPr txBox="1"/>
          <p:nvPr/>
        </p:nvSpPr>
        <p:spPr>
          <a:xfrm>
            <a:off x="0" y="6599468"/>
            <a:ext cx="5465135" cy="258532"/>
          </a:xfrm>
          <a:prstGeom prst="rect">
            <a:avLst/>
          </a:prstGeom>
          <a:noFill/>
        </p:spPr>
        <p:txBody>
          <a:bodyPr wrap="square" rtlCol="0">
            <a:spAutoFit/>
          </a:bodyPr>
          <a:lstStyle/>
          <a:p>
            <a:r>
              <a:rPr lang="en-US" sz="1200" dirty="0" err="1">
                <a:solidFill>
                  <a:prstClr val="white"/>
                </a:solidFill>
                <a:ea typeface="PMingLiU" pitchFamily="18" charset="-120"/>
                <a:cs typeface="Arial" charset="0"/>
              </a:rPr>
              <a:t>Venook</a:t>
            </a:r>
            <a:r>
              <a:rPr lang="en-US" sz="1200" dirty="0">
                <a:solidFill>
                  <a:prstClr val="white"/>
                </a:solidFill>
                <a:ea typeface="PMingLiU" pitchFamily="18" charset="-120"/>
                <a:cs typeface="Arial" charset="0"/>
              </a:rPr>
              <a:t> AP, et al. ASCO 2011. Abstract 3518 (poster presentation).</a:t>
            </a:r>
          </a:p>
        </p:txBody>
      </p:sp>
    </p:spTree>
    <p:extLst>
      <p:ext uri="{BB962C8B-B14F-4D97-AF65-F5344CB8AC3E}">
        <p14:creationId xmlns:p14="http://schemas.microsoft.com/office/powerpoint/2010/main" val="162343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z="3200" dirty="0" smtClean="0"/>
              <a:t>Current Recurrence Risk Markers in Stage II </a:t>
            </a:r>
            <a:br>
              <a:rPr lang="en-US" sz="3200" dirty="0" smtClean="0"/>
            </a:br>
            <a:r>
              <a:rPr lang="en-US" sz="3200" dirty="0" smtClean="0"/>
              <a:t>Key Considerations</a:t>
            </a:r>
          </a:p>
        </p:txBody>
      </p:sp>
      <p:sp>
        <p:nvSpPr>
          <p:cNvPr id="34819" name="Rectangle 3"/>
          <p:cNvSpPr>
            <a:spLocks noGrp="1"/>
          </p:cNvSpPr>
          <p:nvPr>
            <p:ph idx="1"/>
          </p:nvPr>
        </p:nvSpPr>
        <p:spPr/>
        <p:txBody>
          <a:bodyPr/>
          <a:lstStyle/>
          <a:p>
            <a:pPr>
              <a:tabLst>
                <a:tab pos="5311775" algn="l"/>
              </a:tabLst>
            </a:pPr>
            <a:r>
              <a:rPr lang="en-US" sz="2400" dirty="0" smtClean="0">
                <a:latin typeface="Calibri" pitchFamily="34" charset="0"/>
              </a:rPr>
              <a:t>Level of evidence supporting each marker:</a:t>
            </a:r>
          </a:p>
          <a:p>
            <a:pPr lvl="1">
              <a:tabLst>
                <a:tab pos="5311775" algn="l"/>
              </a:tabLst>
            </a:pPr>
            <a:r>
              <a:rPr lang="en-US" sz="2000" dirty="0" smtClean="0">
                <a:latin typeface="Calibri" pitchFamily="34" charset="0"/>
              </a:rPr>
              <a:t>Which markers can be considered to be </a:t>
            </a:r>
            <a:r>
              <a:rPr lang="en-US" sz="2000" u="sng" dirty="0" smtClean="0">
                <a:latin typeface="Calibri" pitchFamily="34" charset="0"/>
              </a:rPr>
              <a:t>prospectively validated</a:t>
            </a:r>
            <a:r>
              <a:rPr lang="en-US" sz="2000" dirty="0" smtClean="0">
                <a:latin typeface="Calibri" pitchFamily="34" charset="0"/>
              </a:rPr>
              <a:t>?</a:t>
            </a:r>
          </a:p>
          <a:p>
            <a:pPr lvl="1">
              <a:tabLst>
                <a:tab pos="5311775" algn="l"/>
              </a:tabLst>
            </a:pPr>
            <a:endParaRPr lang="en-US" sz="2000" dirty="0" smtClean="0">
              <a:latin typeface="Calibri" pitchFamily="34" charset="0"/>
            </a:endParaRPr>
          </a:p>
          <a:p>
            <a:pPr>
              <a:tabLst>
                <a:tab pos="5311775" algn="l"/>
              </a:tabLst>
            </a:pPr>
            <a:r>
              <a:rPr lang="en-US" sz="2400" dirty="0" smtClean="0">
                <a:latin typeface="Calibri" pitchFamily="34" charset="0"/>
              </a:rPr>
              <a:t>Standardization of markers:  </a:t>
            </a:r>
          </a:p>
          <a:p>
            <a:pPr lvl="1">
              <a:tabLst>
                <a:tab pos="5311775" algn="l"/>
              </a:tabLst>
            </a:pPr>
            <a:r>
              <a:rPr lang="en-US" sz="2000" dirty="0" smtClean="0">
                <a:latin typeface="Calibri" pitchFamily="34" charset="0"/>
              </a:rPr>
              <a:t>What is the evidence for </a:t>
            </a:r>
            <a:r>
              <a:rPr lang="en-US" sz="2000" u="sng" dirty="0" smtClean="0">
                <a:latin typeface="Calibri" pitchFamily="34" charset="0"/>
              </a:rPr>
              <a:t>reproducibility</a:t>
            </a:r>
            <a:r>
              <a:rPr lang="en-US" sz="2000" dirty="0" smtClean="0">
                <a:latin typeface="Calibri" pitchFamily="34" charset="0"/>
              </a:rPr>
              <a:t> in practice?</a:t>
            </a:r>
          </a:p>
          <a:p>
            <a:pPr marL="457200" lvl="1" indent="0">
              <a:buNone/>
              <a:tabLst>
                <a:tab pos="5311775" algn="l"/>
              </a:tabLst>
            </a:pPr>
            <a:endParaRPr lang="en-US" sz="2000" dirty="0" smtClean="0">
              <a:latin typeface="Calibri" pitchFamily="34" charset="0"/>
            </a:endParaRPr>
          </a:p>
          <a:p>
            <a:pPr>
              <a:tabLst>
                <a:tab pos="5311775" algn="l"/>
              </a:tabLst>
            </a:pPr>
            <a:r>
              <a:rPr lang="en-US" sz="2400" dirty="0" smtClean="0">
                <a:latin typeface="Calibri" pitchFamily="34" charset="0"/>
              </a:rPr>
              <a:t>Application of markers:  </a:t>
            </a:r>
          </a:p>
          <a:p>
            <a:pPr lvl="1"/>
            <a:r>
              <a:rPr lang="en-US" sz="2000" dirty="0" smtClean="0"/>
              <a:t>What </a:t>
            </a:r>
            <a:r>
              <a:rPr lang="en-US" sz="2000" dirty="0"/>
              <a:t>is the magnitude of higher risk predicted by each marker (if at all)?</a:t>
            </a:r>
          </a:p>
          <a:p>
            <a:pPr lvl="1"/>
            <a:r>
              <a:rPr lang="en-US" sz="2000" dirty="0"/>
              <a:t>How clinically actionable is each marker for adjuvant therapy </a:t>
            </a:r>
            <a:r>
              <a:rPr lang="en-US" sz="2000" dirty="0" smtClean="0"/>
              <a:t>decisions?</a:t>
            </a:r>
          </a:p>
          <a:p>
            <a:pPr lvl="1"/>
            <a:r>
              <a:rPr lang="en-US" sz="2000" dirty="0" smtClean="0"/>
              <a:t>Does </a:t>
            </a:r>
            <a:r>
              <a:rPr lang="en-US" sz="2000" dirty="0"/>
              <a:t>each marker provide independent recurrence risk information beyond that provided by other markers?</a:t>
            </a:r>
            <a:endParaRPr lang="en-US" sz="2000" dirty="0" smtClean="0">
              <a:latin typeface="Calibri" pitchFamily="34" charset="0"/>
            </a:endParaRPr>
          </a:p>
        </p:txBody>
      </p:sp>
    </p:spTree>
    <p:extLst>
      <p:ext uri="{BB962C8B-B14F-4D97-AF65-F5344CB8AC3E}">
        <p14:creationId xmlns:p14="http://schemas.microsoft.com/office/powerpoint/2010/main" val="1023445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7"/>
          <p:cNvSpPr>
            <a:spLocks noGrp="1"/>
          </p:cNvSpPr>
          <p:nvPr>
            <p:ph type="title"/>
          </p:nvPr>
        </p:nvSpPr>
        <p:spPr/>
        <p:txBody>
          <a:bodyPr>
            <a:normAutofit/>
          </a:bodyPr>
          <a:lstStyle/>
          <a:p>
            <a:r>
              <a:rPr lang="en-US" dirty="0" smtClean="0"/>
              <a:t>Stage II Colon Cancer: </a:t>
            </a:r>
            <a:br>
              <a:rPr lang="en-US" dirty="0" smtClean="0"/>
            </a:br>
            <a:r>
              <a:rPr lang="en-US" dirty="0" smtClean="0"/>
              <a:t>T4 Stage Predicts Poor Outcome </a:t>
            </a:r>
          </a:p>
        </p:txBody>
      </p:sp>
      <p:sp>
        <p:nvSpPr>
          <p:cNvPr id="22" name="Rounded Rectangle 21"/>
          <p:cNvSpPr/>
          <p:nvPr/>
        </p:nvSpPr>
        <p:spPr>
          <a:xfrm>
            <a:off x="105937" y="4924697"/>
            <a:ext cx="8932127" cy="1576465"/>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eaLnBrk="1" hangingPunct="1">
              <a:lnSpc>
                <a:spcPts val="3000"/>
              </a:lnSpc>
            </a:pPr>
            <a:r>
              <a:rPr lang="en-US" sz="1800" b="1" dirty="0" smtClean="0">
                <a:solidFill>
                  <a:schemeClr val="tx1"/>
                </a:solidFill>
                <a:latin typeface="Calibri" pitchFamily="34" charset="0"/>
                <a:cs typeface="Arial" charset="0"/>
              </a:rPr>
              <a:t>Stage II colon cancer:  5-yr risk of death = 17.5% overall</a:t>
            </a:r>
          </a:p>
          <a:p>
            <a:pPr marL="234950" indent="-234950" eaLnBrk="1" hangingPunct="1">
              <a:lnSpc>
                <a:spcPts val="3000"/>
              </a:lnSpc>
              <a:buFont typeface="Arial" pitchFamily="34" charset="0"/>
              <a:buChar char="•"/>
            </a:pPr>
            <a:r>
              <a:rPr lang="en-US" sz="1800" b="1" dirty="0" smtClean="0">
                <a:solidFill>
                  <a:schemeClr val="tx1"/>
                </a:solidFill>
                <a:latin typeface="Calibri" pitchFamily="34" charset="0"/>
                <a:cs typeface="Arial" charset="0"/>
              </a:rPr>
              <a:t>17% had T4 tumors (stage IIB) with 27.8% risk of death</a:t>
            </a:r>
          </a:p>
          <a:p>
            <a:pPr marL="234950" indent="-234950" eaLnBrk="1" hangingPunct="1">
              <a:lnSpc>
                <a:spcPts val="3000"/>
              </a:lnSpc>
              <a:buFont typeface="Arial" pitchFamily="34" charset="0"/>
              <a:buChar char="•"/>
            </a:pPr>
            <a:r>
              <a:rPr lang="en-US" sz="1800" b="1" dirty="0" smtClean="0">
                <a:solidFill>
                  <a:schemeClr val="tx1"/>
                </a:solidFill>
                <a:latin typeface="Calibri" pitchFamily="34" charset="0"/>
                <a:cs typeface="Arial" charset="0"/>
              </a:rPr>
              <a:t>83% had T3 tumors (stage IIA) with 15.3% risk of death (near average risk for all stage II)</a:t>
            </a:r>
          </a:p>
          <a:p>
            <a:pPr marL="234950" indent="-234950" eaLnBrk="1" hangingPunct="1">
              <a:lnSpc>
                <a:spcPts val="3000"/>
              </a:lnSpc>
            </a:pPr>
            <a:r>
              <a:rPr lang="en-US" sz="1800" b="1" dirty="0" smtClean="0">
                <a:solidFill>
                  <a:schemeClr val="tx1"/>
                </a:solidFill>
                <a:latin typeface="Calibri" pitchFamily="34" charset="0"/>
                <a:cs typeface="Arial" charset="0"/>
              </a:rPr>
              <a:t>T4 = high risk; T3 = average risk (not necessarily low risk)</a:t>
            </a:r>
          </a:p>
        </p:txBody>
      </p:sp>
      <p:sp>
        <p:nvSpPr>
          <p:cNvPr id="28" name="Rectangle 27"/>
          <p:cNvSpPr/>
          <p:nvPr/>
        </p:nvSpPr>
        <p:spPr>
          <a:xfrm>
            <a:off x="0" y="6581001"/>
            <a:ext cx="4572000" cy="276999"/>
          </a:xfrm>
          <a:prstGeom prst="rect">
            <a:avLst/>
          </a:prstGeom>
        </p:spPr>
        <p:txBody>
          <a:bodyPr>
            <a:spAutoFit/>
          </a:bodyPr>
          <a:lstStyle/>
          <a:p>
            <a:r>
              <a:rPr lang="en-US" sz="1200" dirty="0" smtClean="0">
                <a:latin typeface="+mn-lt"/>
              </a:rPr>
              <a:t>O’Connell JB, et al. </a:t>
            </a:r>
            <a:r>
              <a:rPr lang="en-US" sz="1200" i="1" dirty="0" smtClean="0">
                <a:latin typeface="+mn-lt"/>
              </a:rPr>
              <a:t>J </a:t>
            </a:r>
            <a:r>
              <a:rPr lang="en-US" sz="1200" i="1" dirty="0" err="1" smtClean="0">
                <a:latin typeface="+mn-lt"/>
              </a:rPr>
              <a:t>Natl</a:t>
            </a:r>
            <a:r>
              <a:rPr lang="en-US" sz="1200" i="1" dirty="0" smtClean="0">
                <a:latin typeface="+mn-lt"/>
              </a:rPr>
              <a:t> Cancer Inst</a:t>
            </a:r>
            <a:r>
              <a:rPr lang="en-US" sz="1200" dirty="0" smtClean="0">
                <a:latin typeface="+mn-lt"/>
              </a:rPr>
              <a:t>. 2004;96:1420-1425.</a:t>
            </a:r>
            <a:endParaRPr lang="en-US" sz="1200" dirty="0">
              <a:latin typeface="+mn-lt"/>
            </a:endParaRPr>
          </a:p>
        </p:txBody>
      </p:sp>
      <p:grpSp>
        <p:nvGrpSpPr>
          <p:cNvPr id="25" name="Group 24"/>
          <p:cNvGrpSpPr/>
          <p:nvPr/>
        </p:nvGrpSpPr>
        <p:grpSpPr>
          <a:xfrm>
            <a:off x="306304" y="1410786"/>
            <a:ext cx="8531393" cy="3400170"/>
            <a:chOff x="306304" y="1606731"/>
            <a:chExt cx="8531393" cy="3400170"/>
          </a:xfrm>
        </p:grpSpPr>
        <p:graphicFrame>
          <p:nvGraphicFramePr>
            <p:cNvPr id="2" name="Chart 1"/>
            <p:cNvGraphicFramePr/>
            <p:nvPr>
              <p:extLst>
                <p:ext uri="{D42A27DB-BD31-4B8C-83A1-F6EECF244321}">
                  <p14:modId xmlns:p14="http://schemas.microsoft.com/office/powerpoint/2010/main" val="515315287"/>
                </p:ext>
              </p:extLst>
            </p:nvPr>
          </p:nvGraphicFramePr>
          <p:xfrm>
            <a:off x="306304" y="1606731"/>
            <a:ext cx="8531393" cy="34001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4594377" y="2573004"/>
              <a:ext cx="425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300" dirty="0" smtClean="0">
                  <a:solidFill>
                    <a:schemeClr val="bg1"/>
                  </a:solidFill>
                  <a:cs typeface="Arial" charset="0"/>
                </a:rPr>
                <a:t>83</a:t>
              </a:r>
            </a:p>
          </p:txBody>
        </p:sp>
        <p:sp>
          <p:nvSpPr>
            <p:cNvPr id="14" name="Text Box 5"/>
            <p:cNvSpPr txBox="1">
              <a:spLocks noChangeArrowheads="1"/>
            </p:cNvSpPr>
            <p:nvPr/>
          </p:nvSpPr>
          <p:spPr bwMode="auto">
            <a:xfrm>
              <a:off x="3482629" y="2823403"/>
              <a:ext cx="425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300" dirty="0" smtClean="0">
                  <a:solidFill>
                    <a:schemeClr val="bg1"/>
                  </a:solidFill>
                  <a:cs typeface="Arial" charset="0"/>
                </a:rPr>
                <a:t>72</a:t>
              </a:r>
            </a:p>
          </p:txBody>
        </p:sp>
        <p:sp>
          <p:nvSpPr>
            <p:cNvPr id="15" name="Rectangle 11"/>
            <p:cNvSpPr>
              <a:spLocks noChangeArrowheads="1"/>
            </p:cNvSpPr>
            <p:nvPr/>
          </p:nvSpPr>
          <p:spPr bwMode="auto">
            <a:xfrm>
              <a:off x="3752559" y="2095723"/>
              <a:ext cx="1020980" cy="2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931" tIns="40964" rIns="81931" bIns="40964">
              <a:spAutoFit/>
            </a:bodyPr>
            <a:lstStyle/>
            <a:p>
              <a:pPr algn="ctr" defTabSz="815975"/>
              <a:r>
                <a:rPr lang="en-US" sz="1400" i="1" dirty="0" smtClean="0">
                  <a:solidFill>
                    <a:srgbClr val="FFFFFF"/>
                  </a:solidFill>
                  <a:cs typeface="Arial" charset="0"/>
                </a:rPr>
                <a:t>p </a:t>
              </a:r>
              <a:r>
                <a:rPr lang="en-US" sz="1400" dirty="0" smtClean="0">
                  <a:solidFill>
                    <a:srgbClr val="FFFFFF"/>
                  </a:solidFill>
                  <a:cs typeface="Arial" charset="0"/>
                </a:rPr>
                <a:t>&lt; .001</a:t>
              </a:r>
            </a:p>
          </p:txBody>
        </p:sp>
        <p:sp>
          <p:nvSpPr>
            <p:cNvPr id="16" name="Text Box 4"/>
            <p:cNvSpPr txBox="1">
              <a:spLocks noChangeArrowheads="1"/>
            </p:cNvSpPr>
            <p:nvPr/>
          </p:nvSpPr>
          <p:spPr bwMode="auto">
            <a:xfrm>
              <a:off x="2369159" y="2510771"/>
              <a:ext cx="4254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400" dirty="0" smtClean="0">
                  <a:solidFill>
                    <a:schemeClr val="bg1"/>
                  </a:solidFill>
                  <a:cs typeface="Arial" charset="0"/>
                </a:rPr>
                <a:t>85</a:t>
              </a:r>
            </a:p>
          </p:txBody>
        </p:sp>
        <p:sp>
          <p:nvSpPr>
            <p:cNvPr id="17" name="Text Box 3"/>
            <p:cNvSpPr txBox="1">
              <a:spLocks noChangeArrowheads="1"/>
            </p:cNvSpPr>
            <p:nvPr/>
          </p:nvSpPr>
          <p:spPr bwMode="auto">
            <a:xfrm>
              <a:off x="1260260" y="2325095"/>
              <a:ext cx="425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400" dirty="0" smtClean="0">
                  <a:solidFill>
                    <a:schemeClr val="bg1"/>
                  </a:solidFill>
                  <a:cs typeface="Arial" charset="0"/>
                </a:rPr>
                <a:t>93</a:t>
              </a:r>
            </a:p>
          </p:txBody>
        </p:sp>
        <p:sp>
          <p:nvSpPr>
            <p:cNvPr id="18" name="Text Box 7"/>
            <p:cNvSpPr txBox="1">
              <a:spLocks noChangeArrowheads="1"/>
            </p:cNvSpPr>
            <p:nvPr/>
          </p:nvSpPr>
          <p:spPr bwMode="auto">
            <a:xfrm>
              <a:off x="5701971" y="3008160"/>
              <a:ext cx="425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300" dirty="0" smtClean="0">
                  <a:solidFill>
                    <a:schemeClr val="bg1"/>
                  </a:solidFill>
                  <a:cs typeface="Arial" charset="0"/>
                </a:rPr>
                <a:t>64</a:t>
              </a:r>
            </a:p>
          </p:txBody>
        </p:sp>
        <p:sp>
          <p:nvSpPr>
            <p:cNvPr id="19" name="Text Box 8"/>
            <p:cNvSpPr txBox="1">
              <a:spLocks noChangeArrowheads="1"/>
            </p:cNvSpPr>
            <p:nvPr/>
          </p:nvSpPr>
          <p:spPr bwMode="auto">
            <a:xfrm>
              <a:off x="6806668" y="3479170"/>
              <a:ext cx="425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300" dirty="0" smtClean="0">
                  <a:solidFill>
                    <a:schemeClr val="bg1"/>
                  </a:solidFill>
                  <a:cs typeface="Arial" charset="0"/>
                </a:rPr>
                <a:t>44</a:t>
              </a:r>
            </a:p>
          </p:txBody>
        </p:sp>
        <p:sp>
          <p:nvSpPr>
            <p:cNvPr id="20" name="Text Box 9"/>
            <p:cNvSpPr txBox="1">
              <a:spLocks noChangeArrowheads="1"/>
            </p:cNvSpPr>
            <p:nvPr/>
          </p:nvSpPr>
          <p:spPr bwMode="auto">
            <a:xfrm>
              <a:off x="7912650" y="4351898"/>
              <a:ext cx="425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4" rIns="81931" bIns="40964">
              <a:spAutoFit/>
            </a:bodyPr>
            <a:lstStyle>
              <a:lvl1pPr defTabSz="819150">
                <a:defRPr>
                  <a:solidFill>
                    <a:schemeClr val="tx1"/>
                  </a:solidFill>
                  <a:latin typeface="Arial" charset="0"/>
                </a:defRPr>
              </a:lvl1pPr>
              <a:lvl2pPr marL="742950" indent="-285750" defTabSz="819150">
                <a:defRPr>
                  <a:solidFill>
                    <a:schemeClr val="tx1"/>
                  </a:solidFill>
                  <a:latin typeface="Arial" charset="0"/>
                </a:defRPr>
              </a:lvl2pPr>
              <a:lvl3pPr marL="1143000" indent="-228600" defTabSz="819150">
                <a:defRPr>
                  <a:solidFill>
                    <a:schemeClr val="tx1"/>
                  </a:solidFill>
                  <a:latin typeface="Arial" charset="0"/>
                </a:defRPr>
              </a:lvl3pPr>
              <a:lvl4pPr marL="1600200" indent="-228600" defTabSz="819150">
                <a:defRPr>
                  <a:solidFill>
                    <a:schemeClr val="tx1"/>
                  </a:solidFill>
                  <a:latin typeface="Arial" charset="0"/>
                </a:defRPr>
              </a:lvl4pPr>
              <a:lvl5pPr marL="2057400" indent="-228600" defTabSz="819150">
                <a:defRPr>
                  <a:solidFill>
                    <a:schemeClr val="tx1"/>
                  </a:solidFill>
                  <a:latin typeface="Arial" charset="0"/>
                </a:defRPr>
              </a:lvl5pPr>
              <a:lvl6pPr marL="2514600" indent="-228600" defTabSz="819150" fontAlgn="base">
                <a:spcBef>
                  <a:spcPct val="0"/>
                </a:spcBef>
                <a:spcAft>
                  <a:spcPct val="0"/>
                </a:spcAft>
                <a:defRPr>
                  <a:solidFill>
                    <a:schemeClr val="tx1"/>
                  </a:solidFill>
                  <a:latin typeface="Arial" charset="0"/>
                </a:defRPr>
              </a:lvl6pPr>
              <a:lvl7pPr marL="2971800" indent="-228600" defTabSz="819150" fontAlgn="base">
                <a:spcBef>
                  <a:spcPct val="0"/>
                </a:spcBef>
                <a:spcAft>
                  <a:spcPct val="0"/>
                </a:spcAft>
                <a:defRPr>
                  <a:solidFill>
                    <a:schemeClr val="tx1"/>
                  </a:solidFill>
                  <a:latin typeface="Arial" charset="0"/>
                </a:defRPr>
              </a:lvl7pPr>
              <a:lvl8pPr marL="3429000" indent="-228600" defTabSz="819150" fontAlgn="base">
                <a:spcBef>
                  <a:spcPct val="0"/>
                </a:spcBef>
                <a:spcAft>
                  <a:spcPct val="0"/>
                </a:spcAft>
                <a:defRPr>
                  <a:solidFill>
                    <a:schemeClr val="tx1"/>
                  </a:solidFill>
                  <a:latin typeface="Arial" charset="0"/>
                </a:defRPr>
              </a:lvl8pPr>
              <a:lvl9pPr marL="3886200" indent="-228600" defTabSz="819150" fontAlgn="base">
                <a:spcBef>
                  <a:spcPct val="0"/>
                </a:spcBef>
                <a:spcAft>
                  <a:spcPct val="0"/>
                </a:spcAft>
                <a:defRPr>
                  <a:solidFill>
                    <a:schemeClr val="tx1"/>
                  </a:solidFill>
                  <a:latin typeface="Arial" charset="0"/>
                </a:defRPr>
              </a:lvl9pPr>
            </a:lstStyle>
            <a:p>
              <a:pPr algn="ctr"/>
              <a:r>
                <a:rPr lang="en-US" sz="1300" dirty="0" smtClean="0">
                  <a:solidFill>
                    <a:schemeClr val="bg1"/>
                  </a:solidFill>
                  <a:cs typeface="Arial" charset="0"/>
                </a:rPr>
                <a:t>8</a:t>
              </a:r>
            </a:p>
          </p:txBody>
        </p:sp>
        <p:sp>
          <p:nvSpPr>
            <p:cNvPr id="3" name="Oval 2"/>
            <p:cNvSpPr/>
            <p:nvPr/>
          </p:nvSpPr>
          <p:spPr bwMode="auto">
            <a:xfrm>
              <a:off x="2033754" y="4553251"/>
              <a:ext cx="2191407" cy="441434"/>
            </a:xfrm>
            <a:prstGeom prst="ellipse">
              <a:avLst/>
            </a:prstGeom>
            <a:noFill/>
            <a:ln w="9525">
              <a:solidFill>
                <a:srgbClr val="FFFF00"/>
              </a:solidFill>
              <a:round/>
              <a:headEnd/>
              <a:tailEnd/>
            </a:ln>
            <a:effectLst/>
          </p:spPr>
          <p:txBody>
            <a:bodyPr rtlCol="0" anchor="ctr"/>
            <a:lstStyle/>
            <a:p>
              <a:pPr algn="ctr"/>
              <a:endParaRPr lang="en-US" baseline="0"/>
            </a:p>
          </p:txBody>
        </p:sp>
        <p:cxnSp>
          <p:nvCxnSpPr>
            <p:cNvPr id="27" name="Elbow Connector 26"/>
            <p:cNvCxnSpPr>
              <a:stCxn id="14" idx="0"/>
              <a:endCxn id="9" idx="0"/>
            </p:cNvCxnSpPr>
            <p:nvPr/>
          </p:nvCxnSpPr>
          <p:spPr>
            <a:xfrm rot="5400000" flipH="1" flipV="1">
              <a:off x="4126029" y="2142330"/>
              <a:ext cx="250399" cy="1111748"/>
            </a:xfrm>
            <a:prstGeom prst="bentConnector3">
              <a:avLst>
                <a:gd name="adj1" fmla="val 154775"/>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0_Office Theme">
  <a:themeElements>
    <a:clrScheme name="2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3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effectLst/>
      </a:spPr>
      <a:bodyPr/>
      <a:lstStyle>
        <a:defPPr>
          <a:defRPr baseline="0"/>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45025</TotalTime>
  <Words>20736</Words>
  <Application>Microsoft Office PowerPoint</Application>
  <PresentationFormat>On-screen Show (4:3)</PresentationFormat>
  <Paragraphs>2476</Paragraphs>
  <Slides>75</Slides>
  <Notes>71</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10_Office Theme</vt:lpstr>
      <vt:lpstr>8_Office Theme</vt:lpstr>
      <vt:lpstr>Oncotype DX® Colon Cancer Assay</vt:lpstr>
      <vt:lpstr>Oncotype DX® Colon Cancer Assay</vt:lpstr>
      <vt:lpstr>A Case Study</vt:lpstr>
      <vt:lpstr>A Case Study</vt:lpstr>
      <vt:lpstr> The challenge: Which stage II colon cancer patients should receive adjuvant chemotherapy? </vt:lpstr>
      <vt:lpstr>Current Management of  Stage II Colon Cancer</vt:lpstr>
      <vt:lpstr>Existing Tools for Selecting Stage II Patients for Treatment Are Inadequate</vt:lpstr>
      <vt:lpstr>Current Recurrence Risk Markers in Stage II  Key Considerations</vt:lpstr>
      <vt:lpstr>Stage II Colon Cancer:  T4 Stage Predicts Poor Outcome </vt:lpstr>
      <vt:lpstr>Mismatch Repair Deficiency (MMR-D): Unique Biological Subgroup of Colon Cancer </vt:lpstr>
      <vt:lpstr>MMR-D Identifies Resected Colon Cancer Patients With Low Recurrence Risk</vt:lpstr>
      <vt:lpstr>MMR-D Has Consistently Been Shown to Be a Favorable Prognostic Marker</vt:lpstr>
      <vt:lpstr>High Tumor Grade Consistently Found NOT to be a Marker of High Recurrence Risk in Stage II Colon Cancer</vt:lpstr>
      <vt:lpstr>Lymphovascular Invasion: Inter-Observer Variability Among Pathologists Is Substantial</vt:lpstr>
      <vt:lpstr>Recurrence Risk Assessment in Stage II Colon Cancer: The Clinical Need</vt:lpstr>
      <vt:lpstr>Oncotype DX® Colon Cancer Assay</vt:lpstr>
      <vt:lpstr>An Evidence-Based Approach to  Personalized Medicine  </vt:lpstr>
      <vt:lpstr>Development and Validation of  the Oncotype DX® Colon Cancer Assay</vt:lpstr>
      <vt:lpstr>The 12-Gene Oncotype DX®  Colon Cancer Recurrence Score®</vt:lpstr>
      <vt:lpstr>A quantitative multi-gene RT-PCR assay for prediction of recurrence in stage II colon cancer: Selection of the genes in 4 large studies and results of the independent, prospectively-designed QUASAR validation study </vt:lpstr>
      <vt:lpstr>Clinical Validation of the Pre-specified Colon Cancer Assay: Stage II Colon Cancer Patients from QUASAR</vt:lpstr>
      <vt:lpstr>QUASAR:  Evaluable Stage II Colon Cancer Patients</vt:lpstr>
      <vt:lpstr>QUASAR: Demographics of 1,436 Evaluable Patients</vt:lpstr>
      <vt:lpstr>QUASAR: Pre-Specified Primary Endpoint:  Recurrence Risk</vt:lpstr>
      <vt:lpstr>QUASAR Results: Colon Cancer Recurrence Score® Predicts Recurrence Following Surgery</vt:lpstr>
      <vt:lpstr>QUASAR Results: Recurrence Risk in  Pre-specified Recurrence Risk Groups</vt:lpstr>
      <vt:lpstr>QUASAR Results: Clinical/Pathological Covariates and Recurrence</vt:lpstr>
      <vt:lpstr>QUASAR Results: Recurrence Score®, T Stage, and MMR Deficiency are Key Independent Predictors of Recurrence in Stage II Colon Cancer</vt:lpstr>
      <vt:lpstr>Relationship of 5FU/LV Benefit to  Recurrence Score® </vt:lpstr>
      <vt:lpstr>QUASAR Results: Relationship of 5FU/LV Benefit to Recurrence Score® </vt:lpstr>
      <vt:lpstr> Recurrence Score® Guideposts for Clinical Decisions:           T3, MMR-P Patients with RS ≥ 41</vt:lpstr>
      <vt:lpstr>Recurrence Score® Guideposts for Clinical Decisions: T3, MMR-P Patients with RS &lt; 30</vt:lpstr>
      <vt:lpstr>Summary:  QUASAR Validation Study</vt:lpstr>
      <vt:lpstr>Validation of a 12-Gene Colon Cancer Recurrence Score® in Stage II Colon Cancer Patients from CALGB 9581</vt:lpstr>
      <vt:lpstr>CALGB 9581 Parent Trial Randomized Phase III Clinical Trial in Stage II Colon Cancer</vt:lpstr>
      <vt:lpstr>CALGB 9581/GHI Study:  Derivation of Study Population</vt:lpstr>
      <vt:lpstr>CALGB 9581: Unique Opportunity to Study  Low Risk Stage II Colon Cancer</vt:lpstr>
      <vt:lpstr>CALGB 9581 Primary Analysis: Association of Continuous RS with Recurrence Risk</vt:lpstr>
      <vt:lpstr>Contribution of RS to Prediction of Recurrence Risk Beyond Clinical and Pathologic Covariates</vt:lpstr>
      <vt:lpstr>Contribution of RS to Prediction of Recurrence Risk Beyond MMR and T-Stage</vt:lpstr>
      <vt:lpstr>CALGB 9581: Discriminating High vs. Low Risk of Recurrence in Standard Risk Stage II Colon Cancer</vt:lpstr>
      <vt:lpstr>Conclusions</vt:lpstr>
      <vt:lpstr>Oncotype DX® Colon Cancer Assay</vt:lpstr>
      <vt:lpstr>New Paradigm for Stage II Colon Cancer Treatment Planning</vt:lpstr>
      <vt:lpstr>Integrating the Quantitative Recurrence Score® into Recurrence Risk Assessment and Treatment Planning for  Stage II Colon Cancer</vt:lpstr>
      <vt:lpstr>Oncotype DX® Colon Cancer Assay  Patient Report</vt:lpstr>
      <vt:lpstr>Summary</vt:lpstr>
      <vt:lpstr>APPENDIX</vt:lpstr>
      <vt:lpstr>Supporting Slides on Oncotype DX Colon Cancer Assay Development &amp; Validation</vt:lpstr>
      <vt:lpstr>Analytical Validation of the  Oncotype DX® Colon Cancer Assay  Clark-Langone et al, BMC Cancer 2010</vt:lpstr>
      <vt:lpstr>Gene Discovery and Gene Refinement Studies:  Oncotype DX® Colon</vt:lpstr>
      <vt:lpstr>Identification of Recurrence Genes in  Development Studies </vt:lpstr>
      <vt:lpstr>PowerPoint Presentation</vt:lpstr>
      <vt:lpstr>PowerPoint Presentation</vt:lpstr>
      <vt:lpstr>PowerPoint Presentation</vt:lpstr>
      <vt:lpstr>QUASAR Results: Prediction of Differential 5FU/LV Benefit for Treatment Score</vt:lpstr>
      <vt:lpstr>Relationship of 5FU/LV Benefit to Recurrence Score® : QUASAR Results </vt:lpstr>
      <vt:lpstr>Tumor Grade</vt:lpstr>
      <vt:lpstr>Pathologic Markers and Recurrence Risk: Interaction with Stage in Development Studies</vt:lpstr>
      <vt:lpstr> PETACC-3: Prognostic Value by Stage Multivariate Analysis in whole population (n=1404)</vt:lpstr>
      <vt:lpstr>Cleveland Clinic Study:  Reproducibility of Tumor Grading</vt:lpstr>
      <vt:lpstr> Tumor Grade: Limited Utility for Risk Assessment in Stage II Colon Cancer </vt:lpstr>
      <vt:lpstr>Lymphovascular Invasion</vt:lpstr>
      <vt:lpstr>PowerPoint Presentation</vt:lpstr>
      <vt:lpstr>Challenges with Lymphovascular Invasion (LVI) as a Marker of Risk in Stage II Colon Cancer</vt:lpstr>
      <vt:lpstr>18q Loss of Heterozygosity (18qLOH)</vt:lpstr>
      <vt:lpstr>Large Studies Assessing 18qLOH in CRC (N&gt;250)</vt:lpstr>
      <vt:lpstr>PETACC-3: Impact of MMR status on Prognostic Value of 18qLOH  in stage II disease Multivariate Analysis</vt:lpstr>
      <vt:lpstr>PETACC-3: Additional prognostic value of 18qLOH on MSS and MSI-H tumors in stage II disease</vt:lpstr>
      <vt:lpstr>18qLOH as a Marker of Risk in  Stage II Colon Cancer</vt:lpstr>
      <vt:lpstr>PowerPoint Presentation</vt:lpstr>
      <vt:lpstr>Demographics and Clinical Characteristics </vt:lpstr>
      <vt:lpstr>PowerPoint Presentation</vt:lpstr>
      <vt:lpstr>RFI and Clinical and Pathologic Covariates: Univariable Analysis</vt:lpstr>
      <vt:lpstr>PowerPoint Presentation</vt:lpstr>
    </vt:vector>
  </TitlesOfParts>
  <Company>Genomic Health,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Oncotype DX® Colon Cancer Core Deck</dc:title>
  <dc:creator>Genomic Health, Inc.</dc:creator>
  <cp:keywords>core, colon</cp:keywords>
  <dc:description>Copyright (c) 2004-2011 Genomic Health, Inc. All rights reserved</dc:description>
  <cp:lastModifiedBy>Kristin Baehner</cp:lastModifiedBy>
  <cp:revision>570</cp:revision>
  <dcterms:created xsi:type="dcterms:W3CDTF">2009-03-09T19:16:23Z</dcterms:created>
  <dcterms:modified xsi:type="dcterms:W3CDTF">2011-08-26T16:05:57Z</dcterms:modified>
  <cp:category>Colon</cp:category>
</cp:coreProperties>
</file>